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1"/>
  </p:notesMasterIdLst>
  <p:sldIdLst>
    <p:sldId id="256" r:id="rId3"/>
    <p:sldId id="257" r:id="rId4"/>
    <p:sldId id="258" r:id="rId5"/>
    <p:sldId id="294" r:id="rId6"/>
    <p:sldId id="295" r:id="rId7"/>
    <p:sldId id="259" r:id="rId8"/>
    <p:sldId id="260" r:id="rId9"/>
    <p:sldId id="261" r:id="rId10"/>
    <p:sldId id="275" r:id="rId11"/>
    <p:sldId id="268" r:id="rId12"/>
    <p:sldId id="276" r:id="rId13"/>
    <p:sldId id="262" r:id="rId14"/>
    <p:sldId id="274" r:id="rId15"/>
    <p:sldId id="269" r:id="rId16"/>
    <p:sldId id="270" r:id="rId17"/>
    <p:sldId id="298" r:id="rId18"/>
    <p:sldId id="263" r:id="rId19"/>
    <p:sldId id="271" r:id="rId20"/>
    <p:sldId id="272" r:id="rId21"/>
    <p:sldId id="264" r:id="rId22"/>
    <p:sldId id="282" r:id="rId23"/>
    <p:sldId id="265" r:id="rId24"/>
    <p:sldId id="281" r:id="rId25"/>
    <p:sldId id="279" r:id="rId26"/>
    <p:sldId id="277" r:id="rId27"/>
    <p:sldId id="278" r:id="rId28"/>
    <p:sldId id="283" r:id="rId29"/>
    <p:sldId id="29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67" r:id="rId40"/>
  </p:sldIdLst>
  <p:sldSz cx="10693400" cy="7561263"/>
  <p:notesSz cx="6858000" cy="9144000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0000"/>
    <a:srgbClr val="7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5040" autoAdjust="0"/>
  </p:normalViewPr>
  <p:slideViewPr>
    <p:cSldViewPr showGuides="1">
      <p:cViewPr varScale="1">
        <p:scale>
          <a:sx n="105" d="100"/>
          <a:sy n="105" d="100"/>
        </p:scale>
        <p:origin x="1152" y="96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3-01T12:07:28.616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3-01T12:07:29.222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3-01T12:07:29.607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1,'0'0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3-01T12:07:28.616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1,'0'0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3-01T12:07:29.222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1,'0'0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3-01T12:07:29.607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1,'0'0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3-01T12:07:28.616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292CA6-269A-43F7-82D2-5AA1E511DCA5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B9D27D-10A0-4B59-AF1E-FA41453B26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559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9A8F009-3135-4303-BD11-C78BD64DDBB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AFAC322A-F873-4361-9EF1-6077E0D9C9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531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4670" y="1764407"/>
            <a:ext cx="9624060" cy="499008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9A8F009-3135-4303-BD11-C78BD64DDBB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AFAC322A-F873-4361-9EF1-6077E0D9C9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8879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9A8F009-3135-4303-BD11-C78BD64DDBB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AFAC322A-F873-4361-9EF1-6077E0D9C9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1328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B8FC-D906-48FB-86D9-335C8026F2FB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D72B-5155-4A91-B07F-D4FA9D5C7D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0844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B8FC-D906-48FB-86D9-335C8026F2FB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D72B-5155-4A91-B07F-D4FA9D5C7D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515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B8FC-D906-48FB-86D9-335C8026F2FB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D72B-5155-4A91-B07F-D4FA9D5C7D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9354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B8FC-D906-48FB-86D9-335C8026F2FB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D72B-5155-4A91-B07F-D4FA9D5C7D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1340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B8FC-D906-48FB-86D9-335C8026F2FB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D72B-5155-4A91-B07F-D4FA9D5C7D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12125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B8FC-D906-48FB-86D9-335C8026F2FB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D72B-5155-4A91-B07F-D4FA9D5C7D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9030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B8FC-D906-48FB-86D9-335C8026F2FB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D72B-5155-4A91-B07F-D4FA9D5C7D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35398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B8FC-D906-48FB-86D9-335C8026F2FB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D72B-5155-4A91-B07F-D4FA9D5C7D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2069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534670" y="302801"/>
            <a:ext cx="9780582" cy="741525"/>
          </a:xfrm>
          <a:prstGeom prst="rect">
            <a:avLst/>
          </a:prstGeom>
        </p:spPr>
        <p:txBody>
          <a:bodyPr/>
          <a:lstStyle>
            <a:lvl1pPr algn="l"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r>
              <a:rPr lang="en-US" altLang="ko-KR" smtClean="0"/>
              <a:t>(</a:t>
            </a:r>
            <a:r>
              <a:rPr lang="ko-KR" altLang="en-US" smtClean="0"/>
              <a:t>사업명</a:t>
            </a:r>
            <a:r>
              <a:rPr lang="en-US" altLang="ko-KR" smtClean="0"/>
              <a:t>) </a:t>
            </a:r>
            <a:r>
              <a:rPr lang="ko-KR" altLang="en-US" smtClean="0"/>
              <a:t>건축기획의 적정성에 관한 심의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06140" y="7008171"/>
            <a:ext cx="10153127" cy="402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cxnSp>
        <p:nvCxnSpPr>
          <p:cNvPr id="8" name="직선 연결선 7"/>
          <p:cNvCxnSpPr>
            <a:stCxn id="5" idx="1"/>
          </p:cNvCxnSpPr>
          <p:nvPr userDrawn="1"/>
        </p:nvCxnSpPr>
        <p:spPr>
          <a:xfrm flipV="1">
            <a:off x="306140" y="7165007"/>
            <a:ext cx="10009112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7995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B8FC-D906-48FB-86D9-335C8026F2FB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D72B-5155-4A91-B07F-D4FA9D5C7D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07697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B8FC-D906-48FB-86D9-335C8026F2FB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D72B-5155-4A91-B07F-D4FA9D5C7D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97953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B8FC-D906-48FB-86D9-335C8026F2FB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D72B-5155-4A91-B07F-D4FA9D5C7D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3520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  <a:prstGeom prst="rect">
            <a:avLst/>
          </a:prstGeo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9A8F009-3135-4303-BD11-C78BD64DDBB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AFAC322A-F873-4361-9EF1-6077E0D9C9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6419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5639" y="1944575"/>
            <a:ext cx="5537918" cy="55029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41781" y="1944575"/>
            <a:ext cx="5537919" cy="55029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9A8F009-3135-4303-BD11-C78BD64DDBB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AFAC322A-F873-4361-9EF1-6077E0D9C9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7874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9A8F009-3135-4303-BD11-C78BD64DDBB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AFAC322A-F873-4361-9EF1-6077E0D9C9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4942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9A8F009-3135-4303-BD11-C78BD64DDBB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AFAC322A-F873-4361-9EF1-6077E0D9C9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7470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9A8F009-3135-4303-BD11-C78BD64DDBB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AFAC322A-F873-4361-9EF1-6077E0D9C9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6196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  <a:prstGeom prst="rect">
            <a:avLst/>
          </a:prstGeo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9A8F009-3135-4303-BD11-C78BD64DDBB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AFAC322A-F873-4361-9EF1-6077E0D9C9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8056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  <a:prstGeom prst="rect">
            <a:avLst/>
          </a:prstGeo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9A8F009-3135-4303-BD11-C78BD64DDBB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AFAC322A-F873-4361-9EF1-6077E0D9C9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469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 userDrawn="1"/>
        </p:nvGrpSpPr>
        <p:grpSpPr>
          <a:xfrm>
            <a:off x="306140" y="59730"/>
            <a:ext cx="10169133" cy="7283849"/>
            <a:chOff x="306140" y="59730"/>
            <a:chExt cx="10169133" cy="7283849"/>
          </a:xfrm>
        </p:grpSpPr>
        <p:grpSp>
          <p:nvGrpSpPr>
            <p:cNvPr id="10" name="그룹 9"/>
            <p:cNvGrpSpPr/>
            <p:nvPr userDrawn="1"/>
          </p:nvGrpSpPr>
          <p:grpSpPr>
            <a:xfrm>
              <a:off x="9735885" y="59730"/>
              <a:ext cx="739388" cy="632176"/>
              <a:chOff x="5110500" y="2232247"/>
              <a:chExt cx="800336" cy="684287"/>
            </a:xfrm>
          </p:grpSpPr>
          <p:pic>
            <p:nvPicPr>
              <p:cNvPr id="11" name="Picture 2" descr="인천광역시 서구 상징, 심벌마크, C.I., 로고 &lt;2016.9&gt; : 네이버 블로그"/>
              <p:cNvPicPr>
                <a:picLocks noChangeAspect="1" noChangeArrowheads="1"/>
              </p:cNvPicPr>
              <p:nvPr userDrawn="1"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10"/>
              <a:stretch/>
            </p:blipFill>
            <p:spPr bwMode="auto">
              <a:xfrm>
                <a:off x="5110500" y="2232247"/>
                <a:ext cx="792088" cy="6842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6" name="Picture 2" descr="인천광역시 서구 상징, 심벌마크, C.I., 로고 &lt;2016.9&gt; : 네이버 블로그"/>
              <p:cNvPicPr>
                <a:picLocks noChangeAspect="1" noChangeArrowheads="1"/>
              </p:cNvPicPr>
              <p:nvPr userDrawn="1"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4649"/>
              <a:stretch/>
            </p:blipFill>
            <p:spPr bwMode="auto">
              <a:xfrm>
                <a:off x="5118748" y="2585090"/>
                <a:ext cx="792088" cy="2800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" name="직사각형 6"/>
            <p:cNvSpPr/>
            <p:nvPr userDrawn="1"/>
          </p:nvSpPr>
          <p:spPr>
            <a:xfrm>
              <a:off x="306140" y="163639"/>
              <a:ext cx="100260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" name="직선 연결선 7"/>
            <p:cNvCxnSpPr/>
            <p:nvPr userDrawn="1"/>
          </p:nvCxnSpPr>
          <p:spPr>
            <a:xfrm>
              <a:off x="306703" y="523679"/>
              <a:ext cx="10080557" cy="0"/>
            </a:xfrm>
            <a:prstGeom prst="line">
              <a:avLst/>
            </a:prstGeom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 userDrawn="1"/>
          </p:nvSpPr>
          <p:spPr>
            <a:xfrm>
              <a:off x="420002" y="148402"/>
              <a:ext cx="65533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indent="0" algn="l" defTabSz="104305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800" kern="1200" dirty="0">
                  <a:solidFill>
                    <a:schemeClr val="tx1"/>
                  </a:solidFill>
                  <a:effectLst/>
                  <a:latin typeface="HY견고딕" pitchFamily="18" charset="-127"/>
                  <a:ea typeface="HY견고딕" pitchFamily="18" charset="-127"/>
                  <a:cs typeface="+mn-cs"/>
                </a:rPr>
                <a:t>검단신도시 </a:t>
              </a:r>
              <a:r>
                <a:rPr lang="en-US" altLang="ko-KR" sz="1800" kern="1200" dirty="0">
                  <a:solidFill>
                    <a:schemeClr val="tx1"/>
                  </a:solidFill>
                  <a:effectLst/>
                  <a:latin typeface="HY견고딕" pitchFamily="18" charset="-127"/>
                  <a:ea typeface="HY견고딕" pitchFamily="18" charset="-127"/>
                  <a:cs typeface="+mn-cs"/>
                </a:rPr>
                <a:t>SOC</a:t>
              </a:r>
              <a:r>
                <a:rPr lang="ko-KR" altLang="en-US" sz="1800" kern="1200" dirty="0">
                  <a:solidFill>
                    <a:schemeClr val="tx1"/>
                  </a:solidFill>
                  <a:effectLst/>
                  <a:latin typeface="HY견고딕" pitchFamily="18" charset="-127"/>
                  <a:ea typeface="HY견고딕" pitchFamily="18" charset="-127"/>
                  <a:cs typeface="+mn-cs"/>
                </a:rPr>
                <a:t>복합청사 신축설계  </a:t>
              </a:r>
              <a:r>
                <a:rPr lang="ko-KR" alt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Y견고딕" pitchFamily="18" charset="-127"/>
                  <a:ea typeface="HY견고딕" pitchFamily="18" charset="-127"/>
                  <a:cs typeface="+mn-cs"/>
                </a:rPr>
                <a:t>건축기획의 적정성에 관한 심의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3" name="직선 연결선 12"/>
            <p:cNvCxnSpPr/>
            <p:nvPr userDrawn="1"/>
          </p:nvCxnSpPr>
          <p:spPr>
            <a:xfrm>
              <a:off x="306703" y="7343579"/>
              <a:ext cx="10080557" cy="0"/>
            </a:xfrm>
            <a:prstGeom prst="line">
              <a:avLst/>
            </a:prstGeom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44220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1" hangingPunct="1">
        <a:spcBef>
          <a:spcPct val="0"/>
        </a:spcBef>
        <a:buNone/>
        <a:defRPr lang="ko-KR" altLang="en-US" sz="180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2B8FC-D906-48FB-86D9-335C8026F2FB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AD72B-5155-4A91-B07F-D4FA9D5C7D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6579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5" Type="http://schemas.openxmlformats.org/officeDocument/2006/relationships/customXml" Target="../ink/ink3.xml"/><Relationship Id="rId4" Type="http://schemas.openxmlformats.org/officeDocument/2006/relationships/customXml" Target="../ink/ink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6.xml"/><Relationship Id="rId5" Type="http://schemas.openxmlformats.org/officeDocument/2006/relationships/image" Target="../media/image2.emf"/><Relationship Id="rId4" Type="http://schemas.openxmlformats.org/officeDocument/2006/relationships/customXml" Target="../ink/ink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부제목 6"/>
          <p:cNvSpPr>
            <a:spLocks noGrp="1"/>
          </p:cNvSpPr>
          <p:nvPr>
            <p:ph type="subTitle" idx="1"/>
          </p:nvPr>
        </p:nvSpPr>
        <p:spPr>
          <a:xfrm>
            <a:off x="1603375" y="3844925"/>
            <a:ext cx="7486650" cy="720103"/>
          </a:xfrm>
        </p:spPr>
        <p:txBody>
          <a:bodyPr>
            <a:noAutofit/>
          </a:bodyPr>
          <a:lstStyle/>
          <a:p>
            <a:pPr fontAlgn="base" latinLnBrk="0"/>
            <a:r>
              <a:rPr lang="ko-KR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itchFamily="18" charset="-127"/>
                <a:ea typeface="HY견고딕" pitchFamily="18" charset="-127"/>
              </a:rPr>
              <a:t>건축기획의 적정성에 관한 사항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390576" y="3085108"/>
            <a:ext cx="7912707" cy="646331"/>
          </a:xfrm>
          <a:prstGeom prst="rect">
            <a:avLst/>
          </a:prstGeom>
          <a:ln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base" latinLnBrk="0"/>
            <a:r>
              <a:rPr lang="en-US" altLang="ko-KR" sz="3600" smtClean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3600" smtClean="0">
                <a:latin typeface="HY견고딕" pitchFamily="18" charset="-127"/>
                <a:ea typeface="HY견고딕" pitchFamily="18" charset="-127"/>
              </a:rPr>
              <a:t>사업명</a:t>
            </a:r>
            <a:r>
              <a:rPr lang="en-US" altLang="ko-KR" sz="3600" smtClean="0"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sz="3600" dirty="0"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966196"/>
              </p:ext>
            </p:extLst>
          </p:nvPr>
        </p:nvGraphicFramePr>
        <p:xfrm>
          <a:off x="8155012" y="171847"/>
          <a:ext cx="2231523" cy="985266"/>
        </p:xfrm>
        <a:graphic>
          <a:graphicData uri="http://schemas.openxmlformats.org/drawingml/2006/table">
            <a:tbl>
              <a:tblPr/>
              <a:tblGrid>
                <a:gridCol w="11157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58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211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HY견고딕"/>
                          <a:ea typeface="HY견고딕"/>
                        </a:rPr>
                        <a:t>심의 안건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바탕"/>
                      </a:endParaRPr>
                    </a:p>
                  </a:txBody>
                  <a:tcPr marL="17907" marR="17907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21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HY견고딕"/>
                          <a:ea typeface="HY견고딕"/>
                        </a:rPr>
                        <a:t>의안번호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바탕"/>
                      </a:endParaRPr>
                    </a:p>
                  </a:txBody>
                  <a:tcPr marL="17907" marR="17907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HY견고딕"/>
                          <a:ea typeface="HY견고딕"/>
                        </a:rPr>
                        <a:t>제 </a:t>
                      </a:r>
                      <a:r>
                        <a:rPr lang="en-US" altLang="ko-KR" sz="1200" kern="0" spc="0" smtClean="0">
                          <a:solidFill>
                            <a:srgbClr val="000000"/>
                          </a:solidFill>
                          <a:effectLst/>
                          <a:latin typeface="HY견고딕"/>
                          <a:ea typeface="HY견고딕"/>
                        </a:rPr>
                        <a:t>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HY견고딕"/>
                          <a:ea typeface="HY견고딕"/>
                        </a:rPr>
                        <a:t>호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바탕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21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HY견고딕"/>
                          <a:ea typeface="HY견고딕"/>
                        </a:rPr>
                        <a:t>심의일자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바탕"/>
                      </a:endParaRPr>
                    </a:p>
                  </a:txBody>
                  <a:tcPr marL="17907" marR="17907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30" smtClean="0">
                          <a:solidFill>
                            <a:srgbClr val="000000"/>
                          </a:solidFill>
                          <a:effectLst/>
                          <a:latin typeface="HY견고딕"/>
                          <a:ea typeface="HY견고딕"/>
                        </a:rPr>
                        <a:t>2021</a:t>
                      </a:r>
                      <a:r>
                        <a:rPr lang="en-US" sz="1200" kern="0" spc="-30" smtClean="0">
                          <a:solidFill>
                            <a:srgbClr val="000000"/>
                          </a:solidFill>
                          <a:effectLst/>
                          <a:latin typeface="HY견고딕"/>
                          <a:ea typeface="HY견고딕"/>
                        </a:rPr>
                        <a:t>. . .</a:t>
                      </a: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바탕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295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0"/>
            <a:ext cx="9937104" cy="5559879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 dirty="0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나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 err="1">
                <a:latin typeface="HY견고딕" pitchFamily="18" charset="-127"/>
                <a:ea typeface="HY견고딕" pitchFamily="18" charset="-127"/>
              </a:rPr>
              <a:t>설계비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 및 공사비 산출내역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" name="잉크 7">
                <a:extLst>
                  <a:ext uri="{FF2B5EF4-FFF2-40B4-BE49-F238E27FC236}">
                    <a16:creationId xmlns:a16="http://schemas.microsoft.com/office/drawing/2014/main" id="{C228B198-C9A5-4F7E-8B7F-A722B4FEF234}"/>
                  </a:ext>
                </a:extLst>
              </p14:cNvPr>
              <p14:cNvContentPartPr/>
              <p14:nvPr/>
            </p14:nvContentPartPr>
            <p14:xfrm>
              <a:off x="-4499577" y="275246"/>
              <a:ext cx="360" cy="360"/>
            </p14:xfrm>
          </p:contentPart>
        </mc:Choice>
        <mc:Fallback xmlns="">
          <p:pic>
            <p:nvPicPr>
              <p:cNvPr id="8" name="잉크 7">
                <a:extLst>
                  <a:ext uri="{FF2B5EF4-FFF2-40B4-BE49-F238E27FC236}">
                    <a16:creationId xmlns:a16="http://schemas.microsoft.com/office/drawing/2014/main" id="{C228B198-C9A5-4F7E-8B7F-A722B4FEF23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4508577" y="266606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3632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0"/>
            <a:ext cx="9937104" cy="5559879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 dirty="0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나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 err="1">
                <a:latin typeface="HY견고딕" pitchFamily="18" charset="-127"/>
                <a:ea typeface="HY견고딕" pitchFamily="18" charset="-127"/>
              </a:rPr>
              <a:t>설계비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 및 공사비 산출내역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53480" y="1753814"/>
            <a:ext cx="22910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2)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설계 등 부대비 검토</a:t>
            </a:r>
            <a:endParaRPr lang="ko-KR" altLang="en-US" sz="16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454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다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법규검토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735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다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법규검토 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000" dirty="0" smtClean="0">
                <a:latin typeface="HY견고딕" pitchFamily="18" charset="-127"/>
                <a:ea typeface="HY견고딕" pitchFamily="18" charset="-127"/>
              </a:rPr>
              <a:t>건축물의 규모검토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53480" y="1724786"/>
            <a:ext cx="19415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1)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건축물 규모검토</a:t>
            </a:r>
            <a:endParaRPr lang="ko-KR" altLang="en-US" sz="16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53480" y="4787299"/>
            <a:ext cx="12538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2)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규모검토</a:t>
            </a:r>
            <a:endParaRPr lang="ko-KR" altLang="en-US" sz="16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467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다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법규검토 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지구단위계획 검토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144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4">
            <a:extLst>
              <a:ext uri="{FF2B5EF4-FFF2-40B4-BE49-F238E27FC236}">
                <a16:creationId xmlns:a16="http://schemas.microsoft.com/office/drawing/2014/main" id="{E947BBD9-6752-4852-A2F5-31C1B5963E21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576E5B0-5E84-4B55-9D28-C4161785551E}"/>
              </a:ext>
            </a:extLst>
          </p:cNvPr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0B85270B-B67A-40CD-BE58-FF50393FD3AE}"/>
              </a:ext>
            </a:extLst>
          </p:cNvPr>
          <p:cNvSpPr/>
          <p:nvPr/>
        </p:nvSpPr>
        <p:spPr>
          <a:xfrm>
            <a:off x="500068" y="1170788"/>
            <a:ext cx="6768752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다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법규검토 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지구단위계획 결정도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5772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4">
            <a:extLst>
              <a:ext uri="{FF2B5EF4-FFF2-40B4-BE49-F238E27FC236}">
                <a16:creationId xmlns:a16="http://schemas.microsoft.com/office/drawing/2014/main" id="{E947BBD9-6752-4852-A2F5-31C1B5963E21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576E5B0-5E84-4B55-9D28-C4161785551E}"/>
              </a:ext>
            </a:extLst>
          </p:cNvPr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0B85270B-B67A-40CD-BE58-FF50393FD3AE}"/>
              </a:ext>
            </a:extLst>
          </p:cNvPr>
          <p:cNvSpPr/>
          <p:nvPr/>
        </p:nvSpPr>
        <p:spPr>
          <a:xfrm>
            <a:off x="500068" y="1170788"/>
            <a:ext cx="6768752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다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법규검토 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지구단위계획 결정도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402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라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대상지 및 주변현황 확인 및 분석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79E74AA-780A-47E8-A127-6E441AD46AAB}"/>
              </a:ext>
            </a:extLst>
          </p:cNvPr>
          <p:cNvSpPr/>
          <p:nvPr/>
        </p:nvSpPr>
        <p:spPr>
          <a:xfrm>
            <a:off x="684064" y="1772864"/>
            <a:ext cx="3870548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60000"/>
              </a:lnSpc>
            </a:pP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1) 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대상지 현황</a:t>
            </a:r>
          </a:p>
          <a:p>
            <a:pPr indent="-812800" fontAlgn="base">
              <a:lnSpc>
                <a:spcPct val="160000"/>
              </a:lnSpc>
            </a:pPr>
            <a:r>
              <a:rPr lang="en-US" altLang="ko-KR" sz="1600" smtClean="0">
                <a:solidFill>
                  <a:srgbClr val="000000"/>
                </a:solidFill>
                <a:latin typeface="+mn-ea"/>
              </a:rPr>
              <a:t>-</a:t>
            </a:r>
            <a:endParaRPr lang="ko-KR" altLang="en-US" sz="16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8CEB7F60-79D9-4045-B0D8-BD32366BB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824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610852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라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대상지 및 주변현황 확인 및 분석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79E74AA-780A-47E8-A127-6E441AD46AAB}"/>
              </a:ext>
            </a:extLst>
          </p:cNvPr>
          <p:cNvSpPr/>
          <p:nvPr/>
        </p:nvSpPr>
        <p:spPr>
          <a:xfrm>
            <a:off x="684063" y="1772864"/>
            <a:ext cx="4878661" cy="432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60000"/>
              </a:lnSpc>
            </a:pP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2</a:t>
            </a:r>
            <a:r>
              <a:rPr lang="en-US" altLang="ko-KR" sz="1600">
                <a:solidFill>
                  <a:srgbClr val="000000"/>
                </a:solidFill>
                <a:latin typeface="+mn-ea"/>
              </a:rPr>
              <a:t>) </a:t>
            </a:r>
            <a:r>
              <a:rPr lang="ko-KR" altLang="en-US" sz="1600" smtClean="0">
                <a:solidFill>
                  <a:srgbClr val="000000"/>
                </a:solidFill>
                <a:latin typeface="+mn-ea"/>
              </a:rPr>
              <a:t>인구특성</a:t>
            </a:r>
            <a:endParaRPr lang="ko-KR" altLang="en-US" sz="16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8CEB7F60-79D9-4045-B0D8-BD32366BB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317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라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대상지 및 주변현황 확인 및 분석 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주변현황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79E74AA-780A-47E8-A127-6E441AD46AAB}"/>
              </a:ext>
            </a:extLst>
          </p:cNvPr>
          <p:cNvSpPr/>
          <p:nvPr/>
        </p:nvSpPr>
        <p:spPr>
          <a:xfrm>
            <a:off x="684064" y="1772864"/>
            <a:ext cx="3798540" cy="432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60000"/>
              </a:lnSpc>
            </a:pP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3) </a:t>
            </a:r>
            <a:r>
              <a:rPr lang="ko-KR" altLang="en-US" sz="1600">
                <a:solidFill>
                  <a:srgbClr val="000000"/>
                </a:solidFill>
                <a:latin typeface="+mn-ea"/>
              </a:rPr>
              <a:t>주변 </a:t>
            </a:r>
            <a:r>
              <a:rPr lang="ko-KR" altLang="en-US" sz="1600" smtClean="0">
                <a:solidFill>
                  <a:srgbClr val="000000"/>
                </a:solidFill>
                <a:latin typeface="+mn-ea"/>
              </a:rPr>
              <a:t>현황</a:t>
            </a:r>
            <a:endParaRPr lang="ko-KR" altLang="en-US" sz="16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8CEB7F60-79D9-4045-B0D8-BD32366BB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758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제안이유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224279"/>
            <a:ext cx="9937104" cy="5908476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39147" y="1352237"/>
            <a:ext cx="94941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lnSpc>
                <a:spcPct val="150000"/>
              </a:lnSpc>
              <a:buFont typeface="Arial" pitchFamily="34" charset="0"/>
              <a:buChar char="•"/>
            </a:pPr>
            <a:endParaRPr lang="ko-KR" altLang="en-US" sz="1800" dirty="0">
              <a:latin typeface="+mn-ea"/>
            </a:endParaRPr>
          </a:p>
          <a:p>
            <a:pPr marL="285750" indent="-285750" fontAlgn="base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800" smtClean="0">
                <a:latin typeface="+mn-ea"/>
              </a:rPr>
              <a:t>제안이유 작성</a:t>
            </a:r>
            <a:endParaRPr lang="ko-KR" altLang="en-US" sz="1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641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마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발주 및 운영계획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53480" y="1811015"/>
            <a:ext cx="21467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1) 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설계용역 발주방식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653480" y="3349529"/>
            <a:ext cx="16642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2) </a:t>
            </a:r>
            <a:r>
              <a:rPr lang="ko-KR" altLang="en-US" sz="1600" dirty="0" err="1" smtClean="0">
                <a:solidFill>
                  <a:srgbClr val="000000"/>
                </a:solidFill>
                <a:latin typeface="+mn-ea"/>
              </a:rPr>
              <a:t>향후일정계획</a:t>
            </a:r>
            <a:endParaRPr lang="ko-KR" altLang="en-US" sz="16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824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마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발주 및 운영계획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53480" y="1811015"/>
            <a:ext cx="16642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3)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사업관리계획</a:t>
            </a:r>
            <a:endParaRPr lang="ko-KR" altLang="en-US" sz="16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53480" y="3349529"/>
            <a:ext cx="16642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2) </a:t>
            </a:r>
            <a:r>
              <a:rPr lang="ko-KR" altLang="en-US" sz="1600" dirty="0" err="1" smtClean="0">
                <a:solidFill>
                  <a:srgbClr val="000000"/>
                </a:solidFill>
                <a:latin typeface="+mn-ea"/>
              </a:rPr>
              <a:t>향후일정계획</a:t>
            </a:r>
            <a:endParaRPr lang="ko-KR" altLang="en-US" sz="16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121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바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설계지침서 및 설계과업지시서 핵심내용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53480" y="1840043"/>
            <a:ext cx="1867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00"/>
                </a:solidFill>
                <a:latin typeface="+mn-ea"/>
              </a:rPr>
              <a:t>1) </a:t>
            </a:r>
            <a:r>
              <a:rPr lang="ko-KR" altLang="en-US" sz="1800" b="1" dirty="0" smtClean="0">
                <a:solidFill>
                  <a:srgbClr val="000000"/>
                </a:solidFill>
                <a:latin typeface="+mn-ea"/>
              </a:rPr>
              <a:t>배치검토자료</a:t>
            </a:r>
            <a:endParaRPr lang="ko-KR" altLang="en-US" sz="1800" b="1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0949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628533"/>
            <a:ext cx="9937104" cy="3234612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450156" y="628532"/>
            <a:ext cx="9937104" cy="21614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978720" y="554682"/>
            <a:ext cx="1305165" cy="346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대 안 </a:t>
            </a:r>
            <a:r>
              <a:rPr lang="en-US" altLang="ko-KR" sz="11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01 : </a:t>
            </a:r>
            <a:r>
              <a:rPr lang="ko-KR" altLang="en-US" sz="1100" dirty="0" err="1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중정형</a:t>
            </a:r>
            <a:endParaRPr lang="en-US" altLang="ko-KR" sz="11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7" name="모서리가 둥근 직사각형 16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3940445"/>
            <a:ext cx="9937104" cy="3234612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50156" y="3940444"/>
            <a:ext cx="9937104" cy="21614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4978720" y="3866594"/>
            <a:ext cx="1305165" cy="346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대 안 </a:t>
            </a:r>
            <a:r>
              <a:rPr lang="en-US" altLang="ko-KR" sz="11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02 : </a:t>
            </a:r>
            <a:r>
              <a:rPr lang="ko-KR" altLang="en-US" sz="1100" dirty="0" err="1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병렬형</a:t>
            </a:r>
            <a:endParaRPr lang="en-US" altLang="ko-KR" sz="11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28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바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설계지침서 및 설계과업지시서 핵심내용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53480" y="1840043"/>
            <a:ext cx="1487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00"/>
                </a:solidFill>
                <a:latin typeface="+mn-ea"/>
              </a:rPr>
              <a:t>1) </a:t>
            </a:r>
            <a:r>
              <a:rPr lang="ko-KR" altLang="en-US" sz="1800" b="1" dirty="0" smtClean="0">
                <a:solidFill>
                  <a:srgbClr val="000000"/>
                </a:solidFill>
                <a:latin typeface="+mn-ea"/>
              </a:rPr>
              <a:t>배치계획 </a:t>
            </a:r>
            <a:endParaRPr lang="ko-KR" altLang="en-US" sz="18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87960" y="4655815"/>
            <a:ext cx="23839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+mn-ea"/>
              </a:rPr>
              <a:t>(</a:t>
            </a:r>
            <a:r>
              <a:rPr lang="ko-KR" altLang="en-US" sz="1600" b="1" dirty="0" smtClean="0">
                <a:solidFill>
                  <a:schemeClr val="tx2"/>
                </a:solidFill>
                <a:latin typeface="+mn-ea"/>
              </a:rPr>
              <a:t>공공건축사전검토의견</a:t>
            </a:r>
            <a:r>
              <a:rPr lang="en-US" altLang="ko-KR" sz="1600" b="1" dirty="0" smtClean="0">
                <a:solidFill>
                  <a:schemeClr val="tx2"/>
                </a:solidFill>
                <a:latin typeface="+mn-ea"/>
              </a:rPr>
              <a:t>)</a:t>
            </a:r>
            <a:endParaRPr lang="ko-KR" altLang="en-US" sz="1600" b="1" dirty="0">
              <a:solidFill>
                <a:schemeClr val="tx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605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2364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바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설계지침서 및 설계과업지시서 핵심내용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87960" y="4842685"/>
            <a:ext cx="23839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+mn-ea"/>
              </a:rPr>
              <a:t>(</a:t>
            </a:r>
            <a:r>
              <a:rPr lang="ko-KR" altLang="en-US" sz="1600" b="1" dirty="0" smtClean="0">
                <a:solidFill>
                  <a:schemeClr val="tx2"/>
                </a:solidFill>
                <a:latin typeface="+mn-ea"/>
              </a:rPr>
              <a:t>공공건축사전검토의견</a:t>
            </a:r>
            <a:r>
              <a:rPr lang="en-US" altLang="ko-KR" sz="1600" b="1" dirty="0" smtClean="0">
                <a:solidFill>
                  <a:schemeClr val="tx2"/>
                </a:solidFill>
                <a:latin typeface="+mn-ea"/>
              </a:rPr>
              <a:t>)</a:t>
            </a:r>
            <a:endParaRPr lang="ko-KR" altLang="en-US" sz="1600" b="1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53480" y="1840043"/>
            <a:ext cx="1406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0000"/>
                </a:solidFill>
                <a:latin typeface="+mn-ea"/>
              </a:rPr>
              <a:t>2) </a:t>
            </a:r>
            <a:r>
              <a:rPr lang="ko-KR" altLang="en-US" sz="1800" b="1" dirty="0" smtClean="0">
                <a:solidFill>
                  <a:srgbClr val="000000"/>
                </a:solidFill>
                <a:latin typeface="+mn-ea"/>
              </a:rPr>
              <a:t>동</a:t>
            </a:r>
            <a:r>
              <a:rPr lang="ko-KR" altLang="en-US" sz="1800" b="1" dirty="0">
                <a:solidFill>
                  <a:srgbClr val="000000"/>
                </a:solidFill>
                <a:latin typeface="+mn-ea"/>
              </a:rPr>
              <a:t>선</a:t>
            </a:r>
            <a:r>
              <a:rPr lang="ko-KR" altLang="en-US" sz="1800" b="1" dirty="0" smtClean="0">
                <a:solidFill>
                  <a:srgbClr val="000000"/>
                </a:solidFill>
                <a:latin typeface="+mn-ea"/>
              </a:rPr>
              <a:t>계획</a:t>
            </a:r>
            <a:endParaRPr lang="ko-KR" altLang="en-US" sz="1800" b="1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152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바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설계지침서 및 설계과업지시서 핵심내용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53480" y="1840043"/>
            <a:ext cx="1867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0000"/>
                </a:solidFill>
                <a:latin typeface="+mn-ea"/>
              </a:rPr>
              <a:t>3) </a:t>
            </a:r>
            <a:r>
              <a:rPr lang="ko-KR" altLang="en-US" sz="1800" b="1" dirty="0" smtClean="0">
                <a:solidFill>
                  <a:srgbClr val="000000"/>
                </a:solidFill>
                <a:latin typeface="+mn-ea"/>
              </a:rPr>
              <a:t>외부공</a:t>
            </a:r>
            <a:r>
              <a:rPr lang="ko-KR" altLang="en-US" sz="1800" b="1" dirty="0">
                <a:solidFill>
                  <a:srgbClr val="000000"/>
                </a:solidFill>
                <a:latin typeface="+mn-ea"/>
              </a:rPr>
              <a:t>간</a:t>
            </a:r>
            <a:r>
              <a:rPr lang="ko-KR" altLang="en-US" sz="1800" b="1" dirty="0" smtClean="0">
                <a:solidFill>
                  <a:srgbClr val="000000"/>
                </a:solidFill>
                <a:latin typeface="+mn-ea"/>
              </a:rPr>
              <a:t>계획</a:t>
            </a:r>
            <a:endParaRPr lang="ko-KR" altLang="en-US" sz="18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87960" y="4655815"/>
            <a:ext cx="23839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+mn-ea"/>
              </a:rPr>
              <a:t>(</a:t>
            </a:r>
            <a:r>
              <a:rPr lang="ko-KR" altLang="en-US" sz="1600" b="1" dirty="0" smtClean="0">
                <a:solidFill>
                  <a:schemeClr val="tx2"/>
                </a:solidFill>
                <a:latin typeface="+mn-ea"/>
              </a:rPr>
              <a:t>공공건축사전검토의견</a:t>
            </a:r>
            <a:r>
              <a:rPr lang="en-US" altLang="ko-KR" sz="1600" b="1" dirty="0" smtClean="0">
                <a:solidFill>
                  <a:schemeClr val="tx2"/>
                </a:solidFill>
                <a:latin typeface="+mn-ea"/>
              </a:rPr>
              <a:t>)</a:t>
            </a:r>
            <a:endParaRPr lang="ko-KR" altLang="en-US" sz="1600" b="1" dirty="0">
              <a:solidFill>
                <a:schemeClr val="tx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5883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712685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바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설계지침서 및 설계과업지시서 핵심내용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53480" y="1854557"/>
            <a:ext cx="2329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0000"/>
                </a:solidFill>
                <a:latin typeface="+mn-ea"/>
              </a:rPr>
              <a:t>6) </a:t>
            </a:r>
            <a:r>
              <a:rPr lang="ko-KR" altLang="en-US" sz="1800" b="1" dirty="0" err="1" smtClean="0">
                <a:solidFill>
                  <a:srgbClr val="000000"/>
                </a:solidFill>
                <a:latin typeface="+mn-ea"/>
              </a:rPr>
              <a:t>주요실별고려사항</a:t>
            </a:r>
            <a:endParaRPr lang="ko-KR" altLang="en-US" sz="18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53480" y="5349974"/>
            <a:ext cx="1406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0000"/>
                </a:solidFill>
                <a:latin typeface="+mn-ea"/>
              </a:rPr>
              <a:t>7) </a:t>
            </a:r>
            <a:r>
              <a:rPr lang="ko-KR" altLang="en-US" sz="1800" b="1" dirty="0" smtClean="0">
                <a:solidFill>
                  <a:srgbClr val="000000"/>
                </a:solidFill>
                <a:latin typeface="+mn-ea"/>
              </a:rPr>
              <a:t>동선계획</a:t>
            </a:r>
            <a:endParaRPr lang="ko-KR" altLang="en-US" sz="1800" b="1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30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712685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바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설계지침서 및 설계과업지시서 핵심내용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53480" y="1854557"/>
            <a:ext cx="3728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0000"/>
                </a:solidFill>
                <a:latin typeface="+mn-ea"/>
              </a:rPr>
              <a:t>8) </a:t>
            </a:r>
            <a:r>
              <a:rPr lang="ko-KR" altLang="en-US" sz="1800" b="1" dirty="0" smtClean="0">
                <a:solidFill>
                  <a:srgbClr val="000000"/>
                </a:solidFill>
                <a:latin typeface="+mn-ea"/>
              </a:rPr>
              <a:t>설계공모 주요 제출물의 적절성</a:t>
            </a:r>
            <a:endParaRPr lang="ko-KR" altLang="en-US" sz="1800" b="1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215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4" y="680095"/>
            <a:ext cx="4108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5.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참고자료 </a:t>
            </a:r>
            <a:r>
              <a:rPr lang="en-US" altLang="ko-KR" sz="2400" smtClean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400" smtClean="0">
                <a:latin typeface="HY견고딕" pitchFamily="18" charset="-127"/>
                <a:ea typeface="HY견고딕" pitchFamily="18" charset="-127"/>
              </a:rPr>
              <a:t>기획설계자료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5736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주요내용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224279"/>
            <a:ext cx="9937104" cy="5908476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348558" y="1436997"/>
            <a:ext cx="4998142" cy="1764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5091" indent="-2165091" defTabSz="1451071" fontAlgn="auto">
              <a:lnSpc>
                <a:spcPct val="160000"/>
              </a:lnSpc>
              <a:spcBef>
                <a:spcPct val="13000"/>
              </a:spcBef>
              <a:buClr>
                <a:srgbClr val="FF0000">
                  <a:alpha val="100000"/>
                </a:srgbClr>
              </a:buClr>
              <a:buSzPct val="80000"/>
              <a:defRPr/>
            </a:pPr>
            <a:r>
              <a:rPr lang="en-US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○ </a:t>
            </a:r>
            <a:r>
              <a:rPr lang="ko-KR" altLang="en-US" sz="1600" dirty="0">
                <a:latin typeface="+mn-ea"/>
                <a:sym typeface="굴림" panose="020B0600000101010101" pitchFamily="50" charset="-127"/>
              </a:rPr>
              <a:t>사 업 명 </a:t>
            </a:r>
            <a:r>
              <a:rPr lang="en-US" altLang="ko-KR" sz="1600">
                <a:latin typeface="+mn-ea"/>
                <a:sym typeface="굴림" panose="020B0600000101010101" pitchFamily="50" charset="-127"/>
              </a:rPr>
              <a:t>: </a:t>
            </a:r>
            <a:endParaRPr lang="en-US" altLang="ko-KR" sz="1600" smtClean="0">
              <a:latin typeface="+mn-ea"/>
              <a:sym typeface="굴림" panose="020B0600000101010101" pitchFamily="50" charset="-127"/>
            </a:endParaRPr>
          </a:p>
          <a:p>
            <a:pPr marL="2165091" indent="-2165091" defTabSz="1451071" fontAlgn="auto">
              <a:lnSpc>
                <a:spcPct val="160000"/>
              </a:lnSpc>
              <a:spcBef>
                <a:spcPct val="13000"/>
              </a:spcBef>
              <a:buClr>
                <a:srgbClr val="FF0000">
                  <a:alpha val="100000"/>
                </a:srgbClr>
              </a:buClr>
              <a:buSzPct val="80000"/>
              <a:defRPr/>
            </a:pPr>
            <a:r>
              <a:rPr lang="en-US" altLang="ko-KR" sz="1600">
                <a:latin typeface="+mn-ea"/>
                <a:sym typeface="굴림" panose="020B0600000101010101" pitchFamily="50" charset="-127"/>
              </a:rPr>
              <a:t> </a:t>
            </a:r>
            <a:r>
              <a:rPr lang="ko-KR" altLang="en-US" sz="1600" smtClean="0">
                <a:latin typeface="+mn-ea"/>
              </a:rPr>
              <a:t>○ </a:t>
            </a:r>
            <a:r>
              <a:rPr lang="ko-KR" altLang="en-US" sz="1600" dirty="0">
                <a:solidFill>
                  <a:srgbClr val="000000"/>
                </a:solidFill>
                <a:latin typeface="+mn-ea"/>
                <a:sym typeface="굴림" panose="020B0600000101010101" pitchFamily="50" charset="-127"/>
              </a:rPr>
              <a:t>위    치 </a:t>
            </a:r>
            <a:r>
              <a:rPr lang="en-US" altLang="ko-KR" sz="1600">
                <a:solidFill>
                  <a:srgbClr val="000000"/>
                </a:solidFill>
                <a:latin typeface="+mn-ea"/>
                <a:sym typeface="굴림" panose="020B0600000101010101" pitchFamily="50" charset="-127"/>
              </a:rPr>
              <a:t>: </a:t>
            </a:r>
            <a:endParaRPr lang="ko-KR" altLang="en-US" sz="1600" dirty="0"/>
          </a:p>
          <a:p>
            <a:pPr defTabSz="1451071" fontAlgn="auto">
              <a:lnSpc>
                <a:spcPct val="160000"/>
              </a:lnSpc>
              <a:spcBef>
                <a:spcPct val="13000"/>
              </a:spcBef>
              <a:buClr>
                <a:srgbClr val="FF0000">
                  <a:alpha val="100000"/>
                </a:srgbClr>
              </a:buClr>
              <a:buSzPct val="80000"/>
              <a:defRPr/>
            </a:pPr>
            <a:r>
              <a:rPr lang="ko-KR" altLang="en-US" sz="1600" smtClean="0">
                <a:latin typeface="+mn-ea"/>
              </a:rPr>
              <a:t> ○ </a:t>
            </a:r>
            <a:r>
              <a:rPr lang="ko-KR" altLang="en-US" sz="1600" dirty="0">
                <a:solidFill>
                  <a:srgbClr val="000000"/>
                </a:solidFill>
                <a:latin typeface="+mn-ea"/>
                <a:sym typeface="굴림" panose="020B0600000101010101" pitchFamily="50" charset="-127"/>
              </a:rPr>
              <a:t>지역지구 </a:t>
            </a:r>
            <a:r>
              <a:rPr lang="en-US" altLang="ko-KR" sz="1600">
                <a:solidFill>
                  <a:srgbClr val="000000"/>
                </a:solidFill>
                <a:latin typeface="+mn-ea"/>
                <a:sym typeface="굴림" panose="020B0600000101010101" pitchFamily="50" charset="-127"/>
              </a:rPr>
              <a:t>: </a:t>
            </a:r>
            <a:endParaRPr lang="en-US" altLang="ko-KR" sz="1600" smtClean="0">
              <a:solidFill>
                <a:srgbClr val="000000"/>
              </a:solidFill>
              <a:latin typeface="+mn-ea"/>
              <a:sym typeface="굴림" panose="020B0600000101010101" pitchFamily="50" charset="-127"/>
            </a:endParaRPr>
          </a:p>
          <a:p>
            <a:pPr defTabSz="1451071" fontAlgn="auto">
              <a:lnSpc>
                <a:spcPct val="160000"/>
              </a:lnSpc>
              <a:spcBef>
                <a:spcPct val="13000"/>
              </a:spcBef>
              <a:buClr>
                <a:srgbClr val="FF0000">
                  <a:alpha val="100000"/>
                </a:srgbClr>
              </a:buClr>
              <a:buSzPct val="80000"/>
              <a:defRPr/>
            </a:pPr>
            <a:r>
              <a:rPr lang="en-US" altLang="ko-KR" sz="1600">
                <a:solidFill>
                  <a:srgbClr val="000000"/>
                </a:solidFill>
                <a:latin typeface="+mn-ea"/>
                <a:sym typeface="굴림" panose="020B0600000101010101" pitchFamily="50" charset="-127"/>
              </a:rPr>
              <a:t> </a:t>
            </a:r>
            <a:r>
              <a:rPr lang="ko-KR" altLang="en-US" sz="1600" smtClean="0">
                <a:latin typeface="+mn-ea"/>
              </a:rPr>
              <a:t>○ </a:t>
            </a:r>
            <a:r>
              <a:rPr lang="ko-KR" altLang="en-US" sz="1600">
                <a:solidFill>
                  <a:srgbClr val="000000"/>
                </a:solidFill>
                <a:latin typeface="+mn-ea"/>
                <a:sym typeface="굴림" panose="020B0600000101010101" pitchFamily="50" charset="-127"/>
              </a:rPr>
              <a:t>사업기간 </a:t>
            </a:r>
            <a:r>
              <a:rPr lang="en-US" altLang="ko-KR" sz="1600" smtClean="0">
                <a:solidFill>
                  <a:srgbClr val="000000"/>
                </a:solidFill>
                <a:latin typeface="+mn-ea"/>
                <a:sym typeface="굴림" panose="020B0600000101010101" pitchFamily="50" charset="-127"/>
              </a:rPr>
              <a:t>:</a:t>
            </a:r>
            <a:endParaRPr lang="en-US" altLang="ko-KR" sz="1600" dirty="0">
              <a:latin typeface="+mn-ea"/>
              <a:sym typeface="굴림" panose="020B0600000101010101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612220" y="1425274"/>
            <a:ext cx="4998142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5091" indent="-2165091" defTabSz="1451071" fontAlgn="auto">
              <a:lnSpc>
                <a:spcPct val="140000"/>
              </a:lnSpc>
              <a:spcBef>
                <a:spcPct val="13000"/>
              </a:spcBef>
              <a:buClr>
                <a:srgbClr val="FF0000">
                  <a:alpha val="100000"/>
                </a:srgbClr>
              </a:buClr>
              <a:buSzPct val="80000"/>
              <a:defRPr/>
            </a:pPr>
            <a:r>
              <a:rPr lang="en-US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○ 사업규모</a:t>
            </a:r>
            <a:endParaRPr lang="en-US" altLang="ko-KR" sz="1600" dirty="0">
              <a:latin typeface="+mn-ea"/>
              <a:sym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9332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01824" y="680095"/>
            <a:ext cx="5980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5.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참고자료 </a:t>
            </a:r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기획설계자료 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(B1F PLAN) </a:t>
            </a:r>
            <a:endParaRPr lang="ko-KR" altLang="en-US" sz="24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5736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01824" y="680095"/>
            <a:ext cx="5980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5.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참고자료 </a:t>
            </a:r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기획설계자료 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(1F PLAN) </a:t>
            </a:r>
            <a:endParaRPr lang="ko-KR" altLang="en-US" sz="24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4821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4" y="680095"/>
            <a:ext cx="5980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5.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참고자료 </a:t>
            </a:r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기획설계자료 </a:t>
            </a:r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2F PLAN) </a:t>
            </a:r>
            <a:endParaRPr lang="ko-KR" altLang="en-US" sz="24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244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01824" y="680095"/>
            <a:ext cx="5980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5.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참고자료 </a:t>
            </a:r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기획설계자료 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(3F PLAN) </a:t>
            </a:r>
            <a:endParaRPr lang="ko-KR" altLang="en-US" sz="24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2698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301824" y="680095"/>
            <a:ext cx="5980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5.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참고자료 </a:t>
            </a:r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기획설계자료 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(4F PLAN) </a:t>
            </a:r>
            <a:endParaRPr lang="ko-KR" altLang="en-US" sz="24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2698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301824" y="680095"/>
            <a:ext cx="7349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5.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참고자료 </a:t>
            </a:r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기획설계자료 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(SECTION-1) </a:t>
            </a:r>
            <a:endParaRPr lang="ko-KR" altLang="en-US" sz="24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4626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01824" y="680095"/>
            <a:ext cx="7349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5.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참고자료 </a:t>
            </a:r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기획설계자료 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(SECTION-2) </a:t>
            </a:r>
            <a:endParaRPr lang="ko-KR" altLang="en-US" sz="24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4626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01824" y="680095"/>
            <a:ext cx="7349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5.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참고자료 </a:t>
            </a:r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기획설계자료 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배치개념도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) </a:t>
            </a:r>
            <a:endParaRPr lang="ko-KR" altLang="en-US" sz="24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546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 txBox="1"/>
          <p:nvPr/>
        </p:nvSpPr>
        <p:spPr>
          <a:xfrm>
            <a:off x="2377604" y="3232002"/>
            <a:ext cx="5996871" cy="93610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</a:ln>
        </p:spPr>
        <p:txBody>
          <a:bodyPr wrap="none" lIns="87028" tIns="0" rIns="87028" bIns="0" anchor="ctr" anchorCtr="0"/>
          <a:lstStyle/>
          <a:p>
            <a:pPr algn="ctr" defTabSz="1451071" fontAlgn="auto">
              <a:lnSpc>
                <a:spcPct val="140000"/>
              </a:lnSpc>
              <a:buClr>
                <a:srgbClr val="000000">
                  <a:alpha val="100000"/>
                </a:srgbClr>
              </a:buClr>
              <a:buSzPct val="100000"/>
              <a:tabLst>
                <a:tab pos="870642" algn="l"/>
              </a:tabLst>
              <a:defRPr/>
            </a:pPr>
            <a:r>
              <a:rPr kumimoji="0" lang="ko-KR" altLang="en-US" sz="3600" dirty="0">
                <a:latin typeface="HY견고딕"/>
                <a:ea typeface="HY견고딕"/>
                <a:sym typeface="Wingdings"/>
              </a:rPr>
              <a:t>감 사 합 </a:t>
            </a:r>
            <a:r>
              <a:rPr kumimoji="0" lang="ko-KR" altLang="en-US" sz="3600" dirty="0" err="1">
                <a:latin typeface="HY견고딕"/>
                <a:ea typeface="HY견고딕"/>
                <a:sym typeface="Wingdings"/>
              </a:rPr>
              <a:t>니</a:t>
            </a:r>
            <a:r>
              <a:rPr kumimoji="0" lang="ko-KR" altLang="en-US" sz="3600" dirty="0">
                <a:latin typeface="HY견고딕"/>
                <a:ea typeface="HY견고딕"/>
                <a:sym typeface="Wingdings"/>
              </a:rPr>
              <a:t> 다</a:t>
            </a:r>
          </a:p>
        </p:txBody>
      </p:sp>
    </p:spTree>
    <p:extLst>
      <p:ext uri="{BB962C8B-B14F-4D97-AF65-F5344CB8AC3E}">
        <p14:creationId xmlns:p14="http://schemas.microsoft.com/office/powerpoint/2010/main" val="290105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주요내용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224279"/>
            <a:ext cx="9937104" cy="5908476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53480" y="1224279"/>
            <a:ext cx="16930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b="1" dirty="0">
                <a:solidFill>
                  <a:srgbClr val="000000"/>
                </a:solidFill>
                <a:latin typeface="+mn-ea"/>
              </a:rPr>
              <a:t>○ 주요시설개요</a:t>
            </a:r>
          </a:p>
        </p:txBody>
      </p:sp>
    </p:spTree>
    <p:extLst>
      <p:ext uri="{BB962C8B-B14F-4D97-AF65-F5344CB8AC3E}">
        <p14:creationId xmlns:p14="http://schemas.microsoft.com/office/powerpoint/2010/main" val="29382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주요내용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224279"/>
            <a:ext cx="9937104" cy="5908476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53480" y="1224279"/>
            <a:ext cx="16930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b="1" dirty="0">
                <a:solidFill>
                  <a:srgbClr val="000000"/>
                </a:solidFill>
                <a:latin typeface="+mn-ea"/>
              </a:rPr>
              <a:t>○ 주요시설개요</a:t>
            </a:r>
          </a:p>
        </p:txBody>
      </p:sp>
    </p:spTree>
    <p:extLst>
      <p:ext uri="{BB962C8B-B14F-4D97-AF65-F5344CB8AC3E}">
        <p14:creationId xmlns:p14="http://schemas.microsoft.com/office/powerpoint/2010/main" val="168668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3.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의결조서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224279"/>
            <a:ext cx="9937104" cy="1620248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882204" y="1526571"/>
            <a:ext cx="91450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smtClean="0">
                <a:latin typeface="HY견고딕" pitchFamily="18" charset="-127"/>
                <a:ea typeface="HY견고딕" pitchFamily="18" charset="-127"/>
                <a:sym typeface="굴림" panose="020B0600000101010101" pitchFamily="50" charset="-127"/>
              </a:rPr>
              <a:t>(</a:t>
            </a:r>
            <a:r>
              <a:rPr lang="ko-KR" altLang="en-US" sz="2000" smtClean="0">
                <a:latin typeface="HY견고딕" pitchFamily="18" charset="-127"/>
                <a:ea typeface="HY견고딕" pitchFamily="18" charset="-127"/>
                <a:sym typeface="굴림" panose="020B0600000101010101" pitchFamily="50" charset="-127"/>
              </a:rPr>
              <a:t>사업명</a:t>
            </a:r>
            <a:r>
              <a:rPr lang="en-US" altLang="ko-KR" sz="2000" smtClean="0">
                <a:latin typeface="HY견고딕" pitchFamily="18" charset="-127"/>
                <a:ea typeface="HY견고딕" pitchFamily="18" charset="-127"/>
                <a:sym typeface="굴림" panose="020B0600000101010101" pitchFamily="50" charset="-127"/>
              </a:rPr>
              <a:t>) </a:t>
            </a:r>
            <a:r>
              <a:rPr lang="ko-KR" altLang="en-US" sz="2000" smtClean="0">
                <a:latin typeface="HY견고딕" pitchFamily="18" charset="-127"/>
                <a:ea typeface="HY견고딕" pitchFamily="18" charset="-127"/>
              </a:rPr>
              <a:t>적정성에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대하여 다음과 같이 심의 의결하여 주시기 바랍니다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500068" y="3126663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smtClean="0">
                <a:latin typeface="HY견고딕" pitchFamily="18" charset="-127"/>
                <a:ea typeface="HY견고딕" pitchFamily="18" charset="-127"/>
                <a:sym typeface="굴림" panose="020B0600000101010101" pitchFamily="50" charset="-127"/>
              </a:rPr>
              <a:t>(</a:t>
            </a:r>
            <a:r>
              <a:rPr lang="ko-KR" altLang="en-US" sz="2000" smtClean="0">
                <a:latin typeface="HY견고딕" pitchFamily="18" charset="-127"/>
                <a:ea typeface="HY견고딕" pitchFamily="18" charset="-127"/>
                <a:sym typeface="굴림" panose="020B0600000101010101" pitchFamily="50" charset="-127"/>
              </a:rPr>
              <a:t>사업명</a:t>
            </a:r>
            <a:r>
              <a:rPr lang="en-US" altLang="ko-KR" sz="2000" smtClean="0">
                <a:latin typeface="HY견고딕" pitchFamily="18" charset="-127"/>
                <a:ea typeface="HY견고딕" pitchFamily="18" charset="-127"/>
                <a:sym typeface="굴림" panose="020B0600000101010101" pitchFamily="50" charset="-127"/>
              </a:rPr>
              <a:t>) </a:t>
            </a:r>
            <a:r>
              <a:rPr lang="ko-KR" altLang="en-US" sz="2000" smtClean="0">
                <a:latin typeface="HY견고딕" pitchFamily="18" charset="-127"/>
                <a:ea typeface="HY견고딕" pitchFamily="18" charset="-127"/>
              </a:rPr>
              <a:t>건축기획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안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)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조서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50156" y="3273441"/>
            <a:ext cx="72008" cy="2911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279766"/>
              </p:ext>
            </p:extLst>
          </p:nvPr>
        </p:nvGraphicFramePr>
        <p:xfrm>
          <a:off x="457132" y="3736025"/>
          <a:ext cx="9930128" cy="3385442"/>
        </p:xfrm>
        <a:graphic>
          <a:graphicData uri="http://schemas.openxmlformats.org/drawingml/2006/table">
            <a:tbl>
              <a:tblPr/>
              <a:tblGrid>
                <a:gridCol w="2536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7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19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+mn-cs"/>
                        </a:rPr>
                        <a:t>구       분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</a:rPr>
                        <a:t>검 토 사 항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</a:rPr>
                        <a:t>적 정 여 부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1428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 업 계 획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사업의 목적</a:t>
                      </a:r>
                      <a:r>
                        <a:rPr lang="en-US" altLang="ko-KR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사업추진경위 적정여부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99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예 산 계 획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공사비</a:t>
                      </a:r>
                      <a:r>
                        <a:rPr lang="en-US" altLang="ko-KR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설계비</a:t>
                      </a:r>
                      <a:r>
                        <a:rPr lang="en-US" altLang="ko-KR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부대비 산출</a:t>
                      </a:r>
                      <a:r>
                        <a:rPr lang="en-US" altLang="ko-KR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인증대상 여부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2035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 간 계 획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건축물 배치</a:t>
                      </a:r>
                      <a:r>
                        <a:rPr lang="en-US" altLang="ko-KR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조닝</a:t>
                      </a:r>
                      <a:r>
                        <a:rPr lang="en-US" altLang="ko-KR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스페이스프로그램 적정여부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984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 장 조 사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부지의 물리적특성 조사</a:t>
                      </a:r>
                      <a:r>
                        <a:rPr lang="en-US" altLang="ko-KR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접근성 조사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99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발주 및 운영계획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공사</a:t>
                      </a:r>
                      <a:r>
                        <a:rPr lang="en-US" altLang="ko-KR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설계</a:t>
                      </a:r>
                      <a:r>
                        <a:rPr lang="en-US" altLang="ko-KR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감리 발주관련 및 운영계획 적정여부</a:t>
                      </a:r>
                      <a:r>
                        <a:rPr lang="en-US" altLang="ko-KR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199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설계지침서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설계지침서 작성 적정여부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199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설계과업지시서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과업지시서 작성 적정여부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14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가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추 진 경 위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686D74C-677E-454D-B132-EBC6E090AF6F}"/>
              </a:ext>
            </a:extLst>
          </p:cNvPr>
          <p:cNvSpPr/>
          <p:nvPr/>
        </p:nvSpPr>
        <p:spPr>
          <a:xfrm>
            <a:off x="684064" y="1755321"/>
            <a:ext cx="9559180" cy="430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60000"/>
              </a:lnSpc>
            </a:pPr>
            <a:r>
              <a:rPr lang="ko-KR" altLang="en-US" sz="1600">
                <a:solidFill>
                  <a:srgbClr val="000000"/>
                </a:solidFill>
                <a:latin typeface="+mn-ea"/>
              </a:rPr>
              <a:t>❍ </a:t>
            </a:r>
            <a:r>
              <a:rPr lang="ko-KR" altLang="en-US" sz="1600" smtClean="0">
                <a:solidFill>
                  <a:srgbClr val="000000"/>
                </a:solidFill>
                <a:latin typeface="+mn-ea"/>
              </a:rPr>
              <a:t>추진경위</a:t>
            </a:r>
            <a:endParaRPr lang="ko-KR" altLang="en-US" sz="16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23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나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 err="1">
                <a:latin typeface="HY견고딕" pitchFamily="18" charset="-127"/>
                <a:ea typeface="HY견고딕" pitchFamily="18" charset="-127"/>
              </a:rPr>
              <a:t>설계비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 및 공사비 산출내역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" name="잉크 7">
                <a:extLst>
                  <a:ext uri="{FF2B5EF4-FFF2-40B4-BE49-F238E27FC236}">
                    <a16:creationId xmlns:a16="http://schemas.microsoft.com/office/drawing/2014/main" id="{C228B198-C9A5-4F7E-8B7F-A722B4FEF234}"/>
                  </a:ext>
                </a:extLst>
              </p14:cNvPr>
              <p14:cNvContentPartPr/>
              <p14:nvPr/>
            </p14:nvContentPartPr>
            <p14:xfrm>
              <a:off x="-4499577" y="275246"/>
              <a:ext cx="360" cy="360"/>
            </p14:xfrm>
          </p:contentPart>
        </mc:Choice>
        <mc:Fallback xmlns="">
          <p:pic>
            <p:nvPicPr>
              <p:cNvPr id="8" name="잉크 7">
                <a:extLst>
                  <a:ext uri="{FF2B5EF4-FFF2-40B4-BE49-F238E27FC236}">
                    <a16:creationId xmlns:a16="http://schemas.microsoft.com/office/drawing/2014/main" id="{C228B198-C9A5-4F7E-8B7F-A722B4FEF23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4508577" y="266606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잉크 8">
                <a:extLst>
                  <a:ext uri="{FF2B5EF4-FFF2-40B4-BE49-F238E27FC236}">
                    <a16:creationId xmlns:a16="http://schemas.microsoft.com/office/drawing/2014/main" id="{3B651F90-21E5-4DF0-92EC-F5D9C7D97F45}"/>
                  </a:ext>
                </a:extLst>
              </p14:cNvPr>
              <p14:cNvContentPartPr/>
              <p14:nvPr/>
            </p14:nvContentPartPr>
            <p14:xfrm>
              <a:off x="9303543" y="1857446"/>
              <a:ext cx="360" cy="360"/>
            </p14:xfrm>
          </p:contentPart>
        </mc:Choice>
        <mc:Fallback xmlns="">
          <p:pic>
            <p:nvPicPr>
              <p:cNvPr id="9" name="잉크 8">
                <a:extLst>
                  <a:ext uri="{FF2B5EF4-FFF2-40B4-BE49-F238E27FC236}">
                    <a16:creationId xmlns:a16="http://schemas.microsoft.com/office/drawing/2014/main" id="{3B651F90-21E5-4DF0-92EC-F5D9C7D97F4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94543" y="1848806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잉크 9">
                <a:extLst>
                  <a:ext uri="{FF2B5EF4-FFF2-40B4-BE49-F238E27FC236}">
                    <a16:creationId xmlns:a16="http://schemas.microsoft.com/office/drawing/2014/main" id="{FA36B65D-8B2A-46D7-8A62-363CDCA2764F}"/>
                  </a:ext>
                </a:extLst>
              </p14:cNvPr>
              <p14:cNvContentPartPr/>
              <p14:nvPr/>
            </p14:nvContentPartPr>
            <p14:xfrm>
              <a:off x="11611143" y="2075246"/>
              <a:ext cx="360" cy="360"/>
            </p14:xfrm>
          </p:contentPart>
        </mc:Choice>
        <mc:Fallback xmlns="">
          <p:pic>
            <p:nvPicPr>
              <p:cNvPr id="10" name="잉크 9">
                <a:extLst>
                  <a:ext uri="{FF2B5EF4-FFF2-40B4-BE49-F238E27FC236}">
                    <a16:creationId xmlns:a16="http://schemas.microsoft.com/office/drawing/2014/main" id="{FA36B65D-8B2A-46D7-8A62-363CDCA2764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02503" y="2066606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2023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01825" y="680095"/>
            <a:ext cx="298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>
                <a:latin typeface="HY견고딕" pitchFamily="18" charset="-127"/>
                <a:ea typeface="HY견고딕" pitchFamily="18" charset="-127"/>
              </a:rPr>
              <a:t>심의자료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5050D8C7-BDB6-48B3-A8D1-C77E82520BED}"/>
              </a:ext>
            </a:extLst>
          </p:cNvPr>
          <p:cNvSpPr/>
          <p:nvPr/>
        </p:nvSpPr>
        <p:spPr>
          <a:xfrm>
            <a:off x="450156" y="1698171"/>
            <a:ext cx="9937104" cy="5434584"/>
          </a:xfrm>
          <a:prstGeom prst="roundRect">
            <a:avLst>
              <a:gd name="adj" fmla="val 3766"/>
            </a:avLst>
          </a:prstGeom>
          <a:solidFill>
            <a:srgbClr val="FFFFFF"/>
          </a:solidFill>
          <a:ln>
            <a:noFill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ea typeface="굴림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00068" y="1170788"/>
            <a:ext cx="6768752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나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 err="1">
                <a:latin typeface="HY견고딕" pitchFamily="18" charset="-127"/>
                <a:ea typeface="HY견고딕" pitchFamily="18" charset="-127"/>
              </a:rPr>
              <a:t>설계비</a:t>
            </a:r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 및 공사비 산출내역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" name="잉크 7">
                <a:extLst>
                  <a:ext uri="{FF2B5EF4-FFF2-40B4-BE49-F238E27FC236}">
                    <a16:creationId xmlns:a16="http://schemas.microsoft.com/office/drawing/2014/main" id="{C228B198-C9A5-4F7E-8B7F-A722B4FEF234}"/>
                  </a:ext>
                </a:extLst>
              </p14:cNvPr>
              <p14:cNvContentPartPr/>
              <p14:nvPr/>
            </p14:nvContentPartPr>
            <p14:xfrm>
              <a:off x="-4499577" y="275246"/>
              <a:ext cx="360" cy="360"/>
            </p14:xfrm>
          </p:contentPart>
        </mc:Choice>
        <mc:Fallback xmlns="">
          <p:pic>
            <p:nvPicPr>
              <p:cNvPr id="8" name="잉크 7">
                <a:extLst>
                  <a:ext uri="{FF2B5EF4-FFF2-40B4-BE49-F238E27FC236}">
                    <a16:creationId xmlns:a16="http://schemas.microsoft.com/office/drawing/2014/main" id="{C228B198-C9A5-4F7E-8B7F-A722B4FEF23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4508577" y="266606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잉크 8">
                <a:extLst>
                  <a:ext uri="{FF2B5EF4-FFF2-40B4-BE49-F238E27FC236}">
                    <a16:creationId xmlns:a16="http://schemas.microsoft.com/office/drawing/2014/main" id="{3B651F90-21E5-4DF0-92EC-F5D9C7D97F45}"/>
                  </a:ext>
                </a:extLst>
              </p14:cNvPr>
              <p14:cNvContentPartPr/>
              <p14:nvPr/>
            </p14:nvContentPartPr>
            <p14:xfrm>
              <a:off x="9303543" y="2017100"/>
              <a:ext cx="360" cy="360"/>
            </p14:xfrm>
          </p:contentPart>
        </mc:Choice>
        <mc:Fallback xmlns="">
          <p:pic>
            <p:nvPicPr>
              <p:cNvPr id="9" name="잉크 8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3B651F90-21E5-4DF0-92EC-F5D9C7D97F4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294543" y="2008100"/>
                <a:ext cx="18360" cy="1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잉크 9">
                <a:extLst>
                  <a:ext uri="{FF2B5EF4-FFF2-40B4-BE49-F238E27FC236}">
                    <a16:creationId xmlns:a16="http://schemas.microsoft.com/office/drawing/2014/main" id="{FA36B65D-8B2A-46D7-8A62-363CDCA2764F}"/>
                  </a:ext>
                </a:extLst>
              </p14:cNvPr>
              <p14:cNvContentPartPr/>
              <p14:nvPr/>
            </p14:nvContentPartPr>
            <p14:xfrm>
              <a:off x="11611143" y="2234900"/>
              <a:ext cx="360" cy="360"/>
            </p14:xfrm>
          </p:contentPart>
        </mc:Choice>
        <mc:Fallback xmlns="">
          <p:pic>
            <p:nvPicPr>
              <p:cNvPr id="10" name="잉크 9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FA36B65D-8B2A-46D7-8A62-363CDCA2764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602143" y="2225900"/>
                <a:ext cx="18360" cy="18360"/>
              </a:xfrm>
              <a:prstGeom prst="rect">
                <a:avLst/>
              </a:prstGeom>
            </p:spPr>
          </p:pic>
        </mc:Fallback>
      </mc:AlternateContent>
      <p:sp>
        <p:nvSpPr>
          <p:cNvPr id="14" name="직사각형 13"/>
          <p:cNvSpPr/>
          <p:nvPr/>
        </p:nvSpPr>
        <p:spPr>
          <a:xfrm>
            <a:off x="653480" y="1753814"/>
            <a:ext cx="19415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1)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건축공사비 검토</a:t>
            </a:r>
            <a:endParaRPr lang="ko-KR" altLang="en-US" sz="16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7984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511</Words>
  <Application>Microsoft Office PowerPoint</Application>
  <PresentationFormat>사용자 지정</PresentationFormat>
  <Paragraphs>117</Paragraphs>
  <Slides>38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38</vt:i4>
      </vt:variant>
    </vt:vector>
  </HeadingPairs>
  <TitlesOfParts>
    <vt:vector size="47" baseType="lpstr">
      <vt:lpstr>HY견고딕</vt:lpstr>
      <vt:lpstr>HY헤드라인M</vt:lpstr>
      <vt:lpstr>굴림</vt:lpstr>
      <vt:lpstr>맑은 고딕</vt:lpstr>
      <vt:lpstr>바탕</vt:lpstr>
      <vt:lpstr>Arial</vt:lpstr>
      <vt:lpstr>Wingdings</vt:lpstr>
      <vt:lpstr>Office 테마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48</cp:revision>
  <dcterms:created xsi:type="dcterms:W3CDTF">2021-02-27T11:26:04Z</dcterms:created>
  <dcterms:modified xsi:type="dcterms:W3CDTF">2021-03-16T08:04:57Z</dcterms:modified>
</cp:coreProperties>
</file>