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200900" cy="10440988"/>
  <p:notesSz cx="6788150" cy="9913938"/>
  <p:defaultTextStyle>
    <a:defPPr>
      <a:defRPr lang="ko-KR"/>
    </a:defPPr>
    <a:lvl1pPr marL="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6174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2348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8521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4695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80869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7043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3217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939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888" y="-204"/>
      </p:cViewPr>
      <p:guideLst>
        <p:guide orient="horz" pos="3289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43476"/>
            <a:ext cx="6120765" cy="223804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16560"/>
            <a:ext cx="5040630" cy="266825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2" y="6709302"/>
            <a:ext cx="6120765" cy="207369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2" y="4425337"/>
            <a:ext cx="6120765" cy="2283965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23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70035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760347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6" y="2337139"/>
            <a:ext cx="318164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6" y="3311146"/>
            <a:ext cx="318164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9" y="2337139"/>
            <a:ext cx="318289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9" y="3311146"/>
            <a:ext cx="318289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6" y="415707"/>
            <a:ext cx="2369047" cy="176916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5353" y="415707"/>
            <a:ext cx="4025504" cy="891109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60046" y="2184875"/>
            <a:ext cx="2369047" cy="7141927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08693"/>
            <a:ext cx="4320540" cy="86283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2922"/>
            <a:ext cx="4320540" cy="6264593"/>
          </a:xfrm>
        </p:spPr>
        <p:txBody>
          <a:bodyPr/>
          <a:lstStyle>
            <a:lvl1pPr marL="0" indent="0">
              <a:buNone/>
              <a:defRPr sz="3300"/>
            </a:lvl1pPr>
            <a:lvl2pPr marL="476174" indent="0">
              <a:buNone/>
              <a:defRPr sz="2900"/>
            </a:lvl2pPr>
            <a:lvl3pPr marL="952348" indent="0">
              <a:buNone/>
              <a:defRPr sz="2500"/>
            </a:lvl3pPr>
            <a:lvl4pPr marL="1428521" indent="0">
              <a:buNone/>
              <a:defRPr sz="2100"/>
            </a:lvl4pPr>
            <a:lvl5pPr marL="1904695" indent="0">
              <a:buNone/>
              <a:defRPr sz="2100"/>
            </a:lvl5pPr>
            <a:lvl6pPr marL="2380869" indent="0">
              <a:buNone/>
              <a:defRPr sz="2100"/>
            </a:lvl6pPr>
            <a:lvl7pPr marL="2857043" indent="0">
              <a:buNone/>
              <a:defRPr sz="2100"/>
            </a:lvl7pPr>
            <a:lvl8pPr marL="3333217" indent="0">
              <a:buNone/>
              <a:defRPr sz="2100"/>
            </a:lvl8pPr>
            <a:lvl9pPr marL="3809390" indent="0">
              <a:buNone/>
              <a:defRPr sz="21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171525"/>
            <a:ext cx="4320540" cy="1225365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915489" y="558304"/>
            <a:ext cx="1215152" cy="1187662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70035" y="558304"/>
            <a:ext cx="3525441" cy="1187662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  <a:prstGeom prst="rect">
            <a:avLst/>
          </a:prstGeom>
        </p:spPr>
        <p:txBody>
          <a:bodyPr vert="horz" lIns="95235" tIns="47617" rIns="95235" bIns="4761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36233"/>
            <a:ext cx="6480810" cy="6890569"/>
          </a:xfrm>
          <a:prstGeom prst="rect">
            <a:avLst/>
          </a:prstGeom>
        </p:spPr>
        <p:txBody>
          <a:bodyPr vert="horz" lIns="95235" tIns="47617" rIns="95235" bIns="4761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660A5-D0F8-4601-B670-FCE4427CBA68}" type="datetimeFigureOut">
              <a:rPr lang="ko-KR" altLang="en-US" smtClean="0"/>
              <a:pPr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677250"/>
            <a:ext cx="2280285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2348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0" indent="-357130" algn="l" defTabSz="95234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2" indent="-297609" algn="l" defTabSz="952348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8" indent="-238087" algn="l" defTabSz="952348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82" indent="-238087" algn="l" defTabSz="952348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56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30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04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77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74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48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21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5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69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43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17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9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0007" y="1476078"/>
            <a:ext cx="6891521" cy="42565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4129" y="3001093"/>
            <a:ext cx="6877400" cy="72227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79273" y="314071"/>
            <a:ext cx="3847113" cy="927161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초기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9114" y="1578986"/>
            <a:ext cx="240031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400" b="1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고구마미음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368730"/>
              </p:ext>
            </p:extLst>
          </p:nvPr>
        </p:nvGraphicFramePr>
        <p:xfrm>
          <a:off x="4056113" y="2484190"/>
          <a:ext cx="2568674" cy="165618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84337"/>
                <a:gridCol w="1284337"/>
              </a:tblGrid>
              <a:tr h="378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재료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제공량</a:t>
                      </a:r>
                      <a:r>
                        <a:rPr lang="en-US" altLang="ko-KR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(g)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44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쌀가루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15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25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고구마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20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10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물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300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25" name="그룹 24"/>
          <p:cNvGrpSpPr/>
          <p:nvPr/>
        </p:nvGrpSpPr>
        <p:grpSpPr>
          <a:xfrm>
            <a:off x="180149" y="4379574"/>
            <a:ext cx="1113931" cy="746480"/>
            <a:chOff x="210677" y="1063686"/>
            <a:chExt cx="772777" cy="602023"/>
          </a:xfrm>
        </p:grpSpPr>
        <p:sp>
          <p:nvSpPr>
            <p:cNvPr id="15" name="폭발 1 14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84884" y="4558538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0189" y="4947090"/>
            <a:ext cx="6770439" cy="1204160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쌀가루를 준비한다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.(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또는 불린 쌀을 믹서에 넣고 곱게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고구마는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껍질을 벗기고 삶은 후 으깬다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물을 넣고 중간 불에서 끓인 후 고운체에 밭쳐 거른다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-17673" y="-93673"/>
            <a:ext cx="3150416" cy="713978"/>
            <a:chOff x="81806" y="-175168"/>
            <a:chExt cx="3000396" cy="625287"/>
          </a:xfrm>
        </p:grpSpPr>
        <p:sp>
          <p:nvSpPr>
            <p:cNvPr id="18" name="TextBox 17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 rot="21035324">
              <a:off x="1283428" y="-175168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>
          <a:xfrm>
            <a:off x="223916" y="7810988"/>
            <a:ext cx="6727091" cy="2342927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311081" y="7935614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23916" y="8398319"/>
            <a:ext cx="6887495" cy="1827407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이유식 초기에는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쌀미음에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한가지만 섞어준다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먹기 힘들어 할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때에는 분유나 모유 또는 사과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 과즙을 첨가해 먹인다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쌀가루는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1:20, 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불린쌀은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1:10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으로 조리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( *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물량은 참고일 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삼키는 정도에 따라 물량 조절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238087" indent="-238087"/>
            <a:r>
              <a:rPr lang="en-US" altLang="ko-KR" sz="1500" dirty="0" smtClean="0">
                <a:latin typeface="1훈새마을운동 R" pitchFamily="18" charset="-127"/>
                <a:ea typeface="1훈새마을운동 R" pitchFamily="18" charset="-127"/>
              </a:rPr>
              <a:t>   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1972391" y="7902974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34709" y="2048298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4~6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초기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1478"/>
          <a:stretch>
            <a:fillRect/>
          </a:stretch>
        </p:blipFill>
        <p:spPr bwMode="auto">
          <a:xfrm>
            <a:off x="570230" y="2204102"/>
            <a:ext cx="3017231" cy="21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6300788"/>
            <a:ext cx="17716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925" y="6229350"/>
            <a:ext cx="208915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6229350"/>
            <a:ext cx="2043112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7740" y="1476078"/>
            <a:ext cx="6838396" cy="46450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57739" y="2988798"/>
            <a:ext cx="6818361" cy="72722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37790" y="386075"/>
            <a:ext cx="3994589" cy="957938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중기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32770"/>
              </p:ext>
            </p:extLst>
          </p:nvPr>
        </p:nvGraphicFramePr>
        <p:xfrm>
          <a:off x="3946846" y="2439168"/>
          <a:ext cx="2592288" cy="2113459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96144"/>
                <a:gridCol w="1296144"/>
              </a:tblGrid>
              <a:tr h="3722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재료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제공량</a:t>
                      </a:r>
                      <a:r>
                        <a:rPr lang="en-US" altLang="ko-KR" sz="1600" b="1" dirty="0" smtClean="0"/>
                        <a:t>(g)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불린쌀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닭고기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애호박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당  근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육  수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140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90804" y="5250164"/>
            <a:ext cx="6665839" cy="1942823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불린 쌀은 살짝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당근과 애호박은 깨끗이 씻고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당근은 껍질을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벗긴후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닭고기는 삶은 후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쌀과 물을 넣고 센 불에서 끓이다가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와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을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넣고 끓어오르면 불을 줄여 약한 불에서 쌀이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퍼질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때까지 끓인다</a:t>
            </a:r>
            <a:r>
              <a:rPr lang="en-US" altLang="ko-KR" sz="1600" dirty="0" smtClean="0">
                <a:latin typeface="1훈새마을운동 R" pitchFamily="18" charset="-127"/>
                <a:ea typeface="1훈새마을운동 R" pitchFamily="18" charset="-127"/>
              </a:rPr>
              <a:t>.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274256" y="7677575"/>
            <a:ext cx="6619658" cy="2446678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14209" y="8120080"/>
            <a:ext cx="6582168" cy="1942823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미음보다는 되게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죽보다는 묽게 먹입니다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쌀을 불려서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5~6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배의 물을 붓고 묽은 죽을 쑤어 먹이고 시간이 갈수록 물의 양을 줄여 걸쭉한 상태로 만듭니다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고기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생선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달걀노른자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콩류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녹색채소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김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미역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다시마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등에는 철분이 많이 들어있으므로 중기 이유식에 주로 사용합니다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2100163" y="7706665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826" y="2311218"/>
            <a:ext cx="3224332" cy="223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" name="그룹 24"/>
          <p:cNvGrpSpPr/>
          <p:nvPr/>
        </p:nvGrpSpPr>
        <p:grpSpPr>
          <a:xfrm>
            <a:off x="-17673" y="-127847"/>
            <a:ext cx="3150416" cy="748152"/>
            <a:chOff x="81806" y="-205097"/>
            <a:chExt cx="3000396" cy="655216"/>
          </a:xfrm>
        </p:grpSpPr>
        <p:sp>
          <p:nvSpPr>
            <p:cNvPr id="27" name="TextBox 26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 rot="21035324">
              <a:off x="1265527" y="-205097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946846" y="2080893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7~8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증기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99864" y="4805203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8761" y="7774997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14949" y="4591164"/>
            <a:ext cx="1113931" cy="746480"/>
            <a:chOff x="210677" y="1063686"/>
            <a:chExt cx="772777" cy="602023"/>
          </a:xfrm>
        </p:grpSpPr>
        <p:sp>
          <p:nvSpPr>
            <p:cNvPr id="24" name="폭발 1 23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28761" y="1610183"/>
            <a:ext cx="396377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닭고기 애호박  당근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죽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디지영이체M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2742</TotalTime>
  <Words>332</Words>
  <Application>Microsoft Office PowerPoint</Application>
  <PresentationFormat>사용자 지정</PresentationFormat>
  <Paragraphs>60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101</cp:revision>
  <cp:lastPrinted>2018-06-25T11:17:51Z</cp:lastPrinted>
  <dcterms:created xsi:type="dcterms:W3CDTF">2015-08-06T10:09:00Z</dcterms:created>
  <dcterms:modified xsi:type="dcterms:W3CDTF">2018-09-18T11:56:23Z</dcterms:modified>
</cp:coreProperties>
</file>