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13"/>
  </p:notesMasterIdLst>
  <p:sldIdLst>
    <p:sldId id="338" r:id="rId2"/>
    <p:sldId id="258" r:id="rId3"/>
    <p:sldId id="339" r:id="rId4"/>
    <p:sldId id="261" r:id="rId5"/>
    <p:sldId id="315" r:id="rId6"/>
    <p:sldId id="336" r:id="rId7"/>
    <p:sldId id="331" r:id="rId8"/>
    <p:sldId id="332" r:id="rId9"/>
    <p:sldId id="333" r:id="rId10"/>
    <p:sldId id="335" r:id="rId11"/>
    <p:sldId id="316" r:id="rId12"/>
  </p:sldIdLst>
  <p:sldSz cx="10693400" cy="7561263"/>
  <p:notesSz cx="6858000" cy="9144000"/>
  <p:defaultTextStyle>
    <a:defPPr>
      <a:defRPr lang="ko-KR"/>
    </a:defPPr>
    <a:lvl1pPr marL="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6" d="100"/>
          <a:sy n="106" d="100"/>
        </p:scale>
        <p:origin x="-1218" y="-24"/>
      </p:cViewPr>
      <p:guideLst>
        <p:guide orient="horz" pos="2382"/>
        <p:guide pos="33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-3187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4370B8-643F-4EA8-917E-75A1A0A6E33C}" type="datetimeFigureOut">
              <a:rPr lang="ko-KR" altLang="en-US" smtClean="0"/>
              <a:pPr/>
              <a:t>2017-10-13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82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0D3B01-FA13-42AE-B69A-6AEE6A716B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61519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D3B01-FA13-42AE-B69A-6AEE6A716BF5}" type="slidenum">
              <a:rPr lang="ko-KR" altLang="en-US" smtClean="0"/>
              <a:pPr/>
              <a:t>0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234132" y="252239"/>
            <a:ext cx="10225136" cy="70567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 userDrawn="1"/>
        </p:nvSpPr>
        <p:spPr>
          <a:xfrm>
            <a:off x="7998007" y="6948983"/>
            <a:ext cx="17411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dirty="0" smtClean="0">
                <a:solidFill>
                  <a:schemeClr val="bg1">
                    <a:lumMod val="50000"/>
                  </a:schemeClr>
                </a:solidFill>
              </a:rPr>
              <a:t>2017 </a:t>
            </a:r>
            <a:r>
              <a:rPr lang="ko-KR" altLang="en-US" sz="1400" b="1" dirty="0" err="1" smtClean="0">
                <a:solidFill>
                  <a:schemeClr val="bg1">
                    <a:lumMod val="50000"/>
                  </a:schemeClr>
                </a:solidFill>
              </a:rPr>
              <a:t>청라뷰티축제</a:t>
            </a:r>
            <a:endParaRPr lang="ko-KR" altLang="en-US" sz="1400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9739188" y="6948983"/>
            <a:ext cx="6783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0" dirty="0" smtClean="0">
                <a:solidFill>
                  <a:schemeClr val="bg1">
                    <a:lumMod val="50000"/>
                  </a:schemeClr>
                </a:solidFill>
              </a:rPr>
              <a:t>&lt;</a:t>
            </a:r>
            <a:fld id="{BFAB55DC-713F-41AD-A938-D073ED874D29}" type="slidenum">
              <a:rPr lang="en-US" altLang="ko-KR" sz="1400" b="0" smtClean="0">
                <a:solidFill>
                  <a:schemeClr val="bg1">
                    <a:lumMod val="50000"/>
                  </a:schemeClr>
                </a:solidFill>
              </a:rPr>
              <a:pPr marL="0" marR="0" indent="0" algn="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lang="en-US" altLang="ko-KR" sz="1400" b="0" dirty="0" smtClean="0">
                <a:solidFill>
                  <a:schemeClr val="bg1">
                    <a:lumMod val="50000"/>
                  </a:schemeClr>
                </a:solidFill>
              </a:rPr>
              <a:t>&gt;</a:t>
            </a:r>
            <a:endParaRPr lang="ko-KR" altLang="en-US" sz="1400" b="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6642844" y="6958608"/>
            <a:ext cx="13500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0" dirty="0" smtClean="0">
                <a:solidFill>
                  <a:schemeClr val="bg1">
                    <a:lumMod val="50000"/>
                  </a:schemeClr>
                </a:solidFill>
              </a:rPr>
              <a:t>2017</a:t>
            </a:r>
            <a:r>
              <a:rPr lang="ko-KR" altLang="en-US" sz="1200" b="0" dirty="0" smtClean="0">
                <a:solidFill>
                  <a:schemeClr val="bg1">
                    <a:lumMod val="50000"/>
                  </a:schemeClr>
                </a:solidFill>
              </a:rPr>
              <a:t>년 </a:t>
            </a:r>
            <a:r>
              <a:rPr lang="en-US" altLang="ko-KR" sz="1200" b="0" dirty="0" smtClean="0">
                <a:solidFill>
                  <a:schemeClr val="bg1">
                    <a:lumMod val="50000"/>
                  </a:schemeClr>
                </a:solidFill>
              </a:rPr>
              <a:t>10</a:t>
            </a:r>
            <a:r>
              <a:rPr lang="ko-KR" altLang="en-US" sz="1200" b="0" dirty="0" smtClean="0">
                <a:solidFill>
                  <a:schemeClr val="bg1">
                    <a:lumMod val="50000"/>
                  </a:schemeClr>
                </a:solidFill>
              </a:rPr>
              <a:t>월 </a:t>
            </a:r>
            <a:r>
              <a:rPr lang="en-US" altLang="ko-KR" sz="1200" b="0" dirty="0" smtClean="0">
                <a:solidFill>
                  <a:schemeClr val="bg1">
                    <a:lumMod val="50000"/>
                  </a:schemeClr>
                </a:solidFill>
              </a:rPr>
              <a:t>9</a:t>
            </a:r>
            <a:r>
              <a:rPr lang="ko-KR" altLang="en-US" sz="1200" b="0" dirty="0" smtClean="0">
                <a:solidFill>
                  <a:schemeClr val="bg1">
                    <a:lumMod val="50000"/>
                  </a:schemeClr>
                </a:solidFill>
              </a:rPr>
              <a:t>일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234132" y="252239"/>
            <a:ext cx="10225136" cy="70567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7271666" y="6948983"/>
            <a:ext cx="25218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dirty="0" smtClean="0">
                <a:solidFill>
                  <a:schemeClr val="bg1">
                    <a:lumMod val="50000"/>
                  </a:schemeClr>
                </a:solidFill>
              </a:rPr>
              <a:t>2017 </a:t>
            </a:r>
            <a:r>
              <a:rPr lang="ko-KR" altLang="en-US" sz="1400" b="1" dirty="0" err="1" smtClean="0">
                <a:solidFill>
                  <a:schemeClr val="bg1">
                    <a:lumMod val="50000"/>
                  </a:schemeClr>
                </a:solidFill>
              </a:rPr>
              <a:t>청라국제도시</a:t>
            </a:r>
            <a:r>
              <a:rPr lang="ko-KR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ko-KR" altLang="en-US" sz="1400" b="1" dirty="0" err="1" smtClean="0">
                <a:solidFill>
                  <a:schemeClr val="bg1">
                    <a:lumMod val="50000"/>
                  </a:schemeClr>
                </a:solidFill>
              </a:rPr>
              <a:t>뷰티축제</a:t>
            </a:r>
            <a:endParaRPr lang="ko-KR" altLang="en-US" sz="1400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9739188" y="6948983"/>
            <a:ext cx="6783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0" dirty="0" smtClean="0">
                <a:solidFill>
                  <a:schemeClr val="bg1">
                    <a:lumMod val="50000"/>
                  </a:schemeClr>
                </a:solidFill>
              </a:rPr>
              <a:t>&lt;</a:t>
            </a:r>
            <a:fld id="{BFAB55DC-713F-41AD-A938-D073ED874D29}" type="slidenum">
              <a:rPr lang="en-US" altLang="ko-KR" sz="1400" b="0" smtClean="0">
                <a:solidFill>
                  <a:schemeClr val="bg1">
                    <a:lumMod val="50000"/>
                  </a:schemeClr>
                </a:solidFill>
              </a:rPr>
              <a:pPr marL="0" marR="0" indent="0" algn="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lang="en-US" altLang="ko-KR" sz="1400" b="0" dirty="0" smtClean="0">
                <a:solidFill>
                  <a:schemeClr val="bg1">
                    <a:lumMod val="50000"/>
                  </a:schemeClr>
                </a:solidFill>
              </a:rPr>
              <a:t>&gt;</a:t>
            </a:r>
            <a:endParaRPr lang="ko-KR" altLang="en-US" sz="1400" b="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5490716" y="6958608"/>
            <a:ext cx="18662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0" dirty="0" smtClean="0">
                <a:solidFill>
                  <a:schemeClr val="bg1">
                    <a:lumMod val="50000"/>
                  </a:schemeClr>
                </a:solidFill>
              </a:rPr>
              <a:t>2017</a:t>
            </a:r>
            <a:r>
              <a:rPr lang="ko-KR" altLang="en-US" sz="1200" b="0" dirty="0" smtClean="0">
                <a:solidFill>
                  <a:schemeClr val="bg1">
                    <a:lumMod val="50000"/>
                  </a:schemeClr>
                </a:solidFill>
              </a:rPr>
              <a:t>년 </a:t>
            </a:r>
            <a:r>
              <a:rPr lang="en-US" altLang="ko-KR" sz="1200" b="0" dirty="0" smtClean="0">
                <a:solidFill>
                  <a:schemeClr val="bg1">
                    <a:lumMod val="50000"/>
                  </a:schemeClr>
                </a:solidFill>
              </a:rPr>
              <a:t>8</a:t>
            </a:r>
            <a:r>
              <a:rPr lang="ko-KR" altLang="en-US" sz="1200" b="0" dirty="0" smtClean="0">
                <a:solidFill>
                  <a:schemeClr val="bg1">
                    <a:lumMod val="50000"/>
                  </a:schemeClr>
                </a:solidFill>
              </a:rPr>
              <a:t>월 </a:t>
            </a:r>
            <a:r>
              <a:rPr lang="en-US" altLang="ko-KR" sz="1200" b="0" dirty="0" smtClean="0">
                <a:solidFill>
                  <a:schemeClr val="bg1">
                    <a:lumMod val="50000"/>
                  </a:schemeClr>
                </a:solidFill>
              </a:rPr>
              <a:t>11</a:t>
            </a:r>
            <a:r>
              <a:rPr lang="ko-KR" altLang="en-US" sz="1200" b="0" dirty="0" smtClean="0">
                <a:solidFill>
                  <a:schemeClr val="bg1">
                    <a:lumMod val="50000"/>
                  </a:schemeClr>
                </a:solidFill>
              </a:rPr>
              <a:t>일 금요일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3690515" y="2052439"/>
            <a:ext cx="3296992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00" dirty="0" smtClean="0"/>
              <a:t>2017 </a:t>
            </a:r>
            <a:r>
              <a:rPr lang="en-US" altLang="ko-KR" sz="1000" dirty="0" err="1" smtClean="0"/>
              <a:t>Cheongna</a:t>
            </a:r>
            <a:r>
              <a:rPr lang="en-US" altLang="ko-KR" sz="1000" dirty="0" smtClean="0"/>
              <a:t> International City Beauty Festival</a:t>
            </a:r>
          </a:p>
          <a:p>
            <a:pPr algn="ctr"/>
            <a:r>
              <a:rPr lang="en-US" altLang="ko-KR" sz="4800" dirty="0" smtClean="0"/>
              <a:t>CONTENTS</a:t>
            </a:r>
            <a:endParaRPr lang="ko-KR" altLang="en-US" sz="4800" dirty="0"/>
          </a:p>
        </p:txBody>
      </p:sp>
      <p:sp>
        <p:nvSpPr>
          <p:cNvPr id="11" name="직사각형 10"/>
          <p:cNvSpPr/>
          <p:nvPr userDrawn="1"/>
        </p:nvSpPr>
        <p:spPr>
          <a:xfrm>
            <a:off x="1962324" y="3420591"/>
            <a:ext cx="3528392" cy="648072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087090" y="3463724"/>
            <a:ext cx="617478" cy="92333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5400" dirty="0" smtClean="0">
                <a:solidFill>
                  <a:schemeClr val="bg1">
                    <a:lumMod val="65000"/>
                  </a:schemeClr>
                </a:solidFill>
                <a:latin typeface="HY동녘M" pitchFamily="18" charset="-127"/>
                <a:ea typeface="HY동녘M" pitchFamily="18" charset="-127"/>
              </a:rPr>
              <a:t>1</a:t>
            </a:r>
            <a:endParaRPr lang="ko-KR" altLang="en-US" sz="41300" dirty="0">
              <a:solidFill>
                <a:schemeClr val="bg1">
                  <a:lumMod val="65000"/>
                </a:schemeClr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4" name="TextBox 13"/>
          <p:cNvSpPr txBox="1"/>
          <p:nvPr userDrawn="1"/>
        </p:nvSpPr>
        <p:spPr>
          <a:xfrm>
            <a:off x="2533396" y="3380607"/>
            <a:ext cx="3946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5400" dirty="0" smtClean="0">
                <a:solidFill>
                  <a:schemeClr val="bg1">
                    <a:lumMod val="65000"/>
                  </a:schemeClr>
                </a:solidFill>
                <a:latin typeface="HY동녘M" pitchFamily="18" charset="-127"/>
                <a:ea typeface="HY동녘M" pitchFamily="18" charset="-127"/>
              </a:rPr>
              <a:t>.</a:t>
            </a:r>
            <a:endParaRPr lang="ko-KR" altLang="en-US" sz="41300" dirty="0">
              <a:solidFill>
                <a:schemeClr val="bg1">
                  <a:lumMod val="65000"/>
                </a:schemeClr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5" name="직사각형 14"/>
          <p:cNvSpPr/>
          <p:nvPr userDrawn="1"/>
        </p:nvSpPr>
        <p:spPr>
          <a:xfrm>
            <a:off x="5850756" y="3420591"/>
            <a:ext cx="3528392" cy="648072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 userDrawn="1"/>
        </p:nvSpPr>
        <p:spPr>
          <a:xfrm>
            <a:off x="5975522" y="3463724"/>
            <a:ext cx="617478" cy="92333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5400" dirty="0" smtClean="0">
                <a:solidFill>
                  <a:schemeClr val="bg1">
                    <a:lumMod val="65000"/>
                  </a:schemeClr>
                </a:solidFill>
                <a:latin typeface="HY동녘M" pitchFamily="18" charset="-127"/>
                <a:ea typeface="HY동녘M" pitchFamily="18" charset="-127"/>
              </a:rPr>
              <a:t>2</a:t>
            </a:r>
            <a:endParaRPr lang="ko-KR" altLang="en-US" sz="41300" dirty="0">
              <a:solidFill>
                <a:schemeClr val="bg1">
                  <a:lumMod val="65000"/>
                </a:schemeClr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>
            <a:off x="6421828" y="3380607"/>
            <a:ext cx="3946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5400" dirty="0" smtClean="0">
                <a:solidFill>
                  <a:schemeClr val="bg1">
                    <a:lumMod val="65000"/>
                  </a:schemeClr>
                </a:solidFill>
                <a:latin typeface="HY동녘M" pitchFamily="18" charset="-127"/>
                <a:ea typeface="HY동녘M" pitchFamily="18" charset="-127"/>
              </a:rPr>
              <a:t>.</a:t>
            </a:r>
            <a:endParaRPr lang="ko-KR" altLang="en-US" sz="41300" dirty="0">
              <a:solidFill>
                <a:schemeClr val="bg1">
                  <a:lumMod val="65000"/>
                </a:schemeClr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8" name="직사각형 17"/>
          <p:cNvSpPr/>
          <p:nvPr userDrawn="1"/>
        </p:nvSpPr>
        <p:spPr>
          <a:xfrm>
            <a:off x="1962324" y="4644727"/>
            <a:ext cx="3528392" cy="648072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 userDrawn="1"/>
        </p:nvSpPr>
        <p:spPr>
          <a:xfrm>
            <a:off x="2087090" y="4687860"/>
            <a:ext cx="617478" cy="92333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5400" dirty="0" smtClean="0">
                <a:solidFill>
                  <a:schemeClr val="bg1">
                    <a:lumMod val="65000"/>
                  </a:schemeClr>
                </a:solidFill>
                <a:latin typeface="HY동녘M" pitchFamily="18" charset="-127"/>
                <a:ea typeface="HY동녘M" pitchFamily="18" charset="-127"/>
              </a:rPr>
              <a:t>3</a:t>
            </a:r>
            <a:endParaRPr lang="ko-KR" altLang="en-US" sz="41300" dirty="0">
              <a:solidFill>
                <a:schemeClr val="bg1">
                  <a:lumMod val="65000"/>
                </a:schemeClr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2533396" y="4604743"/>
            <a:ext cx="3946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5400" dirty="0" smtClean="0">
                <a:solidFill>
                  <a:schemeClr val="bg1">
                    <a:lumMod val="65000"/>
                  </a:schemeClr>
                </a:solidFill>
                <a:latin typeface="HY동녘M" pitchFamily="18" charset="-127"/>
                <a:ea typeface="HY동녘M" pitchFamily="18" charset="-127"/>
              </a:rPr>
              <a:t>.</a:t>
            </a:r>
            <a:endParaRPr lang="ko-KR" altLang="en-US" sz="41300" dirty="0">
              <a:solidFill>
                <a:schemeClr val="bg1">
                  <a:lumMod val="65000"/>
                </a:schemeClr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21" name="직사각형 20"/>
          <p:cNvSpPr/>
          <p:nvPr userDrawn="1"/>
        </p:nvSpPr>
        <p:spPr>
          <a:xfrm>
            <a:off x="5850756" y="4644727"/>
            <a:ext cx="3528392" cy="648072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 userDrawn="1"/>
        </p:nvSpPr>
        <p:spPr>
          <a:xfrm>
            <a:off x="5975522" y="4687860"/>
            <a:ext cx="617478" cy="92333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5400" dirty="0" smtClean="0">
                <a:solidFill>
                  <a:schemeClr val="bg1">
                    <a:lumMod val="65000"/>
                  </a:schemeClr>
                </a:solidFill>
                <a:latin typeface="HY동녘M" pitchFamily="18" charset="-127"/>
                <a:ea typeface="HY동녘M" pitchFamily="18" charset="-127"/>
              </a:rPr>
              <a:t>4</a:t>
            </a:r>
            <a:endParaRPr lang="ko-KR" altLang="en-US" sz="41300" dirty="0">
              <a:solidFill>
                <a:schemeClr val="bg1">
                  <a:lumMod val="65000"/>
                </a:schemeClr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23" name="TextBox 22"/>
          <p:cNvSpPr txBox="1"/>
          <p:nvPr userDrawn="1"/>
        </p:nvSpPr>
        <p:spPr>
          <a:xfrm>
            <a:off x="6421828" y="4604743"/>
            <a:ext cx="3946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5400" dirty="0" smtClean="0">
                <a:solidFill>
                  <a:schemeClr val="bg1">
                    <a:lumMod val="65000"/>
                  </a:schemeClr>
                </a:solidFill>
                <a:latin typeface="HY동녘M" pitchFamily="18" charset="-127"/>
                <a:ea typeface="HY동녘M" pitchFamily="18" charset="-127"/>
              </a:rPr>
              <a:t>.</a:t>
            </a:r>
            <a:endParaRPr lang="ko-KR" altLang="en-US" sz="41300" dirty="0">
              <a:solidFill>
                <a:schemeClr val="bg1">
                  <a:lumMod val="65000"/>
                </a:schemeClr>
              </a:solidFill>
              <a:latin typeface="HY동녘M" pitchFamily="18" charset="-127"/>
              <a:ea typeface="HY동녘M" pitchFamily="18" charset="-127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234132" y="252239"/>
            <a:ext cx="10225136" cy="70567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 userDrawn="1"/>
        </p:nvSpPr>
        <p:spPr>
          <a:xfrm>
            <a:off x="7271666" y="6948983"/>
            <a:ext cx="25218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dirty="0" smtClean="0">
                <a:solidFill>
                  <a:schemeClr val="bg1">
                    <a:lumMod val="50000"/>
                  </a:schemeClr>
                </a:solidFill>
              </a:rPr>
              <a:t>2017 </a:t>
            </a:r>
            <a:r>
              <a:rPr lang="ko-KR" altLang="en-US" sz="1400" b="1" dirty="0" err="1" smtClean="0">
                <a:solidFill>
                  <a:schemeClr val="bg1">
                    <a:lumMod val="50000"/>
                  </a:schemeClr>
                </a:solidFill>
              </a:rPr>
              <a:t>청라국제도시</a:t>
            </a:r>
            <a:r>
              <a:rPr lang="ko-KR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ko-KR" altLang="en-US" sz="1400" b="1" dirty="0" err="1" smtClean="0">
                <a:solidFill>
                  <a:schemeClr val="bg1">
                    <a:lumMod val="50000"/>
                  </a:schemeClr>
                </a:solidFill>
              </a:rPr>
              <a:t>뷰티축제</a:t>
            </a:r>
            <a:endParaRPr lang="ko-KR" altLang="en-US" sz="1400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9739188" y="6948983"/>
            <a:ext cx="6783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0" dirty="0" smtClean="0">
                <a:solidFill>
                  <a:schemeClr val="bg1">
                    <a:lumMod val="50000"/>
                  </a:schemeClr>
                </a:solidFill>
              </a:rPr>
              <a:t>&lt;</a:t>
            </a:r>
            <a:fld id="{BFAB55DC-713F-41AD-A938-D073ED874D29}" type="slidenum">
              <a:rPr lang="en-US" altLang="ko-KR" sz="1400" b="0" smtClean="0">
                <a:solidFill>
                  <a:schemeClr val="bg1">
                    <a:lumMod val="50000"/>
                  </a:schemeClr>
                </a:solidFill>
              </a:rPr>
              <a:pPr marL="0" marR="0" indent="0" algn="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lang="en-US" altLang="ko-KR" sz="1400" b="0" dirty="0" smtClean="0">
                <a:solidFill>
                  <a:schemeClr val="bg1">
                    <a:lumMod val="50000"/>
                  </a:schemeClr>
                </a:solidFill>
              </a:rPr>
              <a:t>&gt;</a:t>
            </a:r>
            <a:endParaRPr lang="ko-KR" altLang="en-US" sz="1400" b="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5490716" y="6958608"/>
            <a:ext cx="18662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l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0" dirty="0" smtClean="0">
                <a:solidFill>
                  <a:schemeClr val="bg1">
                    <a:lumMod val="50000"/>
                  </a:schemeClr>
                </a:solidFill>
              </a:rPr>
              <a:t>2017</a:t>
            </a:r>
            <a:r>
              <a:rPr lang="ko-KR" altLang="en-US" sz="1200" b="0" dirty="0" smtClean="0">
                <a:solidFill>
                  <a:schemeClr val="bg1">
                    <a:lumMod val="50000"/>
                  </a:schemeClr>
                </a:solidFill>
              </a:rPr>
              <a:t>년 </a:t>
            </a:r>
            <a:r>
              <a:rPr lang="en-US" altLang="ko-KR" sz="1200" b="0" dirty="0" smtClean="0">
                <a:solidFill>
                  <a:schemeClr val="bg1">
                    <a:lumMod val="50000"/>
                  </a:schemeClr>
                </a:solidFill>
              </a:rPr>
              <a:t>8</a:t>
            </a:r>
            <a:r>
              <a:rPr lang="ko-KR" altLang="en-US" sz="1200" b="0" dirty="0" smtClean="0">
                <a:solidFill>
                  <a:schemeClr val="bg1">
                    <a:lumMod val="50000"/>
                  </a:schemeClr>
                </a:solidFill>
              </a:rPr>
              <a:t>월 </a:t>
            </a:r>
            <a:r>
              <a:rPr lang="en-US" altLang="ko-KR" sz="1200" b="0" dirty="0" smtClean="0">
                <a:solidFill>
                  <a:schemeClr val="bg1">
                    <a:lumMod val="50000"/>
                  </a:schemeClr>
                </a:solidFill>
              </a:rPr>
              <a:t>11</a:t>
            </a:r>
            <a:r>
              <a:rPr lang="ko-KR" altLang="en-US" sz="1200" b="0" dirty="0" smtClean="0">
                <a:solidFill>
                  <a:schemeClr val="bg1">
                    <a:lumMod val="50000"/>
                  </a:schemeClr>
                </a:solidFill>
              </a:rPr>
              <a:t>일 금요일</a:t>
            </a:r>
          </a:p>
        </p:txBody>
      </p:sp>
      <p:sp>
        <p:nvSpPr>
          <p:cNvPr id="6" name="직사각형 5"/>
          <p:cNvSpPr/>
          <p:nvPr userDrawn="1"/>
        </p:nvSpPr>
        <p:spPr>
          <a:xfrm>
            <a:off x="3690516" y="1836415"/>
            <a:ext cx="3528392" cy="3528392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2970436" y="2196455"/>
            <a:ext cx="1440160" cy="2592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 userDrawn="1"/>
        </p:nvSpPr>
        <p:spPr>
          <a:xfrm>
            <a:off x="2651582" y="1738560"/>
            <a:ext cx="2097049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3900" dirty="0" smtClean="0">
                <a:latin typeface="Adobe Kaiti Std R" pitchFamily="18" charset="-128"/>
                <a:ea typeface="Adobe Kaiti Std R" pitchFamily="18" charset="-128"/>
              </a:rPr>
              <a:t>1</a:t>
            </a:r>
            <a:endParaRPr lang="ko-KR" altLang="en-US" sz="23900" dirty="0">
              <a:latin typeface="Adobe Kaiti Std R" pitchFamily="18" charset="-128"/>
              <a:ea typeface="(환)갈잎체" pitchFamily="18" charset="-127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5639" y="1944575"/>
            <a:ext cx="5537918" cy="5502919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341781" y="1944575"/>
            <a:ext cx="5537919" cy="5502919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18DAE-AC2B-445A-956E-58C040CB5BAE}" type="datetimeFigureOut">
              <a:rPr lang="ko-KR" altLang="en-US" smtClean="0"/>
              <a:pPr/>
              <a:t>2017-10-13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32382-A042-45A9-9494-5445769E8A4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0" y="1692533"/>
            <a:ext cx="4724775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4670" y="2397901"/>
            <a:ext cx="4724775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32099" y="1692533"/>
            <a:ext cx="4726631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32099" y="2397901"/>
            <a:ext cx="4726631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18DAE-AC2B-445A-956E-58C040CB5BAE}" type="datetimeFigureOut">
              <a:rPr lang="ko-KR" altLang="en-US" smtClean="0"/>
              <a:pPr/>
              <a:t>2017-10-13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32382-A042-45A9-9494-5445769E8A4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18DAE-AC2B-445A-956E-58C040CB5BAE}" type="datetimeFigureOut">
              <a:rPr lang="ko-KR" altLang="en-US" smtClean="0"/>
              <a:pPr/>
              <a:t>2017-10-13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32382-A042-45A9-9494-5445769E8A4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18DAE-AC2B-445A-956E-58C040CB5BAE}" type="datetimeFigureOut">
              <a:rPr lang="ko-KR" altLang="en-US" smtClean="0"/>
              <a:pPr/>
              <a:t>2017-10-13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32382-A042-45A9-9494-5445769E8A4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671" y="301050"/>
            <a:ext cx="3518055" cy="12812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80822" y="301051"/>
            <a:ext cx="5977908" cy="6453328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4671" y="1582265"/>
            <a:ext cx="3518055" cy="5172114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18DAE-AC2B-445A-956E-58C040CB5BAE}" type="datetimeFigureOut">
              <a:rPr lang="ko-KR" altLang="en-US" smtClean="0"/>
              <a:pPr/>
              <a:t>2017-10-13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32382-A042-45A9-9494-5445769E8A4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5981" y="5292884"/>
            <a:ext cx="6416040" cy="62485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5981" y="675613"/>
            <a:ext cx="6416040" cy="4536758"/>
          </a:xfrm>
        </p:spPr>
        <p:txBody>
          <a:bodyPr/>
          <a:lstStyle>
            <a:lvl1pPr marL="0" indent="0">
              <a:buNone/>
              <a:defRPr sz="3700"/>
            </a:lvl1pPr>
            <a:lvl2pPr marL="521528" indent="0">
              <a:buNone/>
              <a:defRPr sz="3200"/>
            </a:lvl2pPr>
            <a:lvl3pPr marL="1043056" indent="0">
              <a:buNone/>
              <a:defRPr sz="2700"/>
            </a:lvl3pPr>
            <a:lvl4pPr marL="1564584" indent="0">
              <a:buNone/>
              <a:defRPr sz="2300"/>
            </a:lvl4pPr>
            <a:lvl5pPr marL="2086112" indent="0">
              <a:buNone/>
              <a:defRPr sz="2300"/>
            </a:lvl5pPr>
            <a:lvl6pPr marL="2607640" indent="0">
              <a:buNone/>
              <a:defRPr sz="2300"/>
            </a:lvl6pPr>
            <a:lvl7pPr marL="3129168" indent="0">
              <a:buNone/>
              <a:defRPr sz="2300"/>
            </a:lvl7pPr>
            <a:lvl8pPr marL="3650696" indent="0">
              <a:buNone/>
              <a:defRPr sz="2300"/>
            </a:lvl8pPr>
            <a:lvl9pPr marL="4172224" indent="0">
              <a:buNone/>
              <a:defRPr sz="23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5981" y="5917739"/>
            <a:ext cx="6416040" cy="887398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18DAE-AC2B-445A-956E-58C040CB5BAE}" type="datetimeFigureOut">
              <a:rPr lang="ko-KR" altLang="en-US" smtClean="0"/>
              <a:pPr/>
              <a:t>2017-10-13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32382-A042-45A9-9494-5445769E8A4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18DAE-AC2B-445A-956E-58C040CB5BAE}" type="datetimeFigureOut">
              <a:rPr lang="ko-KR" altLang="en-US" smtClean="0"/>
              <a:pPr/>
              <a:t>2017-10-13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32382-A042-45A9-9494-5445769E8A4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9067112" y="334306"/>
            <a:ext cx="2812588" cy="711318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5639" y="334306"/>
            <a:ext cx="8263250" cy="711318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18DAE-AC2B-445A-956E-58C040CB5BAE}" type="datetimeFigureOut">
              <a:rPr lang="ko-KR" altLang="en-US" smtClean="0"/>
              <a:pPr/>
              <a:t>2017-10-13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32382-A042-45A9-9494-5445769E8A4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670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18DAE-AC2B-445A-956E-58C040CB5BAE}" type="datetimeFigureOut">
              <a:rPr lang="ko-KR" altLang="en-US" smtClean="0"/>
              <a:pPr/>
              <a:t>2017-10-13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3579" y="7008171"/>
            <a:ext cx="3386243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32382-A042-45A9-9494-5445769E8A4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43056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1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1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1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1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ocuments\청라뷰티축제\이미지자료\청라카누체험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2456" y="2628503"/>
            <a:ext cx="4138660" cy="2736304"/>
          </a:xfrm>
          <a:prstGeom prst="rect">
            <a:avLst/>
          </a:prstGeom>
          <a:noFill/>
        </p:spPr>
      </p:pic>
      <p:pic>
        <p:nvPicPr>
          <p:cNvPr id="5122" name="Picture 2" descr="C:\Users\user\Documents\청라뷰티축제\박인창교수\로고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038340" y="612279"/>
            <a:ext cx="839857" cy="956575"/>
          </a:xfrm>
          <a:prstGeom prst="rect">
            <a:avLst/>
          </a:prstGeom>
          <a:noFill/>
        </p:spPr>
      </p:pic>
      <p:pic>
        <p:nvPicPr>
          <p:cNvPr id="5123" name="Picture 3" descr="C:\Users\user\Documents\청라뷰티축제\박인창교수\타이틀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4104" y="2628503"/>
            <a:ext cx="2887980" cy="2727960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1818308" y="4932759"/>
            <a:ext cx="2952328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solidFill>
                  <a:schemeClr val="tx1"/>
                </a:solidFill>
              </a:rPr>
              <a:t>메인  </a:t>
            </a:r>
            <a:r>
              <a:rPr lang="en-US" altLang="ko-KR" sz="2000" dirty="0" smtClean="0">
                <a:solidFill>
                  <a:schemeClr val="tx1"/>
                </a:solidFill>
              </a:rPr>
              <a:t>2017.10. 28(</a:t>
            </a:r>
            <a:r>
              <a:rPr lang="ko-KR" altLang="en-US" sz="2000" dirty="0" smtClean="0">
                <a:solidFill>
                  <a:schemeClr val="tx1"/>
                </a:solidFill>
              </a:rPr>
              <a:t>토</a:t>
            </a:r>
            <a:r>
              <a:rPr lang="en-US" altLang="ko-KR" sz="2000" dirty="0" smtClean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ko-KR" altLang="en-US" sz="2000" dirty="0" smtClean="0">
                <a:solidFill>
                  <a:schemeClr val="tx1"/>
                </a:solidFill>
              </a:rPr>
              <a:t>사전행사 </a:t>
            </a:r>
            <a:r>
              <a:rPr lang="en-US" altLang="ko-KR" sz="2000" dirty="0" smtClean="0">
                <a:solidFill>
                  <a:schemeClr val="tx1"/>
                </a:solidFill>
              </a:rPr>
              <a:t>27(</a:t>
            </a:r>
            <a:r>
              <a:rPr lang="ko-KR" altLang="en-US" sz="2000" dirty="0" smtClean="0">
                <a:solidFill>
                  <a:schemeClr val="tx1"/>
                </a:solidFill>
              </a:rPr>
              <a:t>금</a:t>
            </a:r>
            <a:r>
              <a:rPr lang="en-US" altLang="ko-KR" sz="2000" dirty="0" smtClean="0">
                <a:solidFill>
                  <a:schemeClr val="tx1"/>
                </a:solidFill>
              </a:rPr>
              <a:t>) FRE </a:t>
            </a:r>
          </a:p>
          <a:p>
            <a:pPr algn="ctr"/>
            <a:endParaRPr lang="ko-KR" alt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0636" y="1692399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b="1" dirty="0" smtClean="0"/>
              <a:t>1. </a:t>
            </a:r>
            <a:r>
              <a:rPr lang="ko-KR" altLang="en-US" sz="3200" b="1" dirty="0" smtClean="0"/>
              <a:t>기획의도</a:t>
            </a:r>
            <a:endParaRPr lang="ko-KR" altLang="en-US" sz="3200" b="1" dirty="0"/>
          </a:p>
        </p:txBody>
      </p:sp>
      <p:cxnSp>
        <p:nvCxnSpPr>
          <p:cNvPr id="4" name="직선 연결선 3"/>
          <p:cNvCxnSpPr/>
          <p:nvPr/>
        </p:nvCxnSpPr>
        <p:spPr>
          <a:xfrm>
            <a:off x="5058668" y="2340471"/>
            <a:ext cx="2016224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1365712" y="2700511"/>
            <a:ext cx="3024336" cy="3024336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순서도: 판단 5"/>
          <p:cNvSpPr/>
          <p:nvPr/>
        </p:nvSpPr>
        <p:spPr>
          <a:xfrm>
            <a:off x="954212" y="2412479"/>
            <a:ext cx="3744416" cy="3528392"/>
          </a:xfrm>
          <a:prstGeom prst="flowChartDecision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976386" y="2700511"/>
            <a:ext cx="4618786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1400" b="1" dirty="0" err="1" smtClean="0"/>
              <a:t>청라국제도시</a:t>
            </a:r>
            <a:r>
              <a:rPr lang="ko-KR" altLang="en-US" sz="1200" dirty="0" err="1" smtClean="0"/>
              <a:t>는</a:t>
            </a:r>
            <a:r>
              <a:rPr lang="ko-KR" altLang="en-US" sz="1200" dirty="0" smtClean="0"/>
              <a:t> 국제업무와 레저의 중심지로 개발된 인천국제공항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공항철도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경인고속도로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경인아라뱃길</a:t>
            </a:r>
            <a:r>
              <a:rPr lang="ko-KR" altLang="en-US" sz="1200" dirty="0" smtClean="0"/>
              <a:t> 등 영종도와 서울을 잇는 주요 </a:t>
            </a:r>
            <a:r>
              <a:rPr lang="ko-KR" altLang="en-US" sz="1200" dirty="0" err="1" smtClean="0"/>
              <a:t>교통축</a:t>
            </a:r>
            <a:r>
              <a:rPr lang="ko-KR" altLang="en-US" sz="1200" dirty="0" smtClean="0"/>
              <a:t> 상에 바다를 끼고 자리한 해안도시임</a:t>
            </a:r>
            <a:r>
              <a:rPr lang="en-US" altLang="ko-KR" sz="1200" dirty="0" smtClean="0"/>
              <a:t>.</a:t>
            </a:r>
          </a:p>
          <a:p>
            <a:pPr algn="just">
              <a:lnSpc>
                <a:spcPct val="150000"/>
              </a:lnSpc>
            </a:pPr>
            <a:endParaRPr lang="en-US" altLang="ko-KR" sz="1200" dirty="0"/>
          </a:p>
          <a:p>
            <a:pPr algn="just">
              <a:lnSpc>
                <a:spcPct val="150000"/>
              </a:lnSpc>
            </a:pPr>
            <a:r>
              <a:rPr lang="ko-KR" altLang="en-US" sz="1400" b="1" dirty="0" err="1" smtClean="0"/>
              <a:t>커넬웨이</a:t>
            </a:r>
            <a:r>
              <a:rPr lang="ko-KR" altLang="en-US" sz="1400" b="1" dirty="0" smtClean="0"/>
              <a:t> </a:t>
            </a:r>
            <a:r>
              <a:rPr lang="ko-KR" altLang="en-US" sz="1400" b="1" dirty="0" err="1" smtClean="0"/>
              <a:t>수변공원</a:t>
            </a:r>
            <a:r>
              <a:rPr lang="ko-KR" altLang="en-US" sz="1200" dirty="0" err="1" smtClean="0"/>
              <a:t>은</a:t>
            </a:r>
            <a:r>
              <a:rPr lang="ko-KR" altLang="en-US" sz="1200" dirty="0" smtClean="0"/>
              <a:t> 길게 이어진 인공수로가 낭만적으로 각종 상점이 밀집 해 있어 윤택한 삶과 여유로운 산책을 즐길 수 있는 </a:t>
            </a:r>
            <a:r>
              <a:rPr lang="ko-KR" altLang="en-US" sz="1200" dirty="0" err="1" smtClean="0"/>
              <a:t>청라국제도시의</a:t>
            </a:r>
            <a:r>
              <a:rPr lang="ko-KR" altLang="en-US" sz="1200" dirty="0" smtClean="0"/>
              <a:t> 자랑임</a:t>
            </a:r>
            <a:r>
              <a:rPr lang="en-US" altLang="ko-KR" sz="1200" dirty="0" smtClean="0"/>
              <a:t>.</a:t>
            </a:r>
          </a:p>
          <a:p>
            <a:pPr algn="just">
              <a:lnSpc>
                <a:spcPct val="150000"/>
              </a:lnSpc>
            </a:pPr>
            <a:endParaRPr lang="en-US" altLang="ko-KR" sz="1200" dirty="0"/>
          </a:p>
          <a:p>
            <a:pPr algn="just"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accent6">
                    <a:lumMod val="75000"/>
                  </a:schemeClr>
                </a:solidFill>
              </a:rPr>
              <a:t>이 곳에 </a:t>
            </a:r>
            <a:r>
              <a:rPr lang="en-US" altLang="ko-KR" sz="1400" b="1" dirty="0" smtClean="0">
                <a:solidFill>
                  <a:schemeClr val="accent6">
                    <a:lumMod val="75000"/>
                  </a:schemeClr>
                </a:solidFill>
              </a:rPr>
              <a:t>‘</a:t>
            </a:r>
            <a:r>
              <a:rPr lang="ko-KR" altLang="en-US" sz="1400" b="1" dirty="0" err="1" smtClean="0">
                <a:solidFill>
                  <a:schemeClr val="accent6">
                    <a:lumMod val="75000"/>
                  </a:schemeClr>
                </a:solidFill>
              </a:rPr>
              <a:t>뷰티</a:t>
            </a:r>
            <a:r>
              <a:rPr lang="en-US" altLang="ko-KR" sz="1400" b="1" dirty="0" smtClean="0">
                <a:solidFill>
                  <a:schemeClr val="accent6">
                    <a:lumMod val="75000"/>
                  </a:schemeClr>
                </a:solidFill>
              </a:rPr>
              <a:t>’</a:t>
            </a:r>
            <a:r>
              <a:rPr lang="ko-KR" altLang="en-US" sz="1400" b="1" dirty="0" smtClean="0">
                <a:solidFill>
                  <a:schemeClr val="accent6">
                    <a:lumMod val="75000"/>
                  </a:schemeClr>
                </a:solidFill>
              </a:rPr>
              <a:t>와 </a:t>
            </a:r>
            <a:r>
              <a:rPr lang="en-US" altLang="ko-KR" sz="1400" b="1" dirty="0" smtClean="0">
                <a:solidFill>
                  <a:schemeClr val="accent6">
                    <a:lumMod val="75000"/>
                  </a:schemeClr>
                </a:solidFill>
              </a:rPr>
              <a:t>‘</a:t>
            </a:r>
            <a:r>
              <a:rPr lang="ko-KR" altLang="en-US" sz="1400" b="1" dirty="0" smtClean="0">
                <a:solidFill>
                  <a:schemeClr val="accent6">
                    <a:lumMod val="75000"/>
                  </a:schemeClr>
                </a:solidFill>
              </a:rPr>
              <a:t>헬</a:t>
            </a:r>
            <a:r>
              <a:rPr lang="ko-KR" altLang="en-US" sz="1400" b="1" dirty="0">
                <a:solidFill>
                  <a:schemeClr val="accent6">
                    <a:lumMod val="75000"/>
                  </a:schemeClr>
                </a:solidFill>
              </a:rPr>
              <a:t>스</a:t>
            </a:r>
            <a:r>
              <a:rPr lang="en-US" altLang="ko-KR" sz="1400" b="1" dirty="0" smtClean="0">
                <a:solidFill>
                  <a:schemeClr val="accent6">
                    <a:lumMod val="75000"/>
                  </a:schemeClr>
                </a:solidFill>
              </a:rPr>
              <a:t>’</a:t>
            </a:r>
            <a:r>
              <a:rPr lang="ko-KR" altLang="en-US" sz="1400" b="1" dirty="0" smtClean="0">
                <a:solidFill>
                  <a:schemeClr val="accent6">
                    <a:lumMod val="75000"/>
                  </a:schemeClr>
                </a:solidFill>
              </a:rPr>
              <a:t>라는 키워드를 중심으로 한 주민의 삶의 질 향상과 국제도시로서의 면모를 포지셔닝 하고자 함</a:t>
            </a:r>
            <a:r>
              <a:rPr lang="en-US" altLang="ko-KR" sz="140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ko-KR" altLang="en-US" sz="14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직선 연결선 11"/>
          <p:cNvCxnSpPr/>
          <p:nvPr/>
        </p:nvCxnSpPr>
        <p:spPr>
          <a:xfrm>
            <a:off x="4410596" y="1980431"/>
            <a:ext cx="0" cy="417646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762524" y="1332359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/>
              <a:t>2. </a:t>
            </a:r>
            <a:r>
              <a:rPr lang="ko-KR" altLang="en-US" sz="3200" b="1" dirty="0" smtClean="0"/>
              <a:t>축제개요</a:t>
            </a:r>
            <a:endParaRPr lang="ko-KR" altLang="en-US" sz="3200" b="1" dirty="0"/>
          </a:p>
        </p:txBody>
      </p:sp>
      <p:cxnSp>
        <p:nvCxnSpPr>
          <p:cNvPr id="8" name="직선 연결선 7"/>
          <p:cNvCxnSpPr/>
          <p:nvPr/>
        </p:nvCxnSpPr>
        <p:spPr>
          <a:xfrm>
            <a:off x="3906540" y="1980431"/>
            <a:ext cx="2088232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472420" y="2340471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b="1" dirty="0" err="1" smtClean="0"/>
              <a:t>행사명</a:t>
            </a:r>
            <a:endParaRPr lang="ko-KR" altLang="en-US" sz="1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091832" y="2206729"/>
            <a:ext cx="4732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3600" b="1" dirty="0" err="1" smtClean="0"/>
              <a:t>ㆍ</a:t>
            </a:r>
            <a:endParaRPr lang="ko-KR" altLang="en-US" sz="36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274692" y="2330107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 b="1" dirty="0" smtClean="0"/>
              <a:t>2017 </a:t>
            </a:r>
            <a:r>
              <a:rPr lang="ko-KR" altLang="en-US" sz="1800" b="1" dirty="0" err="1" smtClean="0"/>
              <a:t>청라뷰티축제</a:t>
            </a:r>
            <a:endParaRPr lang="ko-KR" altLang="en-US" sz="1800" b="1" dirty="0"/>
          </a:p>
        </p:txBody>
      </p:sp>
      <p:grpSp>
        <p:nvGrpSpPr>
          <p:cNvPr id="2" name="그룹 28"/>
          <p:cNvGrpSpPr/>
          <p:nvPr/>
        </p:nvGrpSpPr>
        <p:grpSpPr>
          <a:xfrm>
            <a:off x="4091832" y="2597591"/>
            <a:ext cx="5143300" cy="646331"/>
            <a:chOff x="5171952" y="2054180"/>
            <a:chExt cx="5143300" cy="646331"/>
          </a:xfrm>
        </p:grpSpPr>
        <p:sp>
          <p:nvSpPr>
            <p:cNvPr id="26" name="TextBox 25"/>
            <p:cNvSpPr txBox="1"/>
            <p:nvPr/>
          </p:nvSpPr>
          <p:spPr>
            <a:xfrm>
              <a:off x="5552540" y="2187922"/>
              <a:ext cx="20882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800" b="1" dirty="0" smtClean="0"/>
                <a:t>슬로건</a:t>
              </a:r>
              <a:endParaRPr lang="ko-KR" altLang="en-US" sz="1800" b="1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171952" y="2054180"/>
              <a:ext cx="4732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3600" b="1" dirty="0" err="1" smtClean="0"/>
                <a:t>ㆍ</a:t>
              </a:r>
              <a:endParaRPr lang="ko-KR" altLang="en-US" sz="3600" b="1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354812" y="2218744"/>
              <a:ext cx="39604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200" dirty="0"/>
            </a:p>
          </p:txBody>
        </p:sp>
      </p:grpSp>
      <p:grpSp>
        <p:nvGrpSpPr>
          <p:cNvPr id="3" name="그룹 29"/>
          <p:cNvGrpSpPr/>
          <p:nvPr/>
        </p:nvGrpSpPr>
        <p:grpSpPr>
          <a:xfrm>
            <a:off x="4091832" y="2772519"/>
            <a:ext cx="5143300" cy="839976"/>
            <a:chOff x="5171952" y="1860535"/>
            <a:chExt cx="5143300" cy="839976"/>
          </a:xfrm>
        </p:grpSpPr>
        <p:sp>
          <p:nvSpPr>
            <p:cNvPr id="31" name="TextBox 30"/>
            <p:cNvSpPr txBox="1"/>
            <p:nvPr/>
          </p:nvSpPr>
          <p:spPr>
            <a:xfrm>
              <a:off x="5552540" y="2187922"/>
              <a:ext cx="20882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800" b="1" dirty="0" smtClean="0"/>
                <a:t>일시</a:t>
              </a:r>
              <a:endParaRPr lang="ko-KR" altLang="en-US" sz="1800" b="1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171952" y="2054180"/>
              <a:ext cx="4732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3600" b="1" dirty="0" err="1" smtClean="0"/>
                <a:t>ㆍ</a:t>
              </a:r>
              <a:endParaRPr lang="ko-KR" altLang="en-US" sz="3600" b="1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354812" y="2218744"/>
              <a:ext cx="39604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smtClean="0">
                  <a:solidFill>
                    <a:srgbClr val="FF0000"/>
                  </a:solidFill>
                </a:rPr>
                <a:t>2017</a:t>
              </a:r>
              <a:r>
                <a:rPr lang="ko-KR" altLang="en-US" sz="1200" b="1" dirty="0" smtClean="0">
                  <a:solidFill>
                    <a:srgbClr val="FF0000"/>
                  </a:solidFill>
                </a:rPr>
                <a:t>년 </a:t>
              </a:r>
              <a:r>
                <a:rPr lang="en-US" altLang="ko-KR" sz="1200" b="1" dirty="0" smtClean="0">
                  <a:solidFill>
                    <a:srgbClr val="FF0000"/>
                  </a:solidFill>
                </a:rPr>
                <a:t>10</a:t>
              </a:r>
              <a:r>
                <a:rPr lang="ko-KR" altLang="en-US" sz="1200" b="1" dirty="0" smtClean="0">
                  <a:solidFill>
                    <a:srgbClr val="FF0000"/>
                  </a:solidFill>
                </a:rPr>
                <a:t>월 </a:t>
              </a:r>
              <a:r>
                <a:rPr lang="en-US" altLang="ko-KR" sz="1200" b="1" dirty="0" smtClean="0">
                  <a:solidFill>
                    <a:srgbClr val="FF0000"/>
                  </a:solidFill>
                </a:rPr>
                <a:t>28(</a:t>
              </a:r>
              <a:r>
                <a:rPr lang="ko-KR" altLang="en-US" sz="1200" b="1" dirty="0" smtClean="0">
                  <a:solidFill>
                    <a:srgbClr val="FF0000"/>
                  </a:solidFill>
                </a:rPr>
                <a:t>토</a:t>
              </a:r>
              <a:r>
                <a:rPr lang="en-US" altLang="ko-KR" sz="1200" b="1" dirty="0" smtClean="0">
                  <a:solidFill>
                    <a:srgbClr val="FF0000"/>
                  </a:solidFill>
                </a:rPr>
                <a:t>) / AM11:00 ~ PM 8:00 </a:t>
              </a:r>
              <a:endParaRPr lang="ko-KR" alt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6354812" y="1860535"/>
              <a:ext cx="39604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dirty="0" smtClean="0"/>
                <a:t>아름다운 물의 도시</a:t>
              </a:r>
              <a:endParaRPr lang="ko-KR" altLang="en-US" sz="1200" dirty="0"/>
            </a:p>
          </p:txBody>
        </p:sp>
      </p:grpSp>
      <p:grpSp>
        <p:nvGrpSpPr>
          <p:cNvPr id="4" name="그룹 33"/>
          <p:cNvGrpSpPr/>
          <p:nvPr/>
        </p:nvGrpSpPr>
        <p:grpSpPr>
          <a:xfrm>
            <a:off x="4091832" y="3708623"/>
            <a:ext cx="5359324" cy="646331"/>
            <a:chOff x="5171952" y="2054180"/>
            <a:chExt cx="5359324" cy="646331"/>
          </a:xfrm>
        </p:grpSpPr>
        <p:sp>
          <p:nvSpPr>
            <p:cNvPr id="35" name="TextBox 34"/>
            <p:cNvSpPr txBox="1"/>
            <p:nvPr/>
          </p:nvSpPr>
          <p:spPr>
            <a:xfrm>
              <a:off x="5552540" y="2187922"/>
              <a:ext cx="20882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800" b="1" dirty="0" smtClean="0"/>
                <a:t>장소</a:t>
              </a:r>
              <a:endParaRPr lang="ko-KR" altLang="en-US" sz="1800" b="1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171952" y="2054180"/>
              <a:ext cx="4732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3600" b="1" dirty="0" err="1" smtClean="0"/>
                <a:t>ㆍ</a:t>
              </a:r>
              <a:endParaRPr lang="ko-KR" altLang="en-US" sz="3600" b="1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354812" y="2146826"/>
              <a:ext cx="41764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Tx/>
                <a:buChar char="-"/>
              </a:pPr>
              <a:r>
                <a:rPr lang="ko-KR" altLang="en-US" sz="1200" dirty="0" err="1" smtClean="0"/>
                <a:t>커낼웨이</a:t>
              </a:r>
              <a:r>
                <a:rPr lang="ko-KR" altLang="en-US" sz="1200" dirty="0" smtClean="0"/>
                <a:t> </a:t>
              </a:r>
              <a:r>
                <a:rPr lang="ko-KR" altLang="en-US" sz="1200" dirty="0" err="1" smtClean="0"/>
                <a:t>수변공원</a:t>
              </a:r>
              <a:r>
                <a:rPr lang="ko-KR" altLang="en-US" sz="1200" dirty="0" smtClean="0"/>
                <a:t> 일원</a:t>
              </a:r>
              <a:endParaRPr lang="en-US" altLang="ko-KR" sz="1200" dirty="0" smtClean="0"/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4472420" y="4202405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b="1" dirty="0" smtClean="0"/>
              <a:t>주최</a:t>
            </a:r>
            <a:endParaRPr lang="ko-KR" altLang="en-US" sz="18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4091832" y="4068663"/>
            <a:ext cx="4732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3600" b="1" dirty="0" err="1" smtClean="0"/>
              <a:t>ㆍ</a:t>
            </a:r>
            <a:endParaRPr lang="ko-KR" altLang="en-US" sz="36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5274692" y="4233227"/>
            <a:ext cx="39604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err="1" smtClean="0"/>
              <a:t>청라포럼</a:t>
            </a:r>
            <a:endParaRPr lang="ko-KR" altLang="en-US" sz="1200" dirty="0"/>
          </a:p>
        </p:txBody>
      </p:sp>
      <p:sp>
        <p:nvSpPr>
          <p:cNvPr id="48" name="TextBox 47"/>
          <p:cNvSpPr txBox="1"/>
          <p:nvPr/>
        </p:nvSpPr>
        <p:spPr>
          <a:xfrm>
            <a:off x="5274692" y="4932759"/>
            <a:ext cx="4680520" cy="333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 err="1" smtClean="0"/>
              <a:t>인천경제자유구역청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/ </a:t>
            </a:r>
            <a:r>
              <a:rPr lang="ko-KR" altLang="en-US" sz="1200" dirty="0" smtClean="0"/>
              <a:t>서구청 </a:t>
            </a:r>
            <a:r>
              <a:rPr lang="en-US" altLang="ko-KR" sz="1200" dirty="0" smtClean="0"/>
              <a:t>/ </a:t>
            </a:r>
            <a:r>
              <a:rPr lang="ko-KR" altLang="en-US" sz="1200" dirty="0" smtClean="0"/>
              <a:t>경인여자대학교</a:t>
            </a:r>
            <a:endParaRPr lang="en-US" altLang="ko-KR" sz="1200" dirty="0" smtClean="0"/>
          </a:p>
        </p:txBody>
      </p:sp>
      <p:grpSp>
        <p:nvGrpSpPr>
          <p:cNvPr id="5" name="그룹 41"/>
          <p:cNvGrpSpPr/>
          <p:nvPr/>
        </p:nvGrpSpPr>
        <p:grpSpPr>
          <a:xfrm>
            <a:off x="4091832" y="4426962"/>
            <a:ext cx="5143300" cy="646331"/>
            <a:chOff x="5171952" y="2054180"/>
            <a:chExt cx="5143300" cy="646331"/>
          </a:xfrm>
        </p:grpSpPr>
        <p:sp>
          <p:nvSpPr>
            <p:cNvPr id="43" name="TextBox 42"/>
            <p:cNvSpPr txBox="1"/>
            <p:nvPr/>
          </p:nvSpPr>
          <p:spPr>
            <a:xfrm>
              <a:off x="5552540" y="2187922"/>
              <a:ext cx="20882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800" b="1" dirty="0" smtClean="0"/>
                <a:t>주관</a:t>
              </a:r>
              <a:endParaRPr lang="ko-KR" altLang="en-US" sz="1800" b="1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171952" y="2054180"/>
              <a:ext cx="4732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3600" b="1" dirty="0" err="1" smtClean="0"/>
                <a:t>ㆍ</a:t>
              </a:r>
              <a:endParaRPr lang="ko-KR" altLang="en-US" sz="3600" b="1" dirty="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6354812" y="2218744"/>
              <a:ext cx="39604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dirty="0" err="1" smtClean="0"/>
                <a:t>청라뷰티축제조직위원회</a:t>
              </a:r>
              <a:endParaRPr lang="ko-KR" altLang="en-US" sz="1200" dirty="0"/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4472420" y="4920744"/>
            <a:ext cx="73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b="1" dirty="0" smtClean="0"/>
              <a:t>후원</a:t>
            </a:r>
            <a:endParaRPr lang="ko-KR" altLang="en-US" sz="18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4091832" y="4787002"/>
            <a:ext cx="4732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3600" b="1" dirty="0" err="1" smtClean="0"/>
              <a:t>ㆍ</a:t>
            </a:r>
            <a:endParaRPr lang="ko-KR" altLang="en-US" sz="3600" b="1" dirty="0"/>
          </a:p>
        </p:txBody>
      </p:sp>
      <p:sp>
        <p:nvSpPr>
          <p:cNvPr id="53" name="TextBox 52"/>
          <p:cNvSpPr txBox="1"/>
          <p:nvPr/>
        </p:nvSpPr>
        <p:spPr>
          <a:xfrm>
            <a:off x="5274692" y="4951566"/>
            <a:ext cx="39604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sz="1200" dirty="0"/>
          </a:p>
        </p:txBody>
      </p:sp>
      <p:pic>
        <p:nvPicPr>
          <p:cNvPr id="1026" name="Picture 2" descr="C:\Users\user\Documents\청라뷰티축제\박인창교수\KakaoTalk_20170907_13350200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10196" y="2196454"/>
            <a:ext cx="2880319" cy="4074259"/>
          </a:xfrm>
          <a:prstGeom prst="rect">
            <a:avLst/>
          </a:prstGeom>
          <a:noFill/>
        </p:spPr>
      </p:pic>
      <p:sp>
        <p:nvSpPr>
          <p:cNvPr id="49" name="TextBox 48"/>
          <p:cNvSpPr txBox="1"/>
          <p:nvPr/>
        </p:nvSpPr>
        <p:spPr>
          <a:xfrm>
            <a:off x="5285056" y="3369131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27</a:t>
            </a:r>
            <a:r>
              <a:rPr lang="ko-KR" altLang="en-US" sz="1200" b="1" dirty="0" smtClean="0"/>
              <a:t>일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금</a:t>
            </a:r>
            <a:r>
              <a:rPr lang="en-US" altLang="ko-KR" sz="1200" b="1" dirty="0" smtClean="0"/>
              <a:t>) Pre Event </a:t>
            </a:r>
            <a:r>
              <a:rPr lang="en-US" altLang="ko-KR" sz="1200" dirty="0" smtClean="0"/>
              <a:t>: </a:t>
            </a:r>
            <a:r>
              <a:rPr lang="ko-KR" altLang="en-US" sz="1200" dirty="0" err="1" smtClean="0"/>
              <a:t>심포지움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전시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광고로 보는 </a:t>
            </a:r>
            <a:r>
              <a:rPr lang="ko-KR" altLang="en-US" sz="1200" dirty="0" err="1" smtClean="0"/>
              <a:t>한국뷰티산업변천사</a:t>
            </a:r>
            <a:r>
              <a:rPr lang="en-US" altLang="ko-KR" sz="1200" dirty="0" smtClean="0"/>
              <a:t>)</a:t>
            </a:r>
          </a:p>
          <a:p>
            <a:r>
              <a:rPr lang="en-US" altLang="ko-KR" sz="1200" dirty="0" smtClean="0"/>
              <a:t>                            Mom &amp; Kids </a:t>
            </a:r>
            <a:r>
              <a:rPr lang="ko-KR" altLang="en-US" sz="1200" dirty="0" err="1" smtClean="0"/>
              <a:t>홈테라피</a:t>
            </a:r>
            <a:r>
              <a:rPr lang="ko-KR" altLang="en-US" sz="1200" dirty="0" smtClean="0"/>
              <a:t> 무료 체험관</a:t>
            </a:r>
            <a:r>
              <a:rPr lang="en-US" altLang="ko-KR" sz="1200" dirty="0" smtClean="0"/>
              <a:t>+</a:t>
            </a:r>
            <a:r>
              <a:rPr lang="ko-KR" altLang="en-US" sz="1200" dirty="0" err="1" smtClean="0"/>
              <a:t>버스킹</a:t>
            </a:r>
            <a:endParaRPr lang="ko-KR" alt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er\Documents\청라뷰틸축제\이미지자료\1a56d83dac9f7204437dab1019491a1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180" y="2124447"/>
            <a:ext cx="3740686" cy="295514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202684" y="1020222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/>
              <a:t>3. </a:t>
            </a:r>
            <a:r>
              <a:rPr lang="ko-KR" altLang="en-US" sz="3200" b="1" dirty="0" smtClean="0"/>
              <a:t>방향설정</a:t>
            </a:r>
            <a:endParaRPr lang="ko-KR" altLang="en-US" sz="3200" b="1" dirty="0"/>
          </a:p>
        </p:txBody>
      </p:sp>
      <p:cxnSp>
        <p:nvCxnSpPr>
          <p:cNvPr id="5" name="직선 연결선 4"/>
          <p:cNvCxnSpPr/>
          <p:nvPr/>
        </p:nvCxnSpPr>
        <p:spPr>
          <a:xfrm>
            <a:off x="5346700" y="1668294"/>
            <a:ext cx="2088232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626620" y="2028334"/>
            <a:ext cx="5544616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1400" b="1" dirty="0" smtClean="0"/>
              <a:t>Meeting · Incentives · Convention · Events and Exhibition</a:t>
            </a:r>
          </a:p>
          <a:p>
            <a:pPr algn="just">
              <a:lnSpc>
                <a:spcPct val="150000"/>
              </a:lnSpc>
            </a:pPr>
            <a:endParaRPr lang="en-US" altLang="ko-KR" sz="1200" dirty="0"/>
          </a:p>
          <a:p>
            <a:pPr algn="just">
              <a:lnSpc>
                <a:spcPct val="150000"/>
              </a:lnSpc>
            </a:pPr>
            <a:r>
              <a:rPr lang="en-US" altLang="ko-KR" sz="1200" dirty="0" smtClean="0"/>
              <a:t>MICE</a:t>
            </a:r>
            <a:r>
              <a:rPr lang="ko-KR" altLang="en-US" sz="1200" dirty="0" smtClean="0"/>
              <a:t>는 회의</a:t>
            </a:r>
            <a:r>
              <a:rPr lang="en-US" altLang="ko-KR" sz="1200" dirty="0" smtClean="0"/>
              <a:t>(Meeting), </a:t>
            </a:r>
            <a:r>
              <a:rPr lang="ko-KR" altLang="en-US" sz="1200" dirty="0" smtClean="0"/>
              <a:t>포상관광</a:t>
            </a:r>
            <a:r>
              <a:rPr lang="en-US" altLang="ko-KR" sz="1200" dirty="0" smtClean="0"/>
              <a:t>(Incentives), </a:t>
            </a:r>
            <a:r>
              <a:rPr lang="ko-KR" altLang="en-US" sz="1200" dirty="0" err="1" smtClean="0"/>
              <a:t>컨벤션</a:t>
            </a:r>
            <a:r>
              <a:rPr lang="en-US" altLang="ko-KR" sz="1200" dirty="0" smtClean="0"/>
              <a:t>(Convention), </a:t>
            </a:r>
            <a:r>
              <a:rPr lang="ko-KR" altLang="en-US" sz="1200" dirty="0" smtClean="0"/>
              <a:t>이벤트와 전시</a:t>
            </a:r>
            <a:r>
              <a:rPr lang="en-US" altLang="ko-KR" sz="1200" dirty="0" smtClean="0"/>
              <a:t>(Events &amp; Exhibition)</a:t>
            </a:r>
            <a:r>
              <a:rPr lang="ko-KR" altLang="en-US" sz="1200" dirty="0" smtClean="0"/>
              <a:t>의 머리글자를 딴 것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국제회의를 뜻하는 </a:t>
            </a:r>
            <a:r>
              <a:rPr lang="en-US" altLang="ko-KR" sz="1200" dirty="0" smtClean="0"/>
              <a:t>'</a:t>
            </a:r>
            <a:r>
              <a:rPr lang="ko-KR" altLang="en-US" sz="1200" dirty="0" err="1" smtClean="0"/>
              <a:t>컨벤션</a:t>
            </a:r>
            <a:r>
              <a:rPr lang="en-US" altLang="ko-KR" sz="1200" dirty="0" smtClean="0"/>
              <a:t>'</a:t>
            </a:r>
            <a:r>
              <a:rPr lang="ko-KR" altLang="en-US" sz="1200" dirty="0" smtClean="0"/>
              <a:t>이 회의나 포상 관광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각종 전시</a:t>
            </a:r>
            <a:r>
              <a:rPr lang="en-US" altLang="ko-KR" sz="1200" dirty="0" smtClean="0"/>
              <a:t>·</a:t>
            </a:r>
            <a:r>
              <a:rPr lang="ko-KR" altLang="en-US" sz="1200" dirty="0" smtClean="0"/>
              <a:t>박람회 등 복합적인 산업의 의미로 해석되면서 생겨난 개념임</a:t>
            </a:r>
            <a:r>
              <a:rPr lang="en-US" altLang="ko-KR" sz="1200" dirty="0" smtClean="0"/>
              <a:t>.</a:t>
            </a:r>
          </a:p>
          <a:p>
            <a:pPr algn="just">
              <a:lnSpc>
                <a:spcPct val="150000"/>
              </a:lnSpc>
            </a:pPr>
            <a:endParaRPr lang="en-US" altLang="ko-KR" sz="1200" dirty="0"/>
          </a:p>
          <a:p>
            <a:pPr algn="just">
              <a:lnSpc>
                <a:spcPct val="150000"/>
              </a:lnSpc>
            </a:pPr>
            <a:r>
              <a:rPr lang="en-US" altLang="ko-KR" sz="1200" dirty="0" smtClean="0"/>
              <a:t>MICE </a:t>
            </a:r>
            <a:r>
              <a:rPr lang="ko-KR" altLang="en-US" sz="1200" dirty="0" smtClean="0"/>
              <a:t>참가자들의 </a:t>
            </a:r>
            <a:r>
              <a:rPr lang="en-US" altLang="ko-KR" sz="1200" dirty="0" smtClean="0"/>
              <a:t>1</a:t>
            </a:r>
            <a:r>
              <a:rPr lang="ko-KR" altLang="en-US" sz="1200" dirty="0" smtClean="0"/>
              <a:t>인당 평균 소비액은 일반 관광객의 </a:t>
            </a:r>
            <a:r>
              <a:rPr lang="en-US" altLang="ko-KR" sz="1200" dirty="0" smtClean="0"/>
              <a:t>3.1</a:t>
            </a:r>
            <a:r>
              <a:rPr lang="ko-KR" altLang="en-US" sz="1200" dirty="0" smtClean="0"/>
              <a:t>배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체류 기간은 </a:t>
            </a:r>
            <a:r>
              <a:rPr lang="en-US" altLang="ko-KR" sz="1200" dirty="0" smtClean="0"/>
              <a:t>1.4</a:t>
            </a:r>
            <a:r>
              <a:rPr lang="ko-KR" altLang="en-US" sz="1200" dirty="0" smtClean="0"/>
              <a:t>배에 달함</a:t>
            </a:r>
            <a:r>
              <a:rPr lang="en-US" altLang="ko-KR" sz="1200" dirty="0" smtClean="0"/>
              <a:t>. MICE </a:t>
            </a:r>
            <a:r>
              <a:rPr lang="ko-KR" altLang="en-US" sz="1200" dirty="0" smtClean="0"/>
              <a:t>산업 자체에서 발생하는 부가가치도 크지만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행사를 주최하는 단체</a:t>
            </a:r>
            <a:r>
              <a:rPr lang="en-US" altLang="ko-KR" sz="1200" dirty="0" smtClean="0"/>
              <a:t>·</a:t>
            </a:r>
            <a:r>
              <a:rPr lang="ko-KR" altLang="en-US" sz="1200" dirty="0" smtClean="0"/>
              <a:t>기획사</a:t>
            </a:r>
            <a:r>
              <a:rPr lang="en-US" altLang="ko-KR" sz="1200" dirty="0" smtClean="0"/>
              <a:t>·</a:t>
            </a:r>
            <a:r>
              <a:rPr lang="ko-KR" altLang="en-US" sz="1200" dirty="0" smtClean="0"/>
              <a:t>개최지</a:t>
            </a:r>
            <a:r>
              <a:rPr lang="en-US" altLang="ko-KR" sz="1200" dirty="0" smtClean="0"/>
              <a:t>·</a:t>
            </a:r>
            <a:r>
              <a:rPr lang="ko-KR" altLang="en-US" sz="1200" dirty="0" smtClean="0"/>
              <a:t>숙박업체</a:t>
            </a:r>
            <a:r>
              <a:rPr lang="en-US" altLang="ko-KR" sz="1200" dirty="0" smtClean="0"/>
              <a:t>·</a:t>
            </a:r>
            <a:r>
              <a:rPr lang="ko-KR" altLang="en-US" sz="1200" dirty="0" smtClean="0"/>
              <a:t>음식점 등 다양한 산업과 전후방으로 연계되며 발생하는 부가가치가 더 크기 때문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이에 </a:t>
            </a:r>
            <a:r>
              <a:rPr lang="en-US" altLang="ko-KR" sz="1200" dirty="0" smtClean="0"/>
              <a:t>MICE </a:t>
            </a:r>
            <a:r>
              <a:rPr lang="ko-KR" altLang="en-US" sz="1200" dirty="0" smtClean="0"/>
              <a:t>사업은 </a:t>
            </a:r>
            <a:r>
              <a:rPr lang="en-US" altLang="ko-KR" sz="1200" dirty="0" smtClean="0"/>
              <a:t>'</a:t>
            </a:r>
            <a:r>
              <a:rPr lang="ko-KR" altLang="en-US" sz="1200" dirty="0" smtClean="0"/>
              <a:t>황금 알을 낳는 거위</a:t>
            </a:r>
            <a:r>
              <a:rPr lang="en-US" altLang="ko-KR" sz="1200" dirty="0" smtClean="0"/>
              <a:t>', '</a:t>
            </a:r>
            <a:r>
              <a:rPr lang="ko-KR" altLang="en-US" sz="1200" dirty="0" smtClean="0"/>
              <a:t>굴뚝 없는 황금 산업</a:t>
            </a:r>
            <a:r>
              <a:rPr lang="en-US" altLang="ko-KR" sz="1200" dirty="0" smtClean="0"/>
              <a:t>'</a:t>
            </a:r>
            <a:r>
              <a:rPr lang="ko-KR" altLang="en-US" sz="1200" dirty="0" smtClean="0"/>
              <a:t>으로 불리며 새로운 </a:t>
            </a:r>
            <a:r>
              <a:rPr lang="ko-KR" altLang="en-US" sz="1200" dirty="0" err="1" smtClean="0"/>
              <a:t>산업군으로</a:t>
            </a:r>
            <a:r>
              <a:rPr lang="ko-KR" altLang="en-US" sz="1200" dirty="0" smtClean="0"/>
              <a:t> 떠오르고 있음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가시적 경제 효과 외에도 성공적인 국제회의 개최를 통해 인프라 구축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국가 이미지 제고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정치적 위상 증대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사회</a:t>
            </a:r>
            <a:r>
              <a:rPr lang="en-US" altLang="ko-KR" sz="1200" dirty="0" smtClean="0"/>
              <a:t>·</a:t>
            </a:r>
            <a:r>
              <a:rPr lang="ko-KR" altLang="en-US" sz="1200" dirty="0" smtClean="0"/>
              <a:t>문화 교류 등의 긍정적 효과가 발생함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싱가포르와 홍콩은 오래 전 </a:t>
            </a:r>
            <a:r>
              <a:rPr lang="ko-KR" altLang="en-US" sz="1200" dirty="0" err="1" smtClean="0"/>
              <a:t>부터</a:t>
            </a:r>
            <a:r>
              <a:rPr lang="ko-KR" altLang="en-US" sz="1200" dirty="0" smtClean="0"/>
              <a:t> 각종 국제 회의와 기업 인센티브 여행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컨벤션과</a:t>
            </a:r>
            <a:r>
              <a:rPr lang="ko-KR" altLang="en-US" sz="1200" dirty="0" smtClean="0"/>
              <a:t> 국제 전시회를 합해 하나의 산업으로 육성해 왔음</a:t>
            </a:r>
            <a:r>
              <a:rPr lang="en-US" altLang="ko-KR" sz="1200" dirty="0" smtClean="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82204" y="1270625"/>
            <a:ext cx="1296144" cy="35394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/>
                </a:solidFill>
              </a:rPr>
              <a:t>무대행사</a:t>
            </a:r>
            <a:endParaRPr lang="ko-KR" altLang="en-US" sz="17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2204" y="2700511"/>
            <a:ext cx="1296144" cy="35394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/>
                </a:solidFill>
              </a:rPr>
              <a:t>부스행사</a:t>
            </a:r>
            <a:endParaRPr lang="ko-KR" altLang="en-US" sz="17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82204" y="5017120"/>
            <a:ext cx="1296144" cy="35394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/>
                </a:solidFill>
              </a:rPr>
              <a:t>거리행사</a:t>
            </a:r>
            <a:endParaRPr lang="ko-KR" altLang="en-US" sz="17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2204" y="6451024"/>
            <a:ext cx="1296144" cy="35394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/>
                </a:solidFill>
              </a:rPr>
              <a:t>홍보행사</a:t>
            </a:r>
            <a:endParaRPr lang="ko-KR" altLang="en-US" sz="17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22364" y="6478900"/>
            <a:ext cx="6336704" cy="293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000" dirty="0" err="1" smtClean="0"/>
              <a:t>심포지움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1 : </a:t>
            </a:r>
            <a:r>
              <a:rPr lang="ko-KR" altLang="en-US" sz="1000" dirty="0" err="1" smtClean="0"/>
              <a:t>청라국제도시가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뷰티도시로</a:t>
            </a:r>
            <a:r>
              <a:rPr lang="ko-KR" altLang="en-US" sz="1000" dirty="0" smtClean="0"/>
              <a:t> 거듭나기 위한 과제와 발전방향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왜 </a:t>
            </a:r>
            <a:r>
              <a:rPr lang="ko-KR" altLang="en-US" sz="1000" dirty="0" err="1" smtClean="0"/>
              <a:t>청라인가</a:t>
            </a:r>
            <a:r>
              <a:rPr lang="en-US" altLang="ko-KR" sz="1000" dirty="0" smtClean="0"/>
              <a:t>?) </a:t>
            </a:r>
            <a:r>
              <a:rPr lang="en-US" altLang="ko-KR" sz="1000" dirty="0" smtClean="0">
                <a:solidFill>
                  <a:srgbClr val="FF0000"/>
                </a:solidFill>
              </a:rPr>
              <a:t>–</a:t>
            </a:r>
            <a:r>
              <a:rPr lang="ko-KR" altLang="en-US" sz="1000" dirty="0" smtClean="0">
                <a:solidFill>
                  <a:srgbClr val="FF0000"/>
                </a:solidFill>
              </a:rPr>
              <a:t>주제 정리</a:t>
            </a:r>
            <a:endParaRPr lang="en-US" altLang="ko-KR" sz="1000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22364" y="2700511"/>
            <a:ext cx="7848872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000" dirty="0" smtClean="0"/>
              <a:t>광고로 보는 </a:t>
            </a:r>
            <a:r>
              <a:rPr lang="ko-KR" altLang="en-US" sz="1000" dirty="0" err="1" smtClean="0"/>
              <a:t>한국뷰티산업</a:t>
            </a:r>
            <a:r>
              <a:rPr lang="ko-KR" altLang="en-US" sz="1000" dirty="0" smtClean="0"/>
              <a:t> 변천사</a:t>
            </a:r>
            <a:endParaRPr lang="en-US" altLang="ko-KR" sz="1000" dirty="0" smtClean="0"/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000" dirty="0" smtClean="0"/>
              <a:t>특수분장 </a:t>
            </a:r>
            <a:r>
              <a:rPr lang="en-US" altLang="ko-KR" sz="1000" dirty="0" smtClean="0"/>
              <a:t>+ </a:t>
            </a:r>
            <a:r>
              <a:rPr lang="ko-KR" altLang="en-US" sz="1000" dirty="0" smtClean="0">
                <a:solidFill>
                  <a:srgbClr val="FF0000"/>
                </a:solidFill>
              </a:rPr>
              <a:t>관련업체 산업관 부스 </a:t>
            </a:r>
            <a:r>
              <a:rPr lang="ko-KR" altLang="en-US" sz="1000" dirty="0" err="1" smtClean="0">
                <a:solidFill>
                  <a:srgbClr val="FF0000"/>
                </a:solidFill>
              </a:rPr>
              <a:t>입점</a:t>
            </a:r>
            <a:r>
              <a:rPr lang="ko-KR" altLang="en-US" sz="1000" dirty="0" smtClean="0">
                <a:solidFill>
                  <a:srgbClr val="FF0000"/>
                </a:solidFill>
              </a:rPr>
              <a:t> 협의</a:t>
            </a:r>
            <a:endParaRPr lang="en-US" altLang="ko-KR" sz="1000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000" dirty="0" err="1" smtClean="0"/>
              <a:t>뷰티산업관</a:t>
            </a:r>
            <a:r>
              <a:rPr lang="en-US" altLang="ko-KR" sz="1000" dirty="0" smtClean="0"/>
              <a:t>(</a:t>
            </a:r>
            <a:r>
              <a:rPr lang="ko-KR" altLang="en-US" sz="1000" dirty="0" err="1" smtClean="0"/>
              <a:t>토니모리</a:t>
            </a:r>
            <a:r>
              <a:rPr lang="en-US" altLang="ko-KR" sz="1000" dirty="0" smtClean="0"/>
              <a:t>+</a:t>
            </a:r>
            <a:r>
              <a:rPr lang="ko-KR" altLang="en-US" sz="1000" dirty="0" err="1" smtClean="0"/>
              <a:t>올가휴</a:t>
            </a:r>
            <a:r>
              <a:rPr lang="en-US" altLang="ko-KR" sz="1000" dirty="0" smtClean="0"/>
              <a:t>+</a:t>
            </a:r>
            <a:r>
              <a:rPr lang="ko-KR" altLang="en-US" sz="1000" dirty="0" err="1" smtClean="0"/>
              <a:t>아이소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홍보부스 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관람객 </a:t>
            </a:r>
            <a:r>
              <a:rPr lang="ko-KR" altLang="en-US" sz="1000" dirty="0" err="1" smtClean="0"/>
              <a:t>증정품</a:t>
            </a:r>
            <a:r>
              <a:rPr lang="en-US" altLang="ko-KR" sz="1000" dirty="0" smtClean="0"/>
              <a:t>) / </a:t>
            </a:r>
            <a:r>
              <a:rPr lang="ko-KR" altLang="en-US" sz="1000" dirty="0" smtClean="0"/>
              <a:t>메이크업 시연</a:t>
            </a:r>
            <a:endParaRPr lang="en-US" altLang="ko-KR" sz="1000" dirty="0" smtClean="0"/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000" dirty="0" err="1" smtClean="0"/>
              <a:t>맘앤키즈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홈테라피</a:t>
            </a:r>
            <a:r>
              <a:rPr lang="ko-KR" altLang="en-US" sz="1000" dirty="0" smtClean="0"/>
              <a:t> 무료체험 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내 아이 똑똑한 두뇌 만들기 </a:t>
            </a:r>
            <a:r>
              <a:rPr lang="en-US" altLang="ko-KR" sz="1000" dirty="0" smtClean="0"/>
              <a:t>/ </a:t>
            </a:r>
            <a:r>
              <a:rPr lang="ko-KR" altLang="en-US" sz="1000" dirty="0" err="1" smtClean="0"/>
              <a:t>아로마</a:t>
            </a:r>
            <a:r>
              <a:rPr lang="ko-KR" altLang="en-US" sz="1000" dirty="0" smtClean="0"/>
              <a:t> 요법을 활용한 뇌파 촉진 마사지</a:t>
            </a:r>
            <a:r>
              <a:rPr lang="en-US" altLang="ko-KR" sz="1000" dirty="0" smtClean="0"/>
              <a:t>)-</a:t>
            </a:r>
            <a:r>
              <a:rPr lang="ko-KR" altLang="en-US" sz="1000" dirty="0" smtClean="0"/>
              <a:t>행운의 </a:t>
            </a:r>
            <a:r>
              <a:rPr lang="ko-KR" altLang="en-US" sz="1000" dirty="0" err="1" smtClean="0"/>
              <a:t>룰렛</a:t>
            </a:r>
            <a:r>
              <a:rPr lang="ko-KR" altLang="en-US" sz="1000" dirty="0" smtClean="0"/>
              <a:t> 경품추첨 </a:t>
            </a:r>
            <a:r>
              <a:rPr lang="en-US" altLang="ko-KR" sz="1000" dirty="0" smtClean="0"/>
              <a:t>/                 </a:t>
            </a:r>
          </a:p>
          <a:p>
            <a:pPr>
              <a:lnSpc>
                <a:spcPct val="150000"/>
              </a:lnSpc>
            </a:pPr>
            <a:r>
              <a:rPr lang="en-US" altLang="ko-KR" sz="1000" dirty="0" smtClean="0"/>
              <a:t>                                      VIP</a:t>
            </a:r>
            <a:r>
              <a:rPr lang="ko-KR" altLang="en-US" sz="1000" dirty="0" smtClean="0"/>
              <a:t>사은품 </a:t>
            </a:r>
            <a:r>
              <a:rPr lang="en-US" altLang="ko-KR" sz="1000" dirty="0" smtClean="0"/>
              <a:t>100</a:t>
            </a:r>
            <a:r>
              <a:rPr lang="ko-KR" altLang="en-US" sz="1000" dirty="0" smtClean="0"/>
              <a:t>개 준비 </a:t>
            </a:r>
            <a:r>
              <a:rPr lang="en-US" altLang="ko-KR" sz="1000" dirty="0" smtClean="0"/>
              <a:t>/ </a:t>
            </a:r>
            <a:r>
              <a:rPr lang="ko-KR" altLang="en-US" sz="1000" dirty="0" err="1" smtClean="0"/>
              <a:t>소서노</a:t>
            </a:r>
            <a:r>
              <a:rPr lang="ko-KR" altLang="en-US" sz="1000" dirty="0" smtClean="0"/>
              <a:t> 만화책 무료 배포</a:t>
            </a:r>
            <a:endParaRPr lang="en-US" altLang="ko-KR" sz="1000" dirty="0" smtClean="0"/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000" dirty="0" smtClean="0"/>
              <a:t>경인여자대학교 </a:t>
            </a:r>
            <a:r>
              <a:rPr lang="ko-KR" altLang="en-US" sz="1000" dirty="0" err="1" smtClean="0"/>
              <a:t>뷰티</a:t>
            </a:r>
            <a:r>
              <a:rPr lang="ko-KR" altLang="en-US" sz="1000" dirty="0" smtClean="0"/>
              <a:t> 체험</a:t>
            </a:r>
            <a:r>
              <a:rPr lang="en-US" altLang="ko-KR" sz="1000" dirty="0" smtClean="0"/>
              <a:t>Zone (</a:t>
            </a:r>
            <a:r>
              <a:rPr lang="ko-KR" altLang="en-US" sz="1000" dirty="0" err="1" smtClean="0"/>
              <a:t>스킨케어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헤어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메이크업</a:t>
            </a:r>
            <a:r>
              <a:rPr lang="en-US" altLang="ko-KR" sz="1000" dirty="0" smtClean="0"/>
              <a:t>, </a:t>
            </a:r>
            <a:r>
              <a:rPr lang="ko-KR" altLang="en-US" sz="1000" dirty="0" err="1" smtClean="0"/>
              <a:t>네일아트</a:t>
            </a:r>
            <a:r>
              <a:rPr lang="ko-KR" altLang="en-US" sz="1000" dirty="0" smtClean="0"/>
              <a:t> 등</a:t>
            </a:r>
            <a:r>
              <a:rPr lang="en-US" altLang="ko-KR" sz="1000" dirty="0" smtClean="0"/>
              <a:t>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000" dirty="0" smtClean="0"/>
              <a:t>한국의 美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다도체험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주순복</a:t>
            </a:r>
            <a:endParaRPr lang="en-US" altLang="ko-KR" sz="1000" dirty="0" smtClean="0"/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000" dirty="0" smtClean="0"/>
              <a:t>건강체크 및 의료지원</a:t>
            </a:r>
            <a:endParaRPr lang="en-US" altLang="ko-KR" sz="1000" dirty="0" smtClean="0"/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000" dirty="0" smtClean="0"/>
              <a:t>이미지트레이닝 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원광디지털대학교 실용복지학부 얼굴경영학과</a:t>
            </a:r>
            <a:r>
              <a:rPr lang="en-US" altLang="ko-KR" sz="1000" dirty="0" smtClean="0"/>
              <a:t>)-</a:t>
            </a:r>
            <a:r>
              <a:rPr lang="ko-KR" altLang="en-US" sz="1000" dirty="0" smtClean="0"/>
              <a:t>주선희 학과장</a:t>
            </a:r>
            <a:r>
              <a:rPr lang="en-US" altLang="ko-KR" sz="1000" dirty="0" smtClean="0"/>
              <a:t>-</a:t>
            </a:r>
            <a:r>
              <a:rPr lang="ko-KR" altLang="en-US" sz="1000" dirty="0" err="1" smtClean="0">
                <a:solidFill>
                  <a:srgbClr val="FF0000"/>
                </a:solidFill>
              </a:rPr>
              <a:t>협의중</a:t>
            </a:r>
            <a:r>
              <a:rPr lang="en-US" altLang="ko-KR" sz="1000" dirty="0" smtClean="0">
                <a:solidFill>
                  <a:srgbClr val="FF0000"/>
                </a:solidFill>
              </a:rPr>
              <a:t>(</a:t>
            </a:r>
            <a:r>
              <a:rPr lang="ko-KR" altLang="en-US" sz="1000" dirty="0" smtClean="0">
                <a:solidFill>
                  <a:srgbClr val="FF0000"/>
                </a:solidFill>
              </a:rPr>
              <a:t>데드라인</a:t>
            </a:r>
            <a:r>
              <a:rPr lang="en-US" altLang="ko-KR" sz="1000" dirty="0" smtClean="0">
                <a:solidFill>
                  <a:srgbClr val="FF0000"/>
                </a:solidFill>
              </a:rPr>
              <a:t>-12</a:t>
            </a:r>
            <a:r>
              <a:rPr lang="ko-KR" altLang="en-US" sz="1000" dirty="0" smtClean="0">
                <a:solidFill>
                  <a:srgbClr val="FF0000"/>
                </a:solidFill>
              </a:rPr>
              <a:t>일</a:t>
            </a:r>
            <a:r>
              <a:rPr lang="en-US" altLang="ko-KR" sz="1000" dirty="0" smtClean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22364" y="4988798"/>
            <a:ext cx="633670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000" dirty="0" err="1" smtClean="0"/>
              <a:t>청라에서</a:t>
            </a:r>
            <a:r>
              <a:rPr lang="ko-KR" altLang="en-US" sz="1000" dirty="0" smtClean="0"/>
              <a:t> 뭉치자</a:t>
            </a:r>
            <a:r>
              <a:rPr lang="en-US" altLang="ko-KR" sz="1000" dirty="0" smtClean="0"/>
              <a:t>! </a:t>
            </a:r>
            <a:r>
              <a:rPr lang="ko-KR" altLang="en-US" sz="1000" dirty="0" err="1" smtClean="0"/>
              <a:t>할로윈</a:t>
            </a:r>
            <a:r>
              <a:rPr lang="ko-KR" altLang="en-US" sz="1000" dirty="0" smtClean="0"/>
              <a:t> 파티 </a:t>
            </a:r>
            <a:r>
              <a:rPr lang="en-US" altLang="ko-KR" sz="1000" dirty="0" smtClean="0"/>
              <a:t>&amp; </a:t>
            </a:r>
            <a:r>
              <a:rPr lang="ko-KR" altLang="en-US" sz="1000" dirty="0" err="1" smtClean="0"/>
              <a:t>뷰티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코스프레</a:t>
            </a:r>
            <a:endParaRPr lang="en-US" altLang="ko-KR" sz="1000" dirty="0" smtClean="0"/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sz="1000" dirty="0" smtClean="0"/>
              <a:t> </a:t>
            </a:r>
            <a:r>
              <a:rPr lang="ko-KR" altLang="en-US" sz="1000" dirty="0" err="1" smtClean="0"/>
              <a:t>버스킹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(</a:t>
            </a:r>
            <a:r>
              <a:rPr lang="ko-KR" altLang="en-US" sz="1000" dirty="0" err="1" smtClean="0"/>
              <a:t>달튼외국인학교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/ </a:t>
            </a:r>
            <a:r>
              <a:rPr lang="ko-KR" altLang="en-US" sz="1000" dirty="0" err="1" smtClean="0"/>
              <a:t>청라통기타동호회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등</a:t>
            </a:r>
            <a:r>
              <a:rPr lang="en-US" altLang="ko-KR" sz="1000" dirty="0" smtClean="0"/>
              <a:t>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000" dirty="0" err="1" smtClean="0"/>
              <a:t>청라를</a:t>
            </a:r>
            <a:r>
              <a:rPr lang="ko-KR" altLang="en-US" sz="1000" dirty="0" smtClean="0"/>
              <a:t> 사랑한 </a:t>
            </a:r>
            <a:r>
              <a:rPr lang="ko-KR" altLang="en-US" sz="1000" dirty="0" err="1" smtClean="0"/>
              <a:t>비보이</a:t>
            </a:r>
            <a:endParaRPr lang="en-US" altLang="ko-KR" sz="10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2322364" y="1260351"/>
            <a:ext cx="748883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sz="1000" dirty="0" smtClean="0"/>
              <a:t> </a:t>
            </a:r>
            <a:r>
              <a:rPr lang="ko-KR" altLang="en-US" sz="1000" dirty="0" err="1" smtClean="0"/>
              <a:t>뷰티도시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청라</a:t>
            </a:r>
            <a:r>
              <a:rPr lang="ko-KR" altLang="en-US" sz="1000" dirty="0" smtClean="0"/>
              <a:t> 패션 </a:t>
            </a:r>
            <a:r>
              <a:rPr lang="ko-KR" altLang="en-US" sz="1000" dirty="0" err="1" smtClean="0"/>
              <a:t>갈라쇼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경인여자대학교</a:t>
            </a:r>
            <a:r>
              <a:rPr lang="en-US" altLang="ko-KR" sz="1000" dirty="0" smtClean="0"/>
              <a:t>) – </a:t>
            </a:r>
            <a:r>
              <a:rPr lang="ko-KR" altLang="en-US" sz="1000" dirty="0" smtClean="0"/>
              <a:t>시스템업체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이영림 </a:t>
            </a:r>
            <a:r>
              <a:rPr lang="ko-KR" altLang="en-US" sz="1000" dirty="0" smtClean="0"/>
              <a:t>이사</a:t>
            </a:r>
            <a:r>
              <a:rPr lang="en-US" altLang="ko-KR" sz="1000" dirty="0" smtClean="0"/>
              <a:t>)</a:t>
            </a:r>
            <a:endParaRPr lang="en-US" altLang="ko-KR" sz="1000" dirty="0" smtClean="0"/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000" dirty="0" smtClean="0"/>
              <a:t>물의 도시 어울림 콘서트 </a:t>
            </a:r>
            <a:r>
              <a:rPr lang="en-US" altLang="ko-KR" sz="1000" dirty="0" smtClean="0"/>
              <a:t>(</a:t>
            </a:r>
            <a:r>
              <a:rPr lang="ko-KR" altLang="en-US" sz="1000" dirty="0" err="1" smtClean="0"/>
              <a:t>엘림아트센터</a:t>
            </a:r>
            <a:r>
              <a:rPr lang="ko-KR" altLang="en-US" sz="1000" dirty="0" smtClean="0"/>
              <a:t> 주관 클래식 </a:t>
            </a:r>
            <a:r>
              <a:rPr lang="en-US" altLang="ko-KR" sz="1000" dirty="0" smtClean="0"/>
              <a:t>or </a:t>
            </a:r>
            <a:r>
              <a:rPr lang="ko-KR" altLang="en-US" sz="1000" dirty="0" smtClean="0"/>
              <a:t>재즈 공연</a:t>
            </a:r>
            <a:r>
              <a:rPr lang="en-US" altLang="ko-KR" sz="1000" dirty="0" smtClean="0"/>
              <a:t>), </a:t>
            </a:r>
            <a:r>
              <a:rPr lang="ko-KR" altLang="en-US" sz="1000" dirty="0" err="1" smtClean="0"/>
              <a:t>헤어쇼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올림머리</a:t>
            </a:r>
            <a:r>
              <a:rPr lang="en-US" altLang="ko-KR" sz="1000" dirty="0" smtClean="0"/>
              <a:t>/</a:t>
            </a:r>
            <a:r>
              <a:rPr lang="ko-KR" altLang="en-US" sz="1000" dirty="0" err="1" smtClean="0"/>
              <a:t>이가자</a:t>
            </a:r>
            <a:r>
              <a:rPr lang="en-US" altLang="ko-KR" sz="1000" dirty="0" smtClean="0"/>
              <a:t>),</a:t>
            </a:r>
            <a:r>
              <a:rPr lang="ko-KR" altLang="en-US" sz="1000" dirty="0" err="1" smtClean="0"/>
              <a:t>르네상스美케이아카데미</a:t>
            </a:r>
            <a:endParaRPr lang="en-US" altLang="ko-KR" sz="1000" dirty="0" smtClean="0"/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altLang="ko-KR" sz="1000" dirty="0" smtClean="0"/>
              <a:t>EDM(Electronic Dance Music )</a:t>
            </a:r>
            <a:r>
              <a:rPr lang="ko-KR" altLang="en-US" sz="1000" dirty="0" smtClean="0"/>
              <a:t>쇼 </a:t>
            </a:r>
            <a:r>
              <a:rPr lang="en-US" altLang="ko-KR" sz="1000" dirty="0" smtClean="0"/>
              <a:t>– </a:t>
            </a:r>
            <a:r>
              <a:rPr lang="ko-KR" altLang="en-US" sz="1000" dirty="0" err="1" smtClean="0"/>
              <a:t>청라뷰티도시</a:t>
            </a:r>
            <a:r>
              <a:rPr lang="ko-KR" altLang="en-US" sz="1000" dirty="0" smtClean="0"/>
              <a:t> 선포</a:t>
            </a:r>
            <a:endParaRPr lang="en-US" altLang="ko-KR" sz="1000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882204" y="5973523"/>
            <a:ext cx="1296144" cy="35394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/>
                </a:solidFill>
              </a:rPr>
              <a:t>수상행사</a:t>
            </a:r>
            <a:endParaRPr lang="ko-KR" altLang="en-US" sz="17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22364" y="5945201"/>
            <a:ext cx="633670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000" dirty="0" smtClean="0"/>
              <a:t>물의 도시 </a:t>
            </a:r>
            <a:r>
              <a:rPr lang="ko-KR" altLang="en-US" sz="1000" dirty="0" err="1" smtClean="0"/>
              <a:t>청라</a:t>
            </a:r>
            <a:r>
              <a:rPr lang="ko-KR" altLang="en-US" sz="1000" dirty="0" smtClean="0"/>
              <a:t> 수상 페스티벌 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카누</a:t>
            </a:r>
            <a:r>
              <a:rPr lang="en-US" altLang="ko-KR" sz="1000" dirty="0" smtClean="0"/>
              <a:t>(50</a:t>
            </a:r>
            <a:r>
              <a:rPr lang="ko-KR" altLang="en-US" sz="1000" dirty="0" smtClean="0"/>
              <a:t>대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+ </a:t>
            </a:r>
            <a:r>
              <a:rPr lang="ko-KR" altLang="en-US" sz="1000" dirty="0" smtClean="0"/>
              <a:t>조정 </a:t>
            </a:r>
            <a:r>
              <a:rPr lang="en-US" altLang="ko-KR" sz="1000" dirty="0" smtClean="0"/>
              <a:t>+ </a:t>
            </a:r>
            <a:r>
              <a:rPr lang="ko-KR" altLang="en-US" sz="1000" dirty="0" smtClean="0"/>
              <a:t>요트</a:t>
            </a:r>
            <a:r>
              <a:rPr lang="en-US" altLang="ko-KR" sz="1000" dirty="0" smtClean="0"/>
              <a:t>) – </a:t>
            </a:r>
            <a:r>
              <a:rPr lang="ko-KR" altLang="en-US" sz="1000" dirty="0" err="1" smtClean="0"/>
              <a:t>청라카누연맹</a:t>
            </a:r>
            <a:r>
              <a:rPr lang="ko-KR" altLang="en-US" sz="1000" dirty="0" smtClean="0"/>
              <a:t> </a:t>
            </a:r>
            <a:r>
              <a:rPr lang="en-US" altLang="ko-KR" sz="1000" dirty="0" smtClean="0">
                <a:solidFill>
                  <a:srgbClr val="FF0000"/>
                </a:solidFill>
              </a:rPr>
              <a:t>※LED+</a:t>
            </a:r>
            <a:r>
              <a:rPr lang="ko-KR" altLang="en-US" sz="1000" dirty="0" smtClean="0">
                <a:solidFill>
                  <a:srgbClr val="FF0000"/>
                </a:solidFill>
              </a:rPr>
              <a:t>축제 깃발 등 협의</a:t>
            </a:r>
            <a:endParaRPr lang="en-US" altLang="ko-KR" sz="1000" dirty="0" smtClean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82204" y="2023268"/>
            <a:ext cx="1296144" cy="35394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/>
                </a:solidFill>
              </a:rPr>
              <a:t>참여행사</a:t>
            </a:r>
            <a:endParaRPr lang="ko-KR" altLang="en-US" sz="17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22364" y="1994946"/>
            <a:ext cx="77768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000" dirty="0" err="1" smtClean="0"/>
              <a:t>뷰티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&amp; </a:t>
            </a:r>
            <a:r>
              <a:rPr lang="ko-KR" altLang="en-US" sz="1000" dirty="0" smtClean="0"/>
              <a:t>먹거리 아지트 네트워크 </a:t>
            </a:r>
            <a:r>
              <a:rPr lang="en-US" altLang="ko-KR" sz="1000" dirty="0" smtClean="0"/>
              <a:t>(</a:t>
            </a:r>
            <a:r>
              <a:rPr lang="ko-KR" altLang="en-US" sz="1000" dirty="0" err="1" smtClean="0"/>
              <a:t>커넬웨이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입점</a:t>
            </a:r>
            <a:r>
              <a:rPr lang="ko-KR" altLang="en-US" sz="1000" dirty="0" smtClean="0"/>
              <a:t> 상가 네트워크</a:t>
            </a:r>
            <a:r>
              <a:rPr lang="en-US" altLang="ko-KR" sz="1000" dirty="0" smtClean="0"/>
              <a:t>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1000" dirty="0" err="1" smtClean="0"/>
              <a:t>청라달튼외국인학교</a:t>
            </a:r>
            <a:r>
              <a:rPr lang="en-US" altLang="ko-KR" sz="1000" dirty="0" smtClean="0"/>
              <a:t>-</a:t>
            </a:r>
            <a:r>
              <a:rPr lang="ko-KR" altLang="en-US" sz="1000" dirty="0" err="1" smtClean="0"/>
              <a:t>할로윈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코스프레</a:t>
            </a:r>
            <a:r>
              <a:rPr lang="ko-KR" altLang="en-US" sz="1000" dirty="0" smtClean="0"/>
              <a:t> 파티</a:t>
            </a:r>
            <a:r>
              <a:rPr lang="en-US" altLang="ko-KR" sz="1000" dirty="0" smtClean="0"/>
              <a:t> / </a:t>
            </a:r>
            <a:r>
              <a:rPr lang="ko-KR" altLang="en-US" sz="1000" dirty="0" smtClean="0"/>
              <a:t>인천디자인고등학교</a:t>
            </a:r>
            <a:r>
              <a:rPr lang="en-US" altLang="ko-KR" sz="1000" dirty="0" smtClean="0"/>
              <a:t>-</a:t>
            </a:r>
            <a:r>
              <a:rPr lang="ko-KR" altLang="en-US" sz="1000" dirty="0" smtClean="0"/>
              <a:t>작품전시</a:t>
            </a:r>
            <a:r>
              <a:rPr lang="en-US" altLang="ko-KR" sz="1000" dirty="0" smtClean="0"/>
              <a:t> / </a:t>
            </a:r>
            <a:r>
              <a:rPr lang="ko-KR" altLang="en-US" sz="1000" dirty="0" err="1" smtClean="0"/>
              <a:t>한국주얼리고등학교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前</a:t>
            </a:r>
            <a:r>
              <a:rPr lang="en-US" altLang="ko-KR" sz="1000" dirty="0" smtClean="0"/>
              <a:t>,</a:t>
            </a:r>
            <a:r>
              <a:rPr lang="ko-KR" altLang="en-US" sz="1000" dirty="0" smtClean="0"/>
              <a:t>한진고</a:t>
            </a:r>
            <a:r>
              <a:rPr lang="en-US" altLang="ko-KR" sz="1000" dirty="0" smtClean="0"/>
              <a:t>)-</a:t>
            </a:r>
            <a:r>
              <a:rPr lang="ko-KR" altLang="en-US" sz="1000" dirty="0" err="1" smtClean="0"/>
              <a:t>패션뷰티</a:t>
            </a:r>
            <a:r>
              <a:rPr lang="ko-KR" altLang="en-US" sz="1000" dirty="0" smtClean="0"/>
              <a:t> 작품전시</a:t>
            </a:r>
            <a:endParaRPr lang="en-US" altLang="ko-KR" sz="1000" dirty="0" smtClean="0"/>
          </a:p>
        </p:txBody>
      </p:sp>
      <p:cxnSp>
        <p:nvCxnSpPr>
          <p:cNvPr id="16" name="직선 연결선 15"/>
          <p:cNvCxnSpPr/>
          <p:nvPr/>
        </p:nvCxnSpPr>
        <p:spPr>
          <a:xfrm>
            <a:off x="2219444" y="1260351"/>
            <a:ext cx="756084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2219444" y="2032114"/>
            <a:ext cx="756084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2219444" y="2714656"/>
            <a:ext cx="756084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219444" y="5021297"/>
            <a:ext cx="756084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219444" y="5967516"/>
            <a:ext cx="756084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2219444" y="6451024"/>
            <a:ext cx="756084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748462" y="344885"/>
            <a:ext cx="75505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/>
              <a:t>4. </a:t>
            </a:r>
            <a:r>
              <a:rPr lang="ko-KR" altLang="en-US" sz="3200" b="1" dirty="0" smtClean="0"/>
              <a:t>축제 프로그램</a:t>
            </a:r>
            <a:endParaRPr lang="ko-KR" altLang="en-US" sz="3200" b="1" dirty="0"/>
          </a:p>
        </p:txBody>
      </p:sp>
      <p:cxnSp>
        <p:nvCxnSpPr>
          <p:cNvPr id="23" name="직선 연결선 22"/>
          <p:cNvCxnSpPr/>
          <p:nvPr/>
        </p:nvCxnSpPr>
        <p:spPr>
          <a:xfrm flipV="1">
            <a:off x="892478" y="972319"/>
            <a:ext cx="8918718" cy="206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882204" y="3073178"/>
            <a:ext cx="134363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smtClean="0">
                <a:solidFill>
                  <a:srgbClr val="FF0000"/>
                </a:solidFill>
              </a:rPr>
              <a:t>부스 구성 권장 이미지</a:t>
            </a:r>
            <a:endParaRPr lang="en-US" altLang="ko-KR" sz="900" dirty="0" smtClean="0">
              <a:solidFill>
                <a:srgbClr val="FF0000"/>
              </a:solidFill>
            </a:endParaRPr>
          </a:p>
          <a:p>
            <a:r>
              <a:rPr lang="ko-KR" altLang="en-US" sz="1100" dirty="0" smtClean="0"/>
              <a:t>가로</a:t>
            </a:r>
            <a:r>
              <a:rPr lang="en-US" altLang="ko-KR" sz="1100" dirty="0" smtClean="0"/>
              <a:t>4800mm</a:t>
            </a:r>
          </a:p>
          <a:p>
            <a:r>
              <a:rPr lang="ko-KR" altLang="en-US" sz="1100" dirty="0" smtClean="0"/>
              <a:t>세로</a:t>
            </a:r>
            <a:r>
              <a:rPr lang="en-US" altLang="ko-KR" sz="1100" dirty="0" smtClean="0"/>
              <a:t>1800mm</a:t>
            </a:r>
          </a:p>
          <a:p>
            <a:r>
              <a:rPr lang="en-US" altLang="ko-KR" sz="1100" dirty="0" smtClean="0"/>
              <a:t>X3</a:t>
            </a:r>
            <a:r>
              <a:rPr lang="ko-KR" altLang="en-US" sz="1100" dirty="0" smtClean="0"/>
              <a:t>장</a:t>
            </a:r>
            <a:endParaRPr lang="ko-KR" alt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82204" y="1236914"/>
            <a:ext cx="5400600" cy="35394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/>
                </a:solidFill>
              </a:rPr>
              <a:t>무대행사</a:t>
            </a:r>
            <a:endParaRPr lang="ko-KR" altLang="en-US" sz="1700" b="1" dirty="0">
              <a:solidFill>
                <a:schemeClr val="bg1"/>
              </a:solidFill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2219444" y="1226640"/>
            <a:ext cx="756084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748462" y="344885"/>
            <a:ext cx="75505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/>
              <a:t>5. </a:t>
            </a:r>
            <a:r>
              <a:rPr lang="ko-KR" altLang="en-US" sz="3200" b="1" dirty="0" smtClean="0"/>
              <a:t>세부추진계획</a:t>
            </a:r>
            <a:endParaRPr lang="ko-KR" altLang="en-US" sz="3200" b="1" dirty="0"/>
          </a:p>
        </p:txBody>
      </p:sp>
      <p:cxnSp>
        <p:nvCxnSpPr>
          <p:cNvPr id="23" name="직선 연결선 22"/>
          <p:cNvCxnSpPr/>
          <p:nvPr/>
        </p:nvCxnSpPr>
        <p:spPr>
          <a:xfrm flipV="1">
            <a:off x="892478" y="972319"/>
            <a:ext cx="8918718" cy="206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320552" y="1289382"/>
            <a:ext cx="35878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주관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경인여자대학교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/ </a:t>
            </a:r>
            <a:r>
              <a:rPr lang="ko-KR" altLang="en-US" sz="1200" b="1" dirty="0" err="1" smtClean="0">
                <a:solidFill>
                  <a:srgbClr val="FF0000"/>
                </a:solidFill>
              </a:rPr>
              <a:t>청라뷰티축제조직위원회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2204" y="1633746"/>
            <a:ext cx="82670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/>
              <a:t>28</a:t>
            </a:r>
            <a:r>
              <a:rPr lang="ko-KR" altLang="en-US" sz="1600" dirty="0" smtClean="0"/>
              <a:t>일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토</a:t>
            </a:r>
            <a:r>
              <a:rPr lang="en-US" altLang="ko-KR" sz="1600" dirty="0" smtClean="0"/>
              <a:t>)</a:t>
            </a:r>
          </a:p>
          <a:p>
            <a:r>
              <a:rPr lang="ko-KR" altLang="en-US" sz="1600" dirty="0" smtClean="0"/>
              <a:t>연출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이영림</a:t>
            </a:r>
            <a:r>
              <a:rPr lang="en-US" altLang="ko-KR" sz="1600" dirty="0" smtClean="0"/>
              <a:t>+</a:t>
            </a:r>
            <a:r>
              <a:rPr lang="ko-KR" altLang="en-US" sz="1600" dirty="0" smtClean="0"/>
              <a:t>김종하 </a:t>
            </a:r>
            <a:r>
              <a:rPr lang="en-US" altLang="ko-KR" sz="1600" dirty="0" smtClean="0"/>
              <a:t>/ </a:t>
            </a:r>
            <a:r>
              <a:rPr lang="ko-KR" altLang="en-US" sz="1600" dirty="0" smtClean="0"/>
              <a:t>리허설 </a:t>
            </a:r>
            <a:r>
              <a:rPr lang="en-US" altLang="ko-KR" sz="1600" dirty="0" smtClean="0"/>
              <a:t>: PM3:00~5:30 / </a:t>
            </a:r>
            <a:r>
              <a:rPr lang="ko-KR" altLang="en-US" sz="1600" dirty="0" smtClean="0"/>
              <a:t>최종점검 </a:t>
            </a:r>
            <a:r>
              <a:rPr lang="en-US" altLang="ko-KR" sz="1600" dirty="0" smtClean="0"/>
              <a:t>: PM5:30~60:00 / </a:t>
            </a:r>
            <a:r>
              <a:rPr lang="ko-KR" altLang="en-US" sz="1600" dirty="0" smtClean="0"/>
              <a:t>철수 </a:t>
            </a:r>
            <a:r>
              <a:rPr lang="en-US" altLang="ko-KR" sz="1600" dirty="0" smtClean="0"/>
              <a:t>: 9:00~</a:t>
            </a:r>
          </a:p>
        </p:txBody>
      </p:sp>
      <p:graphicFrame>
        <p:nvGraphicFramePr>
          <p:cNvPr id="13" name="표 12"/>
          <p:cNvGraphicFramePr>
            <a:graphicFrameLocks noGrp="1"/>
          </p:cNvGraphicFramePr>
          <p:nvPr/>
        </p:nvGraphicFramePr>
        <p:xfrm>
          <a:off x="954212" y="2263457"/>
          <a:ext cx="9090658" cy="1630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082"/>
                <a:gridCol w="738082"/>
                <a:gridCol w="738082"/>
                <a:gridCol w="738082"/>
                <a:gridCol w="738082"/>
                <a:gridCol w="738082"/>
                <a:gridCol w="738082"/>
                <a:gridCol w="738082"/>
                <a:gridCol w="738080"/>
                <a:gridCol w="854921"/>
                <a:gridCol w="854921"/>
                <a:gridCol w="738080"/>
              </a:tblGrid>
              <a:tr h="0">
                <a:tc gridSpan="12"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PM –</a:t>
                      </a:r>
                      <a:r>
                        <a:rPr lang="en-US" altLang="ko-KR" sz="1100" dirty="0" smtClean="0">
                          <a:solidFill>
                            <a:srgbClr val="FF0000"/>
                          </a:solidFill>
                        </a:rPr>
                        <a:t>MC</a:t>
                      </a:r>
                      <a:r>
                        <a:rPr lang="ko-KR" altLang="en-US" sz="1100" dirty="0" smtClean="0">
                          <a:solidFill>
                            <a:srgbClr val="FF0000"/>
                          </a:solidFill>
                        </a:rPr>
                        <a:t>섭외</a:t>
                      </a:r>
                      <a:r>
                        <a:rPr lang="en-US" altLang="ko-KR" sz="1100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rgbClr val="FF0000"/>
                          </a:solidFill>
                        </a:rPr>
                        <a:t>현용호 대표</a:t>
                      </a:r>
                      <a:r>
                        <a:rPr lang="en-US" altLang="ko-KR" sz="1100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ko-KR" alt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15’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30’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45’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60’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15’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30’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45’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60’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15’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30’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45’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60’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졸업작품 패션쇼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김정희교수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살롱드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美케이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아카데미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이재흔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교수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헤어쇼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이가자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이재흔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교수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헤어쇼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인천미용협동조합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이재흔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교수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브라스밴드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인조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엘렘아트센터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이현건대표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</a:rPr>
                        <a:t>변진섭급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최종호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대표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비전선포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en-US" altLang="ko-KR" sz="1100" dirty="0" err="1" smtClean="0">
                          <a:solidFill>
                            <a:schemeClr val="tx1"/>
                          </a:solidFill>
                        </a:rPr>
                        <a:t>EDM+Ending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100" dirty="0" err="1" smtClean="0">
                          <a:solidFill>
                            <a:schemeClr val="tx1"/>
                          </a:solidFill>
                        </a:rPr>
                        <a:t>ment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현용호대표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803067" y="4007688"/>
            <a:ext cx="32624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1200" dirty="0" smtClean="0"/>
              <a:t>※</a:t>
            </a:r>
            <a:r>
              <a:rPr lang="ko-KR" altLang="en-US" sz="1200" dirty="0" smtClean="0"/>
              <a:t>시스템사용 추가예산 </a:t>
            </a:r>
            <a:r>
              <a:rPr lang="en-US" altLang="ko-KR" sz="1200" dirty="0" smtClean="0"/>
              <a:t>: 10</a:t>
            </a:r>
            <a:r>
              <a:rPr lang="ko-KR" altLang="en-US" sz="1200" dirty="0" smtClean="0"/>
              <a:t>월 </a:t>
            </a:r>
            <a:r>
              <a:rPr lang="en-US" altLang="ko-KR" sz="1200" dirty="0" smtClean="0"/>
              <a:t>12</a:t>
            </a:r>
            <a:r>
              <a:rPr lang="ko-KR" altLang="en-US" sz="1200" dirty="0" smtClean="0"/>
              <a:t>일 확정예정</a:t>
            </a:r>
            <a:endParaRPr lang="ko-KR" alt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882204" y="4545947"/>
            <a:ext cx="5400600" cy="35394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7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700" b="1" dirty="0" smtClean="0">
                <a:solidFill>
                  <a:schemeClr val="bg1"/>
                </a:solidFill>
              </a:rPr>
              <a:t>가칭</a:t>
            </a:r>
            <a:r>
              <a:rPr lang="en-US" altLang="ko-KR" sz="1700" b="1" dirty="0" smtClean="0">
                <a:solidFill>
                  <a:schemeClr val="bg1"/>
                </a:solidFill>
              </a:rPr>
              <a:t>) </a:t>
            </a:r>
            <a:r>
              <a:rPr lang="ko-KR" altLang="en-US" sz="1700" b="1" dirty="0" smtClean="0">
                <a:solidFill>
                  <a:schemeClr val="bg1"/>
                </a:solidFill>
              </a:rPr>
              <a:t>아름다우니까 청춘이다</a:t>
            </a:r>
            <a:r>
              <a:rPr lang="en-US" altLang="ko-KR" sz="1700" b="1" dirty="0" smtClean="0">
                <a:solidFill>
                  <a:schemeClr val="bg1"/>
                </a:solidFill>
              </a:rPr>
              <a:t>! </a:t>
            </a:r>
            <a:r>
              <a:rPr lang="ko-KR" altLang="en-US" sz="1700" b="1" dirty="0" err="1" smtClean="0">
                <a:solidFill>
                  <a:schemeClr val="bg1"/>
                </a:solidFill>
              </a:rPr>
              <a:t>뷰티컨셉쇼</a:t>
            </a:r>
            <a:endParaRPr lang="ko-KR" altLang="en-US" sz="1700" b="1" dirty="0">
              <a:solidFill>
                <a:schemeClr val="bg1"/>
              </a:solidFill>
            </a:endParaRPr>
          </a:p>
        </p:txBody>
      </p:sp>
      <p:cxnSp>
        <p:nvCxnSpPr>
          <p:cNvPr id="21" name="직선 연결선 20"/>
          <p:cNvCxnSpPr/>
          <p:nvPr/>
        </p:nvCxnSpPr>
        <p:spPr>
          <a:xfrm>
            <a:off x="2219444" y="4535673"/>
            <a:ext cx="756084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314252" y="4917658"/>
            <a:ext cx="82809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개요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서구의 대표적인 </a:t>
            </a:r>
            <a:r>
              <a:rPr lang="ko-KR" altLang="en-US" sz="1200" dirty="0" err="1" smtClean="0"/>
              <a:t>뷰티아카데미인</a:t>
            </a:r>
            <a:r>
              <a:rPr lang="ko-KR" altLang="en-US" sz="1200" dirty="0" smtClean="0"/>
              <a:t> 르네상스 미 아카데미의 </a:t>
            </a:r>
            <a:r>
              <a:rPr lang="ko-KR" altLang="en-US" sz="1200" dirty="0" err="1" smtClean="0"/>
              <a:t>뷰티컨셉쇼</a:t>
            </a:r>
            <a:r>
              <a:rPr lang="en-US" altLang="ko-KR" sz="1200" dirty="0" smtClean="0"/>
              <a:t>(15</a:t>
            </a:r>
            <a:r>
              <a:rPr lang="ko-KR" altLang="en-US" sz="1200" dirty="0" smtClean="0"/>
              <a:t>분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영상물</a:t>
            </a:r>
            <a:r>
              <a:rPr lang="en-US" altLang="ko-KR" sz="1200" dirty="0" smtClean="0"/>
              <a:t>/</a:t>
            </a:r>
            <a:r>
              <a:rPr lang="ko-KR" altLang="en-US" sz="1200" dirty="0" err="1" smtClean="0"/>
              <a:t>음악물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작품설명</a:t>
            </a:r>
            <a:r>
              <a:rPr lang="en-US" altLang="ko-KR" sz="1200" dirty="0" smtClean="0"/>
              <a:t>) 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구성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무대행사</a:t>
            </a:r>
            <a:r>
              <a:rPr lang="en-US" altLang="ko-KR" sz="1200" dirty="0" smtClean="0"/>
              <a:t>(</a:t>
            </a:r>
            <a:r>
              <a:rPr lang="ko-KR" altLang="en-US" sz="1200" dirty="0" err="1" smtClean="0"/>
              <a:t>협의중</a:t>
            </a:r>
            <a:r>
              <a:rPr lang="en-US" altLang="ko-KR" sz="1200" dirty="0" smtClean="0"/>
              <a:t>)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모델 및 의상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주관사측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  </a:t>
            </a:r>
            <a:r>
              <a:rPr lang="en-US" altLang="ko-KR" sz="1200" dirty="0" smtClean="0"/>
              <a:t>:  </a:t>
            </a:r>
            <a:r>
              <a:rPr lang="ko-KR" altLang="en-US" sz="1200" dirty="0" smtClean="0"/>
              <a:t>아카데미 수강생으로 구성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의상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주최측</a:t>
            </a:r>
            <a:r>
              <a:rPr lang="en-US" altLang="ko-KR" sz="1200" dirty="0" smtClean="0"/>
              <a:t>)  : </a:t>
            </a:r>
            <a:r>
              <a:rPr lang="ko-KR" altLang="en-US" sz="1200" dirty="0" smtClean="0"/>
              <a:t>궁중의상 </a:t>
            </a:r>
            <a:r>
              <a:rPr lang="en-US" altLang="ko-KR" sz="1200" dirty="0" smtClean="0"/>
              <a:t>(</a:t>
            </a:r>
            <a:r>
              <a:rPr lang="ko-KR" altLang="en-US" sz="1200" dirty="0" err="1" smtClean="0"/>
              <a:t>랜탈비</a:t>
            </a:r>
            <a:r>
              <a:rPr lang="ko-KR" altLang="en-US" sz="1200" dirty="0" smtClean="0"/>
              <a:t> 약</a:t>
            </a:r>
            <a:r>
              <a:rPr lang="en-US" altLang="ko-KR" sz="1200" dirty="0" smtClean="0"/>
              <a:t>140</a:t>
            </a:r>
            <a:r>
              <a:rPr lang="ko-KR" altLang="en-US" sz="1200" dirty="0" smtClean="0"/>
              <a:t>만원 소요예정</a:t>
            </a:r>
            <a:r>
              <a:rPr lang="en-US" altLang="ko-KR" sz="1200" dirty="0" smtClean="0"/>
              <a:t>-</a:t>
            </a:r>
            <a:r>
              <a:rPr lang="ko-KR" altLang="en-US" sz="1200" dirty="0" err="1" smtClean="0"/>
              <a:t>주관단체측</a:t>
            </a:r>
            <a:r>
              <a:rPr lang="ko-KR" altLang="en-US" sz="1200" dirty="0" smtClean="0"/>
              <a:t> 추정</a:t>
            </a:r>
            <a:r>
              <a:rPr lang="en-US" altLang="ko-KR" sz="1200" dirty="0" smtClean="0"/>
              <a:t>) 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특전 </a:t>
            </a:r>
            <a:r>
              <a:rPr lang="en-US" altLang="ko-KR" sz="1200" dirty="0" smtClean="0"/>
              <a:t>:</a:t>
            </a:r>
          </a:p>
          <a:p>
            <a:pPr marL="228600" indent="-2286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 smtClean="0"/>
              <a:t>시설요구사항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무대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음향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조명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영상</a:t>
            </a:r>
            <a:r>
              <a:rPr lang="en-US" altLang="ko-KR" sz="1200" dirty="0" smtClean="0"/>
              <a:t>+MC  (</a:t>
            </a:r>
            <a:r>
              <a:rPr lang="ko-KR" altLang="en-US" sz="1200" dirty="0" smtClean="0"/>
              <a:t>제안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행사 종료 후 감사패 및 </a:t>
            </a:r>
            <a:r>
              <a:rPr lang="ko-KR" altLang="en-US" sz="1200" dirty="0" err="1" smtClean="0"/>
              <a:t>뷰티축제조직위</a:t>
            </a:r>
            <a:r>
              <a:rPr lang="ko-KR" altLang="en-US" sz="1200" dirty="0" smtClean="0"/>
              <a:t> 지정 </a:t>
            </a:r>
            <a:r>
              <a:rPr lang="ko-KR" altLang="en-US" sz="1200" dirty="0" err="1" smtClean="0"/>
              <a:t>교육기관증</a:t>
            </a:r>
            <a:r>
              <a:rPr lang="ko-KR" altLang="en-US" sz="1200" dirty="0" smtClean="0"/>
              <a:t> 제공</a:t>
            </a:r>
            <a:r>
              <a:rPr lang="en-US" altLang="ko-KR" sz="1200" dirty="0" smtClean="0"/>
              <a:t>)</a:t>
            </a:r>
            <a:endParaRPr lang="ko-KR" altLang="en-US" sz="12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endParaRPr lang="ko-KR" altLang="en-US" sz="1200" dirty="0"/>
          </a:p>
        </p:txBody>
      </p:sp>
      <p:sp>
        <p:nvSpPr>
          <p:cNvPr id="31" name="TextBox 30"/>
          <p:cNvSpPr txBox="1"/>
          <p:nvPr/>
        </p:nvSpPr>
        <p:spPr>
          <a:xfrm>
            <a:off x="6320552" y="4598415"/>
            <a:ext cx="32464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주관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200" b="1" dirty="0" err="1" smtClean="0">
                <a:solidFill>
                  <a:srgbClr val="FF0000"/>
                </a:solidFill>
              </a:rPr>
              <a:t>살롱드美케이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 아카데미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–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김경식 대표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48462" y="344885"/>
            <a:ext cx="75505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/>
              <a:t>5. </a:t>
            </a:r>
            <a:r>
              <a:rPr lang="ko-KR" altLang="en-US" sz="3200" b="1" dirty="0" smtClean="0"/>
              <a:t>세부추진계획</a:t>
            </a:r>
            <a:endParaRPr lang="ko-KR" altLang="en-US" sz="3200" b="1" dirty="0"/>
          </a:p>
        </p:txBody>
      </p:sp>
      <p:cxnSp>
        <p:nvCxnSpPr>
          <p:cNvPr id="23" name="직선 연결선 22"/>
          <p:cNvCxnSpPr/>
          <p:nvPr/>
        </p:nvCxnSpPr>
        <p:spPr>
          <a:xfrm flipV="1">
            <a:off x="892478" y="972319"/>
            <a:ext cx="8918718" cy="206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882204" y="1126609"/>
            <a:ext cx="5400600" cy="35394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7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700" b="1" dirty="0" smtClean="0">
                <a:solidFill>
                  <a:schemeClr val="bg1"/>
                </a:solidFill>
              </a:rPr>
              <a:t>가칭</a:t>
            </a:r>
            <a:r>
              <a:rPr lang="en-US" altLang="ko-KR" sz="1700" b="1" dirty="0" smtClean="0">
                <a:solidFill>
                  <a:schemeClr val="bg1"/>
                </a:solidFill>
              </a:rPr>
              <a:t>) </a:t>
            </a:r>
            <a:r>
              <a:rPr lang="ko-KR" altLang="en-US" sz="1700" b="1" dirty="0" err="1" smtClean="0">
                <a:solidFill>
                  <a:schemeClr val="bg1"/>
                </a:solidFill>
              </a:rPr>
              <a:t>청라에서</a:t>
            </a:r>
            <a:r>
              <a:rPr lang="ko-KR" altLang="en-US" sz="1700" b="1" dirty="0" smtClean="0">
                <a:solidFill>
                  <a:schemeClr val="bg1"/>
                </a:solidFill>
              </a:rPr>
              <a:t> </a:t>
            </a:r>
            <a:r>
              <a:rPr lang="ko-KR" altLang="en-US" sz="1700" b="1" dirty="0" err="1" smtClean="0">
                <a:solidFill>
                  <a:schemeClr val="bg1"/>
                </a:solidFill>
              </a:rPr>
              <a:t>뷰티를</a:t>
            </a:r>
            <a:r>
              <a:rPr lang="ko-KR" altLang="en-US" sz="1700" b="1" dirty="0" smtClean="0">
                <a:solidFill>
                  <a:schemeClr val="bg1"/>
                </a:solidFill>
              </a:rPr>
              <a:t> 외치다</a:t>
            </a:r>
            <a:r>
              <a:rPr lang="en-US" altLang="ko-KR" sz="1700" b="1" dirty="0" smtClean="0">
                <a:solidFill>
                  <a:schemeClr val="bg1"/>
                </a:solidFill>
              </a:rPr>
              <a:t>- 2018</a:t>
            </a:r>
            <a:r>
              <a:rPr lang="ko-KR" altLang="en-US" sz="1700" b="1" dirty="0" smtClean="0">
                <a:solidFill>
                  <a:schemeClr val="bg1"/>
                </a:solidFill>
              </a:rPr>
              <a:t> </a:t>
            </a:r>
            <a:r>
              <a:rPr lang="ko-KR" altLang="en-US" sz="1700" b="1" dirty="0" err="1" smtClean="0">
                <a:solidFill>
                  <a:schemeClr val="bg1"/>
                </a:solidFill>
              </a:rPr>
              <a:t>헤어비젼</a:t>
            </a:r>
            <a:endParaRPr lang="ko-KR" altLang="en-US" sz="1700" b="1" dirty="0">
              <a:solidFill>
                <a:schemeClr val="bg1"/>
              </a:solidFill>
            </a:endParaRPr>
          </a:p>
        </p:txBody>
      </p:sp>
      <p:cxnSp>
        <p:nvCxnSpPr>
          <p:cNvPr id="28" name="직선 연결선 27"/>
          <p:cNvCxnSpPr/>
          <p:nvPr/>
        </p:nvCxnSpPr>
        <p:spPr>
          <a:xfrm>
            <a:off x="2219444" y="1116335"/>
            <a:ext cx="756084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314252" y="1535050"/>
            <a:ext cx="84969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개요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국내 최대규모의 </a:t>
            </a:r>
            <a:r>
              <a:rPr lang="ko-KR" altLang="en-US" sz="1200" dirty="0" err="1" smtClean="0"/>
              <a:t>헤어샵인</a:t>
            </a:r>
            <a:r>
              <a:rPr lang="ko-KR" altLang="en-US" sz="1200" dirty="0" smtClean="0"/>
              <a:t> </a:t>
            </a:r>
            <a:r>
              <a:rPr lang="ko-KR" altLang="en-US" sz="1200" dirty="0" err="1" smtClean="0"/>
              <a:t>이가자</a:t>
            </a:r>
            <a:r>
              <a:rPr lang="ko-KR" altLang="en-US" sz="1200" dirty="0" smtClean="0"/>
              <a:t> </a:t>
            </a:r>
            <a:r>
              <a:rPr lang="ko-KR" altLang="en-US" sz="1200" dirty="0" err="1" smtClean="0"/>
              <a:t>헤어비스가</a:t>
            </a:r>
            <a:r>
              <a:rPr lang="ko-KR" altLang="en-US" sz="1200" dirty="0" smtClean="0"/>
              <a:t> 제안하는 </a:t>
            </a:r>
            <a:r>
              <a:rPr lang="en-US" altLang="ko-KR" sz="1200" dirty="0" smtClean="0"/>
              <a:t>2018</a:t>
            </a:r>
            <a:r>
              <a:rPr lang="ko-KR" altLang="en-US" sz="1200" dirty="0" smtClean="0"/>
              <a:t>세기 </a:t>
            </a:r>
            <a:r>
              <a:rPr lang="ko-KR" altLang="en-US" sz="1200" dirty="0" err="1" smtClean="0"/>
              <a:t>헤어트랜드</a:t>
            </a:r>
            <a:r>
              <a:rPr lang="ko-KR" altLang="en-US" sz="1200" dirty="0" smtClean="0"/>
              <a:t> 쇼</a:t>
            </a:r>
            <a:r>
              <a:rPr lang="en-US" altLang="ko-KR" sz="1200" dirty="0" smtClean="0"/>
              <a:t>(15</a:t>
            </a:r>
            <a:r>
              <a:rPr lang="ko-KR" altLang="en-US" sz="1200" dirty="0" smtClean="0"/>
              <a:t>분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영상물</a:t>
            </a:r>
            <a:r>
              <a:rPr lang="en-US" altLang="ko-KR" sz="1200" dirty="0" smtClean="0"/>
              <a:t>/</a:t>
            </a:r>
            <a:r>
              <a:rPr lang="ko-KR" altLang="en-US" sz="1200" dirty="0" err="1" smtClean="0"/>
              <a:t>음악물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작품설명</a:t>
            </a:r>
            <a:r>
              <a:rPr lang="en-US" altLang="ko-KR" sz="1200" dirty="0" smtClean="0"/>
              <a:t>)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구성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무대행사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모델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주최측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  </a:t>
            </a:r>
            <a:r>
              <a:rPr lang="en-US" altLang="ko-KR" sz="1200" dirty="0" smtClean="0"/>
              <a:t>:  </a:t>
            </a:r>
            <a:r>
              <a:rPr lang="ko-KR" altLang="en-US" sz="1200" dirty="0" smtClean="0"/>
              <a:t>필요인원</a:t>
            </a:r>
            <a:r>
              <a:rPr lang="en-US" altLang="ko-KR" sz="1200" dirty="0" smtClean="0"/>
              <a:t>-5</a:t>
            </a:r>
            <a:r>
              <a:rPr lang="ko-KR" altLang="en-US" sz="1200" dirty="0" smtClean="0"/>
              <a:t>명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경인여자대학교 항공관광과 학생으로 구성</a:t>
            </a:r>
            <a:r>
              <a:rPr lang="en-US" altLang="ko-KR" sz="1200" dirty="0" smtClean="0"/>
              <a:t>-</a:t>
            </a:r>
            <a:r>
              <a:rPr lang="ko-KR" altLang="en-US" sz="1200" dirty="0" smtClean="0"/>
              <a:t>봉사점수 부여</a:t>
            </a:r>
            <a:r>
              <a:rPr lang="en-US" altLang="ko-KR" sz="1200" dirty="0" smtClean="0"/>
              <a:t>)-</a:t>
            </a:r>
            <a:r>
              <a:rPr lang="ko-KR" altLang="en-US" sz="1200" dirty="0" smtClean="0"/>
              <a:t>부족인원은 </a:t>
            </a:r>
            <a:r>
              <a:rPr lang="ko-KR" altLang="en-US" sz="1200" dirty="0" err="1" smtClean="0"/>
              <a:t>주관사가</a:t>
            </a:r>
            <a:r>
              <a:rPr lang="ko-KR" altLang="en-US" sz="1200" dirty="0" smtClean="0"/>
              <a:t> 수급</a:t>
            </a:r>
            <a:r>
              <a:rPr lang="en-US" altLang="ko-KR" sz="1200" dirty="0" smtClean="0"/>
              <a:t> /   ※</a:t>
            </a:r>
            <a:r>
              <a:rPr lang="ko-KR" altLang="en-US" sz="1200" dirty="0" err="1" smtClean="0"/>
              <a:t>주관사</a:t>
            </a:r>
            <a:r>
              <a:rPr lang="ko-KR" altLang="en-US" sz="1200" dirty="0" smtClean="0"/>
              <a:t> 측에서 경인여대 직접 방문 및 모델섭외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면접 진행예정 </a:t>
            </a:r>
            <a:r>
              <a:rPr lang="en-US" altLang="ko-KR" sz="1200" dirty="0" smtClean="0"/>
              <a:t>/ </a:t>
            </a:r>
            <a:r>
              <a:rPr lang="ko-KR" altLang="en-US" sz="1200" dirty="0" smtClean="0"/>
              <a:t>의상</a:t>
            </a:r>
            <a:r>
              <a:rPr lang="en-US" altLang="ko-KR" sz="1200" dirty="0" smtClean="0"/>
              <a:t>-</a:t>
            </a:r>
            <a:r>
              <a:rPr lang="ko-KR" altLang="en-US" sz="1200" dirty="0" smtClean="0"/>
              <a:t>주최측 협찬진행 불가시 주관사측 수급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메이크업</a:t>
            </a:r>
            <a:r>
              <a:rPr lang="en-US" altLang="ko-KR" sz="1200" dirty="0" smtClean="0"/>
              <a:t>(</a:t>
            </a:r>
            <a:r>
              <a:rPr lang="ko-KR" altLang="en-US" sz="1200" dirty="0" err="1" smtClean="0"/>
              <a:t>주관사</a:t>
            </a:r>
            <a:r>
              <a:rPr lang="en-US" altLang="ko-KR" sz="1200" dirty="0" smtClean="0"/>
              <a:t>)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특전 </a:t>
            </a:r>
            <a:r>
              <a:rPr lang="en-US" altLang="ko-KR" sz="1200" dirty="0" smtClean="0"/>
              <a:t>:</a:t>
            </a:r>
          </a:p>
          <a:p>
            <a:pPr marL="228600" indent="-2286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 smtClean="0"/>
              <a:t>시설요구사항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무대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음향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조명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영상</a:t>
            </a:r>
            <a:r>
              <a:rPr lang="en-US" altLang="ko-KR" sz="1200" dirty="0" smtClean="0"/>
              <a:t>+MC (</a:t>
            </a:r>
            <a:r>
              <a:rPr lang="ko-KR" altLang="en-US" sz="1200" dirty="0" smtClean="0"/>
              <a:t>제안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행사 종료 후 감사패 및 </a:t>
            </a:r>
            <a:r>
              <a:rPr lang="ko-KR" altLang="en-US" sz="1200" dirty="0" err="1" smtClean="0"/>
              <a:t>뷰티축제조직위</a:t>
            </a:r>
            <a:r>
              <a:rPr lang="ko-KR" altLang="en-US" sz="1200" dirty="0" smtClean="0"/>
              <a:t> 지정 </a:t>
            </a:r>
            <a:r>
              <a:rPr lang="ko-KR" altLang="en-US" sz="1200" dirty="0" err="1" smtClean="0"/>
              <a:t>업체증</a:t>
            </a:r>
            <a:r>
              <a:rPr lang="ko-KR" altLang="en-US" sz="1200" dirty="0" smtClean="0"/>
              <a:t> 제공</a:t>
            </a:r>
            <a:r>
              <a:rPr lang="en-US" altLang="ko-KR" sz="1200" dirty="0" smtClean="0"/>
              <a:t>)</a:t>
            </a:r>
            <a:endParaRPr lang="ko-KR" altLang="en-US" sz="1200" dirty="0" smtClean="0"/>
          </a:p>
        </p:txBody>
      </p:sp>
      <p:sp>
        <p:nvSpPr>
          <p:cNvPr id="30" name="TextBox 29"/>
          <p:cNvSpPr txBox="1"/>
          <p:nvPr/>
        </p:nvSpPr>
        <p:spPr>
          <a:xfrm>
            <a:off x="6312996" y="1179077"/>
            <a:ext cx="35702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주관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200" b="1" dirty="0" err="1" smtClean="0">
                <a:solidFill>
                  <a:srgbClr val="FF0000"/>
                </a:solidFill>
              </a:rPr>
              <a:t>이가자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200" b="1" dirty="0" err="1" smtClean="0">
                <a:solidFill>
                  <a:srgbClr val="FF0000"/>
                </a:solidFill>
              </a:rPr>
              <a:t>헤어비스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200" b="1" dirty="0" err="1" smtClean="0">
                <a:solidFill>
                  <a:srgbClr val="FF0000"/>
                </a:solidFill>
              </a:rPr>
              <a:t>홈플러스점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-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임미란 대표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2204" y="3585155"/>
            <a:ext cx="5400600" cy="35394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7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700" b="1" dirty="0" smtClean="0">
                <a:solidFill>
                  <a:schemeClr val="bg1"/>
                </a:solidFill>
              </a:rPr>
              <a:t>가칭</a:t>
            </a:r>
            <a:r>
              <a:rPr lang="en-US" altLang="ko-KR" sz="1700" b="1" dirty="0" smtClean="0">
                <a:solidFill>
                  <a:schemeClr val="bg1"/>
                </a:solidFill>
              </a:rPr>
              <a:t>) </a:t>
            </a:r>
            <a:r>
              <a:rPr lang="ko-KR" altLang="en-US" sz="1700" b="1" dirty="0" smtClean="0">
                <a:solidFill>
                  <a:schemeClr val="bg1"/>
                </a:solidFill>
              </a:rPr>
              <a:t>조선시대 패션을 말하다</a:t>
            </a:r>
            <a:r>
              <a:rPr lang="en-US" altLang="ko-KR" sz="1700" b="1" dirty="0" smtClean="0">
                <a:solidFill>
                  <a:schemeClr val="bg1"/>
                </a:solidFill>
              </a:rPr>
              <a:t>- </a:t>
            </a:r>
            <a:r>
              <a:rPr lang="ko-KR" altLang="en-US" sz="1700" b="1" dirty="0" smtClean="0">
                <a:solidFill>
                  <a:schemeClr val="bg1"/>
                </a:solidFill>
              </a:rPr>
              <a:t>궁중 고전 </a:t>
            </a:r>
            <a:r>
              <a:rPr lang="ko-KR" altLang="en-US" sz="1700" b="1" dirty="0" err="1" smtClean="0">
                <a:solidFill>
                  <a:schemeClr val="bg1"/>
                </a:solidFill>
              </a:rPr>
              <a:t>업스타일</a:t>
            </a:r>
            <a:endParaRPr lang="ko-KR" altLang="en-US" sz="1700" b="1" dirty="0">
              <a:solidFill>
                <a:schemeClr val="bg1"/>
              </a:solidFill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2219444" y="3574881"/>
            <a:ext cx="756084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314252" y="3990698"/>
            <a:ext cx="82809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개요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여성 신분의 우월함을 나타내기 위해 사용했던 가체는 금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은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옥</a:t>
            </a:r>
            <a:r>
              <a:rPr lang="en-US" altLang="ko-KR" sz="1200" dirty="0" smtClean="0"/>
              <a:t>,</a:t>
            </a:r>
            <a:r>
              <a:rPr lang="ko-KR" altLang="en-US" sz="1200" dirty="0" smtClean="0"/>
              <a:t>비녀와 떨잠의 수에 따라 </a:t>
            </a:r>
            <a:r>
              <a:rPr lang="en-US" altLang="ko-KR" sz="1200" dirty="0" smtClean="0"/>
              <a:t>3~5Kg</a:t>
            </a:r>
            <a:r>
              <a:rPr lang="ko-KR" altLang="en-US" sz="1200" dirty="0" smtClean="0"/>
              <a:t>을 넘었음</a:t>
            </a:r>
            <a:r>
              <a:rPr lang="en-US" altLang="ko-KR" sz="1200" dirty="0" smtClean="0"/>
              <a:t>.  </a:t>
            </a:r>
            <a:r>
              <a:rPr lang="ko-KR" altLang="en-US" sz="1200" dirty="0" smtClean="0"/>
              <a:t>궁중 고전 </a:t>
            </a:r>
            <a:r>
              <a:rPr lang="ko-KR" altLang="en-US" sz="1200" dirty="0" err="1" smtClean="0"/>
              <a:t>업스타일을</a:t>
            </a:r>
            <a:r>
              <a:rPr lang="ko-KR" altLang="en-US" sz="1200" dirty="0" smtClean="0"/>
              <a:t> 재현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무대행사를 통해 조선시대 패션 동향을 알리고자 함</a:t>
            </a:r>
            <a:r>
              <a:rPr lang="en-US" altLang="ko-KR" sz="1200" dirty="0" smtClean="0"/>
              <a:t>. (15</a:t>
            </a:r>
            <a:r>
              <a:rPr lang="ko-KR" altLang="en-US" sz="1200" dirty="0" smtClean="0"/>
              <a:t>분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영상물</a:t>
            </a:r>
            <a:r>
              <a:rPr lang="en-US" altLang="ko-KR" sz="1200" dirty="0" smtClean="0"/>
              <a:t>/</a:t>
            </a:r>
            <a:r>
              <a:rPr lang="ko-KR" altLang="en-US" sz="1200" dirty="0" err="1" smtClean="0"/>
              <a:t>음악물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작품설명</a:t>
            </a:r>
            <a:r>
              <a:rPr lang="en-US" altLang="ko-KR" sz="1200" dirty="0" smtClean="0"/>
              <a:t>) 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구성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무대행사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모델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주최측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  </a:t>
            </a:r>
            <a:r>
              <a:rPr lang="en-US" altLang="ko-KR" sz="1200" dirty="0" smtClean="0"/>
              <a:t>:  </a:t>
            </a:r>
            <a:r>
              <a:rPr lang="ko-KR" altLang="en-US" sz="1200" dirty="0" smtClean="0"/>
              <a:t>유아</a:t>
            </a:r>
            <a:r>
              <a:rPr lang="en-US" altLang="ko-KR" sz="1200" dirty="0" smtClean="0"/>
              <a:t>2</a:t>
            </a:r>
            <a:r>
              <a:rPr lang="ko-KR" altLang="en-US" sz="1200" dirty="0" smtClean="0"/>
              <a:t>명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아동</a:t>
            </a:r>
            <a:r>
              <a:rPr lang="en-US" altLang="ko-KR" sz="1200" dirty="0" smtClean="0"/>
              <a:t>2</a:t>
            </a:r>
            <a:r>
              <a:rPr lang="ko-KR" altLang="en-US" sz="1200" dirty="0" smtClean="0"/>
              <a:t>명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성인</a:t>
            </a:r>
            <a:r>
              <a:rPr lang="en-US" altLang="ko-KR" sz="1200" dirty="0" smtClean="0"/>
              <a:t>(3</a:t>
            </a:r>
            <a:r>
              <a:rPr lang="ko-KR" altLang="en-US" sz="1200" dirty="0" smtClean="0"/>
              <a:t>명</a:t>
            </a:r>
            <a:r>
              <a:rPr lang="en-US" altLang="ko-KR" sz="1200" dirty="0" smtClean="0"/>
              <a:t>)-</a:t>
            </a:r>
            <a:r>
              <a:rPr lang="ko-KR" altLang="en-US" sz="1200" dirty="0" smtClean="0"/>
              <a:t>가족으로 캐스팅 </a:t>
            </a:r>
            <a:r>
              <a:rPr lang="en-US" altLang="ko-KR" sz="1200" dirty="0" smtClean="0"/>
              <a:t>–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</a:rPr>
              <a:t>남녀성비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</a:rPr>
              <a:t>+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</a:rPr>
              <a:t>의상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</a:rPr>
              <a:t>Check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의상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주최측</a:t>
            </a:r>
            <a:r>
              <a:rPr lang="en-US" altLang="ko-KR" sz="1200" dirty="0" smtClean="0"/>
              <a:t>)  : </a:t>
            </a:r>
            <a:r>
              <a:rPr lang="ko-KR" altLang="en-US" sz="1200" dirty="0" smtClean="0"/>
              <a:t>궁중의상 </a:t>
            </a:r>
            <a:r>
              <a:rPr lang="en-US" altLang="ko-KR" sz="1200" dirty="0" smtClean="0"/>
              <a:t>(</a:t>
            </a:r>
            <a:r>
              <a:rPr lang="ko-KR" altLang="en-US" sz="1200" dirty="0" err="1" smtClean="0"/>
              <a:t>랜탈비</a:t>
            </a:r>
            <a:r>
              <a:rPr lang="ko-KR" altLang="en-US" sz="1200" dirty="0" smtClean="0"/>
              <a:t> 약</a:t>
            </a:r>
            <a:r>
              <a:rPr lang="en-US" altLang="ko-KR" sz="1200" dirty="0" smtClean="0"/>
              <a:t>140</a:t>
            </a:r>
            <a:r>
              <a:rPr lang="ko-KR" altLang="en-US" sz="1200" dirty="0" smtClean="0"/>
              <a:t>만원 소요예정</a:t>
            </a:r>
            <a:r>
              <a:rPr lang="en-US" altLang="ko-KR" sz="1200" dirty="0" smtClean="0"/>
              <a:t>-</a:t>
            </a:r>
            <a:r>
              <a:rPr lang="ko-KR" altLang="en-US" sz="1200" dirty="0" err="1" smtClean="0"/>
              <a:t>주관단체측</a:t>
            </a:r>
            <a:r>
              <a:rPr lang="ko-KR" altLang="en-US" sz="1200" dirty="0" smtClean="0"/>
              <a:t> 추정</a:t>
            </a:r>
            <a:r>
              <a:rPr lang="en-US" altLang="ko-KR" sz="1200" dirty="0" smtClean="0"/>
              <a:t>) 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작품머리 </a:t>
            </a:r>
            <a:r>
              <a:rPr lang="en-US" altLang="ko-KR" sz="1200" dirty="0" smtClean="0"/>
              <a:t>+ </a:t>
            </a:r>
            <a:r>
              <a:rPr lang="ko-KR" altLang="en-US" sz="1200" dirty="0" smtClean="0"/>
              <a:t>메이크업 </a:t>
            </a:r>
            <a:r>
              <a:rPr lang="en-US" altLang="ko-KR" sz="1200" dirty="0" smtClean="0"/>
              <a:t>(</a:t>
            </a:r>
            <a:r>
              <a:rPr lang="ko-KR" altLang="en-US" sz="1200" dirty="0" err="1" smtClean="0"/>
              <a:t>주관단체측</a:t>
            </a:r>
            <a:r>
              <a:rPr lang="en-US" altLang="ko-KR" sz="1200" dirty="0" smtClean="0"/>
              <a:t>) : </a:t>
            </a:r>
            <a:r>
              <a:rPr lang="ko-KR" altLang="en-US" sz="1200" dirty="0" smtClean="0"/>
              <a:t>가체 등을 이용한 헤어스타일 구성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부대행사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이화여대출신 헤어 전문가의 </a:t>
            </a:r>
            <a:r>
              <a:rPr lang="ko-KR" altLang="en-US" sz="1200" dirty="0" err="1" smtClean="0"/>
              <a:t>헤어스케치</a:t>
            </a:r>
            <a:r>
              <a:rPr lang="ko-KR" altLang="en-US" sz="1200" dirty="0" smtClean="0"/>
              <a:t> 시연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특전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주관단체 측에서 재능기부자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모델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들에게 피부관리 </a:t>
            </a:r>
            <a:r>
              <a:rPr lang="en-US" altLang="ko-KR" sz="1200" dirty="0" smtClean="0"/>
              <a:t>2</a:t>
            </a:r>
            <a:r>
              <a:rPr lang="ko-KR" altLang="en-US" sz="1200" dirty="0" smtClean="0"/>
              <a:t>회 이용권</a:t>
            </a:r>
            <a:r>
              <a:rPr lang="en-US" altLang="ko-KR" sz="1200" dirty="0" smtClean="0"/>
              <a:t>(1</a:t>
            </a:r>
            <a:r>
              <a:rPr lang="ko-KR" altLang="en-US" sz="1200" dirty="0" smtClean="0"/>
              <a:t>회당 </a:t>
            </a:r>
            <a:r>
              <a:rPr lang="en-US" altLang="ko-KR" sz="1200" dirty="0" smtClean="0"/>
              <a:t>7</a:t>
            </a:r>
            <a:r>
              <a:rPr lang="ko-KR" altLang="en-US" sz="1200" dirty="0" smtClean="0"/>
              <a:t>만원 상당</a:t>
            </a:r>
            <a:r>
              <a:rPr lang="en-US" altLang="ko-KR" sz="1200" dirty="0" smtClean="0"/>
              <a:t>)+</a:t>
            </a:r>
            <a:r>
              <a:rPr lang="ko-KR" altLang="en-US" sz="1200" dirty="0" err="1" smtClean="0"/>
              <a:t>투피크리닉</a:t>
            </a:r>
            <a:r>
              <a:rPr lang="ko-KR" altLang="en-US" sz="1200" dirty="0" smtClean="0"/>
              <a:t> 이용권</a:t>
            </a:r>
            <a:r>
              <a:rPr lang="en-US" altLang="ko-KR" sz="1200" dirty="0" smtClean="0"/>
              <a:t>      (10</a:t>
            </a:r>
            <a:r>
              <a:rPr lang="ko-KR" altLang="en-US" sz="1200" dirty="0" smtClean="0"/>
              <a:t>만원 상당</a:t>
            </a:r>
            <a:r>
              <a:rPr lang="en-US" altLang="ko-KR" sz="1200" dirty="0" smtClean="0"/>
              <a:t>) </a:t>
            </a:r>
            <a:r>
              <a:rPr lang="ko-KR" altLang="en-US" sz="1200" dirty="0" smtClean="0"/>
              <a:t>제공 예정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시설요구사항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무대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음향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조명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영상</a:t>
            </a:r>
            <a:r>
              <a:rPr lang="en-US" altLang="ko-KR" sz="1200" dirty="0" smtClean="0"/>
              <a:t>+MC (</a:t>
            </a:r>
            <a:r>
              <a:rPr lang="ko-KR" altLang="en-US" sz="1200" dirty="0" smtClean="0"/>
              <a:t>제안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행사 종료 후 감사패 및 </a:t>
            </a:r>
            <a:r>
              <a:rPr lang="ko-KR" altLang="en-US" sz="1200" dirty="0" err="1" smtClean="0"/>
              <a:t>뷰티축제조직위</a:t>
            </a:r>
            <a:r>
              <a:rPr lang="ko-KR" altLang="en-US" sz="1200" dirty="0" smtClean="0"/>
              <a:t> 지정 </a:t>
            </a:r>
            <a:r>
              <a:rPr lang="ko-KR" altLang="en-US" sz="1200" dirty="0" err="1" smtClean="0"/>
              <a:t>단체증</a:t>
            </a:r>
            <a:r>
              <a:rPr lang="ko-KR" altLang="en-US" sz="1200" dirty="0" smtClean="0"/>
              <a:t> 제공</a:t>
            </a:r>
            <a:r>
              <a:rPr lang="en-US" altLang="ko-KR" sz="1200" dirty="0" smtClean="0"/>
              <a:t>)</a:t>
            </a:r>
            <a:endParaRPr lang="ko-KR" altLang="en-US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6320552" y="3637623"/>
            <a:ext cx="29145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주관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인천미용협동조합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-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최순자 이사장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48462" y="344885"/>
            <a:ext cx="75505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/>
              <a:t>5. </a:t>
            </a:r>
            <a:r>
              <a:rPr lang="ko-KR" altLang="en-US" sz="3200" b="1" dirty="0" smtClean="0"/>
              <a:t>세부추진계획</a:t>
            </a:r>
            <a:endParaRPr lang="ko-KR" altLang="en-US" sz="3200" b="1" dirty="0"/>
          </a:p>
        </p:txBody>
      </p:sp>
      <p:cxnSp>
        <p:nvCxnSpPr>
          <p:cNvPr id="23" name="직선 연결선 22"/>
          <p:cNvCxnSpPr/>
          <p:nvPr/>
        </p:nvCxnSpPr>
        <p:spPr>
          <a:xfrm flipV="1">
            <a:off x="892478" y="972319"/>
            <a:ext cx="8918718" cy="206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882204" y="2854801"/>
            <a:ext cx="2664296" cy="35394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b="1" dirty="0" err="1" smtClean="0">
                <a:solidFill>
                  <a:schemeClr val="bg1"/>
                </a:solidFill>
              </a:rPr>
              <a:t>맘앤키즈</a:t>
            </a:r>
            <a:r>
              <a:rPr lang="ko-KR" altLang="en-US" sz="1700" b="1" dirty="0" smtClean="0">
                <a:solidFill>
                  <a:schemeClr val="bg1"/>
                </a:solidFill>
              </a:rPr>
              <a:t> </a:t>
            </a:r>
            <a:r>
              <a:rPr lang="ko-KR" altLang="en-US" sz="1700" b="1" dirty="0" err="1" smtClean="0">
                <a:solidFill>
                  <a:schemeClr val="bg1"/>
                </a:solidFill>
              </a:rPr>
              <a:t>홈테라피</a:t>
            </a:r>
            <a:r>
              <a:rPr lang="ko-KR" altLang="en-US" sz="1700" b="1" dirty="0" smtClean="0">
                <a:solidFill>
                  <a:schemeClr val="bg1"/>
                </a:solidFill>
              </a:rPr>
              <a:t> 열전</a:t>
            </a:r>
            <a:endParaRPr lang="ko-KR" altLang="en-US" sz="1700" b="1" dirty="0">
              <a:solidFill>
                <a:schemeClr val="bg1"/>
              </a:solidFill>
            </a:endParaRPr>
          </a:p>
        </p:txBody>
      </p:sp>
      <p:cxnSp>
        <p:nvCxnSpPr>
          <p:cNvPr id="28" name="직선 연결선 27"/>
          <p:cNvCxnSpPr/>
          <p:nvPr/>
        </p:nvCxnSpPr>
        <p:spPr>
          <a:xfrm>
            <a:off x="2219444" y="2844527"/>
            <a:ext cx="756084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314252" y="3256276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개요 </a:t>
            </a:r>
            <a:r>
              <a:rPr lang="en-US" altLang="ko-KR" sz="1200" dirty="0" smtClean="0"/>
              <a:t>: </a:t>
            </a:r>
            <a:r>
              <a:rPr lang="ko-KR" altLang="en-US" sz="1200" dirty="0" err="1" smtClean="0"/>
              <a:t>아로마요법을</a:t>
            </a:r>
            <a:r>
              <a:rPr lang="ko-KR" altLang="en-US" sz="1200" dirty="0" smtClean="0"/>
              <a:t> 활용한 뇌파 촉진 마사지 및 내 아이 똑똑한 </a:t>
            </a:r>
            <a:r>
              <a:rPr lang="ko-KR" altLang="en-US" sz="1200" dirty="0" err="1" smtClean="0"/>
              <a:t>두뇌만들기</a:t>
            </a:r>
            <a:r>
              <a:rPr lang="ko-KR" altLang="en-US" sz="1200" dirty="0" smtClean="0"/>
              <a:t> 체험행사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 smtClean="0"/>
              <a:t>구성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체험부스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시연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이벤트</a:t>
            </a:r>
            <a:r>
              <a:rPr lang="en-US" altLang="ko-KR" sz="1200" dirty="0" smtClean="0"/>
              <a:t>(</a:t>
            </a:r>
            <a:r>
              <a:rPr lang="ko-KR" altLang="en-US" sz="1200" dirty="0" err="1" smtClean="0"/>
              <a:t>룰렛다트</a:t>
            </a:r>
            <a:r>
              <a:rPr lang="en-US" altLang="ko-KR" sz="1200" dirty="0" smtClean="0"/>
              <a:t>)+</a:t>
            </a:r>
            <a:r>
              <a:rPr lang="ko-KR" altLang="en-US" sz="1200" dirty="0" smtClean="0"/>
              <a:t>기타 </a:t>
            </a:r>
            <a:r>
              <a:rPr lang="en-US" altLang="ko-KR" sz="1200" dirty="0" smtClean="0"/>
              <a:t>/ </a:t>
            </a:r>
            <a:r>
              <a:rPr lang="ko-KR" altLang="en-US" sz="1200" dirty="0" smtClean="0"/>
              <a:t>부스 </a:t>
            </a:r>
            <a:r>
              <a:rPr lang="en-US" altLang="ko-KR" sz="1200" dirty="0" smtClean="0"/>
              <a:t>3</a:t>
            </a:r>
            <a:r>
              <a:rPr lang="ko-KR" altLang="en-US" sz="1200" dirty="0" smtClean="0"/>
              <a:t>면 홍보물 </a:t>
            </a:r>
            <a:r>
              <a:rPr lang="en-US" altLang="ko-KR" sz="1200" dirty="0" smtClean="0"/>
              <a:t>+ </a:t>
            </a:r>
            <a:r>
              <a:rPr lang="ko-KR" altLang="en-US" sz="1200" dirty="0" err="1" smtClean="0"/>
              <a:t>베너</a:t>
            </a:r>
            <a:r>
              <a:rPr lang="ko-KR" altLang="en-US" sz="1200" dirty="0" smtClean="0"/>
              <a:t> 등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스텝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오정안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김샤론</a:t>
            </a:r>
            <a:r>
              <a:rPr lang="ko-KR" altLang="en-US" sz="1200" dirty="0" smtClean="0"/>
              <a:t> 외 </a:t>
            </a:r>
            <a:r>
              <a:rPr lang="en-US" altLang="ko-KR" sz="1200" dirty="0" smtClean="0"/>
              <a:t>3</a:t>
            </a:r>
            <a:r>
              <a:rPr lang="ko-KR" altLang="en-US" sz="1200" dirty="0" smtClean="0"/>
              <a:t>명 예정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시설요구사항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부스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테이블</a:t>
            </a:r>
            <a:r>
              <a:rPr lang="en-US" altLang="ko-KR" sz="1200" dirty="0" smtClean="0"/>
              <a:t>(2</a:t>
            </a:r>
            <a:r>
              <a:rPr lang="ko-KR" altLang="en-US" sz="1200" dirty="0" smtClean="0"/>
              <a:t>개</a:t>
            </a:r>
            <a:r>
              <a:rPr lang="en-US" altLang="ko-KR" sz="1200" dirty="0" smtClean="0"/>
              <a:t>)+</a:t>
            </a:r>
            <a:r>
              <a:rPr lang="ko-KR" altLang="en-US" sz="1200" dirty="0" smtClean="0"/>
              <a:t>의자</a:t>
            </a:r>
            <a:r>
              <a:rPr lang="en-US" altLang="ko-KR" sz="1200" dirty="0" smtClean="0"/>
              <a:t>(15</a:t>
            </a:r>
            <a:r>
              <a:rPr lang="ko-KR" altLang="en-US" sz="1200" dirty="0" smtClean="0"/>
              <a:t>개</a:t>
            </a:r>
            <a:r>
              <a:rPr lang="en-US" altLang="ko-KR" sz="1200" dirty="0" smtClean="0"/>
              <a:t>) (</a:t>
            </a:r>
            <a:r>
              <a:rPr lang="ko-KR" altLang="en-US" sz="1200" dirty="0" smtClean="0"/>
              <a:t>제안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행사 종료 후 감사패 및 </a:t>
            </a:r>
            <a:r>
              <a:rPr lang="ko-KR" altLang="en-US" sz="1200" dirty="0" err="1" smtClean="0"/>
              <a:t>뷰티축제조직위</a:t>
            </a:r>
            <a:r>
              <a:rPr lang="ko-KR" altLang="en-US" sz="1200" dirty="0" smtClean="0"/>
              <a:t> 지정 </a:t>
            </a:r>
            <a:r>
              <a:rPr lang="ko-KR" altLang="en-US" sz="1200" dirty="0" err="1" smtClean="0"/>
              <a:t>단체증</a:t>
            </a:r>
            <a:r>
              <a:rPr lang="ko-KR" altLang="en-US" sz="1200" dirty="0" smtClean="0"/>
              <a:t> 제공</a:t>
            </a:r>
            <a:r>
              <a:rPr lang="en-US" altLang="ko-KR" sz="1200" dirty="0" smtClean="0"/>
              <a:t>)</a:t>
            </a:r>
            <a:endParaRPr lang="ko-KR" altLang="en-US" sz="1200" dirty="0"/>
          </a:p>
        </p:txBody>
      </p:sp>
      <p:sp>
        <p:nvSpPr>
          <p:cNvPr id="30" name="TextBox 29"/>
          <p:cNvSpPr txBox="1"/>
          <p:nvPr/>
        </p:nvSpPr>
        <p:spPr>
          <a:xfrm>
            <a:off x="3618508" y="2907269"/>
            <a:ext cx="42787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주관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: 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사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서해문화 여성문화위원회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–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오정안 </a:t>
            </a:r>
            <a:r>
              <a:rPr lang="ko-KR" altLang="en-US" sz="1200" b="1" dirty="0" err="1" smtClean="0">
                <a:solidFill>
                  <a:srgbClr val="FF0000"/>
                </a:solidFill>
              </a:rPr>
              <a:t>남동구지회장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2204" y="4822824"/>
            <a:ext cx="4680520" cy="35394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7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700" b="1" dirty="0" smtClean="0">
                <a:solidFill>
                  <a:schemeClr val="bg1"/>
                </a:solidFill>
              </a:rPr>
              <a:t>가칭</a:t>
            </a:r>
            <a:r>
              <a:rPr lang="en-US" altLang="ko-KR" sz="1700" b="1" dirty="0" smtClean="0">
                <a:solidFill>
                  <a:schemeClr val="bg1"/>
                </a:solidFill>
              </a:rPr>
              <a:t>) </a:t>
            </a:r>
            <a:r>
              <a:rPr lang="ko-KR" altLang="en-US" sz="1700" b="1" dirty="0" err="1" smtClean="0">
                <a:solidFill>
                  <a:schemeClr val="bg1"/>
                </a:solidFill>
              </a:rPr>
              <a:t>사랑받는</a:t>
            </a:r>
            <a:r>
              <a:rPr lang="ko-KR" altLang="en-US" sz="1700" b="1" dirty="0" smtClean="0">
                <a:solidFill>
                  <a:schemeClr val="bg1"/>
                </a:solidFill>
              </a:rPr>
              <a:t> 인상</a:t>
            </a:r>
            <a:r>
              <a:rPr lang="en-US" altLang="ko-KR" sz="1700" b="1" dirty="0" smtClean="0">
                <a:solidFill>
                  <a:schemeClr val="bg1"/>
                </a:solidFill>
              </a:rPr>
              <a:t>-</a:t>
            </a:r>
            <a:r>
              <a:rPr lang="ko-KR" altLang="en-US" sz="1700" b="1" dirty="0" smtClean="0">
                <a:solidFill>
                  <a:schemeClr val="bg1"/>
                </a:solidFill>
              </a:rPr>
              <a:t> 이미지 컨설팅</a:t>
            </a:r>
            <a:r>
              <a:rPr lang="en-US" altLang="ko-KR" sz="17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700" b="1" dirty="0" smtClean="0">
                <a:solidFill>
                  <a:schemeClr val="bg1"/>
                </a:solidFill>
              </a:rPr>
              <a:t>가칭</a:t>
            </a:r>
            <a:r>
              <a:rPr lang="en-US" altLang="ko-KR" sz="1700" b="1" dirty="0" smtClean="0">
                <a:solidFill>
                  <a:schemeClr val="bg1"/>
                </a:solidFill>
              </a:rPr>
              <a:t>)</a:t>
            </a:r>
            <a:endParaRPr lang="ko-KR" altLang="en-US" sz="1700" b="1" dirty="0">
              <a:solidFill>
                <a:schemeClr val="bg1"/>
              </a:solidFill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2219444" y="4812550"/>
            <a:ext cx="756084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693065" y="4875292"/>
            <a:ext cx="30380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주관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원광디지털대학교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–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주선희 학과장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314252" y="5244598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개요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성공적인 사회활동과 남편에게 </a:t>
            </a:r>
            <a:r>
              <a:rPr lang="ko-KR" altLang="en-US" sz="1200" dirty="0" err="1" smtClean="0"/>
              <a:t>사랑받는</a:t>
            </a:r>
            <a:r>
              <a:rPr lang="ko-KR" altLang="en-US" sz="1200" dirty="0" smtClean="0"/>
              <a:t> 인상</a:t>
            </a:r>
            <a:r>
              <a:rPr lang="en-US" altLang="ko-KR" sz="1200" dirty="0" smtClean="0"/>
              <a:t>- </a:t>
            </a:r>
            <a:r>
              <a:rPr lang="ko-KR" altLang="en-US" sz="1200" dirty="0" smtClean="0"/>
              <a:t>이미지 컨설팅 및 학과 홍보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 smtClean="0"/>
              <a:t>구성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체험부스</a:t>
            </a:r>
            <a:r>
              <a:rPr lang="en-US" altLang="ko-KR" sz="1200" dirty="0" smtClean="0"/>
              <a:t>(</a:t>
            </a:r>
            <a:r>
              <a:rPr lang="ko-KR" altLang="en-US" sz="1200" dirty="0" err="1" smtClean="0"/>
              <a:t>협의중</a:t>
            </a:r>
            <a:r>
              <a:rPr lang="en-US" altLang="ko-KR" sz="1200" dirty="0" smtClean="0"/>
              <a:t>)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스텝 </a:t>
            </a:r>
            <a:r>
              <a:rPr lang="en-US" altLang="ko-KR" sz="1200" dirty="0" smtClean="0"/>
              <a:t>: </a:t>
            </a:r>
            <a:r>
              <a:rPr lang="ko-KR" altLang="en-US" sz="1200" dirty="0" err="1" smtClean="0"/>
              <a:t>협의중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시설요구사항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부스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테이블</a:t>
            </a:r>
            <a:r>
              <a:rPr lang="en-US" altLang="ko-KR" sz="1200" dirty="0" smtClean="0"/>
              <a:t>(2</a:t>
            </a:r>
            <a:r>
              <a:rPr lang="ko-KR" altLang="en-US" sz="1200" dirty="0" smtClean="0"/>
              <a:t>개</a:t>
            </a:r>
            <a:r>
              <a:rPr lang="en-US" altLang="ko-KR" sz="1200" dirty="0" smtClean="0"/>
              <a:t>)+</a:t>
            </a:r>
            <a:r>
              <a:rPr lang="ko-KR" altLang="en-US" sz="1200" dirty="0" smtClean="0"/>
              <a:t>의자</a:t>
            </a:r>
            <a:r>
              <a:rPr lang="en-US" altLang="ko-KR" sz="1200" dirty="0" smtClean="0"/>
              <a:t>(15</a:t>
            </a:r>
            <a:r>
              <a:rPr lang="ko-KR" altLang="en-US" sz="1200" dirty="0" smtClean="0"/>
              <a:t>개</a:t>
            </a:r>
            <a:r>
              <a:rPr lang="en-US" altLang="ko-KR" sz="1200" dirty="0" smtClean="0"/>
              <a:t>) (</a:t>
            </a:r>
            <a:r>
              <a:rPr lang="ko-KR" altLang="en-US" sz="1200" dirty="0" smtClean="0"/>
              <a:t>제안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행사 종료 후 감사패 및 </a:t>
            </a:r>
            <a:r>
              <a:rPr lang="ko-KR" altLang="en-US" sz="1200" dirty="0" err="1" smtClean="0"/>
              <a:t>뷰티축제조직위</a:t>
            </a:r>
            <a:r>
              <a:rPr lang="ko-KR" altLang="en-US" sz="1200" dirty="0" smtClean="0"/>
              <a:t> 지정 </a:t>
            </a:r>
            <a:r>
              <a:rPr lang="ko-KR" altLang="en-US" sz="1200" dirty="0" err="1" smtClean="0"/>
              <a:t>교육기관증</a:t>
            </a:r>
            <a:r>
              <a:rPr lang="ko-KR" altLang="en-US" sz="1200" dirty="0" smtClean="0"/>
              <a:t> 제공</a:t>
            </a:r>
            <a:r>
              <a:rPr lang="en-US" altLang="ko-KR" sz="1200" dirty="0" smtClean="0"/>
              <a:t>)</a:t>
            </a:r>
            <a:endParaRPr lang="ko-KR" altLang="en-US" sz="1200" dirty="0"/>
          </a:p>
        </p:txBody>
      </p:sp>
      <p:sp>
        <p:nvSpPr>
          <p:cNvPr id="17" name="TextBox 16"/>
          <p:cNvSpPr txBox="1"/>
          <p:nvPr/>
        </p:nvSpPr>
        <p:spPr>
          <a:xfrm>
            <a:off x="882204" y="1260351"/>
            <a:ext cx="5400600" cy="35394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700" b="1" dirty="0" smtClean="0">
                <a:solidFill>
                  <a:schemeClr val="bg1"/>
                </a:solidFill>
              </a:rPr>
              <a:t>EDM(</a:t>
            </a:r>
            <a:r>
              <a:rPr lang="en-US" altLang="ko-KR" sz="1700" b="1" dirty="0" err="1" smtClean="0">
                <a:solidFill>
                  <a:schemeClr val="bg1"/>
                </a:solidFill>
              </a:rPr>
              <a:t>Eletric</a:t>
            </a:r>
            <a:r>
              <a:rPr lang="en-US" altLang="ko-KR" sz="1700" b="1" dirty="0" smtClean="0">
                <a:solidFill>
                  <a:schemeClr val="bg1"/>
                </a:solidFill>
              </a:rPr>
              <a:t> Dance Music) </a:t>
            </a:r>
            <a:r>
              <a:rPr lang="en-US" altLang="ko-KR" sz="1700" b="1" dirty="0" err="1" smtClean="0">
                <a:solidFill>
                  <a:schemeClr val="bg1"/>
                </a:solidFill>
              </a:rPr>
              <a:t>Fastival</a:t>
            </a:r>
            <a:endParaRPr lang="ko-KR" altLang="en-US" sz="1700" b="1" dirty="0">
              <a:solidFill>
                <a:schemeClr val="bg1"/>
              </a:solidFill>
            </a:endParaRPr>
          </a:p>
        </p:txBody>
      </p:sp>
      <p:cxnSp>
        <p:nvCxnSpPr>
          <p:cNvPr id="18" name="직선 연결선 17"/>
          <p:cNvCxnSpPr/>
          <p:nvPr/>
        </p:nvCxnSpPr>
        <p:spPr>
          <a:xfrm>
            <a:off x="2219444" y="1250077"/>
            <a:ext cx="756084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314252" y="1668792"/>
            <a:ext cx="8496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개요 </a:t>
            </a:r>
            <a:r>
              <a:rPr lang="en-US" altLang="ko-KR" sz="1200" dirty="0" smtClean="0"/>
              <a:t>: EDM</a:t>
            </a:r>
            <a:r>
              <a:rPr lang="ko-KR" altLang="en-US" sz="1200" dirty="0" smtClean="0"/>
              <a:t>을 통한 축제분위기 고조 및 </a:t>
            </a:r>
            <a:r>
              <a:rPr lang="en-US" altLang="ko-KR" sz="1200" dirty="0" smtClean="0"/>
              <a:t>2018</a:t>
            </a:r>
            <a:r>
              <a:rPr lang="ko-KR" altLang="en-US" sz="1200" dirty="0" smtClean="0"/>
              <a:t>년 </a:t>
            </a:r>
            <a:r>
              <a:rPr lang="ko-KR" altLang="en-US" sz="1200" dirty="0" err="1" smtClean="0"/>
              <a:t>청라뷰티축제</a:t>
            </a:r>
            <a:r>
              <a:rPr lang="ko-KR" altLang="en-US" sz="1200" dirty="0" smtClean="0"/>
              <a:t> 비전선포 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구성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무대행사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  <a:buFontTx/>
              <a:buAutoNum type="arabicPeriod"/>
            </a:pPr>
            <a:r>
              <a:rPr lang="ko-KR" altLang="en-US" sz="1200" dirty="0" smtClean="0"/>
              <a:t>시설요구사항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무대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음향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조명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영상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312996" y="1312819"/>
            <a:ext cx="18790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주관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: EDM 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담당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: 000)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48462" y="344885"/>
            <a:ext cx="75505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/>
              <a:t>5. </a:t>
            </a:r>
            <a:r>
              <a:rPr lang="ko-KR" altLang="en-US" sz="3200" b="1" dirty="0" smtClean="0"/>
              <a:t>세부추진계획</a:t>
            </a:r>
            <a:endParaRPr lang="ko-KR" altLang="en-US" sz="3200" b="1" dirty="0"/>
          </a:p>
        </p:txBody>
      </p:sp>
      <p:cxnSp>
        <p:nvCxnSpPr>
          <p:cNvPr id="23" name="직선 연결선 22"/>
          <p:cNvCxnSpPr/>
          <p:nvPr/>
        </p:nvCxnSpPr>
        <p:spPr>
          <a:xfrm flipV="1">
            <a:off x="892478" y="972319"/>
            <a:ext cx="8918718" cy="206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882204" y="1348590"/>
            <a:ext cx="4032448" cy="35394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/>
                </a:solidFill>
              </a:rPr>
              <a:t>광고로 보는 한국 </a:t>
            </a:r>
            <a:r>
              <a:rPr lang="ko-KR" altLang="en-US" sz="1700" b="1" dirty="0" err="1" smtClean="0">
                <a:solidFill>
                  <a:schemeClr val="bg1"/>
                </a:solidFill>
              </a:rPr>
              <a:t>뷰티산업의</a:t>
            </a:r>
            <a:r>
              <a:rPr lang="ko-KR" altLang="en-US" sz="1700" b="1" dirty="0" smtClean="0">
                <a:solidFill>
                  <a:schemeClr val="bg1"/>
                </a:solidFill>
              </a:rPr>
              <a:t> 변천사</a:t>
            </a:r>
            <a:endParaRPr lang="ko-KR" altLang="en-US" sz="1700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314252" y="1754133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개요 </a:t>
            </a:r>
            <a:r>
              <a:rPr lang="en-US" altLang="ko-KR" sz="1200" dirty="0" smtClean="0"/>
              <a:t>: 1920</a:t>
            </a:r>
            <a:r>
              <a:rPr lang="ko-KR" altLang="en-US" sz="1200" dirty="0" smtClean="0"/>
              <a:t>년</a:t>
            </a:r>
            <a:r>
              <a:rPr lang="en-US" altLang="ko-KR" sz="1200" dirty="0" smtClean="0"/>
              <a:t>~1980</a:t>
            </a:r>
            <a:r>
              <a:rPr lang="ko-KR" altLang="en-US" sz="1200" dirty="0" smtClean="0"/>
              <a:t>년대 신문</a:t>
            </a:r>
            <a:r>
              <a:rPr lang="en-US" altLang="ko-KR" sz="1200" dirty="0" smtClean="0"/>
              <a:t>+</a:t>
            </a:r>
            <a:r>
              <a:rPr lang="ko-KR" altLang="en-US" sz="1200" dirty="0" smtClean="0"/>
              <a:t>잡지</a:t>
            </a:r>
            <a:r>
              <a:rPr lang="en-US" altLang="ko-KR" sz="1200" dirty="0" smtClean="0"/>
              <a:t>+TV</a:t>
            </a:r>
            <a:r>
              <a:rPr lang="ko-KR" altLang="en-US" sz="1200" dirty="0" smtClean="0"/>
              <a:t>매체로 본 화장품 관련 광고를 통해 본 한국 </a:t>
            </a:r>
            <a:r>
              <a:rPr lang="ko-KR" altLang="en-US" sz="1200" dirty="0" err="1" smtClean="0"/>
              <a:t>뷰티산업의</a:t>
            </a:r>
            <a:r>
              <a:rPr lang="ko-KR" altLang="en-US" sz="1200" dirty="0" smtClean="0"/>
              <a:t> 변전과정 소개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구성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부스행사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200" dirty="0" smtClean="0"/>
              <a:t>시설요구사항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부스</a:t>
            </a:r>
            <a:r>
              <a:rPr lang="en-US" altLang="ko-KR" sz="1200" dirty="0" smtClean="0"/>
              <a:t>2</a:t>
            </a:r>
            <a:r>
              <a:rPr lang="ko-KR" altLang="en-US" sz="1200" dirty="0" smtClean="0"/>
              <a:t>동 </a:t>
            </a:r>
            <a:r>
              <a:rPr lang="en-US" altLang="ko-KR" sz="1200" dirty="0" smtClean="0"/>
              <a:t>+ </a:t>
            </a:r>
            <a:r>
              <a:rPr lang="ko-KR" altLang="en-US" sz="1200" dirty="0" err="1" smtClean="0"/>
              <a:t>미니트러스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+ </a:t>
            </a:r>
            <a:r>
              <a:rPr lang="ko-KR" altLang="en-US" sz="1200" dirty="0" smtClean="0"/>
              <a:t>기획 전시물</a:t>
            </a:r>
            <a:r>
              <a:rPr lang="en-US" altLang="ko-KR" sz="1200" dirty="0" smtClean="0"/>
              <a:t>(PET</a:t>
            </a:r>
            <a:r>
              <a:rPr lang="ko-KR" altLang="en-US" sz="1200" dirty="0" smtClean="0"/>
              <a:t> 실사</a:t>
            </a:r>
            <a:r>
              <a:rPr lang="en-US" altLang="ko-KR" sz="1200" dirty="0" smtClean="0"/>
              <a:t>) + </a:t>
            </a:r>
            <a:r>
              <a:rPr lang="ko-KR" altLang="en-US" sz="1200" dirty="0" smtClean="0"/>
              <a:t>영상모니터 </a:t>
            </a:r>
            <a:r>
              <a:rPr lang="en-US" altLang="ko-KR" sz="1200" dirty="0" smtClean="0"/>
              <a:t>+ </a:t>
            </a:r>
            <a:r>
              <a:rPr lang="ko-KR" altLang="en-US" sz="1200" dirty="0" smtClean="0"/>
              <a:t>스피커 </a:t>
            </a:r>
            <a:r>
              <a:rPr lang="en-US" altLang="ko-KR" sz="1200" dirty="0" smtClean="0"/>
              <a:t>+ CF</a:t>
            </a:r>
            <a:endParaRPr lang="ko-KR" altLang="en-US" sz="1200" dirty="0"/>
          </a:p>
        </p:txBody>
      </p:sp>
      <p:sp>
        <p:nvSpPr>
          <p:cNvPr id="21" name="TextBox 20"/>
          <p:cNvSpPr txBox="1"/>
          <p:nvPr/>
        </p:nvSpPr>
        <p:spPr>
          <a:xfrm>
            <a:off x="5058668" y="1401058"/>
            <a:ext cx="3780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solidFill>
                  <a:srgbClr val="FF0000"/>
                </a:solidFill>
              </a:rPr>
              <a:t>주최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200" b="1" dirty="0" err="1" smtClean="0">
                <a:solidFill>
                  <a:srgbClr val="FF0000"/>
                </a:solidFill>
              </a:rPr>
              <a:t>청라포럼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/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주관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: 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사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서해문화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– </a:t>
            </a:r>
            <a:r>
              <a:rPr lang="ko-KR" altLang="en-US" sz="1200" b="1" dirty="0" err="1" smtClean="0">
                <a:solidFill>
                  <a:srgbClr val="FF0000"/>
                </a:solidFill>
              </a:rPr>
              <a:t>이재흔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 교수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2219444" y="1332359"/>
            <a:ext cx="756084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user\Documents\청라뷰티축제\이미지자료\옛날 화장품 광고\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6220" y="2916935"/>
            <a:ext cx="2593482" cy="3600000"/>
          </a:xfrm>
          <a:prstGeom prst="rect">
            <a:avLst/>
          </a:prstGeom>
          <a:noFill/>
        </p:spPr>
      </p:pic>
      <p:pic>
        <p:nvPicPr>
          <p:cNvPr id="1027" name="Picture 3" descr="C:\Users\user\Documents\청라뷰티축제\이미지자료\옛날 화장품 광고\2470A54F524F44C51A436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62524" y="2916455"/>
            <a:ext cx="2634335" cy="3600000"/>
          </a:xfrm>
          <a:prstGeom prst="rect">
            <a:avLst/>
          </a:prstGeom>
          <a:noFill/>
        </p:spPr>
      </p:pic>
      <p:pic>
        <p:nvPicPr>
          <p:cNvPr id="1028" name="Picture 4" descr="C:\Users\user\Documents\청라뷰티축제\이미지자료\옛날 화장품 광고\23250A4B524F466B300A8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98828" y="2916455"/>
            <a:ext cx="3238710" cy="360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48462" y="344885"/>
            <a:ext cx="75505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/>
              <a:t>4-2. Time Schedule</a:t>
            </a:r>
            <a:endParaRPr lang="ko-KR" altLang="en-US" sz="3200" b="1" dirty="0"/>
          </a:p>
        </p:txBody>
      </p:sp>
      <p:cxnSp>
        <p:nvCxnSpPr>
          <p:cNvPr id="23" name="직선 연결선 22"/>
          <p:cNvCxnSpPr/>
          <p:nvPr/>
        </p:nvCxnSpPr>
        <p:spPr>
          <a:xfrm flipV="1">
            <a:off x="892478" y="972319"/>
            <a:ext cx="8918718" cy="206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882204" y="1384637"/>
            <a:ext cx="20704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/>
              <a:t>27</a:t>
            </a:r>
            <a:r>
              <a:rPr lang="ko-KR" altLang="en-US" sz="1600" dirty="0" smtClean="0"/>
              <a:t>일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금</a:t>
            </a:r>
            <a:r>
              <a:rPr lang="en-US" altLang="ko-KR" sz="1600" dirty="0" smtClean="0"/>
              <a:t>) – Pre Event</a:t>
            </a:r>
            <a:endParaRPr lang="ko-KR" altLang="en-US" sz="16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954212" y="1757903"/>
          <a:ext cx="8856985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0466"/>
                <a:gridCol w="590465"/>
                <a:gridCol w="590466"/>
                <a:gridCol w="590465"/>
                <a:gridCol w="590466"/>
                <a:gridCol w="590466"/>
                <a:gridCol w="590465"/>
                <a:gridCol w="590466"/>
                <a:gridCol w="590466"/>
                <a:gridCol w="590465"/>
                <a:gridCol w="590466"/>
                <a:gridCol w="590465"/>
                <a:gridCol w="590466"/>
                <a:gridCol w="590466"/>
                <a:gridCol w="590466"/>
              </a:tblGrid>
              <a:tr h="0"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AM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10"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PM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부스설치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무대설치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</a:rPr>
                        <a:t>심포지움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광고로 보는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</a:rPr>
                        <a:t>한국뷰티산업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 변천사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Mom &amp; Kids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100" baseline="0" dirty="0" err="1" smtClean="0">
                          <a:solidFill>
                            <a:schemeClr val="tx1"/>
                          </a:solidFill>
                        </a:rPr>
                        <a:t>홈테라피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</a:rPr>
                        <a:t> 무료 체험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버스킹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버스킹</a:t>
                      </a:r>
                      <a:endParaRPr lang="ko-KR" altLang="en-US" sz="1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82204" y="3976925"/>
            <a:ext cx="22384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/>
              <a:t>28</a:t>
            </a:r>
            <a:r>
              <a:rPr lang="ko-KR" altLang="en-US" sz="1600" dirty="0" smtClean="0"/>
              <a:t>일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토</a:t>
            </a:r>
            <a:r>
              <a:rPr lang="en-US" altLang="ko-KR" sz="1600" dirty="0" smtClean="0"/>
              <a:t>) – Main Event</a:t>
            </a:r>
            <a:endParaRPr lang="ko-KR" altLang="en-US" sz="1600" dirty="0"/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954212" y="4350191"/>
          <a:ext cx="8856985" cy="195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0466"/>
                <a:gridCol w="590465"/>
                <a:gridCol w="590466"/>
                <a:gridCol w="590465"/>
                <a:gridCol w="590466"/>
                <a:gridCol w="590466"/>
                <a:gridCol w="590465"/>
                <a:gridCol w="590466"/>
                <a:gridCol w="590466"/>
                <a:gridCol w="590465"/>
                <a:gridCol w="590466"/>
                <a:gridCol w="590465"/>
                <a:gridCol w="590466"/>
                <a:gridCol w="590466"/>
                <a:gridCol w="590466"/>
              </a:tblGrid>
              <a:tr h="0"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AM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10"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PM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점검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10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부스행사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/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광고로 보는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</a:rPr>
                        <a:t>한국뷰티산업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 변천사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무대리허설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무대행사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카누퍼레이드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카누퍼레이드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카누정박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퍼포먼스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무대주변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0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7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</a:rPr>
                        <a:t>헬로윈파티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+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</a:rPr>
                        <a:t>코스프레</a:t>
                      </a:r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버스킹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버스킹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버스킹</a:t>
                      </a:r>
                      <a:endParaRPr lang="ko-KR" altLang="en-US" sz="1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버스킹</a:t>
                      </a:r>
                      <a:endParaRPr lang="ko-KR" altLang="en-US" sz="1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8462" y="468263"/>
            <a:ext cx="75505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/>
              <a:t>5. </a:t>
            </a:r>
            <a:r>
              <a:rPr lang="ko-KR" altLang="en-US" sz="3200" b="1" dirty="0" smtClean="0"/>
              <a:t>업무분장</a:t>
            </a:r>
            <a:endParaRPr lang="ko-KR" altLang="en-US" sz="3200" b="1" dirty="0"/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892478" y="1095697"/>
            <a:ext cx="8918718" cy="206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170236" y="1620391"/>
            <a:ext cx="1008112" cy="323165"/>
          </a:xfrm>
          <a:prstGeom prst="rect">
            <a:avLst/>
          </a:prstGeom>
          <a:solidFill>
            <a:schemeClr val="tx1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 smtClean="0">
                <a:solidFill>
                  <a:schemeClr val="bg1"/>
                </a:solidFill>
              </a:rPr>
              <a:t>강도윤</a:t>
            </a:r>
            <a:endParaRPr lang="ko-KR" altLang="en-US" sz="15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78348" y="1620391"/>
            <a:ext cx="3096344" cy="32316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500" dirty="0" smtClean="0"/>
              <a:t>㈜</a:t>
            </a:r>
            <a:r>
              <a:rPr lang="ko-KR" altLang="en-US" sz="1500" dirty="0" err="1" smtClean="0"/>
              <a:t>아르필</a:t>
            </a:r>
            <a:r>
              <a:rPr lang="ko-KR" altLang="en-US" sz="1500" dirty="0" smtClean="0"/>
              <a:t> 대표이사</a:t>
            </a:r>
            <a:endParaRPr lang="ko-KR" altLang="en-US" sz="1500" dirty="0"/>
          </a:p>
        </p:txBody>
      </p:sp>
      <p:sp>
        <p:nvSpPr>
          <p:cNvPr id="6" name="TextBox 5"/>
          <p:cNvSpPr txBox="1"/>
          <p:nvPr/>
        </p:nvSpPr>
        <p:spPr>
          <a:xfrm>
            <a:off x="1170236" y="2089314"/>
            <a:ext cx="1008112" cy="323165"/>
          </a:xfrm>
          <a:prstGeom prst="rect">
            <a:avLst/>
          </a:prstGeom>
          <a:solidFill>
            <a:schemeClr val="tx1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 smtClean="0">
                <a:solidFill>
                  <a:schemeClr val="bg1"/>
                </a:solidFill>
              </a:rPr>
              <a:t>고창균</a:t>
            </a:r>
            <a:endParaRPr lang="ko-KR" altLang="en-US" sz="15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78348" y="2089314"/>
            <a:ext cx="3096344" cy="32316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500" dirty="0" err="1" smtClean="0"/>
              <a:t>가천대학교</a:t>
            </a:r>
            <a:r>
              <a:rPr lang="ko-KR" altLang="en-US" sz="1500" dirty="0" smtClean="0"/>
              <a:t> 산업디자인과 교수</a:t>
            </a:r>
            <a:endParaRPr lang="ko-KR" altLang="en-US" sz="1500" dirty="0"/>
          </a:p>
        </p:txBody>
      </p:sp>
      <p:sp>
        <p:nvSpPr>
          <p:cNvPr id="8" name="TextBox 7"/>
          <p:cNvSpPr txBox="1"/>
          <p:nvPr/>
        </p:nvSpPr>
        <p:spPr>
          <a:xfrm>
            <a:off x="1170236" y="2593370"/>
            <a:ext cx="1008112" cy="323165"/>
          </a:xfrm>
          <a:prstGeom prst="rect">
            <a:avLst/>
          </a:prstGeom>
          <a:solidFill>
            <a:schemeClr val="tx1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 smtClean="0">
                <a:solidFill>
                  <a:schemeClr val="bg1"/>
                </a:solidFill>
              </a:rPr>
              <a:t>김정희</a:t>
            </a:r>
            <a:endParaRPr lang="ko-KR" altLang="en-US" sz="15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78348" y="2593370"/>
            <a:ext cx="3096344" cy="32316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500" dirty="0" smtClean="0"/>
              <a:t>경인여대 패션</a:t>
            </a:r>
            <a:r>
              <a:rPr lang="en-US" altLang="ko-KR" sz="1500" dirty="0" smtClean="0"/>
              <a:t>.</a:t>
            </a:r>
            <a:r>
              <a:rPr lang="ko-KR" altLang="en-US" sz="1500" dirty="0" smtClean="0"/>
              <a:t>문화디자인과 교수</a:t>
            </a:r>
            <a:endParaRPr lang="ko-KR" altLang="en-US" sz="1500" dirty="0"/>
          </a:p>
        </p:txBody>
      </p:sp>
      <p:sp>
        <p:nvSpPr>
          <p:cNvPr id="10" name="TextBox 9"/>
          <p:cNvSpPr txBox="1"/>
          <p:nvPr/>
        </p:nvSpPr>
        <p:spPr>
          <a:xfrm>
            <a:off x="1170236" y="3097426"/>
            <a:ext cx="1008112" cy="323165"/>
          </a:xfrm>
          <a:prstGeom prst="rect">
            <a:avLst/>
          </a:prstGeom>
          <a:solidFill>
            <a:schemeClr val="tx1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 smtClean="0">
                <a:solidFill>
                  <a:schemeClr val="bg1"/>
                </a:solidFill>
              </a:rPr>
              <a:t>김종하</a:t>
            </a:r>
            <a:endParaRPr lang="ko-KR" altLang="en-US" sz="1500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78348" y="3097426"/>
            <a:ext cx="3096344" cy="32316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500" dirty="0" smtClean="0"/>
              <a:t>(</a:t>
            </a:r>
            <a:r>
              <a:rPr lang="ko-KR" altLang="en-US" sz="1500" dirty="0" smtClean="0"/>
              <a:t>사</a:t>
            </a:r>
            <a:r>
              <a:rPr lang="en-US" altLang="ko-KR" sz="1500" dirty="0" smtClean="0"/>
              <a:t>)</a:t>
            </a:r>
            <a:r>
              <a:rPr lang="ko-KR" altLang="en-US" sz="1500" dirty="0" smtClean="0"/>
              <a:t>서해문화 대표이사</a:t>
            </a:r>
            <a:endParaRPr lang="ko-KR" altLang="en-US" sz="1500" dirty="0"/>
          </a:p>
        </p:txBody>
      </p:sp>
      <p:sp>
        <p:nvSpPr>
          <p:cNvPr id="12" name="TextBox 11"/>
          <p:cNvSpPr txBox="1"/>
          <p:nvPr/>
        </p:nvSpPr>
        <p:spPr>
          <a:xfrm>
            <a:off x="1170236" y="3601482"/>
            <a:ext cx="1008112" cy="323165"/>
          </a:xfrm>
          <a:prstGeom prst="rect">
            <a:avLst/>
          </a:prstGeom>
          <a:solidFill>
            <a:schemeClr val="tx1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 smtClean="0">
                <a:solidFill>
                  <a:schemeClr val="bg1"/>
                </a:solidFill>
              </a:rPr>
              <a:t>박인창</a:t>
            </a:r>
            <a:endParaRPr lang="ko-KR" altLang="en-US" sz="15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78348" y="3601482"/>
            <a:ext cx="3096344" cy="32316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500" dirty="0" err="1" smtClean="0"/>
              <a:t>가천대학교</a:t>
            </a:r>
            <a:r>
              <a:rPr lang="ko-KR" altLang="en-US" sz="1500" dirty="0" smtClean="0"/>
              <a:t> 시각디자인과 교수</a:t>
            </a:r>
            <a:endParaRPr lang="ko-KR" altLang="en-US" sz="1500" dirty="0"/>
          </a:p>
        </p:txBody>
      </p:sp>
      <p:sp>
        <p:nvSpPr>
          <p:cNvPr id="14" name="TextBox 13"/>
          <p:cNvSpPr txBox="1"/>
          <p:nvPr/>
        </p:nvSpPr>
        <p:spPr>
          <a:xfrm>
            <a:off x="1170236" y="4105538"/>
            <a:ext cx="1008112" cy="323165"/>
          </a:xfrm>
          <a:prstGeom prst="rect">
            <a:avLst/>
          </a:prstGeom>
          <a:solidFill>
            <a:schemeClr val="tx1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 err="1" smtClean="0">
                <a:solidFill>
                  <a:schemeClr val="bg1"/>
                </a:solidFill>
              </a:rPr>
              <a:t>이재흔</a:t>
            </a:r>
            <a:endParaRPr lang="ko-KR" altLang="en-US" sz="1500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78348" y="4105538"/>
            <a:ext cx="3096344" cy="32316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500" dirty="0" smtClean="0"/>
              <a:t>정화예술대학교 교수</a:t>
            </a:r>
            <a:endParaRPr lang="ko-KR" altLang="en-US" sz="1500" dirty="0"/>
          </a:p>
        </p:txBody>
      </p:sp>
      <p:sp>
        <p:nvSpPr>
          <p:cNvPr id="18" name="TextBox 17"/>
          <p:cNvSpPr txBox="1"/>
          <p:nvPr/>
        </p:nvSpPr>
        <p:spPr>
          <a:xfrm>
            <a:off x="1170236" y="4572719"/>
            <a:ext cx="1008112" cy="323165"/>
          </a:xfrm>
          <a:prstGeom prst="rect">
            <a:avLst/>
          </a:prstGeom>
          <a:solidFill>
            <a:schemeClr val="tx1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 err="1" smtClean="0">
                <a:solidFill>
                  <a:schemeClr val="bg1"/>
                </a:solidFill>
              </a:rPr>
              <a:t>이현건</a:t>
            </a:r>
            <a:endParaRPr lang="ko-KR" altLang="en-US" sz="15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78348" y="4572719"/>
            <a:ext cx="3096344" cy="32316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500" dirty="0" err="1" smtClean="0"/>
              <a:t>엘림아트센터</a:t>
            </a:r>
            <a:r>
              <a:rPr lang="ko-KR" altLang="en-US" sz="1500" dirty="0" smtClean="0"/>
              <a:t> 대표이사</a:t>
            </a:r>
            <a:endParaRPr lang="ko-KR" altLang="en-US" sz="1500" dirty="0"/>
          </a:p>
        </p:txBody>
      </p:sp>
      <p:sp>
        <p:nvSpPr>
          <p:cNvPr id="20" name="TextBox 19"/>
          <p:cNvSpPr txBox="1"/>
          <p:nvPr/>
        </p:nvSpPr>
        <p:spPr>
          <a:xfrm>
            <a:off x="1170236" y="5076775"/>
            <a:ext cx="1008112" cy="323165"/>
          </a:xfrm>
          <a:prstGeom prst="rect">
            <a:avLst/>
          </a:prstGeom>
          <a:solidFill>
            <a:schemeClr val="tx1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 smtClean="0">
                <a:solidFill>
                  <a:schemeClr val="bg1"/>
                </a:solidFill>
              </a:rPr>
              <a:t>최종호</a:t>
            </a:r>
            <a:endParaRPr lang="ko-KR" altLang="en-US" sz="1500" b="1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178348" y="5076775"/>
            <a:ext cx="3096344" cy="32316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500" dirty="0" smtClean="0"/>
              <a:t>㈜</a:t>
            </a:r>
            <a:r>
              <a:rPr lang="en-US" altLang="ko-KR" sz="1500" dirty="0" smtClean="0"/>
              <a:t>FMF </a:t>
            </a:r>
            <a:r>
              <a:rPr lang="ko-KR" altLang="en-US" sz="1500" dirty="0" smtClean="0"/>
              <a:t>대표이사</a:t>
            </a:r>
            <a:endParaRPr lang="ko-KR" altLang="en-US" sz="1500" dirty="0"/>
          </a:p>
        </p:txBody>
      </p:sp>
      <p:sp>
        <p:nvSpPr>
          <p:cNvPr id="22" name="TextBox 21"/>
          <p:cNvSpPr txBox="1"/>
          <p:nvPr/>
        </p:nvSpPr>
        <p:spPr>
          <a:xfrm>
            <a:off x="1170236" y="5580831"/>
            <a:ext cx="1008112" cy="323165"/>
          </a:xfrm>
          <a:prstGeom prst="rect">
            <a:avLst/>
          </a:prstGeom>
          <a:solidFill>
            <a:schemeClr val="tx1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 smtClean="0">
                <a:solidFill>
                  <a:schemeClr val="bg1"/>
                </a:solidFill>
              </a:rPr>
              <a:t>현용호</a:t>
            </a:r>
            <a:endParaRPr lang="ko-KR" altLang="en-US" sz="1500" b="1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178348" y="5580831"/>
            <a:ext cx="3096344" cy="32316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500" dirty="0" smtClean="0"/>
              <a:t>㈜</a:t>
            </a:r>
            <a:r>
              <a:rPr lang="ko-KR" altLang="en-US" sz="1500" dirty="0" err="1" smtClean="0"/>
              <a:t>이앤티코리아</a:t>
            </a:r>
            <a:r>
              <a:rPr lang="ko-KR" altLang="en-US" sz="1500" dirty="0" smtClean="0"/>
              <a:t> 대표이사</a:t>
            </a:r>
            <a:endParaRPr lang="ko-KR" altLang="en-US" sz="1500" dirty="0"/>
          </a:p>
        </p:txBody>
      </p:sp>
      <p:sp>
        <p:nvSpPr>
          <p:cNvPr id="24" name="TextBox 23"/>
          <p:cNvSpPr txBox="1"/>
          <p:nvPr/>
        </p:nvSpPr>
        <p:spPr>
          <a:xfrm>
            <a:off x="5274692" y="1620391"/>
            <a:ext cx="4752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유관기관 협력</a:t>
            </a:r>
            <a:endParaRPr lang="ko-KR" altLang="en-US" sz="1200" dirty="0"/>
          </a:p>
        </p:txBody>
      </p:sp>
      <p:sp>
        <p:nvSpPr>
          <p:cNvPr id="25" name="TextBox 24"/>
          <p:cNvSpPr txBox="1"/>
          <p:nvPr/>
        </p:nvSpPr>
        <p:spPr>
          <a:xfrm>
            <a:off x="5274692" y="2124447"/>
            <a:ext cx="4752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준비위원장 </a:t>
            </a:r>
            <a:r>
              <a:rPr lang="en-US" altLang="ko-KR" sz="1200" dirty="0" smtClean="0"/>
              <a:t>/ </a:t>
            </a:r>
            <a:r>
              <a:rPr lang="ko-KR" altLang="en-US" sz="1200" dirty="0" smtClean="0"/>
              <a:t>자문</a:t>
            </a:r>
            <a:endParaRPr lang="ko-KR" altLang="en-US" sz="1200" dirty="0"/>
          </a:p>
        </p:txBody>
      </p:sp>
      <p:sp>
        <p:nvSpPr>
          <p:cNvPr id="26" name="TextBox 25"/>
          <p:cNvSpPr txBox="1"/>
          <p:nvPr/>
        </p:nvSpPr>
        <p:spPr>
          <a:xfrm>
            <a:off x="5274692" y="2618898"/>
            <a:ext cx="4752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패션쇼 </a:t>
            </a:r>
            <a:r>
              <a:rPr lang="en-US" altLang="ko-KR" sz="1200" dirty="0" smtClean="0"/>
              <a:t>/ </a:t>
            </a:r>
            <a:r>
              <a:rPr lang="ko-KR" altLang="en-US" sz="1200" dirty="0" smtClean="0"/>
              <a:t>교육기관 </a:t>
            </a:r>
            <a:r>
              <a:rPr lang="en-US" altLang="ko-KR" sz="1200" dirty="0" smtClean="0"/>
              <a:t>/ </a:t>
            </a:r>
            <a:r>
              <a:rPr lang="ko-KR" altLang="en-US" sz="1200" dirty="0" err="1" smtClean="0"/>
              <a:t>뷰티체험</a:t>
            </a:r>
            <a:r>
              <a:rPr lang="ko-KR" altLang="en-US" sz="1200" dirty="0" smtClean="0"/>
              <a:t> 부스 협력</a:t>
            </a:r>
            <a:endParaRPr lang="ko-KR" altLang="en-US" sz="1200" dirty="0"/>
          </a:p>
        </p:txBody>
      </p:sp>
      <p:sp>
        <p:nvSpPr>
          <p:cNvPr id="27" name="TextBox 26"/>
          <p:cNvSpPr txBox="1"/>
          <p:nvPr/>
        </p:nvSpPr>
        <p:spPr>
          <a:xfrm>
            <a:off x="5274692" y="3131890"/>
            <a:ext cx="4752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기획 </a:t>
            </a:r>
            <a:r>
              <a:rPr lang="en-US" altLang="ko-KR" sz="1200" dirty="0" smtClean="0"/>
              <a:t>/ </a:t>
            </a:r>
            <a:r>
              <a:rPr lang="ko-KR" altLang="en-US" sz="1200" dirty="0" smtClean="0"/>
              <a:t>연출</a:t>
            </a:r>
            <a:endParaRPr lang="ko-KR" altLang="en-US" sz="1200" dirty="0"/>
          </a:p>
        </p:txBody>
      </p:sp>
      <p:sp>
        <p:nvSpPr>
          <p:cNvPr id="28" name="TextBox 27"/>
          <p:cNvSpPr txBox="1"/>
          <p:nvPr/>
        </p:nvSpPr>
        <p:spPr>
          <a:xfrm>
            <a:off x="5274692" y="3635946"/>
            <a:ext cx="4752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홍보마케팅 </a:t>
            </a:r>
            <a:r>
              <a:rPr lang="en-US" altLang="ko-KR" sz="1200" dirty="0" smtClean="0"/>
              <a:t>/ </a:t>
            </a:r>
            <a:r>
              <a:rPr lang="ko-KR" altLang="en-US" sz="1200" dirty="0" err="1" smtClean="0"/>
              <a:t>심포지움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sp>
        <p:nvSpPr>
          <p:cNvPr id="29" name="TextBox 28"/>
          <p:cNvSpPr txBox="1"/>
          <p:nvPr/>
        </p:nvSpPr>
        <p:spPr>
          <a:xfrm>
            <a:off x="5274692" y="4130397"/>
            <a:ext cx="4752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테마전시기획 </a:t>
            </a:r>
            <a:r>
              <a:rPr lang="en-US" altLang="ko-KR" sz="1200" dirty="0" smtClean="0"/>
              <a:t>/ </a:t>
            </a:r>
            <a:r>
              <a:rPr lang="ko-KR" altLang="en-US" sz="1200" dirty="0" err="1" smtClean="0"/>
              <a:t>뷰티체험부스</a:t>
            </a:r>
            <a:r>
              <a:rPr lang="ko-KR" altLang="en-US" sz="1200" dirty="0" smtClean="0"/>
              <a:t> 협력</a:t>
            </a:r>
            <a:endParaRPr lang="ko-KR" altLang="en-US" sz="1200" dirty="0"/>
          </a:p>
        </p:txBody>
      </p:sp>
      <p:sp>
        <p:nvSpPr>
          <p:cNvPr id="31" name="TextBox 30"/>
          <p:cNvSpPr txBox="1"/>
          <p:nvPr/>
        </p:nvSpPr>
        <p:spPr>
          <a:xfrm>
            <a:off x="5274692" y="4617457"/>
            <a:ext cx="4752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err="1" smtClean="0"/>
              <a:t>엘림아트센터</a:t>
            </a:r>
            <a:r>
              <a:rPr lang="ko-KR" altLang="en-US" sz="1200" dirty="0" smtClean="0"/>
              <a:t> 주관 공연</a:t>
            </a:r>
            <a:endParaRPr lang="ko-KR" altLang="en-US" sz="1200" dirty="0"/>
          </a:p>
        </p:txBody>
      </p:sp>
      <p:sp>
        <p:nvSpPr>
          <p:cNvPr id="32" name="TextBox 31"/>
          <p:cNvSpPr txBox="1"/>
          <p:nvPr/>
        </p:nvSpPr>
        <p:spPr>
          <a:xfrm>
            <a:off x="5274692" y="5121513"/>
            <a:ext cx="4752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err="1" smtClean="0"/>
              <a:t>뷰티산업</a:t>
            </a:r>
            <a:r>
              <a:rPr lang="ko-KR" altLang="en-US" sz="1200" dirty="0" smtClean="0"/>
              <a:t> 관련 업체 부스 유치</a:t>
            </a:r>
            <a:endParaRPr lang="ko-KR" altLang="en-US" sz="1200" dirty="0"/>
          </a:p>
        </p:txBody>
      </p:sp>
      <p:sp>
        <p:nvSpPr>
          <p:cNvPr id="33" name="TextBox 32"/>
          <p:cNvSpPr txBox="1"/>
          <p:nvPr/>
        </p:nvSpPr>
        <p:spPr>
          <a:xfrm>
            <a:off x="5274692" y="5615964"/>
            <a:ext cx="4752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기획 </a:t>
            </a:r>
            <a:r>
              <a:rPr lang="en-US" altLang="ko-KR" sz="1200" dirty="0" smtClean="0"/>
              <a:t>/ </a:t>
            </a:r>
            <a:r>
              <a:rPr lang="ko-KR" altLang="en-US" sz="1200" dirty="0" smtClean="0"/>
              <a:t>행정기관 및 주민참여 협력 </a:t>
            </a:r>
            <a:r>
              <a:rPr lang="en-US" altLang="ko-KR" sz="1200" dirty="0" smtClean="0"/>
              <a:t>/ </a:t>
            </a:r>
            <a:r>
              <a:rPr lang="ko-KR" altLang="en-US" sz="1200" dirty="0" smtClean="0"/>
              <a:t>섭외 </a:t>
            </a:r>
            <a:r>
              <a:rPr lang="en-US" altLang="ko-KR" sz="1200" dirty="0" smtClean="0"/>
              <a:t>/ </a:t>
            </a:r>
            <a:r>
              <a:rPr lang="ko-KR" altLang="en-US" sz="1200" dirty="0" smtClean="0"/>
              <a:t>홍보마케팅</a:t>
            </a:r>
            <a:endParaRPr lang="ko-KR" altLang="en-US" sz="1200" dirty="0"/>
          </a:p>
        </p:txBody>
      </p:sp>
      <p:sp>
        <p:nvSpPr>
          <p:cNvPr id="34" name="TextBox 33"/>
          <p:cNvSpPr txBox="1"/>
          <p:nvPr/>
        </p:nvSpPr>
        <p:spPr>
          <a:xfrm>
            <a:off x="1170236" y="6084887"/>
            <a:ext cx="1008112" cy="323165"/>
          </a:xfrm>
          <a:prstGeom prst="rect">
            <a:avLst/>
          </a:prstGeom>
          <a:solidFill>
            <a:schemeClr val="tx1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 err="1" smtClean="0">
                <a:solidFill>
                  <a:schemeClr val="bg1"/>
                </a:solidFill>
              </a:rPr>
              <a:t>지젤</a:t>
            </a:r>
            <a:r>
              <a:rPr lang="en-US" altLang="ko-KR" sz="1500" b="1" dirty="0" smtClean="0">
                <a:solidFill>
                  <a:schemeClr val="bg1"/>
                </a:solidFill>
              </a:rPr>
              <a:t>M</a:t>
            </a:r>
            <a:endParaRPr lang="ko-KR" altLang="en-US" sz="1500" b="1" dirty="0">
              <a:solidFill>
                <a:schemeClr val="bg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178348" y="6084887"/>
            <a:ext cx="3096344" cy="32316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500" dirty="0" smtClean="0"/>
              <a:t>대표이사</a:t>
            </a:r>
            <a:endParaRPr lang="ko-KR" altLang="en-US" sz="1500" dirty="0"/>
          </a:p>
        </p:txBody>
      </p:sp>
      <p:sp>
        <p:nvSpPr>
          <p:cNvPr id="36" name="TextBox 35"/>
          <p:cNvSpPr txBox="1"/>
          <p:nvPr/>
        </p:nvSpPr>
        <p:spPr>
          <a:xfrm>
            <a:off x="5274692" y="6120020"/>
            <a:ext cx="4752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업무협력</a:t>
            </a:r>
            <a:endParaRPr lang="ko-KR" altLang="en-US" sz="1200" dirty="0"/>
          </a:p>
        </p:txBody>
      </p:sp>
      <p:sp>
        <p:nvSpPr>
          <p:cNvPr id="37" name="TextBox 36"/>
          <p:cNvSpPr txBox="1"/>
          <p:nvPr/>
        </p:nvSpPr>
        <p:spPr>
          <a:xfrm>
            <a:off x="1170236" y="6516935"/>
            <a:ext cx="10695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</a:rPr>
              <a:t>&lt;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</a:rPr>
              <a:t>가나나 순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</a:rPr>
              <a:t>&gt;</a:t>
            </a:r>
            <a:endParaRPr lang="ko-KR" altLang="en-US" sz="12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1689</TotalTime>
  <Words>1521</Words>
  <Application>Microsoft Office PowerPoint</Application>
  <PresentationFormat>사용자 지정</PresentationFormat>
  <Paragraphs>255</Paragraphs>
  <Slides>11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2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0</dc:title>
  <dc:creator>user</dc:creator>
  <cp:lastModifiedBy>USER</cp:lastModifiedBy>
  <cp:revision>217</cp:revision>
  <dcterms:created xsi:type="dcterms:W3CDTF">2017-08-10T16:21:36Z</dcterms:created>
  <dcterms:modified xsi:type="dcterms:W3CDTF">2017-10-13T06:55:29Z</dcterms:modified>
</cp:coreProperties>
</file>