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95"/>
  </p:notesMasterIdLst>
  <p:sldIdLst>
    <p:sldId id="856" r:id="rId2"/>
    <p:sldId id="304" r:id="rId3"/>
    <p:sldId id="825" r:id="rId4"/>
    <p:sldId id="1119" r:id="rId5"/>
    <p:sldId id="466" r:id="rId6"/>
    <p:sldId id="1105" r:id="rId7"/>
    <p:sldId id="1104" r:id="rId8"/>
    <p:sldId id="1107" r:id="rId9"/>
    <p:sldId id="1109" r:id="rId10"/>
    <p:sldId id="1034" r:id="rId11"/>
    <p:sldId id="830" r:id="rId12"/>
    <p:sldId id="273" r:id="rId13"/>
    <p:sldId id="310" r:id="rId14"/>
    <p:sldId id="274" r:id="rId15"/>
    <p:sldId id="282" r:id="rId16"/>
    <p:sldId id="1108" r:id="rId17"/>
    <p:sldId id="996" r:id="rId18"/>
    <p:sldId id="371" r:id="rId19"/>
    <p:sldId id="357" r:id="rId20"/>
    <p:sldId id="390" r:id="rId21"/>
    <p:sldId id="837" r:id="rId22"/>
    <p:sldId id="1024" r:id="rId23"/>
    <p:sldId id="1018" r:id="rId24"/>
    <p:sldId id="1023" r:id="rId25"/>
    <p:sldId id="714" r:id="rId26"/>
    <p:sldId id="1098" r:id="rId27"/>
    <p:sldId id="1101" r:id="rId28"/>
    <p:sldId id="1070" r:id="rId29"/>
    <p:sldId id="352" r:id="rId30"/>
    <p:sldId id="1025" r:id="rId31"/>
    <p:sldId id="718" r:id="rId32"/>
    <p:sldId id="719" r:id="rId33"/>
    <p:sldId id="585" r:id="rId34"/>
    <p:sldId id="589" r:id="rId35"/>
    <p:sldId id="1047" r:id="rId36"/>
    <p:sldId id="1026" r:id="rId37"/>
    <p:sldId id="1132" r:id="rId38"/>
    <p:sldId id="317" r:id="rId39"/>
    <p:sldId id="316" r:id="rId40"/>
    <p:sldId id="1030" r:id="rId41"/>
    <p:sldId id="1103" r:id="rId42"/>
    <p:sldId id="1019" r:id="rId43"/>
    <p:sldId id="1113" r:id="rId44"/>
    <p:sldId id="1114" r:id="rId45"/>
    <p:sldId id="1130" r:id="rId46"/>
    <p:sldId id="745" r:id="rId47"/>
    <p:sldId id="376" r:id="rId48"/>
    <p:sldId id="1124" r:id="rId49"/>
    <p:sldId id="1125" r:id="rId50"/>
    <p:sldId id="1128" r:id="rId51"/>
    <p:sldId id="1129" r:id="rId52"/>
    <p:sldId id="1126" r:id="rId53"/>
    <p:sldId id="1127" r:id="rId54"/>
    <p:sldId id="1095" r:id="rId55"/>
    <p:sldId id="1096" r:id="rId56"/>
    <p:sldId id="1122" r:id="rId57"/>
    <p:sldId id="330" r:id="rId58"/>
    <p:sldId id="613" r:id="rId59"/>
    <p:sldId id="348" r:id="rId60"/>
    <p:sldId id="327" r:id="rId61"/>
    <p:sldId id="328" r:id="rId62"/>
    <p:sldId id="329" r:id="rId63"/>
    <p:sldId id="1060" r:id="rId64"/>
    <p:sldId id="361" r:id="rId65"/>
    <p:sldId id="445" r:id="rId66"/>
    <p:sldId id="367" r:id="rId67"/>
    <p:sldId id="1049" r:id="rId68"/>
    <p:sldId id="442" r:id="rId69"/>
    <p:sldId id="1123" r:id="rId70"/>
    <p:sldId id="370" r:id="rId71"/>
    <p:sldId id="435" r:id="rId72"/>
    <p:sldId id="1037" r:id="rId73"/>
    <p:sldId id="1110" r:id="rId74"/>
    <p:sldId id="1045" r:id="rId75"/>
    <p:sldId id="1032" r:id="rId76"/>
    <p:sldId id="458" r:id="rId77"/>
    <p:sldId id="345" r:id="rId78"/>
    <p:sldId id="1053" r:id="rId79"/>
    <p:sldId id="1054" r:id="rId80"/>
    <p:sldId id="347" r:id="rId81"/>
    <p:sldId id="1056" r:id="rId82"/>
    <p:sldId id="1055" r:id="rId83"/>
    <p:sldId id="383" r:id="rId84"/>
    <p:sldId id="1035" r:id="rId85"/>
    <p:sldId id="1116" r:id="rId86"/>
    <p:sldId id="1040" r:id="rId87"/>
    <p:sldId id="1041" r:id="rId88"/>
    <p:sldId id="1131" r:id="rId89"/>
    <p:sldId id="1043" r:id="rId90"/>
    <p:sldId id="995" r:id="rId91"/>
    <p:sldId id="1042" r:id="rId92"/>
    <p:sldId id="1115" r:id="rId93"/>
    <p:sldId id="771" r:id="rId94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2363"/>
    <a:srgbClr val="422A9A"/>
    <a:srgbClr val="3038DC"/>
    <a:srgbClr val="3A1CF0"/>
    <a:srgbClr val="DFDEF0"/>
    <a:srgbClr val="5952BA"/>
    <a:srgbClr val="1216B2"/>
    <a:srgbClr val="294084"/>
    <a:srgbClr val="FDFFFD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밝은 스타일 3 - 강조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2" autoAdjust="0"/>
    <p:restoredTop sz="96370" autoAdjust="0"/>
  </p:normalViewPr>
  <p:slideViewPr>
    <p:cSldViewPr snapToGrid="0">
      <p:cViewPr>
        <p:scale>
          <a:sx n="75" d="100"/>
          <a:sy n="75" d="100"/>
        </p:scale>
        <p:origin x="1584" y="786"/>
      </p:cViewPr>
      <p:guideLst>
        <p:guide orient="horz" pos="2205"/>
        <p:guide pos="3863"/>
      </p:guideLst>
    </p:cSldViewPr>
  </p:slideViewPr>
  <p:outlineViewPr>
    <p:cViewPr>
      <p:scale>
        <a:sx n="33" d="100"/>
        <a:sy n="33" d="100"/>
      </p:scale>
      <p:origin x="0" y="-3096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&#53685;&#54633;%20&#47928;&#49436;1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&#53685;&#54633;%20&#47928;&#49436;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&#53685;&#54633;%20&#47928;&#49436;1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&#53685;&#54633;%20&#47928;&#49436;1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  <c:perspective val="6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1-5DCA-49E2-9279-49D5D1C080B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3-5DCA-49E2-9279-49D5D1C080B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5-5DCA-49E2-9279-49D5D1C080B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7-5DCA-49E2-9279-49D5D1C080BD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9-5DCA-49E2-9279-49D5D1C080BD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B-5DCA-49E2-9279-49D5D1C080BD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D-5DCA-49E2-9279-49D5D1C080BD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F-5DCA-49E2-9279-49D5D1C080BD}"/>
              </c:ext>
            </c:extLst>
          </c:dPt>
          <c:dLbls>
            <c:dLbl>
              <c:idx val="0"/>
              <c:layout>
                <c:manualLayout>
                  <c:x val="-0.21204523979957049"/>
                  <c:y val="8.402799014914418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977373737373742"/>
                      <c:h val="0.1657834240774349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5DCA-49E2-9279-49D5D1C080BD}"/>
                </c:ext>
              </c:extLst>
            </c:dLbl>
            <c:dLbl>
              <c:idx val="1"/>
              <c:layout>
                <c:manualLayout>
                  <c:x val="0.17842074428905746"/>
                  <c:y val="-0.28095250344160699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549934270998482"/>
                      <c:h val="0.1657834240774349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5DCA-49E2-9279-49D5D1C080BD}"/>
                </c:ext>
              </c:extLst>
            </c:dLbl>
            <c:dLbl>
              <c:idx val="2"/>
              <c:layout>
                <c:manualLayout>
                  <c:x val="9.3553466358504991E-2"/>
                  <c:y val="-0.11148081988843958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E01302A-9018-46C9-B3D3-0836693FB5DF}" type="CATEGORYNAME">
                      <a:rPr lang="ko-KR" altLang="en-US" smtClean="0"/>
                      <a:pPr>
                        <a:defRPr sz="1400">
                          <a:solidFill>
                            <a:sysClr val="windowText" lastClr="000000"/>
                          </a:solidFill>
                        </a:defRPr>
                      </a:pPr>
                      <a:t>[범주 이름]</a:t>
                    </a:fld>
                    <a:fld id="{987F9B10-0630-44E2-9F6E-C14F2BFE7BD3}" type="PERCENTAGE">
                      <a:rPr lang="en-US" altLang="ko-KR" baseline="0" smtClean="0"/>
                      <a:pPr>
                        <a:defRPr sz="1400">
                          <a:solidFill>
                            <a:sysClr val="windowText" lastClr="000000"/>
                          </a:solidFill>
                        </a:defRPr>
                      </a:pPr>
                      <a:t>[백분율]</a:t>
                    </a:fld>
                    <a:endParaRPr lang="ko-KR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931316307887968"/>
                      <c:h val="9.3042952208106475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5DCA-49E2-9279-49D5D1C080BD}"/>
                </c:ext>
              </c:extLst>
            </c:dLbl>
            <c:dLbl>
              <c:idx val="3"/>
              <c:layout>
                <c:manualLayout>
                  <c:x val="3.8937023781118248E-2"/>
                  <c:y val="-8.0491494824489945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1052922930088287"/>
                      <c:h val="0.1657834240774349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5DCA-49E2-9279-49D5D1C080BD}"/>
                </c:ext>
              </c:extLst>
            </c:dLbl>
            <c:dLbl>
              <c:idx val="5"/>
              <c:layout>
                <c:manualLayout>
                  <c:x val="0.13660383361170764"/>
                  <c:y val="0.1203624047901453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5DCA-49E2-9279-49D5D1C080B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Sheet1!$A$4:$A$11</c:f>
              <c:strCache>
                <c:ptCount val="7"/>
                <c:pt idx="0">
                  <c:v>수시학생부위주(교과)</c:v>
                </c:pt>
                <c:pt idx="1">
                  <c:v>수시학생부위주(종합)</c:v>
                </c:pt>
                <c:pt idx="2">
                  <c:v>수시논술</c:v>
                </c:pt>
                <c:pt idx="3">
                  <c:v>수시실기/실적위주</c:v>
                </c:pt>
                <c:pt idx="5">
                  <c:v>정시 수능 위주</c:v>
                </c:pt>
                <c:pt idx="6">
                  <c:v>정시 실기/실적</c:v>
                </c:pt>
              </c:strCache>
            </c:strRef>
          </c:cat>
          <c:val>
            <c:numRef>
              <c:f>Sheet1!$B$4:$B$11</c:f>
              <c:numCache>
                <c:formatCode>0.0%</c:formatCode>
                <c:ptCount val="8"/>
                <c:pt idx="0">
                  <c:v>0.442</c:v>
                </c:pt>
                <c:pt idx="1">
                  <c:v>0.23300000000000001</c:v>
                </c:pt>
                <c:pt idx="2">
                  <c:v>3.2000000000000001E-2</c:v>
                </c:pt>
                <c:pt idx="3">
                  <c:v>0.06</c:v>
                </c:pt>
                <c:pt idx="5">
                  <c:v>0.2</c:v>
                </c:pt>
                <c:pt idx="6">
                  <c:v>1.7999999999999999E-2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5DCA-49E2-9279-49D5D1C080BD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alpha val="78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pattFill prst="dkDnDiag">
      <a:fgClr>
        <a:schemeClr val="lt1">
          <a:lumMod val="95000"/>
        </a:schemeClr>
      </a:fgClr>
      <a:bgClr>
        <a:schemeClr val="lt1"/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altLang="ko-KR" sz="1600"/>
              <a:t>2023</a:t>
            </a:r>
            <a:r>
              <a:rPr lang="ko-KR" altLang="en-US" sz="1600"/>
              <a:t>학년도 전형유형별 선발비율 수도권 </a:t>
            </a:r>
            <a:r>
              <a:rPr lang="en-US" altLang="ko-KR" sz="1600"/>
              <a:t>(</a:t>
            </a:r>
            <a:r>
              <a:rPr lang="ko-KR" altLang="en-US" sz="1600"/>
              <a:t>수시</a:t>
            </a:r>
            <a:r>
              <a:rPr lang="en-US" altLang="ko-KR" sz="1600"/>
              <a:t>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100" b="1">
          <a:solidFill>
            <a:sysClr val="windowText" lastClr="000000"/>
          </a:solidFill>
        </a:defRPr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altLang="ko-KR" sz="1600" dirty="0"/>
              <a:t>2023</a:t>
            </a:r>
            <a:r>
              <a:rPr lang="ko-KR" altLang="en-US" sz="1600" dirty="0"/>
              <a:t>학년도 전형유형별 선발비율  비수도권</a:t>
            </a:r>
            <a:endParaRPr lang="en-US" altLang="ko-KR" sz="1600" dirty="0"/>
          </a:p>
        </c:rich>
      </c:tx>
      <c:layout>
        <c:manualLayout>
          <c:xMode val="edge"/>
          <c:yMode val="edge"/>
          <c:x val="8.503794067079147E-2"/>
          <c:y val="3.530417292757982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B15B-406D-8360-85B23B1FE706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B15B-406D-8360-85B23B1FE706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B15B-406D-8360-85B23B1FE706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B15B-406D-8360-85B23B1FE706}"/>
              </c:ext>
            </c:extLst>
          </c:dPt>
          <c:dLbls>
            <c:dLbl>
              <c:idx val="0"/>
              <c:layout>
                <c:manualLayout>
                  <c:x val="-0.15998150899027047"/>
                  <c:y val="-0.1918833119034937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816032547517617"/>
                      <c:h val="0.2053888152702201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B15B-406D-8360-85B23B1FE706}"/>
                </c:ext>
              </c:extLst>
            </c:dLbl>
            <c:dLbl>
              <c:idx val="1"/>
              <c:layout>
                <c:manualLayout>
                  <c:x val="0.10189193581107295"/>
                  <c:y val="6.3230500752592539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182038666879623"/>
                      <c:h val="0.1565061142935711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B15B-406D-8360-85B23B1FE706}"/>
                </c:ext>
              </c:extLst>
            </c:dLbl>
            <c:dLbl>
              <c:idx val="3"/>
              <c:layout>
                <c:manualLayout>
                  <c:x val="0.11063688897286512"/>
                  <c:y val="0.14050953907633076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15B-406D-8360-85B23B1FE70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Sheet1!$A$37:$A$40</c:f>
              <c:strCache>
                <c:ptCount val="4"/>
                <c:pt idx="0">
                  <c:v>학생부위주(교과)</c:v>
                </c:pt>
                <c:pt idx="1">
                  <c:v>학생부위주(종합)</c:v>
                </c:pt>
                <c:pt idx="2">
                  <c:v>논술</c:v>
                </c:pt>
                <c:pt idx="3">
                  <c:v>기타</c:v>
                </c:pt>
              </c:strCache>
            </c:strRef>
          </c:cat>
          <c:val>
            <c:numRef>
              <c:f>Sheet1!$B$37:$B$40</c:f>
              <c:numCache>
                <c:formatCode>0.0%</c:formatCode>
                <c:ptCount val="4"/>
                <c:pt idx="0">
                  <c:v>0.67700000000000005</c:v>
                </c:pt>
                <c:pt idx="1">
                  <c:v>0.22800000000000001</c:v>
                </c:pt>
                <c:pt idx="2">
                  <c:v>0.01</c:v>
                </c:pt>
                <c:pt idx="3">
                  <c:v>8.5000000000000006E-2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15B-406D-8360-85B23B1FE706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100" b="1">
          <a:solidFill>
            <a:sysClr val="windowText" lastClr="000000"/>
          </a:solidFill>
        </a:defRPr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2023</a:t>
            </a:r>
            <a:r>
              <a:rPr lang="ko-KR" dirty="0"/>
              <a:t>학년도 전형유형별 선발비율  수도권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1"/>
          <c:order val="0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8A14-4109-AA5A-34B763F1DE2C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3-8A14-4109-AA5A-34B763F1DE2C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5-8A14-4109-AA5A-34B763F1DE2C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7-8A14-4109-AA5A-34B763F1DE2C}"/>
              </c:ext>
            </c:extLst>
          </c:dPt>
          <c:dLbls>
            <c:dLbl>
              <c:idx val="0"/>
              <c:layout>
                <c:manualLayout>
                  <c:x val="-0.18811595751103449"/>
                  <c:y val="6.4692842217213151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4250947820999061"/>
                      <c:h val="0.2129047874378991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A14-4109-AA5A-34B763F1DE2C}"/>
                </c:ext>
              </c:extLst>
            </c:dLbl>
            <c:dLbl>
              <c:idx val="1"/>
              <c:layout>
                <c:manualLayout>
                  <c:x val="0.32345300964877616"/>
                  <c:y val="-0.35269241645196708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5522566804755562"/>
                      <c:h val="0.2219001471169875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8A14-4109-AA5A-34B763F1DE2C}"/>
                </c:ext>
              </c:extLst>
            </c:dLbl>
            <c:dLbl>
              <c:idx val="2"/>
              <c:layout>
                <c:manualLayout>
                  <c:x val="6.3890816727581359E-2"/>
                  <c:y val="6.4593649303953907E-2"/>
                </c:manualLayout>
              </c:layout>
              <c:tx>
                <c:rich>
                  <a:bodyPr/>
                  <a:lstStyle/>
                  <a:p>
                    <a:fld id="{4A0F8832-E861-4054-8649-72E5BBBEF331}" type="CATEGORYNAME">
                      <a:rPr lang="ko-KR" altLang="en-US" smtClean="0"/>
                      <a:pPr/>
                      <a:t>[범주 이름]</a:t>
                    </a:fld>
                    <a:fld id="{88814757-1843-46CD-AB5D-6B2C212C0A54}" type="PERCENTAGE">
                      <a:rPr lang="en-US" altLang="ko-KR" baseline="0" smtClean="0"/>
                      <a:pPr/>
                      <a:t>[백분율]</a:t>
                    </a:fld>
                    <a:endParaRPr lang="ko-KR" altLang="en-US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3472056526685567"/>
                      <c:h val="0.1447516087538909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8A14-4109-AA5A-34B763F1DE2C}"/>
                </c:ext>
              </c:extLst>
            </c:dLbl>
            <c:dLbl>
              <c:idx val="3"/>
              <c:layout>
                <c:manualLayout>
                  <c:x val="0.15323513563874805"/>
                  <c:y val="0.11003719235511905"/>
                </c:manualLayout>
              </c:layout>
              <c:tx>
                <c:rich>
                  <a:bodyPr/>
                  <a:lstStyle/>
                  <a:p>
                    <a:fld id="{D66985D8-9090-47F3-A0A1-443B5F5DC147}" type="CATEGORYNAME">
                      <a:rPr lang="ko-KR" altLang="en-US" smtClean="0"/>
                      <a:pPr/>
                      <a:t>[범주 이름]</a:t>
                    </a:fld>
                    <a:fld id="{A2863215-EFBD-48DC-9DAC-A03A3BD48CAE}" type="PERCENTAGE">
                      <a:rPr lang="en-US" altLang="ko-KR" baseline="0" smtClean="0"/>
                      <a:pPr/>
                      <a:t>[백분율]</a:t>
                    </a:fld>
                    <a:endParaRPr lang="ko-KR" altLang="en-US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948066490397738"/>
                      <c:h val="9.9710268029226334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8A14-4109-AA5A-34B763F1DE2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Sheet1!$A$60:$A$63</c:f>
              <c:strCache>
                <c:ptCount val="4"/>
                <c:pt idx="0">
                  <c:v>학생부위주(교과)</c:v>
                </c:pt>
                <c:pt idx="1">
                  <c:v>학생부위주(종합)</c:v>
                </c:pt>
                <c:pt idx="2">
                  <c:v>논술</c:v>
                </c:pt>
                <c:pt idx="3">
                  <c:v>기타</c:v>
                </c:pt>
              </c:strCache>
            </c:strRef>
          </c:cat>
          <c:val>
            <c:numRef>
              <c:f>Sheet1!$B$60:$B$63</c:f>
              <c:numCache>
                <c:formatCode>0.0%</c:formatCode>
                <c:ptCount val="4"/>
                <c:pt idx="0">
                  <c:v>0.32500000000000001</c:v>
                </c:pt>
                <c:pt idx="1">
                  <c:v>0.45500000000000002</c:v>
                </c:pt>
                <c:pt idx="2">
                  <c:v>0.107</c:v>
                </c:pt>
                <c:pt idx="3">
                  <c:v>0.113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8A14-4109-AA5A-34B763F1DE2C}"/>
            </c:ext>
          </c:extLst>
        </c:ser>
        <c:ser>
          <c:idx val="0"/>
          <c:order val="1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A-8A14-4109-AA5A-34B763F1DE2C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C-8A14-4109-AA5A-34B763F1DE2C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E-8A14-4109-AA5A-34B763F1DE2C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10-8A14-4109-AA5A-34B763F1DE2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Sheet1!$A$37:$A$40</c:f>
              <c:strCache>
                <c:ptCount val="4"/>
                <c:pt idx="0">
                  <c:v>학생부위주(교과)</c:v>
                </c:pt>
                <c:pt idx="1">
                  <c:v>학생부위주(종합)</c:v>
                </c:pt>
                <c:pt idx="2">
                  <c:v>논술</c:v>
                </c:pt>
                <c:pt idx="3">
                  <c:v>기타</c:v>
                </c:pt>
              </c:strCache>
            </c:strRef>
          </c:cat>
          <c:val>
            <c:numRef>
              <c:f>Sheet1!$B$37:$B$40</c:f>
              <c:numCache>
                <c:formatCode>0.0%</c:formatCode>
                <c:ptCount val="4"/>
                <c:pt idx="0">
                  <c:v>0.67700000000000005</c:v>
                </c:pt>
                <c:pt idx="1">
                  <c:v>0.22800000000000001</c:v>
                </c:pt>
                <c:pt idx="2">
                  <c:v>0.01</c:v>
                </c:pt>
                <c:pt idx="3">
                  <c:v>8.5000000000000006E-2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8A14-4109-AA5A-34B763F1DE2C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  <c:extLst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66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0.84785</cdr:x>
      <cdr:y>0.56093</cdr:y>
    </cdr:from>
    <cdr:to>
      <cdr:x>0.97743</cdr:x>
      <cdr:y>0.6313</cdr:y>
    </cdr:to>
    <cdr:sp macro="" textlink="">
      <cdr:nvSpPr>
        <cdr:cNvPr id="2" name="TextBox 3">
          <a:extLst xmlns:a="http://schemas.openxmlformats.org/drawingml/2006/main">
            <a:ext uri="{FF2B5EF4-FFF2-40B4-BE49-F238E27FC236}">
              <a16:creationId xmlns:a16="http://schemas.microsoft.com/office/drawing/2014/main" id="{3267FEE5-0BB1-4849-B243-29790EE231D5}"/>
            </a:ext>
          </a:extLst>
        </cdr:cNvPr>
        <cdr:cNvSpPr txBox="1"/>
      </cdr:nvSpPr>
      <cdr:spPr>
        <a:xfrm xmlns:a="http://schemas.openxmlformats.org/drawingml/2006/main">
          <a:off x="7826533" y="2943908"/>
          <a:ext cx="1196161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ko-KR"/>
          </a:defPPr>
          <a:lvl1pPr marL="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ko-KR" altLang="en-US" b="1" dirty="0"/>
            <a:t>정시 </a:t>
          </a:r>
          <a:r>
            <a:rPr lang="en-US" altLang="ko-KR" b="1" dirty="0"/>
            <a:t>22%</a:t>
          </a:r>
          <a:endParaRPr lang="ko-KR" altLang="en-US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C2E4CF-6218-409B-B7F4-04A7D65B3D55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05E14A-8819-4BFB-94F7-0CB5884306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2005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5E14A-8819-4BFB-94F7-0CB5884306FC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39716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227263" y="1089025"/>
            <a:ext cx="5211762" cy="2932113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3/16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769BCF-DC4A-4E32-8B5E-251A9A98CBCB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49003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/>
              <a:t>3/16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AFF6B0-EFF8-4032-A5BE-1E40C9F3A73B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13986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5E14A-8819-4BFB-94F7-0CB5884306FC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40516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227263" y="1089025"/>
            <a:ext cx="5211762" cy="2932113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928919" y="4793636"/>
            <a:ext cx="7431334" cy="4541334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320648-7615-4C17-BD84-6442AB24856B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13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1240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5E14A-8819-4BFB-94F7-0CB5884306FC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0777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713038" y="920750"/>
            <a:ext cx="4406900" cy="247967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0A51D67-0C14-4576-BCC5-A508196B7BB5}" type="slidenum">
              <a:rPr lang="en-US" altLang="en-US"/>
              <a:pPr lvl="0">
                <a:defRPr lang="ko-KR" altLang="en-US"/>
              </a:pPr>
              <a:t>18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649683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460625" y="550863"/>
            <a:ext cx="4897438" cy="27559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D85AD-6CFD-484C-8321-B3541FF312F7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96341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5E14A-8819-4BFB-94F7-0CB5884306FC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75356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709863" y="923925"/>
            <a:ext cx="4419600" cy="2487613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769BCF-DC4A-4E32-8B5E-251A9A98CBCB}" type="slidenum">
              <a:rPr lang="ko-KR" altLang="en-US" smtClean="0">
                <a:solidFill>
                  <a:prstClr val="black"/>
                </a:solidFill>
              </a:rPr>
              <a:pPr/>
              <a:t>32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3626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05E14A-8819-4BFB-94F7-0CB5884306FC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60846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AFF6B0-EFF8-4032-A5BE-1E40C9F3A73B}" type="slidenum">
              <a:rPr lang="ko-KR" altLang="en-US" smtClean="0"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17463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AFF6B0-EFF8-4032-A5BE-1E40C9F3A73B}" type="slidenum">
              <a:rPr lang="ko-KR" altLang="en-US" smtClean="0"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63769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/>
              <a:t>3/16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AFF6B0-EFF8-4032-A5BE-1E40C9F3A73B}" type="slidenum">
              <a:rPr lang="ko-KR" altLang="en-US" smtClean="0"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26058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국어국문 실질경쟁률 </a:t>
            </a:r>
            <a:r>
              <a:rPr lang="en-US" altLang="ko-KR" dirty="0"/>
              <a:t>4.25  (34</a:t>
            </a:r>
            <a:r>
              <a:rPr lang="ko-KR" altLang="en-US" dirty="0"/>
              <a:t>명</a:t>
            </a:r>
            <a:r>
              <a:rPr lang="en-US" altLang="ko-KR" dirty="0"/>
              <a:t>) 8+18=26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05E14A-8819-4BFB-94F7-0CB5884306FC}" type="slidenum">
              <a:rPr lang="ko-KR" altLang="en-US" smtClean="0"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51695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국어교육 실질경쟁률 </a:t>
            </a:r>
            <a:r>
              <a:rPr lang="en-US" altLang="ko-KR" dirty="0"/>
              <a:t>3.33 (10</a:t>
            </a:r>
            <a:r>
              <a:rPr lang="ko-KR" altLang="en-US" dirty="0"/>
              <a:t>명</a:t>
            </a:r>
            <a:r>
              <a:rPr lang="en-US" altLang="ko-KR" dirty="0"/>
              <a:t>)  </a:t>
            </a:r>
            <a:r>
              <a:rPr lang="ko-KR" altLang="en-US" dirty="0" err="1"/>
              <a:t>최초합</a:t>
            </a:r>
            <a:r>
              <a:rPr lang="ko-KR" altLang="en-US" dirty="0"/>
              <a:t> </a:t>
            </a:r>
            <a:r>
              <a:rPr lang="en-US" altLang="ko-KR" dirty="0"/>
              <a:t>3+ </a:t>
            </a:r>
            <a:r>
              <a:rPr lang="ko-KR" altLang="en-US" dirty="0" err="1"/>
              <a:t>추합</a:t>
            </a:r>
            <a:r>
              <a:rPr lang="ko-KR" altLang="en-US" dirty="0"/>
              <a:t> </a:t>
            </a:r>
            <a:r>
              <a:rPr lang="en-US" altLang="ko-KR" dirty="0"/>
              <a:t>7</a:t>
            </a:r>
            <a:r>
              <a:rPr lang="ko-KR" altLang="en-US" dirty="0"/>
              <a:t>명   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05E14A-8819-4BFB-94F7-0CB5884306FC}" type="slidenum">
              <a:rPr lang="ko-KR" altLang="en-US" smtClean="0"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80989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709863" y="923925"/>
            <a:ext cx="4419600" cy="2487613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769BCF-DC4A-4E32-8B5E-251A9A98CBCB}" type="slidenum">
              <a:rPr lang="ko-KR" altLang="en-US" smtClean="0">
                <a:solidFill>
                  <a:prstClr val="black"/>
                </a:solidFill>
              </a:rPr>
              <a:pPr/>
              <a:t>46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0038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B194F-D73A-4E10-9ABE-E4D94A6B04E8}" type="slidenum">
              <a:rPr lang="ko-KR" altLang="en-US" smtClean="0"/>
              <a:pPr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79084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AFF6B0-EFF8-4032-A5BE-1E40C9F3A73B}" type="slidenum">
              <a:rPr lang="ko-KR" altLang="en-US" smtClean="0"/>
              <a:t>56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40722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AFF6B0-EFF8-4032-A5BE-1E40C9F3A73B}" type="slidenum">
              <a:rPr lang="ko-KR" altLang="en-US" smtClean="0"/>
              <a:t>57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0436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709863" y="923925"/>
            <a:ext cx="4419600" cy="2487613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769BCF-DC4A-4E32-8B5E-251A9A98CBCB}" type="slidenum">
              <a:rPr lang="ko-KR" altLang="en-US" smtClean="0">
                <a:solidFill>
                  <a:prstClr val="black"/>
                </a:solidFill>
              </a:rPr>
              <a:pPr/>
              <a:t>75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0338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476500" y="1003300"/>
            <a:ext cx="4799013" cy="270033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FCF097-8288-4C70-8BC0-D2E6FC6CD469}" type="slidenum">
              <a:rPr lang="ko-KR" altLang="en-US" smtClean="0">
                <a:solidFill>
                  <a:prstClr val="black"/>
                </a:solidFill>
              </a:rPr>
              <a:pPr/>
              <a:t>77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95677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476500" y="1003300"/>
            <a:ext cx="4799013" cy="270033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FCF097-8288-4C70-8BC0-D2E6FC6CD469}" type="slidenum">
              <a:rPr lang="ko-KR" altLang="en-US" smtClean="0">
                <a:solidFill>
                  <a:prstClr val="black"/>
                </a:solidFill>
              </a:rPr>
              <a:pPr/>
              <a:t>80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5545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B194F-D73A-4E10-9ABE-E4D94A6B04E8}" type="slidenum">
              <a:rPr lang="ko-KR" altLang="en-US" smtClean="0"/>
              <a:pPr/>
              <a:t>83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20749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709863" y="923925"/>
            <a:ext cx="4419600" cy="2487613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769BCF-DC4A-4E32-8B5E-251A9A98CBCB}" type="slidenum">
              <a:rPr lang="ko-KR" altLang="en-US" smtClean="0">
                <a:solidFill>
                  <a:prstClr val="black"/>
                </a:solidFill>
              </a:rPr>
              <a:pPr/>
              <a:t>84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0548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05E14A-8819-4BFB-94F7-0CB5884306FC}" type="slidenum">
              <a:rPr lang="ko-KR" altLang="en-US" smtClean="0"/>
              <a:t>92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92968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16AC00-19EE-411B-BFCB-85E3EE8935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ACAD963-279E-4B85-8DB0-A3826E62C0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952D680-E44C-4657-BDE9-E4C2EAC4B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5103-055B-40F8-85AF-0992C7B0DE6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07D0E4A-ED2B-4A52-BF75-9F7C464BB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553AF9D-34B4-4D19-ACFA-6810F130B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32427-5626-44CA-B33F-364DB5263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3852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22E6644-779F-467C-8F11-8A88387D4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BD0BF88-0541-4EAE-8A84-070F637660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A9B5015-F0DE-4D6E-9285-C145C2AB5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5103-055B-40F8-85AF-0992C7B0DE6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2848941-F3A2-40DB-B8A5-4090FEA57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B2AA9F1-5856-4735-AE2F-69D2A48E4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32427-5626-44CA-B33F-364DB5263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4081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68EE09-FAF4-4902-A24A-5BD6B366A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F416576-85B8-451D-930F-729826CC90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9F5100C-A5A1-4E63-8A14-1591983013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5103-055B-40F8-85AF-0992C7B0DE6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3DDDD6E-FFBF-4C61-B2DA-01E7C73E4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1B30D60-F560-4764-8610-761A90D74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32427-5626-44CA-B33F-364DB5263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9193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435E786-835A-4867-BC34-6BAB3C991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5E48403-7098-4FA5-AAC4-BC7ACC7EF1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E5C10D8-9517-4802-BD06-5C397BEBEF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3911946-6865-4610-BC7E-BDC2EF2B1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5103-055B-40F8-85AF-0992C7B0DE6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3F6BB7F-57ED-4091-A4BA-820932A1E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5B3938B-C201-40C2-9324-EA7AA5EDF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32427-5626-44CA-B33F-364DB5263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343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FB75A3C-7D17-4B3E-A225-06B184D2D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11819F3-AE60-4808-84BC-709ADE065C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A3406CA-231C-4CCA-946C-F0D04D3500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457075EC-9266-4479-ADFF-BA1E64E547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0FF49BD9-50A9-42F4-8F70-770D3971DC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50ADE04B-EA76-454E-9983-1F1380AAF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5103-055B-40F8-85AF-0992C7B0DE6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C1AD8F70-A8F1-4487-A5B3-B2A0BDC88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91859E4-5E74-4537-8B3D-5A9C48268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32427-5626-44CA-B33F-364DB5263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0240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DF51C5-4ADA-4600-9AC4-30712CD01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6957877-DA33-4F5B-A07D-898360266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5103-055B-40F8-85AF-0992C7B0DE6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E2607D4-894A-442F-9C6C-C8A41C9EF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E6F6C43-21A0-42AC-92D1-C8BEA543E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32427-5626-44CA-B33F-364DB5263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1782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B814D5E-7A6D-400B-9382-5E3ADFC71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5103-055B-40F8-85AF-0992C7B0DE6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ED2E2D9-1B4A-43F1-A7E0-6874203BE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9B8203F-A31C-48E9-A62D-8CA30BAFF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32427-5626-44CA-B33F-364DB5263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2490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044167D-A94F-46DB-BCCF-37C1DF3B9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CBFEA49-FD8B-487D-9C35-2F83BD7CF8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F805B13-35AA-44C2-8FE2-6646CEB006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AF953B9-5ECB-4877-A826-B4DB78B86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5103-055B-40F8-85AF-0992C7B0DE6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5516A80-2AC1-4EC0-A833-97B0290C2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ACC2A7F-4A6D-4B43-8DBA-69FF76A6E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32427-5626-44CA-B33F-364DB5263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1846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15904F-F870-4A2C-831B-575BC4F7F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1D91B9DB-B8A9-441A-94EB-295350738A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3325D7C-2B54-44CE-972E-D8E01BE4CE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B801A35-C53B-4DD8-83E9-F707345C0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5103-055B-40F8-85AF-0992C7B0DE6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2F2D60A-22FC-422C-B377-1B55465B8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0A0D3D4-FC57-44C1-A49F-0AAC17E3E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32427-5626-44CA-B33F-364DB5263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5355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52D046-1078-4236-A897-56222C43E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6068C27-8D2E-4919-9652-2E68934642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6F67BC9-A121-4962-B9E3-CA1B81CA7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5103-055B-40F8-85AF-0992C7B0DE6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B04245-8A58-4566-BB6E-E87C3A7AF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662E74-06D4-4028-8086-C0EA1B754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32427-5626-44CA-B33F-364DB5263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421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B76E0E8-9B83-4BEE-A692-D25DF8CF9E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AFC360D-7BF3-40D7-8839-5B57260168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0EDAF0F-1A62-481E-BA4E-7DE935071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5103-055B-40F8-85AF-0992C7B0DE6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4906945-AB7E-40CF-A0F5-892653273C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2903E9D-8588-454B-8B90-01EA9EB1A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32427-5626-44CA-B33F-364DB5263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76344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7AC39-1F9D-4475-B7E5-D9D3568BB20F}" type="datetime1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645C-68E8-4ACE-A384-C26745ED67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9594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8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-1" y="6400801"/>
            <a:ext cx="12191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8DF202-5E37-48E1-9CB0-C0D36D9D1C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9252726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8DF202-5E37-48E1-9CB0-C0D36D9D1C5E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6370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leeganghyun\Desktop\간지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52"/>
            <a:ext cx="12192000" cy="6863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C0F48-4EE8-4CC7-A339-EACB1BF813D1}" type="datetime1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645C-68E8-4ACE-A384-C26745ED67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94942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968059367"/>
      </p:ext>
    </p:extLst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-1" y="6400801"/>
            <a:ext cx="12191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8DF202-5E37-48E1-9CB0-C0D36D9D1C5E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82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12ED38E1-806C-48F6-944F-C331F8FD9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396569A-9D0E-4256-9855-36F194BFE7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31161EF-792F-4F20-9D06-E3F8AEF6D4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A5103-055B-40F8-85AF-0992C7B0DE6E}" type="datetimeFigureOut">
              <a:rPr lang="ko-KR" altLang="en-US" smtClean="0"/>
              <a:t>2021-08-31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8836389-6E48-4F45-BFC9-26FFB0D67E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06DC571-CB72-4A30-BB45-C385D90B8C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432427-5626-44CA-B33F-364DB52635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0102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679" r:id="rId15"/>
    <p:sldLayoutId id="2147483680" r:id="rId16"/>
    <p:sldLayoutId id="2147483700" r:id="rId1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10" Type="http://schemas.openxmlformats.org/officeDocument/2006/relationships/image" Target="../media/image8.jpe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9.png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9.png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9.png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9.png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3.wdp"/><Relationship Id="rId5" Type="http://schemas.openxmlformats.org/officeDocument/2006/relationships/image" Target="../media/image30.png"/><Relationship Id="rId4" Type="http://schemas.microsoft.com/office/2007/relationships/hdphoto" Target="../media/hdphoto2.wdp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3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3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png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5.emf"/><Relationship Id="rId4" Type="http://schemas.openxmlformats.org/officeDocument/2006/relationships/image" Target="../media/image44.png"/></Relationships>
</file>

<file path=ppt/slides/_rels/slide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emf"/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png"/></Relationships>
</file>

<file path=ppt/slides/_rels/slide9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9.png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25EB82F-A6F0-4F1B-BA61-8FD0EF039586}"/>
              </a:ext>
            </a:extLst>
          </p:cNvPr>
          <p:cNvSpPr txBox="1"/>
          <p:nvPr/>
        </p:nvSpPr>
        <p:spPr>
          <a:xfrm>
            <a:off x="2006338" y="1598257"/>
            <a:ext cx="8872944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ea"/>
                <a:ea typeface="+mj-ea"/>
              </a:rPr>
              <a:t>찾아가는 진로진학 학부모 설명회</a:t>
            </a:r>
            <a:r>
              <a:rPr kumimoji="0" lang="en-US" altLang="ko-KR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ea"/>
                <a:ea typeface="+mj-ea"/>
              </a:rPr>
              <a:t>(1</a:t>
            </a:r>
            <a:r>
              <a:rPr kumimoji="0" lang="ko-KR" altLang="en-US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ea"/>
                <a:ea typeface="+mj-ea"/>
              </a:rPr>
              <a:t>차</a:t>
            </a:r>
            <a:r>
              <a:rPr kumimoji="0" lang="en-US" altLang="ko-KR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ea"/>
                <a:ea typeface="+mj-ea"/>
              </a:rPr>
              <a:t>)</a:t>
            </a:r>
            <a:endParaRPr kumimoji="0" lang="en-US" altLang="ko-KR" sz="4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ea"/>
              <a:ea typeface="+mj-ea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CDEFDD9D-A34B-4392-B00C-E4C0B03D5760}"/>
              </a:ext>
            </a:extLst>
          </p:cNvPr>
          <p:cNvGrpSpPr/>
          <p:nvPr/>
        </p:nvGrpSpPr>
        <p:grpSpPr>
          <a:xfrm>
            <a:off x="7677772" y="2705879"/>
            <a:ext cx="4520068" cy="4152121"/>
            <a:chOff x="5708167" y="3483424"/>
            <a:chExt cx="3522349" cy="3374576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01847A8D-5E8E-418C-8BCA-D068CEEF2F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0726" b="19583"/>
            <a:stretch/>
          </p:blipFill>
          <p:spPr>
            <a:xfrm>
              <a:off x="5708167" y="3483424"/>
              <a:ext cx="3522349" cy="3374576"/>
            </a:xfrm>
            <a:prstGeom prst="rect">
              <a:avLst/>
            </a:prstGeom>
          </p:spPr>
        </p:pic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D72263FF-D104-454C-9BBD-96915BCBD82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08" t="79218" r="78263" b="4158"/>
            <a:stretch/>
          </p:blipFill>
          <p:spPr>
            <a:xfrm>
              <a:off x="5832140" y="6137536"/>
              <a:ext cx="504056" cy="556199"/>
            </a:xfrm>
            <a:prstGeom prst="rect">
              <a:avLst/>
            </a:prstGeom>
          </p:spPr>
        </p:pic>
        <p:pic>
          <p:nvPicPr>
            <p:cNvPr id="9" name="그림 8" descr="아이콘.png">
              <a:extLst>
                <a:ext uri="{FF2B5EF4-FFF2-40B4-BE49-F238E27FC236}">
                  <a16:creationId xmlns:a16="http://schemas.microsoft.com/office/drawing/2014/main" id="{B9E02B5D-A122-446F-AC97-6E5E3225BBA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0" contrast="100000"/>
                      </a14:imgEffect>
                    </a14:imgLayer>
                  </a14:imgProps>
                </a:ext>
              </a:extLst>
            </a:blip>
            <a:srcRect t="24060" b="53104"/>
            <a:stretch>
              <a:fillRect/>
            </a:stretch>
          </p:blipFill>
          <p:spPr>
            <a:xfrm>
              <a:off x="8603942" y="5126175"/>
              <a:ext cx="622022" cy="395832"/>
            </a:xfrm>
            <a:prstGeom prst="rect">
              <a:avLst/>
            </a:prstGeom>
          </p:spPr>
        </p:pic>
        <p:pic>
          <p:nvPicPr>
            <p:cNvPr id="10" name="그림 9" descr="아이콘.png">
              <a:extLst>
                <a:ext uri="{FF2B5EF4-FFF2-40B4-BE49-F238E27FC236}">
                  <a16:creationId xmlns:a16="http://schemas.microsoft.com/office/drawing/2014/main" id="{C99ACD19-2F17-4CFD-9409-3BB32B19755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bright="100000" contrast="-100000"/>
            </a:blip>
            <a:srcRect b="79289"/>
            <a:stretch>
              <a:fillRect/>
            </a:stretch>
          </p:blipFill>
          <p:spPr>
            <a:xfrm>
              <a:off x="7776356" y="5812399"/>
              <a:ext cx="682050" cy="393643"/>
            </a:xfrm>
            <a:prstGeom prst="rect">
              <a:avLst/>
            </a:prstGeom>
          </p:spPr>
        </p:pic>
        <p:pic>
          <p:nvPicPr>
            <p:cNvPr id="11" name="그림 10" descr="아이콘2.png">
              <a:extLst>
                <a:ext uri="{FF2B5EF4-FFF2-40B4-BE49-F238E27FC236}">
                  <a16:creationId xmlns:a16="http://schemas.microsoft.com/office/drawing/2014/main" id="{4924B40B-CB68-44AB-BEF8-954DC1FE8EC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lum bright="100000" contrast="100000"/>
            </a:blip>
            <a:srcRect t="60309" r="23077" b="15567"/>
            <a:stretch>
              <a:fillRect/>
            </a:stretch>
          </p:blipFill>
          <p:spPr>
            <a:xfrm>
              <a:off x="7524328" y="5121188"/>
              <a:ext cx="565474" cy="395833"/>
            </a:xfrm>
            <a:prstGeom prst="rect">
              <a:avLst/>
            </a:prstGeom>
          </p:spPr>
        </p:pic>
        <p:pic>
          <p:nvPicPr>
            <p:cNvPr id="12" name="그림 11" descr="아이콘.png">
              <a:extLst>
                <a:ext uri="{FF2B5EF4-FFF2-40B4-BE49-F238E27FC236}">
                  <a16:creationId xmlns:a16="http://schemas.microsoft.com/office/drawing/2014/main" id="{136B96E7-1941-4E10-B06C-583CEE854D0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lum bright="100000" contrast="100000"/>
            </a:blip>
            <a:srcRect t="47844" b="28233"/>
            <a:stretch>
              <a:fillRect/>
            </a:stretch>
          </p:blipFill>
          <p:spPr>
            <a:xfrm>
              <a:off x="7020272" y="5605148"/>
              <a:ext cx="678569" cy="452380"/>
            </a:xfrm>
            <a:prstGeom prst="rect">
              <a:avLst/>
            </a:prstGeom>
          </p:spPr>
        </p:pic>
        <p:pic>
          <p:nvPicPr>
            <p:cNvPr id="13" name="그림 12" descr="아이콘.png">
              <a:extLst>
                <a:ext uri="{FF2B5EF4-FFF2-40B4-BE49-F238E27FC236}">
                  <a16:creationId xmlns:a16="http://schemas.microsoft.com/office/drawing/2014/main" id="{9BBAE200-288B-4FFB-9B5D-676DDD0C6F2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0" contrast="100000"/>
                      </a14:imgEffect>
                    </a14:imgLayer>
                  </a14:imgProps>
                </a:ext>
              </a:extLst>
            </a:blip>
            <a:srcRect t="76256" b="1316"/>
            <a:stretch>
              <a:fillRect/>
            </a:stretch>
          </p:blipFill>
          <p:spPr>
            <a:xfrm>
              <a:off x="6978408" y="6446551"/>
              <a:ext cx="622022" cy="388764"/>
            </a:xfrm>
            <a:prstGeom prst="rect">
              <a:avLst/>
            </a:prstGeom>
          </p:spPr>
        </p:pic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836127C2-3203-4440-B83B-62EA90846DB9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53" r="42639" b="-1"/>
          <a:stretch/>
        </p:blipFill>
        <p:spPr>
          <a:xfrm flipH="1">
            <a:off x="0" y="19050"/>
            <a:ext cx="3082819" cy="340995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8CF1999-2CEA-4B9B-B652-4887E00D9987}"/>
              </a:ext>
            </a:extLst>
          </p:cNvPr>
          <p:cNvSpPr txBox="1"/>
          <p:nvPr/>
        </p:nvSpPr>
        <p:spPr>
          <a:xfrm>
            <a:off x="7027555" y="3474143"/>
            <a:ext cx="3741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서구</a:t>
            </a:r>
            <a:r>
              <a:rPr lang="en-US" altLang="ko-KR" dirty="0" smtClean="0"/>
              <a:t>TV </a:t>
            </a:r>
            <a:r>
              <a:rPr lang="ko-KR" altLang="en-US" dirty="0" smtClean="0"/>
              <a:t>라이브 생방송</a:t>
            </a:r>
            <a:r>
              <a:rPr lang="en-US" altLang="ko-KR" dirty="0" smtClean="0"/>
              <a:t>(2021.09.03</a:t>
            </a:r>
            <a:r>
              <a:rPr lang="en-US" altLang="ko-KR" dirty="0"/>
              <a:t>)</a:t>
            </a:r>
            <a:r>
              <a:rPr lang="ko-KR" altLang="en-US" dirty="0"/>
              <a:t> 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25EB82F-A6F0-4F1B-BA61-8FD0EF039586}"/>
              </a:ext>
            </a:extLst>
          </p:cNvPr>
          <p:cNvSpPr txBox="1"/>
          <p:nvPr/>
        </p:nvSpPr>
        <p:spPr>
          <a:xfrm>
            <a:off x="2853810" y="2548638"/>
            <a:ext cx="6853110" cy="79611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50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ea"/>
                <a:ea typeface="+mj-ea"/>
              </a:rPr>
              <a:t>- 2023</a:t>
            </a:r>
            <a:r>
              <a:rPr kumimoji="0" lang="ko-KR" altLang="en-US" sz="350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ea"/>
                <a:ea typeface="+mj-ea"/>
              </a:rPr>
              <a:t>학년도 </a:t>
            </a:r>
            <a:r>
              <a:rPr kumimoji="0" lang="ko-KR" altLang="en-US" sz="350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j-ea"/>
                <a:ea typeface="+mj-ea"/>
              </a:rPr>
              <a:t>대입전형의</a:t>
            </a:r>
            <a:r>
              <a:rPr kumimoji="0" lang="ko-KR" altLang="en-US" sz="350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ea"/>
                <a:ea typeface="+mj-ea"/>
              </a:rPr>
              <a:t> 이해 </a:t>
            </a:r>
            <a:r>
              <a:rPr kumimoji="0" lang="en-US" altLang="ko-KR" sz="350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ea"/>
                <a:ea typeface="+mj-ea"/>
              </a:rPr>
              <a:t>-</a:t>
            </a:r>
            <a:endParaRPr kumimoji="0" lang="en-US" altLang="ko-KR" sz="350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ea"/>
              <a:ea typeface="+mj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0511" y="212395"/>
            <a:ext cx="2377788" cy="73085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F25EB82F-A6F0-4F1B-BA61-8FD0EF039586}"/>
              </a:ext>
            </a:extLst>
          </p:cNvPr>
          <p:cNvSpPr txBox="1"/>
          <p:nvPr/>
        </p:nvSpPr>
        <p:spPr>
          <a:xfrm>
            <a:off x="2006338" y="4715837"/>
            <a:ext cx="7532131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solidFill>
                  <a:srgbClr val="4C2363"/>
                </a:solidFill>
                <a:effectLst/>
                <a:uLnTx/>
                <a:uFillTx/>
                <a:latin typeface="+mj-ea"/>
                <a:ea typeface="+mj-ea"/>
              </a:rPr>
              <a:t>강사</a:t>
            </a:r>
            <a:r>
              <a:rPr kumimoji="0" lang="en-US" altLang="ko-KR" sz="2000" b="1" u="none" strike="noStrike" kern="1200" cap="none" spc="0" normalizeH="0" baseline="0" noProof="0" dirty="0" smtClean="0">
                <a:ln>
                  <a:noFill/>
                </a:ln>
                <a:solidFill>
                  <a:srgbClr val="4C2363"/>
                </a:solidFill>
                <a:effectLst/>
                <a:uLnTx/>
                <a:uFillTx/>
                <a:latin typeface="+mj-ea"/>
                <a:ea typeface="+mj-ea"/>
              </a:rPr>
              <a:t>: </a:t>
            </a:r>
            <a:r>
              <a: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solidFill>
                  <a:srgbClr val="4C2363"/>
                </a:solidFill>
                <a:effectLst/>
                <a:uLnTx/>
                <a:uFillTx/>
                <a:latin typeface="+mj-ea"/>
                <a:ea typeface="+mj-ea"/>
              </a:rPr>
              <a:t>김경애</a:t>
            </a:r>
            <a:endParaRPr kumimoji="0" lang="en-US" altLang="ko-KR" sz="2000" b="1" u="none" strike="noStrike" kern="1200" cap="none" spc="0" normalizeH="0" baseline="0" noProof="0" dirty="0" smtClean="0">
              <a:ln>
                <a:noFill/>
              </a:ln>
              <a:solidFill>
                <a:srgbClr val="4C2363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4C2363"/>
                </a:solidFill>
                <a:effectLst/>
                <a:uLnTx/>
                <a:uFillTx/>
                <a:latin typeface="+mj-ea"/>
                <a:ea typeface="+mj-ea"/>
              </a:rPr>
              <a:t>숭덕여자고등학교</a:t>
            </a:r>
            <a:r>
              <a: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solidFill>
                  <a:srgbClr val="4C2363"/>
                </a:solidFill>
                <a:effectLst/>
                <a:uLnTx/>
                <a:uFillTx/>
                <a:latin typeface="+mj-ea"/>
                <a:ea typeface="+mj-ea"/>
              </a:rPr>
              <a:t> 진로진학상담부장</a:t>
            </a:r>
            <a:endParaRPr kumimoji="0" lang="en-US" altLang="ko-KR" sz="2000" b="1" u="none" strike="noStrike" kern="1200" cap="none" spc="0" normalizeH="0" baseline="0" noProof="0" dirty="0" smtClean="0">
              <a:ln>
                <a:noFill/>
              </a:ln>
              <a:solidFill>
                <a:srgbClr val="4C2363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solidFill>
                  <a:srgbClr val="4C2363"/>
                </a:solidFill>
                <a:effectLst/>
                <a:uLnTx/>
                <a:uFillTx/>
                <a:latin typeface="+mj-ea"/>
                <a:ea typeface="+mj-ea"/>
              </a:rPr>
              <a:t>한국대학교육협의회 상담교사</a:t>
            </a:r>
            <a:endParaRPr kumimoji="0" lang="en-US" altLang="ko-KR" sz="2000" b="1" u="none" strike="noStrike" kern="1200" cap="none" spc="0" normalizeH="0" baseline="0" noProof="0" dirty="0" smtClean="0">
              <a:ln>
                <a:noFill/>
              </a:ln>
              <a:solidFill>
                <a:srgbClr val="4C2363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4813001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300264" y="264027"/>
            <a:ext cx="9144000" cy="692696"/>
          </a:xfrm>
          <a:prstGeom prst="rect">
            <a:avLst/>
          </a:prstGeom>
          <a:solidFill>
            <a:schemeClr val="tx2">
              <a:lumMod val="7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prstClr val="whit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23078" y="331165"/>
            <a:ext cx="5800708" cy="642918"/>
          </a:xfrm>
        </p:spPr>
        <p:txBody>
          <a:bodyPr>
            <a:normAutofit/>
          </a:bodyPr>
          <a:lstStyle/>
          <a:p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       례</a:t>
            </a:r>
          </a:p>
        </p:txBody>
      </p:sp>
      <p:grpSp>
        <p:nvGrpSpPr>
          <p:cNvPr id="18" name="그룹 47"/>
          <p:cNvGrpSpPr>
            <a:grpSpLocks/>
          </p:cNvGrpSpPr>
          <p:nvPr/>
        </p:nvGrpSpPr>
        <p:grpSpPr bwMode="auto">
          <a:xfrm>
            <a:off x="1405965" y="1397692"/>
            <a:ext cx="6480175" cy="735012"/>
            <a:chOff x="2114511" y="1609961"/>
            <a:chExt cx="5593611" cy="734764"/>
          </a:xfrm>
        </p:grpSpPr>
        <p:sp>
          <p:nvSpPr>
            <p:cNvPr id="19" name="직사각형 18"/>
            <p:cNvSpPr/>
            <p:nvPr/>
          </p:nvSpPr>
          <p:spPr bwMode="auto">
            <a:xfrm>
              <a:off x="2114511" y="1721976"/>
              <a:ext cx="4357717" cy="589996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shade val="30000"/>
                    <a:satMod val="115000"/>
                  </a:schemeClr>
                </a:gs>
                <a:gs pos="50000">
                  <a:schemeClr val="accent6">
                    <a:shade val="67500"/>
                    <a:satMod val="115000"/>
                  </a:schemeClr>
                </a:gs>
                <a:gs pos="100000">
                  <a:schemeClr val="accent6">
                    <a:shade val="100000"/>
                    <a:satMod val="115000"/>
                    <a:alpha val="0"/>
                  </a:schemeClr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>
                <a:rot lat="0" lon="0" rev="0"/>
              </a:camera>
              <a:lightRig rig="balanced" dir="t"/>
            </a:scene3d>
            <a:sp3d>
              <a:bevelT w="254000" h="190500"/>
            </a:sp3d>
          </p:spPr>
          <p:txBody>
            <a:bodyPr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0" name="AutoShape 7"/>
            <p:cNvSpPr>
              <a:spLocks noChangeArrowheads="1"/>
            </p:cNvSpPr>
            <p:nvPr/>
          </p:nvSpPr>
          <p:spPr bwMode="auto">
            <a:xfrm rot="5400000">
              <a:off x="2534533" y="1204105"/>
              <a:ext cx="322733" cy="1134446"/>
            </a:xfrm>
            <a:prstGeom prst="rect">
              <a:avLst/>
            </a:prstGeom>
            <a:gradFill rotWithShape="1">
              <a:gsLst>
                <a:gs pos="0">
                  <a:sysClr val="window" lastClr="FFFFFF">
                    <a:alpha val="0"/>
                  </a:sysClr>
                </a:gs>
                <a:gs pos="40000">
                  <a:sysClr val="window" lastClr="FFFFFF">
                    <a:alpha val="0"/>
                  </a:sysClr>
                </a:gs>
                <a:gs pos="50000">
                  <a:schemeClr val="bg1">
                    <a:alpha val="90000"/>
                  </a:schemeClr>
                </a:gs>
                <a:gs pos="70000">
                  <a:sysClr val="window" lastClr="FFFFFF">
                    <a:alpha val="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latinLnBrk="0">
                <a:defRPr/>
              </a:pPr>
              <a:endParaRPr lang="ko-KR" altLang="en-US" sz="1400" b="1" kern="0" dirty="0">
                <a:solidFill>
                  <a:sysClr val="windowText" lastClr="000000"/>
                </a:solidFill>
                <a:latin typeface="Arial" pitchFamily="34" charset="0"/>
                <a:ea typeface="HY중고딕"/>
                <a:cs typeface="Arial" pitchFamily="34" charset="0"/>
              </a:endParaRPr>
            </a:p>
          </p:txBody>
        </p:sp>
        <p:sp>
          <p:nvSpPr>
            <p:cNvPr id="21" name="AutoShape 7"/>
            <p:cNvSpPr>
              <a:spLocks noChangeArrowheads="1"/>
            </p:cNvSpPr>
            <p:nvPr/>
          </p:nvSpPr>
          <p:spPr bwMode="auto">
            <a:xfrm rot="5400000">
              <a:off x="2369810" y="1443136"/>
              <a:ext cx="655507" cy="1147671"/>
            </a:xfrm>
            <a:prstGeom prst="rect">
              <a:avLst/>
            </a:prstGeom>
            <a:gradFill rotWithShape="1">
              <a:gsLst>
                <a:gs pos="0">
                  <a:sysClr val="window" lastClr="FFFFFF">
                    <a:alpha val="0"/>
                  </a:sysClr>
                </a:gs>
                <a:gs pos="28000">
                  <a:sysClr val="window" lastClr="FFFFFF">
                    <a:alpha val="0"/>
                  </a:sysClr>
                </a:gs>
                <a:gs pos="50000">
                  <a:schemeClr val="accent6">
                    <a:lumMod val="50000"/>
                  </a:schemeClr>
                </a:gs>
                <a:gs pos="70000">
                  <a:sysClr val="window" lastClr="FFFFFF">
                    <a:alpha val="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latinLnBrk="0">
                <a:defRPr/>
              </a:pPr>
              <a:endParaRPr lang="ko-KR" altLang="en-US" sz="1400" b="1" kern="0" dirty="0">
                <a:solidFill>
                  <a:sysClr val="windowText" lastClr="000000"/>
                </a:solidFill>
                <a:latin typeface="Arial" pitchFamily="34" charset="0"/>
                <a:ea typeface="HY중고딕"/>
                <a:cs typeface="Arial" pitchFamily="34" charset="0"/>
              </a:endParaRPr>
            </a:p>
          </p:txBody>
        </p:sp>
        <p:sp>
          <p:nvSpPr>
            <p:cNvPr id="22" name="자유형 21"/>
            <p:cNvSpPr/>
            <p:nvPr/>
          </p:nvSpPr>
          <p:spPr bwMode="auto">
            <a:xfrm>
              <a:off x="2750887" y="1765185"/>
              <a:ext cx="4957235" cy="514007"/>
            </a:xfrm>
            <a:custGeom>
              <a:avLst/>
              <a:gdLst>
                <a:gd name="connsiteX0" fmla="*/ 0 w 5715040"/>
                <a:gd name="connsiteY0" fmla="*/ 0 h 533401"/>
                <a:gd name="connsiteX1" fmla="*/ 5715040 w 5715040"/>
                <a:gd name="connsiteY1" fmla="*/ 0 h 533401"/>
                <a:gd name="connsiteX2" fmla="*/ 5715040 w 5715040"/>
                <a:gd name="connsiteY2" fmla="*/ 533401 h 533401"/>
                <a:gd name="connsiteX3" fmla="*/ 0 w 5715040"/>
                <a:gd name="connsiteY3" fmla="*/ 533401 h 533401"/>
                <a:gd name="connsiteX4" fmla="*/ 0 w 5715040"/>
                <a:gd name="connsiteY4" fmla="*/ 0 h 533401"/>
                <a:gd name="connsiteX0" fmla="*/ 505609 w 5715040"/>
                <a:gd name="connsiteY0" fmla="*/ 0 h 533401"/>
                <a:gd name="connsiteX1" fmla="*/ 5715040 w 5715040"/>
                <a:gd name="connsiteY1" fmla="*/ 0 h 533401"/>
                <a:gd name="connsiteX2" fmla="*/ 5715040 w 5715040"/>
                <a:gd name="connsiteY2" fmla="*/ 533401 h 533401"/>
                <a:gd name="connsiteX3" fmla="*/ 0 w 5715040"/>
                <a:gd name="connsiteY3" fmla="*/ 533401 h 533401"/>
                <a:gd name="connsiteX4" fmla="*/ 505609 w 5715040"/>
                <a:gd name="connsiteY4" fmla="*/ 0 h 533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40" h="533401">
                  <a:moveTo>
                    <a:pt x="505609" y="0"/>
                  </a:moveTo>
                  <a:lnTo>
                    <a:pt x="5715040" y="0"/>
                  </a:lnTo>
                  <a:lnTo>
                    <a:pt x="5715040" y="533401"/>
                  </a:lnTo>
                  <a:lnTo>
                    <a:pt x="0" y="533401"/>
                  </a:lnTo>
                  <a:lnTo>
                    <a:pt x="505609" y="0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75000">
                  <a:sysClr val="window" lastClr="FFFFFF"/>
                </a:gs>
                <a:gs pos="100000">
                  <a:sysClr val="window" lastClr="FFFFFF">
                    <a:alpha val="0"/>
                  </a:sysClr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  <a:scene3d>
              <a:camera prst="obliqueTopLeft"/>
              <a:lightRig rig="threePt" dir="t"/>
            </a:scene3d>
            <a:sp3d/>
          </p:spPr>
          <p:txBody>
            <a:bodyPr anchor="ctr"/>
            <a:lstStyle/>
            <a:p>
              <a:pPr algn="ctr" latinLnBrk="0">
                <a:defRPr/>
              </a:pPr>
              <a:endParaRPr lang="ko-KR" altLang="en-US" kern="0" dirty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1644625" y="1459616"/>
            <a:ext cx="7191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latinLnBrk="0">
              <a:spcBef>
                <a:spcPct val="50000"/>
              </a:spcBef>
              <a:defRPr/>
            </a:pPr>
            <a:r>
              <a:rPr lang="en-US" altLang="ko-KR" sz="3200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Ⅰ</a:t>
            </a:r>
          </a:p>
        </p:txBody>
      </p:sp>
      <p:grpSp>
        <p:nvGrpSpPr>
          <p:cNvPr id="24" name="그룹 52"/>
          <p:cNvGrpSpPr>
            <a:grpSpLocks/>
          </p:cNvGrpSpPr>
          <p:nvPr/>
        </p:nvGrpSpPr>
        <p:grpSpPr bwMode="auto">
          <a:xfrm>
            <a:off x="1798371" y="2436834"/>
            <a:ext cx="6005512" cy="706438"/>
            <a:chOff x="1805785" y="2418981"/>
            <a:chExt cx="4782373" cy="706862"/>
          </a:xfrm>
        </p:grpSpPr>
        <p:sp>
          <p:nvSpPr>
            <p:cNvPr id="25" name="직사각형 24"/>
            <p:cNvSpPr/>
            <p:nvPr/>
          </p:nvSpPr>
          <p:spPr bwMode="auto">
            <a:xfrm>
              <a:off x="1805785" y="2535847"/>
              <a:ext cx="4357717" cy="589996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  <a:alpha val="0"/>
                  </a:schemeClr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>
                <a:rot lat="0" lon="0" rev="0"/>
              </a:camera>
              <a:lightRig rig="balanced" dir="t"/>
            </a:scene3d>
            <a:sp3d>
              <a:bevelT w="254000" h="190500"/>
            </a:sp3d>
          </p:spPr>
          <p:txBody>
            <a:bodyPr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6" name="AutoShape 7"/>
            <p:cNvSpPr>
              <a:spLocks noChangeArrowheads="1"/>
            </p:cNvSpPr>
            <p:nvPr/>
          </p:nvSpPr>
          <p:spPr bwMode="auto">
            <a:xfrm rot="5400000">
              <a:off x="2227788" y="2013125"/>
              <a:ext cx="322733" cy="1134446"/>
            </a:xfrm>
            <a:prstGeom prst="rect">
              <a:avLst/>
            </a:prstGeom>
            <a:gradFill rotWithShape="1">
              <a:gsLst>
                <a:gs pos="0">
                  <a:sysClr val="window" lastClr="FFFFFF">
                    <a:alpha val="0"/>
                  </a:sysClr>
                </a:gs>
                <a:gs pos="40000">
                  <a:sysClr val="window" lastClr="FFFFFF">
                    <a:alpha val="0"/>
                  </a:sysClr>
                </a:gs>
                <a:gs pos="50000">
                  <a:schemeClr val="bg1">
                    <a:alpha val="90000"/>
                  </a:schemeClr>
                </a:gs>
                <a:gs pos="70000">
                  <a:sysClr val="window" lastClr="FFFFFF">
                    <a:alpha val="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latinLnBrk="0">
                <a:defRPr/>
              </a:pPr>
              <a:endParaRPr lang="ko-KR" altLang="en-US" sz="1400" b="1" kern="0" dirty="0">
                <a:solidFill>
                  <a:sysClr val="windowText" lastClr="000000"/>
                </a:solidFill>
                <a:latin typeface="Arial" pitchFamily="34" charset="0"/>
                <a:ea typeface="HY중고딕"/>
                <a:cs typeface="Arial" pitchFamily="34" charset="0"/>
              </a:endParaRPr>
            </a:p>
          </p:txBody>
        </p:sp>
        <p:sp>
          <p:nvSpPr>
            <p:cNvPr id="27" name="AutoShape 7"/>
            <p:cNvSpPr>
              <a:spLocks noChangeArrowheads="1"/>
            </p:cNvSpPr>
            <p:nvPr/>
          </p:nvSpPr>
          <p:spPr bwMode="auto">
            <a:xfrm rot="5400000">
              <a:off x="2017413" y="2289625"/>
              <a:ext cx="655507" cy="1008112"/>
            </a:xfrm>
            <a:prstGeom prst="rect">
              <a:avLst/>
            </a:prstGeom>
            <a:gradFill rotWithShape="1">
              <a:gsLst>
                <a:gs pos="0">
                  <a:sysClr val="window" lastClr="FFFFFF">
                    <a:alpha val="0"/>
                  </a:sysClr>
                </a:gs>
                <a:gs pos="28000">
                  <a:sysClr val="window" lastClr="FFFFFF">
                    <a:alpha val="0"/>
                  </a:sysClr>
                </a:gs>
                <a:gs pos="50000">
                  <a:schemeClr val="accent5">
                    <a:lumMod val="50000"/>
                  </a:schemeClr>
                </a:gs>
                <a:gs pos="70000">
                  <a:sysClr val="window" lastClr="FFFFFF">
                    <a:alpha val="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latinLnBrk="0">
                <a:defRPr/>
              </a:pPr>
              <a:endParaRPr lang="ko-KR" altLang="en-US" sz="1400" b="1" kern="0" dirty="0">
                <a:solidFill>
                  <a:sysClr val="windowText" lastClr="000000"/>
                </a:solidFill>
                <a:latin typeface="Arial" pitchFamily="34" charset="0"/>
                <a:ea typeface="HY중고딕"/>
                <a:cs typeface="Arial" pitchFamily="34" charset="0"/>
              </a:endParaRPr>
            </a:p>
          </p:txBody>
        </p:sp>
        <p:sp>
          <p:nvSpPr>
            <p:cNvPr id="28" name="자유형 27"/>
            <p:cNvSpPr/>
            <p:nvPr/>
          </p:nvSpPr>
          <p:spPr bwMode="auto">
            <a:xfrm>
              <a:off x="2351575" y="2579056"/>
              <a:ext cx="4236583" cy="514007"/>
            </a:xfrm>
            <a:custGeom>
              <a:avLst/>
              <a:gdLst>
                <a:gd name="connsiteX0" fmla="*/ 0 w 5715040"/>
                <a:gd name="connsiteY0" fmla="*/ 0 h 533401"/>
                <a:gd name="connsiteX1" fmla="*/ 5715040 w 5715040"/>
                <a:gd name="connsiteY1" fmla="*/ 0 h 533401"/>
                <a:gd name="connsiteX2" fmla="*/ 5715040 w 5715040"/>
                <a:gd name="connsiteY2" fmla="*/ 533401 h 533401"/>
                <a:gd name="connsiteX3" fmla="*/ 0 w 5715040"/>
                <a:gd name="connsiteY3" fmla="*/ 533401 h 533401"/>
                <a:gd name="connsiteX4" fmla="*/ 0 w 5715040"/>
                <a:gd name="connsiteY4" fmla="*/ 0 h 533401"/>
                <a:gd name="connsiteX0" fmla="*/ 505609 w 5715040"/>
                <a:gd name="connsiteY0" fmla="*/ 0 h 533401"/>
                <a:gd name="connsiteX1" fmla="*/ 5715040 w 5715040"/>
                <a:gd name="connsiteY1" fmla="*/ 0 h 533401"/>
                <a:gd name="connsiteX2" fmla="*/ 5715040 w 5715040"/>
                <a:gd name="connsiteY2" fmla="*/ 533401 h 533401"/>
                <a:gd name="connsiteX3" fmla="*/ 0 w 5715040"/>
                <a:gd name="connsiteY3" fmla="*/ 533401 h 533401"/>
                <a:gd name="connsiteX4" fmla="*/ 505609 w 5715040"/>
                <a:gd name="connsiteY4" fmla="*/ 0 h 533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40" h="533401">
                  <a:moveTo>
                    <a:pt x="505609" y="0"/>
                  </a:moveTo>
                  <a:lnTo>
                    <a:pt x="5715040" y="0"/>
                  </a:lnTo>
                  <a:lnTo>
                    <a:pt x="5715040" y="533401"/>
                  </a:lnTo>
                  <a:lnTo>
                    <a:pt x="0" y="533401"/>
                  </a:lnTo>
                  <a:lnTo>
                    <a:pt x="505609" y="0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75000">
                  <a:sysClr val="window" lastClr="FFFFFF"/>
                </a:gs>
                <a:gs pos="100000">
                  <a:sysClr val="window" lastClr="FFFFFF">
                    <a:alpha val="0"/>
                  </a:sysClr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  <a:scene3d>
              <a:camera prst="obliqueTopLeft"/>
              <a:lightRig rig="threePt" dir="t"/>
            </a:scene3d>
            <a:sp3d/>
          </p:spPr>
          <p:txBody>
            <a:bodyPr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29" name="Text Box 4"/>
          <p:cNvSpPr txBox="1">
            <a:spLocks noChangeArrowheads="1"/>
          </p:cNvSpPr>
          <p:nvPr/>
        </p:nvSpPr>
        <p:spPr bwMode="auto">
          <a:xfrm>
            <a:off x="1869808" y="2581297"/>
            <a:ext cx="700088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latinLnBrk="0">
              <a:spcBef>
                <a:spcPct val="50000"/>
              </a:spcBef>
              <a:defRPr/>
            </a:pPr>
            <a:r>
              <a:rPr lang="en-US" altLang="ko-KR" sz="3200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Ⅱ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868588" y="1548517"/>
            <a:ext cx="467995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입시환경의 변화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973122" y="2597173"/>
            <a:ext cx="4681537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대입전형의 기본사항 </a:t>
            </a:r>
          </a:p>
        </p:txBody>
      </p:sp>
      <p:grpSp>
        <p:nvGrpSpPr>
          <p:cNvPr id="32" name="그룹 57"/>
          <p:cNvGrpSpPr>
            <a:grpSpLocks/>
          </p:cNvGrpSpPr>
          <p:nvPr/>
        </p:nvGrpSpPr>
        <p:grpSpPr bwMode="auto">
          <a:xfrm>
            <a:off x="2432425" y="3546845"/>
            <a:ext cx="5905500" cy="738187"/>
            <a:chOff x="1497061" y="3242737"/>
            <a:chExt cx="5593611" cy="738476"/>
          </a:xfrm>
        </p:grpSpPr>
        <p:sp>
          <p:nvSpPr>
            <p:cNvPr id="33" name="직사각형 32"/>
            <p:cNvSpPr/>
            <p:nvPr/>
          </p:nvSpPr>
          <p:spPr bwMode="auto">
            <a:xfrm>
              <a:off x="1497061" y="3349718"/>
              <a:ext cx="4357717" cy="589996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  <a:alpha val="0"/>
                  </a:schemeClr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>
                <a:rot lat="0" lon="0" rev="0"/>
              </a:camera>
              <a:lightRig rig="balanced" dir="t"/>
            </a:scene3d>
            <a:sp3d>
              <a:bevelT w="254000" h="190500"/>
            </a:sp3d>
          </p:spPr>
          <p:txBody>
            <a:bodyPr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5" name="AutoShape 7"/>
            <p:cNvSpPr>
              <a:spLocks noChangeArrowheads="1"/>
            </p:cNvSpPr>
            <p:nvPr/>
          </p:nvSpPr>
          <p:spPr bwMode="auto">
            <a:xfrm rot="5400000">
              <a:off x="1930247" y="2836881"/>
              <a:ext cx="322733" cy="1134446"/>
            </a:xfrm>
            <a:prstGeom prst="rect">
              <a:avLst/>
            </a:prstGeom>
            <a:gradFill rotWithShape="1">
              <a:gsLst>
                <a:gs pos="0">
                  <a:sysClr val="window" lastClr="FFFFFF">
                    <a:alpha val="0"/>
                  </a:sysClr>
                </a:gs>
                <a:gs pos="40000">
                  <a:sysClr val="window" lastClr="FFFFFF">
                    <a:alpha val="0"/>
                  </a:sysClr>
                </a:gs>
                <a:gs pos="50000">
                  <a:schemeClr val="bg1">
                    <a:alpha val="90000"/>
                  </a:schemeClr>
                </a:gs>
                <a:gs pos="70000">
                  <a:sysClr val="window" lastClr="FFFFFF">
                    <a:alpha val="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latinLnBrk="0">
                <a:defRPr/>
              </a:pPr>
              <a:endParaRPr lang="ko-KR" altLang="en-US" sz="1400" b="1" kern="0" dirty="0">
                <a:solidFill>
                  <a:sysClr val="windowText" lastClr="000000"/>
                </a:solidFill>
                <a:latin typeface="Arial" pitchFamily="34" charset="0"/>
                <a:ea typeface="HY중고딕"/>
                <a:cs typeface="Arial" pitchFamily="34" charset="0"/>
              </a:endParaRPr>
            </a:p>
          </p:txBody>
        </p:sp>
        <p:sp>
          <p:nvSpPr>
            <p:cNvPr id="36" name="AutoShape 7"/>
            <p:cNvSpPr>
              <a:spLocks noChangeArrowheads="1"/>
            </p:cNvSpPr>
            <p:nvPr/>
          </p:nvSpPr>
          <p:spPr bwMode="auto">
            <a:xfrm rot="5400000">
              <a:off x="1678889" y="3149404"/>
              <a:ext cx="655507" cy="1008112"/>
            </a:xfrm>
            <a:prstGeom prst="rect">
              <a:avLst/>
            </a:prstGeom>
            <a:gradFill rotWithShape="1">
              <a:gsLst>
                <a:gs pos="0">
                  <a:sysClr val="window" lastClr="FFFFFF">
                    <a:alpha val="0"/>
                  </a:sysClr>
                </a:gs>
                <a:gs pos="28000">
                  <a:sysClr val="window" lastClr="FFFFFF">
                    <a:alpha val="0"/>
                  </a:sysClr>
                </a:gs>
                <a:gs pos="50000">
                  <a:schemeClr val="accent4">
                    <a:lumMod val="50000"/>
                  </a:schemeClr>
                </a:gs>
                <a:gs pos="70000">
                  <a:sysClr val="window" lastClr="FFFFFF">
                    <a:alpha val="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latinLnBrk="0">
                <a:defRPr/>
              </a:pPr>
              <a:endParaRPr lang="ko-KR" altLang="en-US" sz="1400" b="1" kern="0" dirty="0">
                <a:solidFill>
                  <a:sysClr val="windowText" lastClr="000000"/>
                </a:solidFill>
                <a:latin typeface="Arial" pitchFamily="34" charset="0"/>
                <a:ea typeface="HY중고딕"/>
                <a:cs typeface="Arial" pitchFamily="34" charset="0"/>
              </a:endParaRPr>
            </a:p>
          </p:txBody>
        </p:sp>
        <p:sp>
          <p:nvSpPr>
            <p:cNvPr id="37" name="자유형 36"/>
            <p:cNvSpPr/>
            <p:nvPr/>
          </p:nvSpPr>
          <p:spPr bwMode="auto">
            <a:xfrm>
              <a:off x="2133437" y="3392927"/>
              <a:ext cx="4957235" cy="514007"/>
            </a:xfrm>
            <a:custGeom>
              <a:avLst/>
              <a:gdLst>
                <a:gd name="connsiteX0" fmla="*/ 0 w 5715040"/>
                <a:gd name="connsiteY0" fmla="*/ 0 h 533401"/>
                <a:gd name="connsiteX1" fmla="*/ 5715040 w 5715040"/>
                <a:gd name="connsiteY1" fmla="*/ 0 h 533401"/>
                <a:gd name="connsiteX2" fmla="*/ 5715040 w 5715040"/>
                <a:gd name="connsiteY2" fmla="*/ 533401 h 533401"/>
                <a:gd name="connsiteX3" fmla="*/ 0 w 5715040"/>
                <a:gd name="connsiteY3" fmla="*/ 533401 h 533401"/>
                <a:gd name="connsiteX4" fmla="*/ 0 w 5715040"/>
                <a:gd name="connsiteY4" fmla="*/ 0 h 533401"/>
                <a:gd name="connsiteX0" fmla="*/ 505609 w 5715040"/>
                <a:gd name="connsiteY0" fmla="*/ 0 h 533401"/>
                <a:gd name="connsiteX1" fmla="*/ 5715040 w 5715040"/>
                <a:gd name="connsiteY1" fmla="*/ 0 h 533401"/>
                <a:gd name="connsiteX2" fmla="*/ 5715040 w 5715040"/>
                <a:gd name="connsiteY2" fmla="*/ 533401 h 533401"/>
                <a:gd name="connsiteX3" fmla="*/ 0 w 5715040"/>
                <a:gd name="connsiteY3" fmla="*/ 533401 h 533401"/>
                <a:gd name="connsiteX4" fmla="*/ 505609 w 5715040"/>
                <a:gd name="connsiteY4" fmla="*/ 0 h 533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40" h="533401">
                  <a:moveTo>
                    <a:pt x="505609" y="0"/>
                  </a:moveTo>
                  <a:lnTo>
                    <a:pt x="5715040" y="0"/>
                  </a:lnTo>
                  <a:lnTo>
                    <a:pt x="5715040" y="533401"/>
                  </a:lnTo>
                  <a:lnTo>
                    <a:pt x="0" y="533401"/>
                  </a:lnTo>
                  <a:lnTo>
                    <a:pt x="505609" y="0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75000">
                  <a:sysClr val="window" lastClr="FFFFFF"/>
                </a:gs>
                <a:gs pos="100000">
                  <a:sysClr val="window" lastClr="FFFFFF">
                    <a:alpha val="0"/>
                  </a:sysClr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  <a:scene3d>
              <a:camera prst="obliqueTopLeft"/>
              <a:lightRig rig="threePt" dir="t"/>
            </a:scene3d>
            <a:sp3d/>
          </p:spPr>
          <p:txBody>
            <a:bodyPr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38" name="Text Box 4"/>
          <p:cNvSpPr txBox="1">
            <a:spLocks noChangeArrowheads="1"/>
          </p:cNvSpPr>
          <p:nvPr/>
        </p:nvSpPr>
        <p:spPr bwMode="auto">
          <a:xfrm>
            <a:off x="2273035" y="3676784"/>
            <a:ext cx="700087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latinLnBrk="0">
              <a:spcBef>
                <a:spcPct val="50000"/>
              </a:spcBef>
              <a:defRPr/>
            </a:pPr>
            <a:r>
              <a:rPr lang="en-US" altLang="ko-KR" sz="3200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Ⅲ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374759" y="3703773"/>
            <a:ext cx="467995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전국학력평가와 수능 </a:t>
            </a:r>
          </a:p>
        </p:txBody>
      </p:sp>
      <p:grpSp>
        <p:nvGrpSpPr>
          <p:cNvPr id="30" name="그룹 47">
            <a:extLst>
              <a:ext uri="{FF2B5EF4-FFF2-40B4-BE49-F238E27FC236}">
                <a16:creationId xmlns:a16="http://schemas.microsoft.com/office/drawing/2014/main" id="{5FDA1756-30A8-4655-8AEF-3EEFBF26E046}"/>
              </a:ext>
            </a:extLst>
          </p:cNvPr>
          <p:cNvGrpSpPr>
            <a:grpSpLocks/>
          </p:cNvGrpSpPr>
          <p:nvPr/>
        </p:nvGrpSpPr>
        <p:grpSpPr bwMode="auto">
          <a:xfrm>
            <a:off x="3006296" y="4688666"/>
            <a:ext cx="6392701" cy="783271"/>
            <a:chOff x="2114511" y="1609961"/>
            <a:chExt cx="5593611" cy="734764"/>
          </a:xfrm>
        </p:grpSpPr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6B0B586C-D3BB-4EB5-A15D-31EF05F3F841}"/>
                </a:ext>
              </a:extLst>
            </p:cNvPr>
            <p:cNvSpPr/>
            <p:nvPr/>
          </p:nvSpPr>
          <p:spPr bwMode="auto">
            <a:xfrm>
              <a:off x="2114511" y="1721976"/>
              <a:ext cx="4357717" cy="589996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shade val="30000"/>
                    <a:satMod val="115000"/>
                  </a:schemeClr>
                </a:gs>
                <a:gs pos="50000">
                  <a:schemeClr val="accent6">
                    <a:shade val="67500"/>
                    <a:satMod val="115000"/>
                  </a:schemeClr>
                </a:gs>
                <a:gs pos="100000">
                  <a:schemeClr val="accent6">
                    <a:shade val="100000"/>
                    <a:satMod val="115000"/>
                    <a:alpha val="0"/>
                  </a:schemeClr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>
                <a:rot lat="0" lon="0" rev="0"/>
              </a:camera>
              <a:lightRig rig="balanced" dir="t"/>
            </a:scene3d>
            <a:sp3d>
              <a:bevelT w="254000" h="190500"/>
            </a:sp3d>
          </p:spPr>
          <p:txBody>
            <a:bodyPr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41" name="AutoShape 7">
              <a:extLst>
                <a:ext uri="{FF2B5EF4-FFF2-40B4-BE49-F238E27FC236}">
                  <a16:creationId xmlns:a16="http://schemas.microsoft.com/office/drawing/2014/main" id="{CF741D1E-12C0-4770-BCC7-57AAAAB0C28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2534533" y="1204105"/>
              <a:ext cx="322733" cy="1134446"/>
            </a:xfrm>
            <a:prstGeom prst="rect">
              <a:avLst/>
            </a:prstGeom>
            <a:gradFill rotWithShape="1">
              <a:gsLst>
                <a:gs pos="0">
                  <a:sysClr val="window" lastClr="FFFFFF">
                    <a:alpha val="0"/>
                  </a:sysClr>
                </a:gs>
                <a:gs pos="40000">
                  <a:sysClr val="window" lastClr="FFFFFF">
                    <a:alpha val="0"/>
                  </a:sysClr>
                </a:gs>
                <a:gs pos="50000">
                  <a:schemeClr val="bg1">
                    <a:alpha val="90000"/>
                  </a:schemeClr>
                </a:gs>
                <a:gs pos="70000">
                  <a:sysClr val="window" lastClr="FFFFFF">
                    <a:alpha val="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latinLnBrk="0">
                <a:defRPr/>
              </a:pPr>
              <a:endParaRPr lang="ko-KR" altLang="en-US" sz="1400" b="1" kern="0" dirty="0">
                <a:solidFill>
                  <a:sysClr val="windowText" lastClr="000000"/>
                </a:solidFill>
                <a:latin typeface="Arial" pitchFamily="34" charset="0"/>
                <a:ea typeface="HY중고딕"/>
                <a:cs typeface="Arial" pitchFamily="34" charset="0"/>
              </a:endParaRPr>
            </a:p>
          </p:txBody>
        </p:sp>
        <p:sp>
          <p:nvSpPr>
            <p:cNvPr id="42" name="AutoShape 7">
              <a:extLst>
                <a:ext uri="{FF2B5EF4-FFF2-40B4-BE49-F238E27FC236}">
                  <a16:creationId xmlns:a16="http://schemas.microsoft.com/office/drawing/2014/main" id="{F73EB9DD-E4E2-4006-A772-6F422CBD5D6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2369810" y="1443136"/>
              <a:ext cx="655507" cy="1147671"/>
            </a:xfrm>
            <a:prstGeom prst="rect">
              <a:avLst/>
            </a:prstGeom>
            <a:gradFill rotWithShape="1">
              <a:gsLst>
                <a:gs pos="0">
                  <a:sysClr val="window" lastClr="FFFFFF">
                    <a:alpha val="0"/>
                  </a:sysClr>
                </a:gs>
                <a:gs pos="28000">
                  <a:sysClr val="window" lastClr="FFFFFF">
                    <a:alpha val="0"/>
                  </a:sysClr>
                </a:gs>
                <a:gs pos="50000">
                  <a:schemeClr val="accent6">
                    <a:lumMod val="50000"/>
                  </a:schemeClr>
                </a:gs>
                <a:gs pos="70000">
                  <a:sysClr val="window" lastClr="FFFFFF">
                    <a:alpha val="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latinLnBrk="0">
                <a:defRPr/>
              </a:pPr>
              <a:endParaRPr lang="ko-KR" altLang="en-US" sz="1400" b="1" kern="0" dirty="0">
                <a:solidFill>
                  <a:sysClr val="windowText" lastClr="000000"/>
                </a:solidFill>
                <a:latin typeface="Arial" pitchFamily="34" charset="0"/>
                <a:ea typeface="HY중고딕"/>
                <a:cs typeface="Arial" pitchFamily="34" charset="0"/>
              </a:endParaRPr>
            </a:p>
          </p:txBody>
        </p:sp>
        <p:sp>
          <p:nvSpPr>
            <p:cNvPr id="43" name="자유형 21">
              <a:extLst>
                <a:ext uri="{FF2B5EF4-FFF2-40B4-BE49-F238E27FC236}">
                  <a16:creationId xmlns:a16="http://schemas.microsoft.com/office/drawing/2014/main" id="{C48BB2A7-3C9C-4DC0-8069-7F88240D82F3}"/>
                </a:ext>
              </a:extLst>
            </p:cNvPr>
            <p:cNvSpPr/>
            <p:nvPr/>
          </p:nvSpPr>
          <p:spPr bwMode="auto">
            <a:xfrm>
              <a:off x="2750887" y="1765185"/>
              <a:ext cx="4957235" cy="514007"/>
            </a:xfrm>
            <a:custGeom>
              <a:avLst/>
              <a:gdLst>
                <a:gd name="connsiteX0" fmla="*/ 0 w 5715040"/>
                <a:gd name="connsiteY0" fmla="*/ 0 h 533401"/>
                <a:gd name="connsiteX1" fmla="*/ 5715040 w 5715040"/>
                <a:gd name="connsiteY1" fmla="*/ 0 h 533401"/>
                <a:gd name="connsiteX2" fmla="*/ 5715040 w 5715040"/>
                <a:gd name="connsiteY2" fmla="*/ 533401 h 533401"/>
                <a:gd name="connsiteX3" fmla="*/ 0 w 5715040"/>
                <a:gd name="connsiteY3" fmla="*/ 533401 h 533401"/>
                <a:gd name="connsiteX4" fmla="*/ 0 w 5715040"/>
                <a:gd name="connsiteY4" fmla="*/ 0 h 533401"/>
                <a:gd name="connsiteX0" fmla="*/ 505609 w 5715040"/>
                <a:gd name="connsiteY0" fmla="*/ 0 h 533401"/>
                <a:gd name="connsiteX1" fmla="*/ 5715040 w 5715040"/>
                <a:gd name="connsiteY1" fmla="*/ 0 h 533401"/>
                <a:gd name="connsiteX2" fmla="*/ 5715040 w 5715040"/>
                <a:gd name="connsiteY2" fmla="*/ 533401 h 533401"/>
                <a:gd name="connsiteX3" fmla="*/ 0 w 5715040"/>
                <a:gd name="connsiteY3" fmla="*/ 533401 h 533401"/>
                <a:gd name="connsiteX4" fmla="*/ 505609 w 5715040"/>
                <a:gd name="connsiteY4" fmla="*/ 0 h 533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40" h="533401">
                  <a:moveTo>
                    <a:pt x="505609" y="0"/>
                  </a:moveTo>
                  <a:lnTo>
                    <a:pt x="5715040" y="0"/>
                  </a:lnTo>
                  <a:lnTo>
                    <a:pt x="5715040" y="533401"/>
                  </a:lnTo>
                  <a:lnTo>
                    <a:pt x="0" y="533401"/>
                  </a:lnTo>
                  <a:lnTo>
                    <a:pt x="505609" y="0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75000">
                  <a:sysClr val="window" lastClr="FFFFFF"/>
                </a:gs>
                <a:gs pos="100000">
                  <a:sysClr val="window" lastClr="FFFFFF">
                    <a:alpha val="0"/>
                  </a:sysClr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  <a:scene3d>
              <a:camera prst="obliqueTopLeft"/>
              <a:lightRig rig="threePt" dir="t"/>
            </a:scene3d>
            <a:sp3d/>
          </p:spPr>
          <p:txBody>
            <a:bodyPr anchor="ctr"/>
            <a:lstStyle/>
            <a:p>
              <a:pPr algn="ctr" latinLnBrk="0">
                <a:defRPr/>
              </a:pPr>
              <a:endParaRPr lang="ko-KR" altLang="en-US" kern="0" dirty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44" name="Text Box 4">
            <a:extLst>
              <a:ext uri="{FF2B5EF4-FFF2-40B4-BE49-F238E27FC236}">
                <a16:creationId xmlns:a16="http://schemas.microsoft.com/office/drawing/2014/main" id="{22C9C9CA-89E4-4D19-9D14-E21907AE70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38933" y="4753607"/>
            <a:ext cx="709431" cy="690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/>
            <a:r>
              <a:rPr lang="en-US" altLang="ko-KR" sz="2800" b="1">
                <a:solidFill>
                  <a:schemeClr val="bg1"/>
                </a:solidFill>
              </a:rPr>
              <a:t>Ⅳ</a:t>
            </a:r>
            <a:endParaRPr lang="ko-KR" altLang="en-US" sz="2800">
              <a:solidFill>
                <a:schemeClr val="bg1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5DD0259D-5F02-4CA3-A89E-19CE3EB8D185}"/>
              </a:ext>
            </a:extLst>
          </p:cNvPr>
          <p:cNvSpPr txBox="1"/>
          <p:nvPr/>
        </p:nvSpPr>
        <p:spPr>
          <a:xfrm>
            <a:off x="4296878" y="4843943"/>
            <a:ext cx="461677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대입 전형 별 이해</a:t>
            </a:r>
          </a:p>
        </p:txBody>
      </p:sp>
    </p:spTree>
    <p:extLst>
      <p:ext uri="{BB962C8B-B14F-4D97-AF65-F5344CB8AC3E}">
        <p14:creationId xmlns:p14="http://schemas.microsoft.com/office/powerpoint/2010/main" val="1832211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098A1291-111C-4F41-9870-D7E720AB483F}"/>
              </a:ext>
            </a:extLst>
          </p:cNvPr>
          <p:cNvGrpSpPr/>
          <p:nvPr/>
        </p:nvGrpSpPr>
        <p:grpSpPr>
          <a:xfrm>
            <a:off x="1524000" y="1916832"/>
            <a:ext cx="9144000" cy="2016224"/>
            <a:chOff x="0" y="1916832"/>
            <a:chExt cx="9144000" cy="2016224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69688B53-95A1-42EB-B936-816A48E40329}"/>
                </a:ext>
              </a:extLst>
            </p:cNvPr>
            <p:cNvSpPr/>
            <p:nvPr/>
          </p:nvSpPr>
          <p:spPr>
            <a:xfrm>
              <a:off x="0" y="1916832"/>
              <a:ext cx="9144000" cy="2016224"/>
            </a:xfrm>
            <a:prstGeom prst="rect">
              <a:avLst/>
            </a:prstGeom>
            <a:solidFill>
              <a:srgbClr val="E2E2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1051A0FD-F8AE-4152-91FA-FAE8223700CD}"/>
                </a:ext>
              </a:extLst>
            </p:cNvPr>
            <p:cNvSpPr/>
            <p:nvPr/>
          </p:nvSpPr>
          <p:spPr>
            <a:xfrm>
              <a:off x="0" y="3794900"/>
              <a:ext cx="9144000" cy="138156"/>
            </a:xfrm>
            <a:prstGeom prst="rect">
              <a:avLst/>
            </a:prstGeom>
            <a:gradFill>
              <a:gsLst>
                <a:gs pos="0">
                  <a:srgbClr val="D9D9D9">
                    <a:alpha val="0"/>
                  </a:srgb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25DE79D-4554-4190-A212-CF643659C963}"/>
                </a:ext>
              </a:extLst>
            </p:cNvPr>
            <p:cNvSpPr/>
            <p:nvPr/>
          </p:nvSpPr>
          <p:spPr>
            <a:xfrm flipH="1" flipV="1">
              <a:off x="0" y="1916832"/>
              <a:ext cx="9144000" cy="138156"/>
            </a:xfrm>
            <a:prstGeom prst="rect">
              <a:avLst/>
            </a:prstGeom>
            <a:gradFill>
              <a:gsLst>
                <a:gs pos="0">
                  <a:srgbClr val="D9D9D9">
                    <a:alpha val="0"/>
                  </a:srgb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9" name="직사각형 8"/>
          <p:cNvSpPr/>
          <p:nvPr/>
        </p:nvSpPr>
        <p:spPr>
          <a:xfrm>
            <a:off x="1524000" y="2759160"/>
            <a:ext cx="9144000" cy="67710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800" b="1" i="0" u="none" strike="noStrike" kern="1200" cap="none" spc="-150" normalizeH="0" baseline="0" noProof="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입시 환경의 변화</a:t>
            </a: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EB45DA7D-EF7C-4B6F-806E-5A00C412D78A}"/>
              </a:ext>
            </a:extLst>
          </p:cNvPr>
          <p:cNvGrpSpPr/>
          <p:nvPr/>
        </p:nvGrpSpPr>
        <p:grpSpPr>
          <a:xfrm>
            <a:off x="9317177" y="4140440"/>
            <a:ext cx="2966532" cy="2780928"/>
            <a:chOff x="5626163" y="3483424"/>
            <a:chExt cx="3599801" cy="3374576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9263E360-F13B-4C31-8B37-2214F11C913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0726" b="19583"/>
            <a:stretch/>
          </p:blipFill>
          <p:spPr>
            <a:xfrm>
              <a:off x="5626163" y="3483424"/>
              <a:ext cx="3522349" cy="3374576"/>
            </a:xfrm>
            <a:prstGeom prst="rect">
              <a:avLst/>
            </a:prstGeom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B77FEC4D-A4A5-42F6-83CE-AD6D53203B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08" t="79218" r="78263" b="4158"/>
            <a:stretch/>
          </p:blipFill>
          <p:spPr>
            <a:xfrm>
              <a:off x="5832140" y="6137536"/>
              <a:ext cx="504056" cy="556199"/>
            </a:xfrm>
            <a:prstGeom prst="rect">
              <a:avLst/>
            </a:prstGeom>
          </p:spPr>
        </p:pic>
        <p:pic>
          <p:nvPicPr>
            <p:cNvPr id="13" name="그림 12" descr="아이콘.png">
              <a:extLst>
                <a:ext uri="{FF2B5EF4-FFF2-40B4-BE49-F238E27FC236}">
                  <a16:creationId xmlns:a16="http://schemas.microsoft.com/office/drawing/2014/main" id="{BCF9F7C5-F1A9-4F98-9422-A45C1DF24DD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0" contrast="100000"/>
                      </a14:imgEffect>
                    </a14:imgLayer>
                  </a14:imgProps>
                </a:ext>
              </a:extLst>
            </a:blip>
            <a:srcRect t="24060" b="53104"/>
            <a:stretch>
              <a:fillRect/>
            </a:stretch>
          </p:blipFill>
          <p:spPr>
            <a:xfrm>
              <a:off x="8603942" y="5126175"/>
              <a:ext cx="622022" cy="395832"/>
            </a:xfrm>
            <a:prstGeom prst="rect">
              <a:avLst/>
            </a:prstGeom>
          </p:spPr>
        </p:pic>
        <p:pic>
          <p:nvPicPr>
            <p:cNvPr id="14" name="그림 13" descr="아이콘.png">
              <a:extLst>
                <a:ext uri="{FF2B5EF4-FFF2-40B4-BE49-F238E27FC236}">
                  <a16:creationId xmlns:a16="http://schemas.microsoft.com/office/drawing/2014/main" id="{C26A0DA7-68CC-4BA1-B589-7C72AE14377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bright="100000" contrast="-100000"/>
            </a:blip>
            <a:srcRect b="79289"/>
            <a:stretch>
              <a:fillRect/>
            </a:stretch>
          </p:blipFill>
          <p:spPr>
            <a:xfrm>
              <a:off x="7776356" y="5812399"/>
              <a:ext cx="682050" cy="393643"/>
            </a:xfrm>
            <a:prstGeom prst="rect">
              <a:avLst/>
            </a:prstGeom>
          </p:spPr>
        </p:pic>
        <p:pic>
          <p:nvPicPr>
            <p:cNvPr id="15" name="그림 14" descr="아이콘2.png">
              <a:extLst>
                <a:ext uri="{FF2B5EF4-FFF2-40B4-BE49-F238E27FC236}">
                  <a16:creationId xmlns:a16="http://schemas.microsoft.com/office/drawing/2014/main" id="{ABE4C26D-5DEF-48BA-8500-4271255BA83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lum bright="100000" contrast="100000"/>
            </a:blip>
            <a:srcRect t="60309" r="23077" b="15567"/>
            <a:stretch>
              <a:fillRect/>
            </a:stretch>
          </p:blipFill>
          <p:spPr>
            <a:xfrm>
              <a:off x="7524328" y="5121188"/>
              <a:ext cx="565474" cy="395833"/>
            </a:xfrm>
            <a:prstGeom prst="rect">
              <a:avLst/>
            </a:prstGeom>
          </p:spPr>
        </p:pic>
        <p:pic>
          <p:nvPicPr>
            <p:cNvPr id="16" name="그림 15" descr="아이콘.png">
              <a:extLst>
                <a:ext uri="{FF2B5EF4-FFF2-40B4-BE49-F238E27FC236}">
                  <a16:creationId xmlns:a16="http://schemas.microsoft.com/office/drawing/2014/main" id="{0B9E869B-6825-4544-A328-610719AD4B1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lum bright="100000" contrast="100000"/>
            </a:blip>
            <a:srcRect t="47844" b="28233"/>
            <a:stretch>
              <a:fillRect/>
            </a:stretch>
          </p:blipFill>
          <p:spPr>
            <a:xfrm>
              <a:off x="7020272" y="5605148"/>
              <a:ext cx="678569" cy="452380"/>
            </a:xfrm>
            <a:prstGeom prst="rect">
              <a:avLst/>
            </a:prstGeom>
          </p:spPr>
        </p:pic>
        <p:pic>
          <p:nvPicPr>
            <p:cNvPr id="17" name="그림 16" descr="아이콘.png">
              <a:extLst>
                <a:ext uri="{FF2B5EF4-FFF2-40B4-BE49-F238E27FC236}">
                  <a16:creationId xmlns:a16="http://schemas.microsoft.com/office/drawing/2014/main" id="{4EC34CFA-1677-4066-8BAD-12A7A639F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0" contrast="100000"/>
                      </a14:imgEffect>
                    </a14:imgLayer>
                  </a14:imgProps>
                </a:ext>
              </a:extLst>
            </a:blip>
            <a:srcRect t="76256" b="1316"/>
            <a:stretch>
              <a:fillRect/>
            </a:stretch>
          </p:blipFill>
          <p:spPr>
            <a:xfrm>
              <a:off x="6978408" y="6446551"/>
              <a:ext cx="622022" cy="388764"/>
            </a:xfrm>
            <a:prstGeom prst="rect">
              <a:avLst/>
            </a:prstGeom>
          </p:spPr>
        </p:pic>
      </p:grpSp>
      <p:sp>
        <p:nvSpPr>
          <p:cNvPr id="19" name="사각형: 둥근 위쪽 모서리 3">
            <a:extLst>
              <a:ext uri="{FF2B5EF4-FFF2-40B4-BE49-F238E27FC236}">
                <a16:creationId xmlns:a16="http://schemas.microsoft.com/office/drawing/2014/main" id="{59926E24-5A27-4C02-B5B6-98B6DD9B9E82}"/>
              </a:ext>
            </a:extLst>
          </p:cNvPr>
          <p:cNvSpPr/>
          <p:nvPr/>
        </p:nvSpPr>
        <p:spPr>
          <a:xfrm flipV="1">
            <a:off x="4745850" y="1918504"/>
            <a:ext cx="2700300" cy="36004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835860" y="1660616"/>
            <a:ext cx="187211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Chapter</a:t>
            </a:r>
            <a:endParaRPr kumimoji="0" lang="ko-KR" altLang="en-US" sz="1800" b="1" i="0" u="none" strike="noStrike" kern="1200" cap="none" spc="0" normalizeH="0" baseline="0" noProof="0" dirty="0">
              <a:ln>
                <a:solidFill>
                  <a:srgbClr val="4F81BD">
                    <a:alpha val="2000"/>
                  </a:srgbClr>
                </a:solidFill>
              </a:ln>
              <a:solidFill>
                <a:srgbClr val="0070C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276020" y="1118865"/>
            <a:ext cx="447558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6400" b="1" i="0" u="none" strike="noStrike" kern="1200" cap="none" spc="-150" normalizeH="0" baseline="0" noProof="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</a:t>
            </a:r>
            <a:endParaRPr kumimoji="0" lang="ko-KR" altLang="en-US" sz="6400" b="1" i="0" u="none" strike="noStrike" kern="1200" cap="none" spc="-150" normalizeH="0" baseline="0" noProof="0" dirty="0">
              <a:ln>
                <a:solidFill>
                  <a:srgbClr val="4F81BD">
                    <a:alpha val="2000"/>
                  </a:srgbClr>
                </a:solidFill>
              </a:ln>
              <a:solidFill>
                <a:srgbClr val="0070C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9112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F5A0AE47-95B9-49C4-BFD0-E2594B1786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766" y="263906"/>
            <a:ext cx="11103428" cy="4090380"/>
          </a:xfrm>
          <a:prstGeom prst="rect">
            <a:avLst/>
          </a:prstGeom>
        </p:spPr>
      </p:pic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2B751C43-5666-4F01-8B1E-5DB95094D8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806635"/>
              </p:ext>
            </p:extLst>
          </p:nvPr>
        </p:nvGraphicFramePr>
        <p:xfrm>
          <a:off x="574767" y="5204581"/>
          <a:ext cx="10903130" cy="11887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80626">
                  <a:extLst>
                    <a:ext uri="{9D8B030D-6E8A-4147-A177-3AD203B41FA5}">
                      <a16:colId xmlns:a16="http://schemas.microsoft.com/office/drawing/2014/main" val="869148608"/>
                    </a:ext>
                  </a:extLst>
                </a:gridCol>
                <a:gridCol w="2180626">
                  <a:extLst>
                    <a:ext uri="{9D8B030D-6E8A-4147-A177-3AD203B41FA5}">
                      <a16:colId xmlns:a16="http://schemas.microsoft.com/office/drawing/2014/main" val="156431418"/>
                    </a:ext>
                  </a:extLst>
                </a:gridCol>
                <a:gridCol w="2180626">
                  <a:extLst>
                    <a:ext uri="{9D8B030D-6E8A-4147-A177-3AD203B41FA5}">
                      <a16:colId xmlns:a16="http://schemas.microsoft.com/office/drawing/2014/main" val="4281790460"/>
                    </a:ext>
                  </a:extLst>
                </a:gridCol>
                <a:gridCol w="2180626">
                  <a:extLst>
                    <a:ext uri="{9D8B030D-6E8A-4147-A177-3AD203B41FA5}">
                      <a16:colId xmlns:a16="http://schemas.microsoft.com/office/drawing/2014/main" val="1095501453"/>
                    </a:ext>
                  </a:extLst>
                </a:gridCol>
                <a:gridCol w="2180626">
                  <a:extLst>
                    <a:ext uri="{9D8B030D-6E8A-4147-A177-3AD203B41FA5}">
                      <a16:colId xmlns:a16="http://schemas.microsoft.com/office/drawing/2014/main" val="40238723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2021(</a:t>
                      </a: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졸업</a:t>
                      </a:r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2022(</a:t>
                      </a: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고</a:t>
                      </a:r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3)</a:t>
                      </a:r>
                      <a:endParaRPr lang="ko-KR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2023(</a:t>
                      </a: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고</a:t>
                      </a:r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2)</a:t>
                      </a:r>
                      <a:endParaRPr lang="ko-KR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2024(</a:t>
                      </a: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고</a:t>
                      </a:r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1)</a:t>
                      </a:r>
                      <a:endParaRPr lang="ko-KR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2025(</a:t>
                      </a: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중</a:t>
                      </a:r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3)</a:t>
                      </a:r>
                      <a:endParaRPr lang="ko-KR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50593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/>
                        <a:t>437,950</a:t>
                      </a:r>
                      <a:endParaRPr lang="ko-KR" alt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/>
                        <a:t>452,126</a:t>
                      </a:r>
                      <a:endParaRPr lang="ko-KR" alt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/>
                        <a:t>447,236</a:t>
                      </a:r>
                      <a:endParaRPr lang="ko-KR" alt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/>
                        <a:t>413,179</a:t>
                      </a:r>
                      <a:endParaRPr lang="ko-KR" alt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/>
                        <a:t>429,302</a:t>
                      </a:r>
                      <a:endParaRPr lang="ko-KR" altLang="en-US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6014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/>
                        <a:t>-63,666</a:t>
                      </a:r>
                      <a:endParaRPr lang="ko-KR" alt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/>
                        <a:t>+14,176</a:t>
                      </a:r>
                      <a:endParaRPr lang="ko-KR" alt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/>
                        <a:t>-4,890</a:t>
                      </a:r>
                      <a:endParaRPr lang="ko-KR" alt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/>
                        <a:t>-34,057</a:t>
                      </a:r>
                      <a:endParaRPr lang="ko-KR" alt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/>
                        <a:t>+16,123</a:t>
                      </a:r>
                      <a:endParaRPr lang="ko-KR" altLang="en-US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8909221"/>
                  </a:ext>
                </a:extLst>
              </a:tr>
            </a:tbl>
          </a:graphicData>
        </a:graphic>
      </p:graphicFrame>
      <p:sp>
        <p:nvSpPr>
          <p:cNvPr id="5" name="직사각형 4">
            <a:extLst>
              <a:ext uri="{FF2B5EF4-FFF2-40B4-BE49-F238E27FC236}">
                <a16:creationId xmlns:a16="http://schemas.microsoft.com/office/drawing/2014/main" id="{1255878B-1111-4B85-810E-EB3AB2DC4A90}"/>
              </a:ext>
            </a:extLst>
          </p:cNvPr>
          <p:cNvSpPr/>
          <p:nvPr/>
        </p:nvSpPr>
        <p:spPr>
          <a:xfrm>
            <a:off x="637284" y="3128929"/>
            <a:ext cx="10870088" cy="8551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ko-KR" sz="3600" b="1" dirty="0">
                <a:latin typeface="맑은 고딕" panose="020B0503020000020004" pitchFamily="50" charset="-127"/>
              </a:rPr>
              <a:t>2021</a:t>
            </a:r>
            <a:r>
              <a:rPr lang="ko-KR" altLang="en-US" sz="3600" b="1" dirty="0">
                <a:latin typeface="맑은 고딕" panose="020B0503020000020004" pitchFamily="50" charset="-127"/>
              </a:rPr>
              <a:t>정시 경쟁률 지방대학 사실상 미달 </a:t>
            </a:r>
            <a:r>
              <a:rPr lang="en-US" altLang="ko-KR" sz="3600" b="1" dirty="0">
                <a:latin typeface="맑은 고딕" panose="020B0503020000020004" pitchFamily="50" charset="-127"/>
              </a:rPr>
              <a:t>71</a:t>
            </a:r>
            <a:r>
              <a:rPr lang="ko-KR" altLang="en-US" sz="3600" b="1" dirty="0">
                <a:latin typeface="맑은 고딕" panose="020B0503020000020004" pitchFamily="50" charset="-127"/>
              </a:rPr>
              <a:t>개교 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A2D67AE5-ED31-4D82-8D94-1C76705A5220}"/>
              </a:ext>
            </a:extLst>
          </p:cNvPr>
          <p:cNvSpPr/>
          <p:nvPr/>
        </p:nvSpPr>
        <p:spPr>
          <a:xfrm>
            <a:off x="2804160" y="5204581"/>
            <a:ext cx="6487886" cy="118872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8820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모서리가 둥근 직사각형 54">
            <a:extLst>
              <a:ext uri="{FF2B5EF4-FFF2-40B4-BE49-F238E27FC236}">
                <a16:creationId xmlns:a16="http://schemas.microsoft.com/office/drawing/2014/main" id="{3AE33CDF-6CC0-43DF-AA3A-730EC38E6FCC}"/>
              </a:ext>
            </a:extLst>
          </p:cNvPr>
          <p:cNvSpPr/>
          <p:nvPr/>
        </p:nvSpPr>
        <p:spPr>
          <a:xfrm>
            <a:off x="4927411" y="3989898"/>
            <a:ext cx="2568737" cy="2438756"/>
          </a:xfrm>
          <a:prstGeom prst="roundRect">
            <a:avLst>
              <a:gd name="adj" fmla="val 3426"/>
            </a:avLst>
          </a:prstGeom>
          <a:solidFill>
            <a:srgbClr val="68A042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252000" rtlCol="0" anchor="t" anchorCtr="0"/>
          <a:lstStyle/>
          <a:p>
            <a:pPr marL="180000" indent="-180000">
              <a:spcBef>
                <a:spcPts val="800"/>
              </a:spcBef>
              <a:buSzPct val="90000"/>
              <a:buFont typeface="Wingdings" panose="05000000000000000000" pitchFamily="2" charset="2"/>
              <a:buChar char="§"/>
            </a:pPr>
            <a:endParaRPr lang="en-US" altLang="ko-KR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모서리가 둥근 직사각형 61">
            <a:extLst>
              <a:ext uri="{FF2B5EF4-FFF2-40B4-BE49-F238E27FC236}">
                <a16:creationId xmlns:a16="http://schemas.microsoft.com/office/drawing/2014/main" id="{2D2D437E-CA02-4843-8B18-BCC40CF5D755}"/>
              </a:ext>
            </a:extLst>
          </p:cNvPr>
          <p:cNvSpPr/>
          <p:nvPr/>
        </p:nvSpPr>
        <p:spPr>
          <a:xfrm>
            <a:off x="7986403" y="3980373"/>
            <a:ext cx="2556446" cy="2438756"/>
          </a:xfrm>
          <a:prstGeom prst="roundRect">
            <a:avLst>
              <a:gd name="adj" fmla="val 3828"/>
            </a:avLst>
          </a:prstGeom>
          <a:solidFill>
            <a:srgbClr val="D69E00">
              <a:alpha val="48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252000" rtlCol="0" anchor="t" anchorCtr="0"/>
          <a:lstStyle/>
          <a:p>
            <a:pPr marL="180000" indent="-180000">
              <a:spcBef>
                <a:spcPts val="800"/>
              </a:spcBef>
              <a:buSzPct val="90000"/>
              <a:buFont typeface="Wingdings" panose="05000000000000000000" pitchFamily="2" charset="2"/>
              <a:buChar char="§"/>
            </a:pPr>
            <a:endParaRPr lang="ko-KR" alt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모서리가 둥근 직사각형 45">
            <a:extLst>
              <a:ext uri="{FF2B5EF4-FFF2-40B4-BE49-F238E27FC236}">
                <a16:creationId xmlns:a16="http://schemas.microsoft.com/office/drawing/2014/main" id="{7E7A0AE9-280C-4531-B6CE-9252E3F50672}"/>
              </a:ext>
            </a:extLst>
          </p:cNvPr>
          <p:cNvSpPr/>
          <p:nvPr/>
        </p:nvSpPr>
        <p:spPr>
          <a:xfrm>
            <a:off x="1879667" y="3989898"/>
            <a:ext cx="2556446" cy="2438756"/>
          </a:xfrm>
          <a:prstGeom prst="roundRect">
            <a:avLst>
              <a:gd name="adj" fmla="val 3024"/>
            </a:avLst>
          </a:prstGeom>
          <a:solidFill>
            <a:srgbClr val="00759E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252000" rtlCol="0" anchor="t" anchorCtr="0"/>
          <a:lstStyle/>
          <a:p>
            <a:pPr marL="180000" indent="-180000">
              <a:spcBef>
                <a:spcPts val="800"/>
              </a:spcBef>
              <a:buSzPct val="90000"/>
              <a:buFont typeface="Wingdings" panose="05000000000000000000" pitchFamily="2" charset="2"/>
              <a:buChar char="§"/>
            </a:pPr>
            <a:endParaRPr lang="en-US" altLang="ko-KR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ts val="800"/>
              </a:spcBef>
              <a:buSzPct val="90000"/>
              <a:buFont typeface="Wingdings" panose="05000000000000000000" pitchFamily="2" charset="2"/>
              <a:buChar char="§"/>
            </a:pPr>
            <a:endParaRPr lang="en-US" altLang="ko-KR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모서리가 둥근 직사각형 54"/>
          <p:cNvSpPr/>
          <p:nvPr/>
        </p:nvSpPr>
        <p:spPr>
          <a:xfrm>
            <a:off x="4927411" y="3864448"/>
            <a:ext cx="2568737" cy="2438756"/>
          </a:xfrm>
          <a:prstGeom prst="roundRect">
            <a:avLst>
              <a:gd name="adj" fmla="val 3426"/>
            </a:avLst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tlCol="0" anchor="ctr" anchorCtr="0"/>
          <a:lstStyle/>
          <a:p>
            <a:pPr marL="180000" indent="-180000">
              <a:lnSpc>
                <a:spcPts val="2600"/>
              </a:lnSpc>
              <a:spcBef>
                <a:spcPts val="800"/>
              </a:spcBef>
              <a:buSzPct val="90000"/>
              <a:buFont typeface="Wingdings" panose="05000000000000000000" pitchFamily="2" charset="2"/>
              <a:buChar char="§"/>
            </a:pPr>
            <a:r>
              <a:rPr lang="en-US" altLang="ko-KR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2022</a:t>
            </a:r>
            <a:r>
              <a:rPr lang="ko-KR" altLang="en-US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학년도 유지</a:t>
            </a:r>
            <a:endParaRPr lang="en-US" altLang="ko-KR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80000" indent="-180000">
              <a:lnSpc>
                <a:spcPts val="2600"/>
              </a:lnSpc>
              <a:spcBef>
                <a:spcPts val="800"/>
              </a:spcBef>
              <a:buSzPct val="90000"/>
              <a:buFont typeface="Wingdings" panose="05000000000000000000" pitchFamily="2" charset="2"/>
              <a:buChar char="§"/>
            </a:pPr>
            <a:r>
              <a:rPr lang="en-US" altLang="ko-KR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2023</a:t>
            </a:r>
            <a:r>
              <a:rPr lang="ko-KR" altLang="en-US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대학입학전형시행계획발표</a:t>
            </a:r>
            <a:r>
              <a:rPr lang="ko-KR" altLang="en-US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altLang="ko-KR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(2021.4.30)</a:t>
            </a:r>
          </a:p>
          <a:p>
            <a:pPr marL="180000" indent="-180000">
              <a:lnSpc>
                <a:spcPts val="2600"/>
              </a:lnSpc>
              <a:spcBef>
                <a:spcPts val="800"/>
              </a:spcBef>
              <a:buSzPct val="90000"/>
              <a:buFont typeface="Wingdings" panose="05000000000000000000" pitchFamily="2" charset="2"/>
              <a:buChar char="§"/>
            </a:pPr>
            <a:endParaRPr lang="en-US" altLang="ko-KR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4" name="직선 연결선 63">
            <a:extLst>
              <a:ext uri="{FF2B5EF4-FFF2-40B4-BE49-F238E27FC236}">
                <a16:creationId xmlns:a16="http://schemas.microsoft.com/office/drawing/2014/main" id="{CFDDC78D-8905-4FD1-9084-144249863211}"/>
              </a:ext>
            </a:extLst>
          </p:cNvPr>
          <p:cNvCxnSpPr>
            <a:cxnSpLocks/>
          </p:cNvCxnSpPr>
          <p:nvPr/>
        </p:nvCxnSpPr>
        <p:spPr>
          <a:xfrm flipV="1">
            <a:off x="6217606" y="3100985"/>
            <a:ext cx="0" cy="742139"/>
          </a:xfrm>
          <a:prstGeom prst="line">
            <a:avLst/>
          </a:prstGeom>
          <a:ln w="19050">
            <a:solidFill>
              <a:srgbClr val="68A04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모서리가 둥근 직사각형 61"/>
          <p:cNvSpPr/>
          <p:nvPr/>
        </p:nvSpPr>
        <p:spPr>
          <a:xfrm>
            <a:off x="7986403" y="3854923"/>
            <a:ext cx="2556446" cy="2438756"/>
          </a:xfrm>
          <a:prstGeom prst="roundRect">
            <a:avLst>
              <a:gd name="adj" fmla="val 3828"/>
            </a:avLst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252000" rtlCol="0" anchor="t" anchorCtr="0"/>
          <a:lstStyle/>
          <a:p>
            <a:pPr marL="180000" indent="-180000">
              <a:lnSpc>
                <a:spcPts val="2600"/>
              </a:lnSpc>
              <a:spcBef>
                <a:spcPts val="800"/>
              </a:spcBef>
              <a:buSzPct val="90000"/>
              <a:buFont typeface="Wingdings" panose="05000000000000000000" pitchFamily="2" charset="2"/>
              <a:buChar char="§"/>
            </a:pPr>
            <a:r>
              <a:rPr lang="ko-KR" altLang="en-US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대입제도 </a:t>
            </a:r>
            <a:r>
              <a:rPr lang="en-US" altLang="ko-KR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ko-KR" altLang="en-US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년예고제</a:t>
            </a:r>
            <a:r>
              <a:rPr lang="en-US" altLang="ko-KR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ko-KR" altLang="en-US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시행</a:t>
            </a:r>
            <a:r>
              <a:rPr lang="en-US" altLang="ko-KR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marL="180000" indent="-180000">
              <a:lnSpc>
                <a:spcPts val="2600"/>
              </a:lnSpc>
              <a:spcBef>
                <a:spcPts val="800"/>
              </a:spcBef>
              <a:buSzPct val="90000"/>
              <a:buFont typeface="Wingdings" panose="05000000000000000000" pitchFamily="2" charset="2"/>
              <a:buChar char="§"/>
            </a:pPr>
            <a:r>
              <a:rPr lang="ko-KR" altLang="en-US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학생부 대입제공 </a:t>
            </a:r>
            <a:r>
              <a:rPr lang="en-US" altLang="ko-KR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altLang="ko-KR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ko-KR" altLang="en-US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항목 축소</a:t>
            </a:r>
            <a:endParaRPr lang="en-US" altLang="ko-KR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80000" indent="-180000">
              <a:lnSpc>
                <a:spcPts val="2600"/>
              </a:lnSpc>
              <a:spcBef>
                <a:spcPts val="800"/>
              </a:spcBef>
              <a:buSzPct val="90000"/>
              <a:buFont typeface="Wingdings" panose="05000000000000000000" pitchFamily="2" charset="2"/>
              <a:buChar char="§"/>
            </a:pPr>
            <a:r>
              <a:rPr lang="ko-KR" altLang="en-US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자기소개서 폐지</a:t>
            </a: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ACF1A373-B83C-46EA-8017-3528379B5CF0}"/>
              </a:ext>
            </a:extLst>
          </p:cNvPr>
          <p:cNvCxnSpPr>
            <a:cxnSpLocks/>
          </p:cNvCxnSpPr>
          <p:nvPr/>
        </p:nvCxnSpPr>
        <p:spPr>
          <a:xfrm flipV="1">
            <a:off x="9232111" y="3100985"/>
            <a:ext cx="0" cy="742139"/>
          </a:xfrm>
          <a:prstGeom prst="line">
            <a:avLst/>
          </a:prstGeom>
          <a:ln w="19050">
            <a:solidFill>
              <a:srgbClr val="D69E00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모서리가 둥근 직사각형 45"/>
          <p:cNvSpPr/>
          <p:nvPr/>
        </p:nvSpPr>
        <p:spPr>
          <a:xfrm>
            <a:off x="1879667" y="3864448"/>
            <a:ext cx="2556446" cy="2438756"/>
          </a:xfrm>
          <a:prstGeom prst="roundRect">
            <a:avLst>
              <a:gd name="adj" fmla="val 3024"/>
            </a:avLst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252000" rtlCol="0" anchor="t" anchorCtr="0"/>
          <a:lstStyle/>
          <a:p>
            <a:pPr marL="180000" indent="-180000">
              <a:spcBef>
                <a:spcPts val="800"/>
              </a:spcBef>
              <a:buSzPct val="90000"/>
              <a:buFont typeface="Wingdings" panose="05000000000000000000" pitchFamily="2" charset="2"/>
              <a:buChar char="§"/>
            </a:pPr>
            <a:r>
              <a:rPr lang="en-US" altLang="ko-KR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2015</a:t>
            </a:r>
            <a:r>
              <a:rPr lang="ko-KR" altLang="en-US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교육과정</a:t>
            </a:r>
            <a:r>
              <a:rPr lang="en-US" altLang="ko-KR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ko-KR" altLang="en-US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적용</a:t>
            </a:r>
            <a:r>
              <a:rPr lang="en-US" altLang="ko-KR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marL="180000" indent="-180000">
              <a:spcBef>
                <a:spcPts val="800"/>
              </a:spcBef>
              <a:buSzPct val="90000"/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수능체제 개편</a:t>
            </a:r>
            <a:endParaRPr lang="en-US" altLang="ko-KR" sz="1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80000" indent="-180000">
              <a:spcBef>
                <a:spcPts val="800"/>
              </a:spcBef>
              <a:buSzPct val="90000"/>
              <a:buFont typeface="Wingdings" panose="05000000000000000000" pitchFamily="2" charset="2"/>
              <a:buChar char="§"/>
            </a:pPr>
            <a:r>
              <a:rPr lang="ko-KR" altLang="en-US" sz="1600" b="1" spc="-13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고교 성취평가제  </a:t>
            </a:r>
            <a:r>
              <a:rPr lang="en-US" altLang="ko-KR" sz="1600" b="1" spc="-13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ko-KR" altLang="en-US" sz="1600" b="1" spc="-1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대입 부분반영</a:t>
            </a:r>
            <a:r>
              <a:rPr lang="en-US" altLang="ko-KR" sz="1600" b="1" spc="-1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ko-KR" altLang="en-US" sz="1600" b="1" spc="-1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진로</a:t>
            </a:r>
            <a:r>
              <a:rPr lang="en-US" altLang="ko-KR" sz="1600" b="1" spc="-1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marL="180000" indent="-180000">
              <a:spcBef>
                <a:spcPts val="800"/>
              </a:spcBef>
              <a:buSzPct val="90000"/>
              <a:buFont typeface="Wingdings" panose="05000000000000000000" pitchFamily="2" charset="2"/>
              <a:buChar char="§"/>
            </a:pPr>
            <a:r>
              <a:rPr lang="ko-KR" altLang="en-US" sz="1600" b="1" spc="-1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자기소개서 개선 </a:t>
            </a:r>
            <a:endParaRPr lang="en-US" altLang="ko-KR" sz="1600" b="1" spc="-15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80000" indent="-180000">
              <a:spcBef>
                <a:spcPts val="800"/>
              </a:spcBef>
              <a:buSzPct val="90000"/>
              <a:buFont typeface="Wingdings" panose="05000000000000000000" pitchFamily="2" charset="2"/>
              <a:buChar char="§"/>
            </a:pPr>
            <a:r>
              <a:rPr lang="ko-KR" altLang="en-US" sz="1600" b="1" spc="-1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교사추천서 폐지</a:t>
            </a:r>
            <a:endParaRPr lang="en-US" altLang="ko-KR" sz="1600" b="1" spc="-15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80000" indent="-180000">
              <a:spcBef>
                <a:spcPts val="800"/>
              </a:spcBef>
              <a:buSzPct val="90000"/>
              <a:buFont typeface="Wingdings" panose="05000000000000000000" pitchFamily="2" charset="2"/>
              <a:buChar char="§"/>
            </a:pPr>
            <a:endParaRPr lang="en-US" altLang="ko-KR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ts val="800"/>
              </a:spcBef>
              <a:buSzPct val="90000"/>
              <a:buFont typeface="Wingdings" panose="05000000000000000000" pitchFamily="2" charset="2"/>
              <a:buChar char="§"/>
            </a:pPr>
            <a:endParaRPr lang="en-US" altLang="ko-KR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6741731-2C1B-4745-9686-7B71382AFB12}"/>
              </a:ext>
            </a:extLst>
          </p:cNvPr>
          <p:cNvSpPr txBox="1"/>
          <p:nvPr/>
        </p:nvSpPr>
        <p:spPr>
          <a:xfrm>
            <a:off x="1167465" y="327553"/>
            <a:ext cx="7750645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 </a:t>
            </a:r>
            <a:r>
              <a:rPr lang="ko-KR" altLang="en-US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대입제도 개편 주요 사항 </a:t>
            </a:r>
          </a:p>
        </p:txBody>
      </p:sp>
      <p:cxnSp>
        <p:nvCxnSpPr>
          <p:cNvPr id="65" name="직선 연결선 64">
            <a:extLst>
              <a:ext uri="{FF2B5EF4-FFF2-40B4-BE49-F238E27FC236}">
                <a16:creationId xmlns:a16="http://schemas.microsoft.com/office/drawing/2014/main" id="{9CA60358-5255-4FAE-99C7-32684889E6DF}"/>
              </a:ext>
            </a:extLst>
          </p:cNvPr>
          <p:cNvCxnSpPr>
            <a:cxnSpLocks/>
          </p:cNvCxnSpPr>
          <p:nvPr/>
        </p:nvCxnSpPr>
        <p:spPr>
          <a:xfrm flipV="1">
            <a:off x="3122714" y="3100985"/>
            <a:ext cx="0" cy="742139"/>
          </a:xfrm>
          <a:prstGeom prst="line">
            <a:avLst/>
          </a:prstGeom>
          <a:ln w="19050">
            <a:solidFill>
              <a:srgbClr val="00759E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C2E7EBF2-DC9E-46C0-9BD9-8AB018ECA784}"/>
              </a:ext>
            </a:extLst>
          </p:cNvPr>
          <p:cNvGrpSpPr/>
          <p:nvPr/>
        </p:nvGrpSpPr>
        <p:grpSpPr>
          <a:xfrm>
            <a:off x="8230991" y="1574312"/>
            <a:ext cx="2015634" cy="1772703"/>
            <a:chOff x="2916337" y="1490427"/>
            <a:chExt cx="1983238" cy="1744212"/>
          </a:xfrm>
        </p:grpSpPr>
        <p:sp>
          <p:nvSpPr>
            <p:cNvPr id="56" name="타원 55">
              <a:extLst>
                <a:ext uri="{FF2B5EF4-FFF2-40B4-BE49-F238E27FC236}">
                  <a16:creationId xmlns:a16="http://schemas.microsoft.com/office/drawing/2014/main" id="{89A78CBF-5AD9-4430-8A84-86A1F443A192}"/>
                </a:ext>
              </a:extLst>
            </p:cNvPr>
            <p:cNvSpPr/>
            <p:nvPr/>
          </p:nvSpPr>
          <p:spPr>
            <a:xfrm>
              <a:off x="3016292" y="1490427"/>
              <a:ext cx="1744212" cy="1744212"/>
            </a:xfrm>
            <a:prstGeom prst="ellipse">
              <a:avLst/>
            </a:prstGeom>
            <a:gradFill flip="none" rotWithShape="1">
              <a:gsLst>
                <a:gs pos="50000">
                  <a:srgbClr val="B48900"/>
                </a:gs>
                <a:gs pos="51000">
                  <a:schemeClr val="bg1">
                    <a:lumMod val="65000"/>
                  </a:schemeClr>
                </a:gs>
              </a:gsLst>
              <a:lin ang="17100000" scaled="0"/>
              <a:tileRect/>
            </a:gradFill>
            <a:ln w="38100">
              <a:solidFill>
                <a:srgbClr val="B48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평행 사변형 56">
              <a:extLst>
                <a:ext uri="{FF2B5EF4-FFF2-40B4-BE49-F238E27FC236}">
                  <a16:creationId xmlns:a16="http://schemas.microsoft.com/office/drawing/2014/main" id="{CF8A4057-4E08-4562-8D4C-B7166EC7D4F1}"/>
                </a:ext>
              </a:extLst>
            </p:cNvPr>
            <p:cNvSpPr/>
            <p:nvPr/>
          </p:nvSpPr>
          <p:spPr>
            <a:xfrm rot="10800000" flipH="1">
              <a:off x="2916337" y="1996344"/>
              <a:ext cx="530409" cy="406041"/>
            </a:xfrm>
            <a:prstGeom prst="parallelogram">
              <a:avLst>
                <a:gd name="adj" fmla="val 9256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8" name="평행 사변형 57">
              <a:extLst>
                <a:ext uri="{FF2B5EF4-FFF2-40B4-BE49-F238E27FC236}">
                  <a16:creationId xmlns:a16="http://schemas.microsoft.com/office/drawing/2014/main" id="{77E8F0C0-CBF3-4A81-948F-332ED1F0D5DD}"/>
                </a:ext>
              </a:extLst>
            </p:cNvPr>
            <p:cNvSpPr/>
            <p:nvPr/>
          </p:nvSpPr>
          <p:spPr>
            <a:xfrm rot="10800000" flipH="1">
              <a:off x="4369166" y="2327776"/>
              <a:ext cx="530409" cy="406041"/>
            </a:xfrm>
            <a:prstGeom prst="parallelogram">
              <a:avLst>
                <a:gd name="adj" fmla="val 9256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9" name="타원 58">
              <a:extLst>
                <a:ext uri="{FF2B5EF4-FFF2-40B4-BE49-F238E27FC236}">
                  <a16:creationId xmlns:a16="http://schemas.microsoft.com/office/drawing/2014/main" id="{F094C380-182F-4637-BEF0-930547515C69}"/>
                </a:ext>
              </a:extLst>
            </p:cNvPr>
            <p:cNvSpPr/>
            <p:nvPr/>
          </p:nvSpPr>
          <p:spPr>
            <a:xfrm>
              <a:off x="3195214" y="1662892"/>
              <a:ext cx="1394306" cy="139430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69F65DAE-DABF-44F2-B4A4-E9DBD7E40991}"/>
              </a:ext>
            </a:extLst>
          </p:cNvPr>
          <p:cNvGrpSpPr/>
          <p:nvPr/>
        </p:nvGrpSpPr>
        <p:grpSpPr>
          <a:xfrm>
            <a:off x="5216685" y="1574312"/>
            <a:ext cx="2015634" cy="1772703"/>
            <a:chOff x="2916337" y="1490427"/>
            <a:chExt cx="1983238" cy="1744212"/>
          </a:xfrm>
        </p:grpSpPr>
        <p:sp>
          <p:nvSpPr>
            <p:cNvPr id="49" name="타원 48">
              <a:extLst>
                <a:ext uri="{FF2B5EF4-FFF2-40B4-BE49-F238E27FC236}">
                  <a16:creationId xmlns:a16="http://schemas.microsoft.com/office/drawing/2014/main" id="{14406D9A-CEED-4533-B5B3-8AC461E847B0}"/>
                </a:ext>
              </a:extLst>
            </p:cNvPr>
            <p:cNvSpPr/>
            <p:nvPr/>
          </p:nvSpPr>
          <p:spPr>
            <a:xfrm>
              <a:off x="3016292" y="1490427"/>
              <a:ext cx="1744212" cy="1744212"/>
            </a:xfrm>
            <a:prstGeom prst="ellipse">
              <a:avLst/>
            </a:prstGeom>
            <a:gradFill flip="none" rotWithShape="1">
              <a:gsLst>
                <a:gs pos="50000">
                  <a:srgbClr val="68A042"/>
                </a:gs>
                <a:gs pos="51000">
                  <a:schemeClr val="bg1">
                    <a:lumMod val="65000"/>
                  </a:schemeClr>
                </a:gs>
              </a:gsLst>
              <a:lin ang="17100000" scaled="0"/>
              <a:tileRect/>
            </a:gradFill>
            <a:ln w="38100">
              <a:solidFill>
                <a:srgbClr val="68A0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평행 사변형 50">
              <a:extLst>
                <a:ext uri="{FF2B5EF4-FFF2-40B4-BE49-F238E27FC236}">
                  <a16:creationId xmlns:a16="http://schemas.microsoft.com/office/drawing/2014/main" id="{F93F0CFE-0F9E-4DCA-BE01-D91297919D93}"/>
                </a:ext>
              </a:extLst>
            </p:cNvPr>
            <p:cNvSpPr/>
            <p:nvPr/>
          </p:nvSpPr>
          <p:spPr>
            <a:xfrm rot="10800000" flipH="1">
              <a:off x="2916337" y="1996344"/>
              <a:ext cx="530409" cy="406041"/>
            </a:xfrm>
            <a:prstGeom prst="parallelogram">
              <a:avLst>
                <a:gd name="adj" fmla="val 9256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평행 사변형 51">
              <a:extLst>
                <a:ext uri="{FF2B5EF4-FFF2-40B4-BE49-F238E27FC236}">
                  <a16:creationId xmlns:a16="http://schemas.microsoft.com/office/drawing/2014/main" id="{7AA1391D-2740-4A3D-A4E7-B1EB3243303F}"/>
                </a:ext>
              </a:extLst>
            </p:cNvPr>
            <p:cNvSpPr/>
            <p:nvPr/>
          </p:nvSpPr>
          <p:spPr>
            <a:xfrm rot="10800000" flipH="1">
              <a:off x="4369166" y="2327776"/>
              <a:ext cx="530409" cy="406041"/>
            </a:xfrm>
            <a:prstGeom prst="parallelogram">
              <a:avLst>
                <a:gd name="adj" fmla="val 9256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타원 52">
              <a:extLst>
                <a:ext uri="{FF2B5EF4-FFF2-40B4-BE49-F238E27FC236}">
                  <a16:creationId xmlns:a16="http://schemas.microsoft.com/office/drawing/2014/main" id="{8ED6990D-DDD6-42AC-9DE9-BF3E89E2225E}"/>
                </a:ext>
              </a:extLst>
            </p:cNvPr>
            <p:cNvSpPr/>
            <p:nvPr/>
          </p:nvSpPr>
          <p:spPr>
            <a:xfrm>
              <a:off x="3195214" y="1662892"/>
              <a:ext cx="1394306" cy="139430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0" name="모서리가 둥근 직사각형 47">
            <a:extLst>
              <a:ext uri="{FF2B5EF4-FFF2-40B4-BE49-F238E27FC236}">
                <a16:creationId xmlns:a16="http://schemas.microsoft.com/office/drawing/2014/main" id="{08907E9F-3F5D-40DF-ACFB-3292092263CD}"/>
              </a:ext>
            </a:extLst>
          </p:cNvPr>
          <p:cNvSpPr/>
          <p:nvPr/>
        </p:nvSpPr>
        <p:spPr>
          <a:xfrm>
            <a:off x="4801353" y="1801344"/>
            <a:ext cx="2757182" cy="1411559"/>
          </a:xfrm>
          <a:prstGeom prst="roundRect">
            <a:avLst>
              <a:gd name="adj" fmla="val 12776"/>
            </a:avLst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200"/>
              </a:spcBef>
            </a:pPr>
            <a:r>
              <a:rPr lang="en-US" altLang="ko-KR" b="1" spc="-150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’23</a:t>
            </a:r>
            <a:r>
              <a:rPr lang="ko-KR" altLang="en-US" b="1" spc="-150" dirty="0">
                <a:solidFill>
                  <a:schemeClr val="tx1">
                    <a:lumMod val="95000"/>
                    <a:lumOff val="5000"/>
                  </a:schemeClr>
                </a:solidFill>
              </a:rPr>
              <a:t>학년도</a:t>
            </a:r>
            <a:endParaRPr lang="en-US" altLang="ko-KR" b="1" spc="-15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200"/>
              </a:spcBef>
            </a:pPr>
            <a:r>
              <a:rPr lang="en-US" altLang="ko-KR" sz="2000" b="1" spc="-150" dirty="0">
                <a:solidFill>
                  <a:srgbClr val="C00000"/>
                </a:solidFill>
              </a:rPr>
              <a:t>[</a:t>
            </a:r>
            <a:r>
              <a:rPr lang="ko-KR" altLang="en-US" sz="2000" b="1" spc="-150" dirty="0">
                <a:solidFill>
                  <a:srgbClr val="C00000"/>
                </a:solidFill>
              </a:rPr>
              <a:t>고</a:t>
            </a:r>
            <a:r>
              <a:rPr lang="en-US" altLang="ko-KR" sz="2000" b="1" spc="-150" dirty="0">
                <a:solidFill>
                  <a:srgbClr val="C00000"/>
                </a:solidFill>
              </a:rPr>
              <a:t>2]</a:t>
            </a:r>
          </a:p>
        </p:txBody>
      </p:sp>
      <p:sp>
        <p:nvSpPr>
          <p:cNvPr id="63" name="모서리가 둥근 직사각형 47">
            <a:extLst>
              <a:ext uri="{FF2B5EF4-FFF2-40B4-BE49-F238E27FC236}">
                <a16:creationId xmlns:a16="http://schemas.microsoft.com/office/drawing/2014/main" id="{56A35FD8-FCAB-4062-B673-E501100A3C24}"/>
              </a:ext>
            </a:extLst>
          </p:cNvPr>
          <p:cNvSpPr/>
          <p:nvPr/>
        </p:nvSpPr>
        <p:spPr>
          <a:xfrm>
            <a:off x="7830173" y="1801344"/>
            <a:ext cx="2757182" cy="1411559"/>
          </a:xfrm>
          <a:prstGeom prst="roundRect">
            <a:avLst>
              <a:gd name="adj" fmla="val 12776"/>
            </a:avLst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200"/>
              </a:spcBef>
            </a:pPr>
            <a:r>
              <a:rPr lang="en-US" altLang="ko-KR" b="1" spc="-150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’24</a:t>
            </a:r>
            <a:r>
              <a:rPr lang="ko-KR" altLang="en-US" b="1" spc="-150" dirty="0">
                <a:solidFill>
                  <a:schemeClr val="tx1">
                    <a:lumMod val="95000"/>
                    <a:lumOff val="5000"/>
                  </a:schemeClr>
                </a:solidFill>
              </a:rPr>
              <a:t>학년도</a:t>
            </a:r>
            <a:endParaRPr lang="en-US" altLang="ko-KR" b="1" spc="-15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200"/>
              </a:spcBef>
            </a:pPr>
            <a:r>
              <a:rPr lang="en-US" altLang="ko-KR" sz="2000" b="1" spc="-150" dirty="0">
                <a:solidFill>
                  <a:srgbClr val="C00000"/>
                </a:solidFill>
              </a:rPr>
              <a:t>[</a:t>
            </a:r>
            <a:r>
              <a:rPr lang="ko-KR" altLang="en-US" sz="2000" b="1" spc="-150" dirty="0">
                <a:solidFill>
                  <a:srgbClr val="C00000"/>
                </a:solidFill>
              </a:rPr>
              <a:t>고</a:t>
            </a:r>
            <a:r>
              <a:rPr lang="en-US" altLang="ko-KR" sz="2000" b="1" spc="-150" dirty="0">
                <a:solidFill>
                  <a:srgbClr val="C00000"/>
                </a:solidFill>
              </a:rPr>
              <a:t>1]</a:t>
            </a: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1D88B584-8666-458D-BA96-33851BB4E0EE}"/>
              </a:ext>
            </a:extLst>
          </p:cNvPr>
          <p:cNvGrpSpPr/>
          <p:nvPr/>
        </p:nvGrpSpPr>
        <p:grpSpPr>
          <a:xfrm>
            <a:off x="2157224" y="1574312"/>
            <a:ext cx="2015634" cy="1772703"/>
            <a:chOff x="2916337" y="1490427"/>
            <a:chExt cx="1983238" cy="1744212"/>
          </a:xfrm>
        </p:grpSpPr>
        <p:sp>
          <p:nvSpPr>
            <p:cNvPr id="2" name="타원 1">
              <a:extLst>
                <a:ext uri="{FF2B5EF4-FFF2-40B4-BE49-F238E27FC236}">
                  <a16:creationId xmlns:a16="http://schemas.microsoft.com/office/drawing/2014/main" id="{E2F8E2E5-8201-4543-B03B-503A7885DC3B}"/>
                </a:ext>
              </a:extLst>
            </p:cNvPr>
            <p:cNvSpPr/>
            <p:nvPr/>
          </p:nvSpPr>
          <p:spPr>
            <a:xfrm>
              <a:off x="3016292" y="1490427"/>
              <a:ext cx="1744212" cy="1744212"/>
            </a:xfrm>
            <a:prstGeom prst="ellipse">
              <a:avLst/>
            </a:prstGeom>
            <a:gradFill flip="none" rotWithShape="1">
              <a:gsLst>
                <a:gs pos="50000">
                  <a:srgbClr val="00759E"/>
                </a:gs>
                <a:gs pos="51000">
                  <a:schemeClr val="bg1">
                    <a:lumMod val="65000"/>
                  </a:schemeClr>
                </a:gs>
              </a:gsLst>
              <a:lin ang="17100000" scaled="0"/>
              <a:tileRect/>
            </a:gradFill>
            <a:ln w="38100">
              <a:solidFill>
                <a:srgbClr val="00759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평행 사변형 6">
              <a:extLst>
                <a:ext uri="{FF2B5EF4-FFF2-40B4-BE49-F238E27FC236}">
                  <a16:creationId xmlns:a16="http://schemas.microsoft.com/office/drawing/2014/main" id="{75BE1B20-F2C3-4873-B013-DFE4C7A3B62E}"/>
                </a:ext>
              </a:extLst>
            </p:cNvPr>
            <p:cNvSpPr/>
            <p:nvPr/>
          </p:nvSpPr>
          <p:spPr>
            <a:xfrm rot="10800000" flipH="1">
              <a:off x="2916337" y="1996344"/>
              <a:ext cx="530409" cy="406041"/>
            </a:xfrm>
            <a:prstGeom prst="parallelogram">
              <a:avLst>
                <a:gd name="adj" fmla="val 9256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평행 사변형 40">
              <a:extLst>
                <a:ext uri="{FF2B5EF4-FFF2-40B4-BE49-F238E27FC236}">
                  <a16:creationId xmlns:a16="http://schemas.microsoft.com/office/drawing/2014/main" id="{558F6BD4-42D9-4FC1-8082-FAFD1EB58A62}"/>
                </a:ext>
              </a:extLst>
            </p:cNvPr>
            <p:cNvSpPr/>
            <p:nvPr/>
          </p:nvSpPr>
          <p:spPr>
            <a:xfrm rot="10800000" flipH="1">
              <a:off x="4369166" y="2327776"/>
              <a:ext cx="530409" cy="406041"/>
            </a:xfrm>
            <a:prstGeom prst="parallelogram">
              <a:avLst>
                <a:gd name="adj" fmla="val 9256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타원 5">
              <a:extLst>
                <a:ext uri="{FF2B5EF4-FFF2-40B4-BE49-F238E27FC236}">
                  <a16:creationId xmlns:a16="http://schemas.microsoft.com/office/drawing/2014/main" id="{39402AB7-E2E3-46C3-95D5-9ADF22D7D34E}"/>
                </a:ext>
              </a:extLst>
            </p:cNvPr>
            <p:cNvSpPr/>
            <p:nvPr/>
          </p:nvSpPr>
          <p:spPr>
            <a:xfrm>
              <a:off x="3195214" y="1662892"/>
              <a:ext cx="1394306" cy="139430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8" name="모서리가 둥근 직사각형 47"/>
          <p:cNvSpPr/>
          <p:nvPr/>
        </p:nvSpPr>
        <p:spPr>
          <a:xfrm>
            <a:off x="1760910" y="1801344"/>
            <a:ext cx="2757182" cy="1411559"/>
          </a:xfrm>
          <a:prstGeom prst="roundRect">
            <a:avLst>
              <a:gd name="adj" fmla="val 12776"/>
            </a:avLst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200"/>
              </a:spcBef>
            </a:pPr>
            <a:r>
              <a:rPr lang="en-US" altLang="ko-KR" b="1" spc="-150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’22</a:t>
            </a:r>
            <a:r>
              <a:rPr lang="ko-KR" altLang="en-US" b="1" spc="-150" dirty="0">
                <a:solidFill>
                  <a:schemeClr val="tx1">
                    <a:lumMod val="95000"/>
                    <a:lumOff val="5000"/>
                  </a:schemeClr>
                </a:solidFill>
              </a:rPr>
              <a:t>학년도</a:t>
            </a:r>
            <a:endParaRPr lang="en-US" altLang="ko-KR" b="1" spc="-15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spcBef>
                <a:spcPts val="200"/>
              </a:spcBef>
            </a:pPr>
            <a:r>
              <a:rPr lang="en-US" altLang="ko-KR" sz="2000" b="1" spc="-150" dirty="0">
                <a:solidFill>
                  <a:srgbClr val="C00000"/>
                </a:solidFill>
              </a:rPr>
              <a:t>[</a:t>
            </a:r>
            <a:r>
              <a:rPr lang="ko-KR" altLang="en-US" sz="2000" b="1" spc="-150" dirty="0">
                <a:solidFill>
                  <a:srgbClr val="C00000"/>
                </a:solidFill>
              </a:rPr>
              <a:t>고</a:t>
            </a:r>
            <a:r>
              <a:rPr lang="en-US" altLang="ko-KR" sz="2000" b="1" spc="-150" dirty="0">
                <a:solidFill>
                  <a:srgbClr val="C00000"/>
                </a:solidFill>
              </a:rPr>
              <a:t>3]</a:t>
            </a:r>
          </a:p>
        </p:txBody>
      </p:sp>
    </p:spTree>
    <p:extLst>
      <p:ext uri="{BB962C8B-B14F-4D97-AF65-F5344CB8AC3E}">
        <p14:creationId xmlns:p14="http://schemas.microsoft.com/office/powerpoint/2010/main" val="1301449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extBox 58">
            <a:extLst>
              <a:ext uri="{FF2B5EF4-FFF2-40B4-BE49-F238E27FC236}">
                <a16:creationId xmlns:a16="http://schemas.microsoft.com/office/drawing/2014/main" id="{F5DAFF70-1FB3-4A0B-9FF3-D2A281FD4E40}"/>
              </a:ext>
            </a:extLst>
          </p:cNvPr>
          <p:cNvSpPr txBox="1"/>
          <p:nvPr/>
        </p:nvSpPr>
        <p:spPr>
          <a:xfrm>
            <a:off x="627510" y="391897"/>
            <a:ext cx="8829547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 2023</a:t>
            </a:r>
            <a:r>
              <a:rPr lang="ko-KR" altLang="en-US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학년도 대입 전형 주요 특징 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E6FB1EBA-16C0-42C3-8FFC-DB2F074A216C}"/>
              </a:ext>
            </a:extLst>
          </p:cNvPr>
          <p:cNvGrpSpPr/>
          <p:nvPr/>
        </p:nvGrpSpPr>
        <p:grpSpPr>
          <a:xfrm>
            <a:off x="1305999" y="1311776"/>
            <a:ext cx="9702903" cy="873789"/>
            <a:chOff x="2826852" y="1311735"/>
            <a:chExt cx="8201512" cy="800598"/>
          </a:xfrm>
        </p:grpSpPr>
        <p:sp>
          <p:nvSpPr>
            <p:cNvPr id="60" name="모서리가 둥근 직사각형 48">
              <a:extLst>
                <a:ext uri="{FF2B5EF4-FFF2-40B4-BE49-F238E27FC236}">
                  <a16:creationId xmlns:a16="http://schemas.microsoft.com/office/drawing/2014/main" id="{FF188FF9-B017-4F59-9464-1A878B9A86CD}"/>
                </a:ext>
              </a:extLst>
            </p:cNvPr>
            <p:cNvSpPr/>
            <p:nvPr/>
          </p:nvSpPr>
          <p:spPr>
            <a:xfrm flipV="1">
              <a:off x="2826852" y="1390901"/>
              <a:ext cx="8201512" cy="521974"/>
            </a:xfrm>
            <a:prstGeom prst="parallelogram">
              <a:avLst>
                <a:gd name="adj" fmla="val 44503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  <p:grpSp>
          <p:nvGrpSpPr>
            <p:cNvPr id="61" name="그룹 60">
              <a:extLst>
                <a:ext uri="{FF2B5EF4-FFF2-40B4-BE49-F238E27FC236}">
                  <a16:creationId xmlns:a16="http://schemas.microsoft.com/office/drawing/2014/main" id="{165FE570-32F6-4250-81D7-7B45F04816C1}"/>
                </a:ext>
              </a:extLst>
            </p:cNvPr>
            <p:cNvGrpSpPr/>
            <p:nvPr/>
          </p:nvGrpSpPr>
          <p:grpSpPr>
            <a:xfrm>
              <a:off x="2838748" y="1311735"/>
              <a:ext cx="958011" cy="555719"/>
              <a:chOff x="2424117" y="3460456"/>
              <a:chExt cx="774862" cy="449479"/>
            </a:xfrm>
          </p:grpSpPr>
          <p:sp>
            <p:nvSpPr>
              <p:cNvPr id="62" name="평행 사변형 61">
                <a:extLst>
                  <a:ext uri="{FF2B5EF4-FFF2-40B4-BE49-F238E27FC236}">
                    <a16:creationId xmlns:a16="http://schemas.microsoft.com/office/drawing/2014/main" id="{BCD39E2F-BFC5-4836-90CF-15FE6B1C3C2F}"/>
                  </a:ext>
                </a:extLst>
              </p:cNvPr>
              <p:cNvSpPr/>
              <p:nvPr/>
            </p:nvSpPr>
            <p:spPr>
              <a:xfrm flipH="1">
                <a:off x="2426622" y="3853408"/>
                <a:ext cx="453976" cy="56527"/>
              </a:xfrm>
              <a:prstGeom prst="parallelogram">
                <a:avLst>
                  <a:gd name="adj" fmla="val 71322"/>
                </a:avLst>
              </a:prstGeom>
              <a:solidFill>
                <a:srgbClr val="0035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64" name="평행 사변형 63">
                <a:extLst>
                  <a:ext uri="{FF2B5EF4-FFF2-40B4-BE49-F238E27FC236}">
                    <a16:creationId xmlns:a16="http://schemas.microsoft.com/office/drawing/2014/main" id="{8D1050A4-3426-4E3F-BE87-294AD828073C}"/>
                  </a:ext>
                </a:extLst>
              </p:cNvPr>
              <p:cNvSpPr/>
              <p:nvPr/>
            </p:nvSpPr>
            <p:spPr>
              <a:xfrm flipH="1">
                <a:off x="2431359" y="3461969"/>
                <a:ext cx="453977" cy="56527"/>
              </a:xfrm>
              <a:prstGeom prst="parallelogram">
                <a:avLst>
                  <a:gd name="adj" fmla="val 71322"/>
                </a:avLst>
              </a:prstGeom>
              <a:solidFill>
                <a:srgbClr val="004D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66" name="직사각형 65">
                <a:extLst>
                  <a:ext uri="{FF2B5EF4-FFF2-40B4-BE49-F238E27FC236}">
                    <a16:creationId xmlns:a16="http://schemas.microsoft.com/office/drawing/2014/main" id="{47C1764E-D198-4BEB-B4A2-A43E3E8C21B6}"/>
                  </a:ext>
                </a:extLst>
              </p:cNvPr>
              <p:cNvSpPr/>
              <p:nvPr/>
            </p:nvSpPr>
            <p:spPr>
              <a:xfrm>
                <a:off x="2424117" y="3460456"/>
                <a:ext cx="418578" cy="400111"/>
              </a:xfrm>
              <a:prstGeom prst="rect">
                <a:avLst/>
              </a:prstGeom>
              <a:pattFill prst="dkUpDiag">
                <a:fgClr>
                  <a:srgbClr val="004D68"/>
                </a:fgClr>
                <a:bgClr>
                  <a:srgbClr val="00759E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EECC6605-4268-419C-ABFF-B7A142EF1021}"/>
                  </a:ext>
                </a:extLst>
              </p:cNvPr>
              <p:cNvSpPr txBox="1"/>
              <p:nvPr/>
            </p:nvSpPr>
            <p:spPr>
              <a:xfrm>
                <a:off x="2477173" y="3475613"/>
                <a:ext cx="721806" cy="3236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000" b="1" dirty="0">
                    <a:solidFill>
                      <a:schemeClr val="bg1"/>
                    </a:solidFill>
                  </a:rPr>
                  <a:t>1.</a:t>
                </a:r>
                <a:endParaRPr lang="ko-KR" altLang="en-US" sz="20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6" name="Text Box 42"/>
            <p:cNvSpPr txBox="1">
              <a:spLocks noChangeArrowheads="1"/>
            </p:cNvSpPr>
            <p:nvPr/>
          </p:nvSpPr>
          <p:spPr bwMode="auto">
            <a:xfrm>
              <a:off x="3540766" y="1439713"/>
              <a:ext cx="7193219" cy="6726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215900" indent="-215900">
                <a:lnSpc>
                  <a:spcPct val="160000"/>
                </a:lnSpc>
                <a:buSzPct val="80000"/>
                <a:defRPr/>
              </a:pPr>
              <a:r>
                <a:rPr lang="ko-KR" altLang="en-US" sz="1600" b="1" dirty="0">
                  <a:latin typeface="+mn-ea"/>
                </a:rPr>
                <a:t>전체 모집 인원 소폭 증가 </a:t>
              </a:r>
              <a:r>
                <a:rPr lang="en-US" altLang="ko-KR" sz="1600" b="1" dirty="0">
                  <a:latin typeface="+mn-ea"/>
                </a:rPr>
                <a:t>(2022</a:t>
              </a:r>
              <a:r>
                <a:rPr lang="ko-KR" altLang="en-US" sz="1600" b="1" dirty="0">
                  <a:latin typeface="+mn-ea"/>
                </a:rPr>
                <a:t>학년도 </a:t>
              </a:r>
              <a:r>
                <a:rPr lang="en-US" altLang="ko-KR" sz="1600" b="1" dirty="0">
                  <a:latin typeface="+mn-ea"/>
                </a:rPr>
                <a:t>346,553</a:t>
              </a:r>
              <a:r>
                <a:rPr lang="ko-KR" altLang="en-US" sz="1600" b="1" dirty="0">
                  <a:latin typeface="+mn-ea"/>
                </a:rPr>
                <a:t>명</a:t>
              </a:r>
              <a:r>
                <a:rPr lang="en-US" altLang="ko-KR" sz="1600" b="1" dirty="0">
                  <a:latin typeface="+mn-ea"/>
                </a:rPr>
                <a:t>→2023</a:t>
              </a:r>
              <a:r>
                <a:rPr lang="ko-KR" altLang="en-US" sz="1600" b="1" dirty="0">
                  <a:latin typeface="+mn-ea"/>
                </a:rPr>
                <a:t>학년도 </a:t>
              </a:r>
              <a:r>
                <a:rPr lang="en-US" altLang="ko-KR" sz="1600" b="1" dirty="0">
                  <a:latin typeface="+mn-ea"/>
                </a:rPr>
                <a:t>349,124</a:t>
              </a:r>
              <a:r>
                <a:rPr lang="ko-KR" altLang="en-US" sz="1600" b="1" dirty="0">
                  <a:latin typeface="+mn-ea"/>
                </a:rPr>
                <a:t>명</a:t>
              </a:r>
              <a:r>
                <a:rPr lang="en-US" altLang="ko-KR" sz="1600" b="1" dirty="0">
                  <a:latin typeface="+mn-ea"/>
                </a:rPr>
                <a:t>)</a:t>
              </a:r>
            </a:p>
            <a:p>
              <a:pPr marL="215900" indent="-215900">
                <a:lnSpc>
                  <a:spcPct val="160000"/>
                </a:lnSpc>
                <a:buSzPct val="80000"/>
                <a:defRPr/>
              </a:pPr>
              <a:endParaRPr lang="en-US" altLang="ko-KR" sz="1600" b="1" dirty="0">
                <a:solidFill>
                  <a:srgbClr val="FF0000"/>
                </a:solidFill>
                <a:latin typeface="+mn-ea"/>
              </a:endParaRPr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35EE914-4F17-4816-BBFE-2C31FF99CA3B}"/>
              </a:ext>
            </a:extLst>
          </p:cNvPr>
          <p:cNvGrpSpPr/>
          <p:nvPr/>
        </p:nvGrpSpPr>
        <p:grpSpPr>
          <a:xfrm>
            <a:off x="1325461" y="2000342"/>
            <a:ext cx="9702903" cy="656097"/>
            <a:chOff x="2826852" y="2000343"/>
            <a:chExt cx="8201512" cy="601140"/>
          </a:xfrm>
        </p:grpSpPr>
        <p:sp>
          <p:nvSpPr>
            <p:cNvPr id="106" name="모서리가 둥근 직사각형 48">
              <a:extLst>
                <a:ext uri="{FF2B5EF4-FFF2-40B4-BE49-F238E27FC236}">
                  <a16:creationId xmlns:a16="http://schemas.microsoft.com/office/drawing/2014/main" id="{40C0E09F-DFEC-45E6-80D0-7B4B75538002}"/>
                </a:ext>
              </a:extLst>
            </p:cNvPr>
            <p:cNvSpPr/>
            <p:nvPr/>
          </p:nvSpPr>
          <p:spPr>
            <a:xfrm flipV="1">
              <a:off x="2826852" y="2079509"/>
              <a:ext cx="8201512" cy="521974"/>
            </a:xfrm>
            <a:prstGeom prst="parallelogram">
              <a:avLst>
                <a:gd name="adj" fmla="val 44503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  <p:grpSp>
          <p:nvGrpSpPr>
            <p:cNvPr id="107" name="그룹 106">
              <a:extLst>
                <a:ext uri="{FF2B5EF4-FFF2-40B4-BE49-F238E27FC236}">
                  <a16:creationId xmlns:a16="http://schemas.microsoft.com/office/drawing/2014/main" id="{24C3F6FE-1168-4DC0-8B3C-E297FF46AF13}"/>
                </a:ext>
              </a:extLst>
            </p:cNvPr>
            <p:cNvGrpSpPr/>
            <p:nvPr/>
          </p:nvGrpSpPr>
          <p:grpSpPr>
            <a:xfrm>
              <a:off x="2838748" y="2000343"/>
              <a:ext cx="958011" cy="555719"/>
              <a:chOff x="2424117" y="3460456"/>
              <a:chExt cx="774862" cy="449479"/>
            </a:xfrm>
          </p:grpSpPr>
          <p:sp>
            <p:nvSpPr>
              <p:cNvPr id="108" name="평행 사변형 107">
                <a:extLst>
                  <a:ext uri="{FF2B5EF4-FFF2-40B4-BE49-F238E27FC236}">
                    <a16:creationId xmlns:a16="http://schemas.microsoft.com/office/drawing/2014/main" id="{1FE401DE-8258-42B3-889F-D3CB8BE6F5EC}"/>
                  </a:ext>
                </a:extLst>
              </p:cNvPr>
              <p:cNvSpPr/>
              <p:nvPr/>
            </p:nvSpPr>
            <p:spPr>
              <a:xfrm flipH="1">
                <a:off x="2426622" y="3853408"/>
                <a:ext cx="453976" cy="56527"/>
              </a:xfrm>
              <a:prstGeom prst="parallelogram">
                <a:avLst>
                  <a:gd name="adj" fmla="val 71322"/>
                </a:avLst>
              </a:prstGeom>
              <a:solidFill>
                <a:srgbClr val="0035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09" name="평행 사변형 108">
                <a:extLst>
                  <a:ext uri="{FF2B5EF4-FFF2-40B4-BE49-F238E27FC236}">
                    <a16:creationId xmlns:a16="http://schemas.microsoft.com/office/drawing/2014/main" id="{2B8D3589-F1F2-44AF-B5EC-7906C9904CAF}"/>
                  </a:ext>
                </a:extLst>
              </p:cNvPr>
              <p:cNvSpPr/>
              <p:nvPr/>
            </p:nvSpPr>
            <p:spPr>
              <a:xfrm flipH="1">
                <a:off x="2431359" y="3461969"/>
                <a:ext cx="453977" cy="56527"/>
              </a:xfrm>
              <a:prstGeom prst="parallelogram">
                <a:avLst>
                  <a:gd name="adj" fmla="val 71322"/>
                </a:avLst>
              </a:prstGeom>
              <a:solidFill>
                <a:srgbClr val="004D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10" name="직사각형 109">
                <a:extLst>
                  <a:ext uri="{FF2B5EF4-FFF2-40B4-BE49-F238E27FC236}">
                    <a16:creationId xmlns:a16="http://schemas.microsoft.com/office/drawing/2014/main" id="{C736B218-CAB1-4022-9C70-017E727B7A0C}"/>
                  </a:ext>
                </a:extLst>
              </p:cNvPr>
              <p:cNvSpPr/>
              <p:nvPr/>
            </p:nvSpPr>
            <p:spPr>
              <a:xfrm>
                <a:off x="2424117" y="3460456"/>
                <a:ext cx="418578" cy="400111"/>
              </a:xfrm>
              <a:prstGeom prst="rect">
                <a:avLst/>
              </a:prstGeom>
              <a:pattFill prst="dkUpDiag">
                <a:fgClr>
                  <a:srgbClr val="004D68"/>
                </a:fgClr>
                <a:bgClr>
                  <a:srgbClr val="00759E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C2EBF0C2-164E-4F31-A8F4-61B0049C0A54}"/>
                  </a:ext>
                </a:extLst>
              </p:cNvPr>
              <p:cNvSpPr txBox="1"/>
              <p:nvPr/>
            </p:nvSpPr>
            <p:spPr>
              <a:xfrm>
                <a:off x="2477173" y="3475613"/>
                <a:ext cx="721806" cy="3236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000" b="1" dirty="0">
                    <a:solidFill>
                      <a:schemeClr val="bg1"/>
                    </a:solidFill>
                  </a:rPr>
                  <a:t>2.</a:t>
                </a:r>
                <a:endParaRPr lang="ko-KR" altLang="en-US" sz="20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7" name="Text Box 42"/>
            <p:cNvSpPr txBox="1">
              <a:spLocks noChangeArrowheads="1"/>
            </p:cNvSpPr>
            <p:nvPr/>
          </p:nvSpPr>
          <p:spPr bwMode="auto">
            <a:xfrm>
              <a:off x="3586645" y="2134757"/>
              <a:ext cx="6866637" cy="31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215900" indent="-215900">
                <a:lnSpc>
                  <a:spcPct val="160000"/>
                </a:lnSpc>
                <a:buSzPct val="80000"/>
                <a:defRPr/>
              </a:pPr>
              <a:r>
                <a:rPr lang="ko-KR" altLang="en-US" sz="1600" b="1" dirty="0">
                  <a:latin typeface="+mn-ea"/>
                </a:rPr>
                <a:t>수도권 정시 모집 인원 증가</a:t>
              </a:r>
              <a:r>
                <a:rPr lang="en-US" altLang="ko-KR" sz="1600" b="1" dirty="0">
                  <a:latin typeface="+mn-ea"/>
                </a:rPr>
                <a:t>, </a:t>
              </a:r>
              <a:r>
                <a:rPr lang="ko-KR" altLang="en-US" sz="1600" b="1" dirty="0">
                  <a:latin typeface="+mn-ea"/>
                </a:rPr>
                <a:t>비수도권 수시모집 인원 증가 </a:t>
              </a:r>
              <a:endParaRPr lang="en-US" altLang="ko-KR" sz="1600" b="1" dirty="0">
                <a:latin typeface="+mn-ea"/>
              </a:endParaRPr>
            </a:p>
          </p:txBody>
        </p: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EDA15A51-E358-4B5C-9446-0926E87F5D18}"/>
              </a:ext>
            </a:extLst>
          </p:cNvPr>
          <p:cNvGrpSpPr/>
          <p:nvPr/>
        </p:nvGrpSpPr>
        <p:grpSpPr>
          <a:xfrm>
            <a:off x="1325461" y="2702078"/>
            <a:ext cx="9702903" cy="656097"/>
            <a:chOff x="2826852" y="2702079"/>
            <a:chExt cx="8201512" cy="601140"/>
          </a:xfrm>
        </p:grpSpPr>
        <p:sp>
          <p:nvSpPr>
            <p:cNvPr id="113" name="모서리가 둥근 직사각형 48">
              <a:extLst>
                <a:ext uri="{FF2B5EF4-FFF2-40B4-BE49-F238E27FC236}">
                  <a16:creationId xmlns:a16="http://schemas.microsoft.com/office/drawing/2014/main" id="{2BB74CD0-06EE-493B-B434-01E96C74160D}"/>
                </a:ext>
              </a:extLst>
            </p:cNvPr>
            <p:cNvSpPr/>
            <p:nvPr/>
          </p:nvSpPr>
          <p:spPr>
            <a:xfrm flipV="1">
              <a:off x="2826852" y="2781245"/>
              <a:ext cx="8201512" cy="521974"/>
            </a:xfrm>
            <a:prstGeom prst="parallelogram">
              <a:avLst>
                <a:gd name="adj" fmla="val 44503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  <p:grpSp>
          <p:nvGrpSpPr>
            <p:cNvPr id="114" name="그룹 113">
              <a:extLst>
                <a:ext uri="{FF2B5EF4-FFF2-40B4-BE49-F238E27FC236}">
                  <a16:creationId xmlns:a16="http://schemas.microsoft.com/office/drawing/2014/main" id="{6A56B235-72E5-41F7-8F12-FBC4D933C9C3}"/>
                </a:ext>
              </a:extLst>
            </p:cNvPr>
            <p:cNvGrpSpPr/>
            <p:nvPr/>
          </p:nvGrpSpPr>
          <p:grpSpPr>
            <a:xfrm>
              <a:off x="2838748" y="2702079"/>
              <a:ext cx="958011" cy="555719"/>
              <a:chOff x="2424117" y="3460456"/>
              <a:chExt cx="774862" cy="449479"/>
            </a:xfrm>
          </p:grpSpPr>
          <p:sp>
            <p:nvSpPr>
              <p:cNvPr id="115" name="평행 사변형 114">
                <a:extLst>
                  <a:ext uri="{FF2B5EF4-FFF2-40B4-BE49-F238E27FC236}">
                    <a16:creationId xmlns:a16="http://schemas.microsoft.com/office/drawing/2014/main" id="{F6C2872B-D29F-4525-B0C6-1C1A555CEB61}"/>
                  </a:ext>
                </a:extLst>
              </p:cNvPr>
              <p:cNvSpPr/>
              <p:nvPr/>
            </p:nvSpPr>
            <p:spPr>
              <a:xfrm flipH="1">
                <a:off x="2426622" y="3853408"/>
                <a:ext cx="453976" cy="56527"/>
              </a:xfrm>
              <a:prstGeom prst="parallelogram">
                <a:avLst>
                  <a:gd name="adj" fmla="val 71322"/>
                </a:avLst>
              </a:prstGeom>
              <a:solidFill>
                <a:srgbClr val="0035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16" name="평행 사변형 115">
                <a:extLst>
                  <a:ext uri="{FF2B5EF4-FFF2-40B4-BE49-F238E27FC236}">
                    <a16:creationId xmlns:a16="http://schemas.microsoft.com/office/drawing/2014/main" id="{17F18AFB-FBD7-4A7A-884C-A543E6200A97}"/>
                  </a:ext>
                </a:extLst>
              </p:cNvPr>
              <p:cNvSpPr/>
              <p:nvPr/>
            </p:nvSpPr>
            <p:spPr>
              <a:xfrm flipH="1">
                <a:off x="2431359" y="3461969"/>
                <a:ext cx="453977" cy="56527"/>
              </a:xfrm>
              <a:prstGeom prst="parallelogram">
                <a:avLst>
                  <a:gd name="adj" fmla="val 71322"/>
                </a:avLst>
              </a:prstGeom>
              <a:solidFill>
                <a:srgbClr val="004D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17" name="직사각형 116">
                <a:extLst>
                  <a:ext uri="{FF2B5EF4-FFF2-40B4-BE49-F238E27FC236}">
                    <a16:creationId xmlns:a16="http://schemas.microsoft.com/office/drawing/2014/main" id="{BC88903A-015E-44BB-B7E7-3767F700D17E}"/>
                  </a:ext>
                </a:extLst>
              </p:cNvPr>
              <p:cNvSpPr/>
              <p:nvPr/>
            </p:nvSpPr>
            <p:spPr>
              <a:xfrm>
                <a:off x="2424117" y="3460456"/>
                <a:ext cx="418578" cy="400111"/>
              </a:xfrm>
              <a:prstGeom prst="rect">
                <a:avLst/>
              </a:prstGeom>
              <a:pattFill prst="dkUpDiag">
                <a:fgClr>
                  <a:srgbClr val="004D68"/>
                </a:fgClr>
                <a:bgClr>
                  <a:srgbClr val="00759E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18" name="TextBox 117">
                <a:extLst>
                  <a:ext uri="{FF2B5EF4-FFF2-40B4-BE49-F238E27FC236}">
                    <a16:creationId xmlns:a16="http://schemas.microsoft.com/office/drawing/2014/main" id="{1DB21CC5-28E6-466D-8518-42C7D66B8519}"/>
                  </a:ext>
                </a:extLst>
              </p:cNvPr>
              <p:cNvSpPr txBox="1"/>
              <p:nvPr/>
            </p:nvSpPr>
            <p:spPr>
              <a:xfrm>
                <a:off x="2477173" y="3475613"/>
                <a:ext cx="721806" cy="3236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000" b="1" dirty="0">
                    <a:solidFill>
                      <a:schemeClr val="bg1"/>
                    </a:solidFill>
                  </a:rPr>
                  <a:t>3.</a:t>
                </a:r>
                <a:endParaRPr lang="ko-KR" altLang="en-US" sz="20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8" name="Text Box 42"/>
            <p:cNvSpPr txBox="1">
              <a:spLocks noChangeArrowheads="1"/>
            </p:cNvSpPr>
            <p:nvPr/>
          </p:nvSpPr>
          <p:spPr bwMode="auto">
            <a:xfrm>
              <a:off x="3606987" y="2841328"/>
              <a:ext cx="6338308" cy="31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215900" indent="-215900">
                <a:lnSpc>
                  <a:spcPct val="160000"/>
                </a:lnSpc>
                <a:buSzPct val="80000"/>
                <a:defRPr/>
              </a:pPr>
              <a:r>
                <a:rPr lang="ko-KR" altLang="en-US" sz="1600" b="1" dirty="0">
                  <a:latin typeface="+mn-ea"/>
                </a:rPr>
                <a:t>논술 모집 인원 지속 감소 </a:t>
              </a:r>
              <a:r>
                <a:rPr lang="en-US" altLang="ko-KR" sz="1600" b="1" dirty="0">
                  <a:latin typeface="+mn-ea"/>
                </a:rPr>
                <a:t>(11,069</a:t>
              </a:r>
              <a:r>
                <a:rPr lang="ko-KR" altLang="en-US" sz="1600" b="1" dirty="0">
                  <a:latin typeface="+mn-ea"/>
                </a:rPr>
                <a:t>명</a:t>
              </a:r>
              <a:r>
                <a:rPr lang="en-US" altLang="ko-KR" sz="1600" b="1" dirty="0">
                  <a:latin typeface="+mn-ea"/>
                </a:rPr>
                <a:t>→11,016</a:t>
              </a:r>
              <a:r>
                <a:rPr lang="ko-KR" altLang="en-US" sz="1600" b="1" dirty="0">
                  <a:latin typeface="+mn-ea"/>
                </a:rPr>
                <a:t>명 </a:t>
              </a:r>
              <a:r>
                <a:rPr lang="en-US" altLang="ko-KR" sz="1600" b="1" dirty="0">
                  <a:latin typeface="+mn-ea"/>
                </a:rPr>
                <a:t>-53</a:t>
              </a:r>
              <a:r>
                <a:rPr lang="ko-KR" altLang="en-US" sz="1600" b="1" dirty="0">
                  <a:latin typeface="+mn-ea"/>
                </a:rPr>
                <a:t>명</a:t>
              </a:r>
              <a:r>
                <a:rPr lang="en-US" altLang="ko-KR" sz="1600" b="1" dirty="0">
                  <a:latin typeface="+mn-ea"/>
                </a:rPr>
                <a:t>)</a:t>
              </a:r>
              <a:endParaRPr lang="ko-KR" altLang="en-US" sz="1600" b="1" dirty="0">
                <a:latin typeface="+mn-ea"/>
              </a:endParaRPr>
            </a:p>
          </p:txBody>
        </p: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BA11DF21-34B9-4A4B-850A-D53CE1B3FC29}"/>
              </a:ext>
            </a:extLst>
          </p:cNvPr>
          <p:cNvGrpSpPr/>
          <p:nvPr/>
        </p:nvGrpSpPr>
        <p:grpSpPr>
          <a:xfrm>
            <a:off x="1325461" y="3403814"/>
            <a:ext cx="9702903" cy="656097"/>
            <a:chOff x="2826852" y="3403815"/>
            <a:chExt cx="8201512" cy="601140"/>
          </a:xfrm>
        </p:grpSpPr>
        <p:sp>
          <p:nvSpPr>
            <p:cNvPr id="120" name="모서리가 둥근 직사각형 48">
              <a:extLst>
                <a:ext uri="{FF2B5EF4-FFF2-40B4-BE49-F238E27FC236}">
                  <a16:creationId xmlns:a16="http://schemas.microsoft.com/office/drawing/2014/main" id="{72E7BE50-4FD8-4DDC-9BBE-4A7D8C929A6C}"/>
                </a:ext>
              </a:extLst>
            </p:cNvPr>
            <p:cNvSpPr/>
            <p:nvPr/>
          </p:nvSpPr>
          <p:spPr>
            <a:xfrm flipV="1">
              <a:off x="2826852" y="3482981"/>
              <a:ext cx="8201512" cy="521974"/>
            </a:xfrm>
            <a:prstGeom prst="parallelogram">
              <a:avLst>
                <a:gd name="adj" fmla="val 44503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  <p:grpSp>
          <p:nvGrpSpPr>
            <p:cNvPr id="121" name="그룹 120">
              <a:extLst>
                <a:ext uri="{FF2B5EF4-FFF2-40B4-BE49-F238E27FC236}">
                  <a16:creationId xmlns:a16="http://schemas.microsoft.com/office/drawing/2014/main" id="{92D402BD-4B1E-46C9-B718-7C766195DB90}"/>
                </a:ext>
              </a:extLst>
            </p:cNvPr>
            <p:cNvGrpSpPr/>
            <p:nvPr/>
          </p:nvGrpSpPr>
          <p:grpSpPr>
            <a:xfrm>
              <a:off x="2838748" y="3403815"/>
              <a:ext cx="958011" cy="555719"/>
              <a:chOff x="2424117" y="3460456"/>
              <a:chExt cx="774862" cy="449479"/>
            </a:xfrm>
          </p:grpSpPr>
          <p:sp>
            <p:nvSpPr>
              <p:cNvPr id="122" name="평행 사변형 121">
                <a:extLst>
                  <a:ext uri="{FF2B5EF4-FFF2-40B4-BE49-F238E27FC236}">
                    <a16:creationId xmlns:a16="http://schemas.microsoft.com/office/drawing/2014/main" id="{A3F50080-69C9-4E8F-BFD4-603AA792A556}"/>
                  </a:ext>
                </a:extLst>
              </p:cNvPr>
              <p:cNvSpPr/>
              <p:nvPr/>
            </p:nvSpPr>
            <p:spPr>
              <a:xfrm flipH="1">
                <a:off x="2426622" y="3853408"/>
                <a:ext cx="453976" cy="56527"/>
              </a:xfrm>
              <a:prstGeom prst="parallelogram">
                <a:avLst>
                  <a:gd name="adj" fmla="val 71322"/>
                </a:avLst>
              </a:prstGeom>
              <a:solidFill>
                <a:srgbClr val="0035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23" name="평행 사변형 122">
                <a:extLst>
                  <a:ext uri="{FF2B5EF4-FFF2-40B4-BE49-F238E27FC236}">
                    <a16:creationId xmlns:a16="http://schemas.microsoft.com/office/drawing/2014/main" id="{2CC83A13-8A86-4174-9974-7FE277B4454B}"/>
                  </a:ext>
                </a:extLst>
              </p:cNvPr>
              <p:cNvSpPr/>
              <p:nvPr/>
            </p:nvSpPr>
            <p:spPr>
              <a:xfrm flipH="1">
                <a:off x="2431359" y="3461969"/>
                <a:ext cx="453977" cy="56527"/>
              </a:xfrm>
              <a:prstGeom prst="parallelogram">
                <a:avLst>
                  <a:gd name="adj" fmla="val 71322"/>
                </a:avLst>
              </a:prstGeom>
              <a:solidFill>
                <a:srgbClr val="004D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24" name="직사각형 123">
                <a:extLst>
                  <a:ext uri="{FF2B5EF4-FFF2-40B4-BE49-F238E27FC236}">
                    <a16:creationId xmlns:a16="http://schemas.microsoft.com/office/drawing/2014/main" id="{50BC2A03-9168-4BEB-B085-3123D45E50DC}"/>
                  </a:ext>
                </a:extLst>
              </p:cNvPr>
              <p:cNvSpPr/>
              <p:nvPr/>
            </p:nvSpPr>
            <p:spPr>
              <a:xfrm>
                <a:off x="2424117" y="3460456"/>
                <a:ext cx="418578" cy="400111"/>
              </a:xfrm>
              <a:prstGeom prst="rect">
                <a:avLst/>
              </a:prstGeom>
              <a:pattFill prst="dkUpDiag">
                <a:fgClr>
                  <a:srgbClr val="004D68"/>
                </a:fgClr>
                <a:bgClr>
                  <a:srgbClr val="00759E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25" name="TextBox 124">
                <a:extLst>
                  <a:ext uri="{FF2B5EF4-FFF2-40B4-BE49-F238E27FC236}">
                    <a16:creationId xmlns:a16="http://schemas.microsoft.com/office/drawing/2014/main" id="{419B8178-D3D0-4050-BFE0-78686945D290}"/>
                  </a:ext>
                </a:extLst>
              </p:cNvPr>
              <p:cNvSpPr txBox="1"/>
              <p:nvPr/>
            </p:nvSpPr>
            <p:spPr>
              <a:xfrm>
                <a:off x="2477173" y="3475613"/>
                <a:ext cx="721806" cy="3236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000" b="1" dirty="0">
                    <a:solidFill>
                      <a:schemeClr val="bg1"/>
                    </a:solidFill>
                  </a:rPr>
                  <a:t>4.</a:t>
                </a:r>
                <a:endParaRPr lang="ko-KR" altLang="en-US" sz="20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9" name="Text Box 42"/>
            <p:cNvSpPr txBox="1">
              <a:spLocks noChangeArrowheads="1"/>
            </p:cNvSpPr>
            <p:nvPr/>
          </p:nvSpPr>
          <p:spPr bwMode="auto">
            <a:xfrm>
              <a:off x="3596376" y="3540409"/>
              <a:ext cx="6856907" cy="3401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215900" indent="-215900">
                <a:lnSpc>
                  <a:spcPct val="160000"/>
                </a:lnSpc>
                <a:buSzPct val="80000"/>
                <a:defRPr/>
              </a:pPr>
              <a:endParaRPr lang="ko-KR" altLang="en-US" sz="1600" b="1" spc="-100" dirty="0">
                <a:latin typeface="+mn-ea"/>
              </a:endParaRP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43E1890E-DB35-425D-9C5D-3E4D61580098}"/>
              </a:ext>
            </a:extLst>
          </p:cNvPr>
          <p:cNvGrpSpPr/>
          <p:nvPr/>
        </p:nvGrpSpPr>
        <p:grpSpPr>
          <a:xfrm>
            <a:off x="1306000" y="4090073"/>
            <a:ext cx="9702903" cy="656097"/>
            <a:chOff x="2826852" y="4105551"/>
            <a:chExt cx="8201512" cy="601140"/>
          </a:xfrm>
        </p:grpSpPr>
        <p:sp>
          <p:nvSpPr>
            <p:cNvPr id="127" name="모서리가 둥근 직사각형 48">
              <a:extLst>
                <a:ext uri="{FF2B5EF4-FFF2-40B4-BE49-F238E27FC236}">
                  <a16:creationId xmlns:a16="http://schemas.microsoft.com/office/drawing/2014/main" id="{047586AF-CE43-49B3-BE1C-D4B5BFAA57F8}"/>
                </a:ext>
              </a:extLst>
            </p:cNvPr>
            <p:cNvSpPr/>
            <p:nvPr/>
          </p:nvSpPr>
          <p:spPr>
            <a:xfrm flipV="1">
              <a:off x="2826852" y="4184717"/>
              <a:ext cx="8201512" cy="521974"/>
            </a:xfrm>
            <a:prstGeom prst="parallelogram">
              <a:avLst>
                <a:gd name="adj" fmla="val 44503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  <p:grpSp>
          <p:nvGrpSpPr>
            <p:cNvPr id="128" name="그룹 127">
              <a:extLst>
                <a:ext uri="{FF2B5EF4-FFF2-40B4-BE49-F238E27FC236}">
                  <a16:creationId xmlns:a16="http://schemas.microsoft.com/office/drawing/2014/main" id="{4D964D18-6336-443F-9AED-0940DDDACBEA}"/>
                </a:ext>
              </a:extLst>
            </p:cNvPr>
            <p:cNvGrpSpPr/>
            <p:nvPr/>
          </p:nvGrpSpPr>
          <p:grpSpPr>
            <a:xfrm>
              <a:off x="2838748" y="4105551"/>
              <a:ext cx="958011" cy="555719"/>
              <a:chOff x="2424117" y="3460456"/>
              <a:chExt cx="774862" cy="449479"/>
            </a:xfrm>
          </p:grpSpPr>
          <p:sp>
            <p:nvSpPr>
              <p:cNvPr id="129" name="평행 사변형 128">
                <a:extLst>
                  <a:ext uri="{FF2B5EF4-FFF2-40B4-BE49-F238E27FC236}">
                    <a16:creationId xmlns:a16="http://schemas.microsoft.com/office/drawing/2014/main" id="{B4D1A13B-8A96-4B60-A21A-F1BE68AE3960}"/>
                  </a:ext>
                </a:extLst>
              </p:cNvPr>
              <p:cNvSpPr/>
              <p:nvPr/>
            </p:nvSpPr>
            <p:spPr>
              <a:xfrm flipH="1">
                <a:off x="2426622" y="3853408"/>
                <a:ext cx="453976" cy="56527"/>
              </a:xfrm>
              <a:prstGeom prst="parallelogram">
                <a:avLst>
                  <a:gd name="adj" fmla="val 71322"/>
                </a:avLst>
              </a:prstGeom>
              <a:solidFill>
                <a:srgbClr val="0035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30" name="평행 사변형 129">
                <a:extLst>
                  <a:ext uri="{FF2B5EF4-FFF2-40B4-BE49-F238E27FC236}">
                    <a16:creationId xmlns:a16="http://schemas.microsoft.com/office/drawing/2014/main" id="{5E2742F3-E492-481E-A4B7-23850EAF0074}"/>
                  </a:ext>
                </a:extLst>
              </p:cNvPr>
              <p:cNvSpPr/>
              <p:nvPr/>
            </p:nvSpPr>
            <p:spPr>
              <a:xfrm flipH="1">
                <a:off x="2431359" y="3461969"/>
                <a:ext cx="453977" cy="56527"/>
              </a:xfrm>
              <a:prstGeom prst="parallelogram">
                <a:avLst>
                  <a:gd name="adj" fmla="val 71322"/>
                </a:avLst>
              </a:prstGeom>
              <a:solidFill>
                <a:srgbClr val="004D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31" name="직사각형 130">
                <a:extLst>
                  <a:ext uri="{FF2B5EF4-FFF2-40B4-BE49-F238E27FC236}">
                    <a16:creationId xmlns:a16="http://schemas.microsoft.com/office/drawing/2014/main" id="{37784BD6-8C1B-464B-8DBB-BE2E2284CCC5}"/>
                  </a:ext>
                </a:extLst>
              </p:cNvPr>
              <p:cNvSpPr/>
              <p:nvPr/>
            </p:nvSpPr>
            <p:spPr>
              <a:xfrm>
                <a:off x="2424117" y="3460456"/>
                <a:ext cx="418578" cy="400111"/>
              </a:xfrm>
              <a:prstGeom prst="rect">
                <a:avLst/>
              </a:prstGeom>
              <a:pattFill prst="dkUpDiag">
                <a:fgClr>
                  <a:srgbClr val="004D68"/>
                </a:fgClr>
                <a:bgClr>
                  <a:srgbClr val="00759E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32" name="TextBox 131">
                <a:extLst>
                  <a:ext uri="{FF2B5EF4-FFF2-40B4-BE49-F238E27FC236}">
                    <a16:creationId xmlns:a16="http://schemas.microsoft.com/office/drawing/2014/main" id="{32A5A24B-09E4-4B38-B828-3BD1FA9F7A26}"/>
                  </a:ext>
                </a:extLst>
              </p:cNvPr>
              <p:cNvSpPr txBox="1"/>
              <p:nvPr/>
            </p:nvSpPr>
            <p:spPr>
              <a:xfrm>
                <a:off x="2477173" y="3475613"/>
                <a:ext cx="721806" cy="3236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000" b="1" dirty="0">
                    <a:solidFill>
                      <a:schemeClr val="bg1"/>
                    </a:solidFill>
                  </a:rPr>
                  <a:t>5.</a:t>
                </a:r>
                <a:endParaRPr lang="ko-KR" altLang="en-US" sz="20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47" name="Text Box 42">
              <a:extLst>
                <a:ext uri="{FF2B5EF4-FFF2-40B4-BE49-F238E27FC236}">
                  <a16:creationId xmlns:a16="http://schemas.microsoft.com/office/drawing/2014/main" id="{23A92CE5-15BB-4DEF-AF4B-F2EF528098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96376" y="4255307"/>
              <a:ext cx="6856907" cy="31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215900" indent="-215900">
                <a:lnSpc>
                  <a:spcPct val="160000"/>
                </a:lnSpc>
                <a:buSzPct val="80000"/>
                <a:defRPr/>
              </a:pPr>
              <a:r>
                <a:rPr lang="ko-KR" altLang="en-US" sz="1600" b="1" spc="-150" dirty="0">
                  <a:solidFill>
                    <a:srgbClr val="000000"/>
                  </a:solidFill>
                  <a:latin typeface="+mj-ea"/>
                </a:rPr>
                <a:t>고른 기회 특별전형 정원내 선발 비율 증가 </a:t>
              </a:r>
              <a:r>
                <a:rPr lang="en-US" altLang="ko-KR" sz="1600" b="1" spc="-150" dirty="0">
                  <a:solidFill>
                    <a:srgbClr val="000000"/>
                  </a:solidFill>
                  <a:latin typeface="+mj-ea"/>
                </a:rPr>
                <a:t>(29,103</a:t>
              </a:r>
              <a:r>
                <a:rPr lang="ko-KR" altLang="en-US" sz="1600" b="1" spc="-150" dirty="0">
                  <a:solidFill>
                    <a:srgbClr val="000000"/>
                  </a:solidFill>
                  <a:latin typeface="+mj-ea"/>
                </a:rPr>
                <a:t>명 </a:t>
              </a:r>
              <a:r>
                <a:rPr lang="en-US" altLang="ko-KR" sz="1600" b="1" dirty="0">
                  <a:latin typeface="+mn-ea"/>
                </a:rPr>
                <a:t>→ 31,027</a:t>
              </a:r>
              <a:r>
                <a:rPr lang="ko-KR" altLang="en-US" sz="1600" b="1" dirty="0">
                  <a:latin typeface="+mn-ea"/>
                </a:rPr>
                <a:t>명 </a:t>
              </a:r>
              <a:r>
                <a:rPr lang="en-US" altLang="ko-KR" sz="1600" b="1" dirty="0">
                  <a:latin typeface="+mn-ea"/>
                </a:rPr>
                <a:t>+ 1,924</a:t>
              </a:r>
              <a:r>
                <a:rPr lang="ko-KR" altLang="en-US" sz="1600" b="1" dirty="0">
                  <a:latin typeface="+mn-ea"/>
                </a:rPr>
                <a:t>명</a:t>
              </a:r>
              <a:r>
                <a:rPr lang="en-US" altLang="ko-KR" sz="1600" b="1" dirty="0">
                  <a:latin typeface="+mn-ea"/>
                </a:rPr>
                <a:t>)</a:t>
              </a:r>
              <a:r>
                <a:rPr lang="ko-KR" altLang="en-US" sz="1600" b="1" spc="-150" dirty="0">
                  <a:solidFill>
                    <a:srgbClr val="000000"/>
                  </a:solidFill>
                  <a:latin typeface="+mj-ea"/>
                </a:rPr>
                <a:t> </a:t>
              </a:r>
              <a:endParaRPr lang="en-US" altLang="ko-KR" sz="1600" b="1" spc="-100" dirty="0">
                <a:latin typeface="+mn-ea"/>
              </a:endParaRPr>
            </a:p>
          </p:txBody>
        </p:sp>
      </p:grpSp>
      <p:sp>
        <p:nvSpPr>
          <p:cNvPr id="148" name="Text Box 42">
            <a:extLst>
              <a:ext uri="{FF2B5EF4-FFF2-40B4-BE49-F238E27FC236}">
                <a16:creationId xmlns:a16="http://schemas.microsoft.com/office/drawing/2014/main" id="{DA73E7B4-C741-484D-8468-F00F2F8517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2034" y="3511645"/>
            <a:ext cx="8112151" cy="340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215900" indent="-215900">
              <a:lnSpc>
                <a:spcPct val="160000"/>
              </a:lnSpc>
              <a:buSzPct val="80000"/>
              <a:defRPr/>
            </a:pPr>
            <a:r>
              <a:rPr lang="ko-KR" altLang="en-US" sz="1600" b="1" dirty="0"/>
              <a:t>수도권 소재 대학의 지역균형</a:t>
            </a:r>
            <a:r>
              <a:rPr lang="en-US" altLang="ko-KR" sz="1600" b="1" dirty="0"/>
              <a:t>(</a:t>
            </a:r>
            <a:r>
              <a:rPr lang="ko-KR" altLang="en-US" sz="1600" b="1" dirty="0"/>
              <a:t>학교장추천</a:t>
            </a:r>
            <a:r>
              <a:rPr lang="en-US" altLang="ko-KR" sz="1600" b="1" dirty="0"/>
              <a:t>)</a:t>
            </a:r>
            <a:r>
              <a:rPr lang="ko-KR" altLang="en-US" sz="1600" b="1" dirty="0"/>
              <a:t>전형 </a:t>
            </a:r>
            <a:r>
              <a:rPr lang="en-US" altLang="ko-KR" sz="1600" b="1" dirty="0"/>
              <a:t>10%</a:t>
            </a:r>
            <a:r>
              <a:rPr lang="ko-KR" altLang="en-US" sz="1600" b="1" dirty="0"/>
              <a:t>이상을 학생부위주 전형으로 선발</a:t>
            </a:r>
            <a:endParaRPr lang="en-US" altLang="ko-KR" sz="1600" b="1" spc="-1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08608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E048B201-F43F-48D5-A3FC-DE92FC0E6C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2597513"/>
              </p:ext>
            </p:extLst>
          </p:nvPr>
        </p:nvGraphicFramePr>
        <p:xfrm>
          <a:off x="476251" y="1747199"/>
          <a:ext cx="11020425" cy="4256545"/>
        </p:xfrm>
        <a:graphic>
          <a:graphicData uri="http://schemas.openxmlformats.org/drawingml/2006/table">
            <a:tbl>
              <a:tblPr/>
              <a:tblGrid>
                <a:gridCol w="1730812">
                  <a:extLst>
                    <a:ext uri="{9D8B030D-6E8A-4147-A177-3AD203B41FA5}">
                      <a16:colId xmlns:a16="http://schemas.microsoft.com/office/drawing/2014/main" val="2325427804"/>
                    </a:ext>
                  </a:extLst>
                </a:gridCol>
                <a:gridCol w="2163180">
                  <a:extLst>
                    <a:ext uri="{9D8B030D-6E8A-4147-A177-3AD203B41FA5}">
                      <a16:colId xmlns:a16="http://schemas.microsoft.com/office/drawing/2014/main" val="310838653"/>
                    </a:ext>
                  </a:extLst>
                </a:gridCol>
                <a:gridCol w="2163180">
                  <a:extLst>
                    <a:ext uri="{9D8B030D-6E8A-4147-A177-3AD203B41FA5}">
                      <a16:colId xmlns:a16="http://schemas.microsoft.com/office/drawing/2014/main" val="850652168"/>
                    </a:ext>
                  </a:extLst>
                </a:gridCol>
                <a:gridCol w="1708029">
                  <a:extLst>
                    <a:ext uri="{9D8B030D-6E8A-4147-A177-3AD203B41FA5}">
                      <a16:colId xmlns:a16="http://schemas.microsoft.com/office/drawing/2014/main" val="3016346793"/>
                    </a:ext>
                  </a:extLst>
                </a:gridCol>
                <a:gridCol w="1627612">
                  <a:extLst>
                    <a:ext uri="{9D8B030D-6E8A-4147-A177-3AD203B41FA5}">
                      <a16:colId xmlns:a16="http://schemas.microsoft.com/office/drawing/2014/main" val="2014423434"/>
                    </a:ext>
                  </a:extLst>
                </a:gridCol>
                <a:gridCol w="1627612">
                  <a:extLst>
                    <a:ext uri="{9D8B030D-6E8A-4147-A177-3AD203B41FA5}">
                      <a16:colId xmlns:a16="http://schemas.microsoft.com/office/drawing/2014/main" val="2449830988"/>
                    </a:ext>
                  </a:extLst>
                </a:gridCol>
              </a:tblGrid>
              <a:tr h="601993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-8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학년도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AF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-8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수시모집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AF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-8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정시모집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AF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-8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합계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AF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8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증감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AF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103411"/>
                  </a:ext>
                </a:extLst>
              </a:tr>
              <a:tr h="6019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-8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수시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A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-8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정시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3845244"/>
                  </a:ext>
                </a:extLst>
              </a:tr>
              <a:tr h="96254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2023</a:t>
                      </a:r>
                      <a:r>
                        <a:rPr lang="ko-KR" altLang="en-US" sz="20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학년도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272,442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(78.0%)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76,682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(22.0%)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349,124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(100.0%)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10,064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(2.3%p)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-7,493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(-2.3%p)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1356938"/>
                  </a:ext>
                </a:extLst>
              </a:tr>
              <a:tr h="96254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2022</a:t>
                      </a:r>
                      <a:r>
                        <a:rPr lang="ko-KR" altLang="en-US" sz="2000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학년도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262,378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(75.7%)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84,175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(24.3%)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346,553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(100.0%)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-4,996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(-1.3%p)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4,102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(1.3%p)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9017664"/>
                  </a:ext>
                </a:extLst>
              </a:tr>
              <a:tr h="96254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-10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2021</a:t>
                      </a:r>
                      <a:r>
                        <a:rPr lang="ko-KR" altLang="en-US" sz="2000" kern="0" spc="-10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학년도</a:t>
                      </a:r>
                      <a:endParaRPr lang="ko-KR" altLang="en-US" sz="2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267,374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(77.0%)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80,073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(23.0%)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347,447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(100.0%)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-1,402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(-0.3%p)</a:t>
                      </a:r>
                      <a:endParaRPr lang="en-US" sz="2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983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381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(0.3%p)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8450037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724B72D9-16D8-42FC-9296-2606B85004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574403" y="1746850"/>
            <a:ext cx="2250563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D668A8EF-6339-4D6B-B18C-BFDDFBA308E4}"/>
              </a:ext>
            </a:extLst>
          </p:cNvPr>
          <p:cNvSpPr/>
          <p:nvPr/>
        </p:nvSpPr>
        <p:spPr>
          <a:xfrm>
            <a:off x="611860" y="1107276"/>
            <a:ext cx="5826275" cy="475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0" fontAlgn="base" latinLnBrk="0">
              <a:lnSpc>
                <a:spcPct val="160000"/>
              </a:lnSpc>
            </a:pPr>
            <a:r>
              <a:rPr lang="en-US" altLang="ko-KR" b="1" kern="0" spc="-14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수도권</a:t>
            </a:r>
            <a:r>
              <a:rPr lang="en-US" altLang="ko-KR" b="1" kern="0" spc="-14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b="1" kern="0" spc="-14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정시</a:t>
            </a:r>
            <a:r>
              <a:rPr lang="en-US" altLang="ko-KR" b="1" kern="0" spc="-14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b="1" kern="0" spc="-14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모집</a:t>
            </a:r>
            <a:r>
              <a:rPr lang="en-US" altLang="ko-KR" b="1" kern="0" spc="-14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b="1" kern="0" spc="-14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인원</a:t>
            </a:r>
            <a:r>
              <a:rPr lang="en-US" altLang="ko-KR" b="1" kern="0" spc="-14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b="1" kern="0" spc="-14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증가</a:t>
            </a:r>
            <a:r>
              <a:rPr lang="en-US" altLang="ko-KR" b="1" kern="0" spc="-140" dirty="0">
                <a:solidFill>
                  <a:srgbClr val="000000"/>
                </a:solidFill>
                <a:latin typeface="맑은 고딕" panose="020B0503020000020004" pitchFamily="50" charset="-127"/>
              </a:rPr>
              <a:t>, </a:t>
            </a:r>
            <a:r>
              <a:rPr lang="en-US" altLang="ko-KR" b="1" kern="0" spc="-14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비수도권</a:t>
            </a:r>
            <a:r>
              <a:rPr lang="en-US" altLang="ko-KR" b="1" kern="0" spc="-14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b="1" kern="0" spc="-14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수시모집</a:t>
            </a:r>
            <a:r>
              <a:rPr lang="en-US" altLang="ko-KR" b="1" kern="0" spc="-14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b="1" kern="0" spc="-14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인원</a:t>
            </a:r>
            <a:r>
              <a:rPr lang="en-US" altLang="ko-KR" b="1" kern="0" spc="-14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b="1" kern="0" spc="-14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증가</a:t>
            </a:r>
            <a:endParaRPr lang="en-US" altLang="ko-KR" b="1" kern="0" spc="-14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0811ABA-E564-4B8C-B222-5EAFD80F45BB}"/>
              </a:ext>
            </a:extLst>
          </p:cNvPr>
          <p:cNvSpPr/>
          <p:nvPr/>
        </p:nvSpPr>
        <p:spPr>
          <a:xfrm>
            <a:off x="-76199" y="6113023"/>
            <a:ext cx="9486899" cy="475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057400" lvl="4" indent="-228600" fontAlgn="base">
              <a:lnSpc>
                <a:spcPct val="160000"/>
              </a:lnSpc>
              <a:tabLst>
                <a:tab pos="2109470" algn="l"/>
              </a:tabLst>
            </a:pPr>
            <a:r>
              <a:rPr lang="en-US" altLang="ko-KR" kern="0" spc="-170" dirty="0">
                <a:solidFill>
                  <a:srgbClr val="000000"/>
                </a:solidFill>
                <a:latin typeface="맑은 고딕" panose="020B0503020000020004" pitchFamily="50" charset="-127"/>
              </a:rPr>
              <a:t>2022</a:t>
            </a:r>
            <a:r>
              <a:rPr lang="ko-KR" altLang="en-US" sz="1600" kern="0" spc="-170" dirty="0">
                <a:solidFill>
                  <a:srgbClr val="000000"/>
                </a:solidFill>
                <a:latin typeface="맑은 고딕" panose="020B0503020000020004" pitchFamily="50" charset="-127"/>
              </a:rPr>
              <a:t>학년도 </a:t>
            </a:r>
            <a:r>
              <a:rPr lang="en-US" altLang="ko-KR" sz="1600" kern="0" spc="-170" dirty="0">
                <a:solidFill>
                  <a:srgbClr val="000000"/>
                </a:solidFill>
                <a:latin typeface="맑은 고딕" panose="020B0503020000020004" pitchFamily="50" charset="-127"/>
              </a:rPr>
              <a:t>346,553</a:t>
            </a:r>
            <a:r>
              <a:rPr lang="ko-KR" altLang="en-US" sz="1600" kern="0" spc="-170" dirty="0">
                <a:solidFill>
                  <a:srgbClr val="000000"/>
                </a:solidFill>
                <a:latin typeface="맑은 고딕" panose="020B0503020000020004" pitchFamily="50" charset="-127"/>
              </a:rPr>
              <a:t>명 → </a:t>
            </a:r>
            <a:r>
              <a:rPr lang="en-US" altLang="ko-KR" sz="1600" kern="0" spc="-170" dirty="0">
                <a:solidFill>
                  <a:srgbClr val="000000"/>
                </a:solidFill>
                <a:latin typeface="맑은 고딕" panose="020B0503020000020004" pitchFamily="50" charset="-127"/>
              </a:rPr>
              <a:t>2023</a:t>
            </a:r>
            <a:r>
              <a:rPr lang="ko-KR" altLang="en-US" sz="1600" kern="0" spc="-170" dirty="0">
                <a:solidFill>
                  <a:srgbClr val="000000"/>
                </a:solidFill>
                <a:latin typeface="맑은 고딕" panose="020B0503020000020004" pitchFamily="50" charset="-127"/>
              </a:rPr>
              <a:t>학년도 </a:t>
            </a:r>
            <a:r>
              <a:rPr lang="en-US" altLang="ko-KR" sz="1600" kern="0" spc="-170" dirty="0">
                <a:solidFill>
                  <a:srgbClr val="000000"/>
                </a:solidFill>
                <a:latin typeface="맑은 고딕" panose="020B0503020000020004" pitchFamily="50" charset="-127"/>
              </a:rPr>
              <a:t>349,124</a:t>
            </a:r>
            <a:r>
              <a:rPr lang="ko-KR" altLang="en-US" sz="1600" kern="0" spc="-170" dirty="0">
                <a:solidFill>
                  <a:srgbClr val="000000"/>
                </a:solidFill>
                <a:latin typeface="맑은 고딕" panose="020B0503020000020004" pitchFamily="50" charset="-127"/>
              </a:rPr>
              <a:t>명</a:t>
            </a:r>
            <a:r>
              <a:rPr lang="en-US" altLang="ko-KR" sz="1600" kern="0" spc="-170" dirty="0">
                <a:solidFill>
                  <a:srgbClr val="000000"/>
                </a:solidFill>
                <a:latin typeface="맑은 고딕" panose="020B0503020000020004" pitchFamily="50" charset="-127"/>
              </a:rPr>
              <a:t>(+2,571</a:t>
            </a:r>
            <a:r>
              <a:rPr lang="ko-KR" altLang="en-US" sz="1600" kern="0" spc="-170" dirty="0">
                <a:solidFill>
                  <a:srgbClr val="000000"/>
                </a:solidFill>
                <a:latin typeface="맑은 고딕" panose="020B0503020000020004" pitchFamily="50" charset="-127"/>
              </a:rPr>
              <a:t>명</a:t>
            </a:r>
            <a:r>
              <a:rPr lang="en-US" altLang="ko-KR" sz="1600" kern="0" spc="-170" dirty="0">
                <a:solidFill>
                  <a:srgbClr val="000000"/>
                </a:solidFill>
                <a:latin typeface="맑은 고딕" panose="020B0503020000020004" pitchFamily="50" charset="-127"/>
              </a:rPr>
              <a:t>)</a:t>
            </a:r>
            <a:endParaRPr lang="ko-KR" altLang="en-US" sz="1400" kern="0" spc="0" dirty="0">
              <a:solidFill>
                <a:srgbClr val="000000"/>
              </a:solidFill>
              <a:effectLst/>
              <a:latin typeface="맑은 고딕" panose="020B0503020000020004" pitchFamily="50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54453207-19C4-40D9-A962-B0B6497F7AC5}"/>
              </a:ext>
            </a:extLst>
          </p:cNvPr>
          <p:cNvSpPr/>
          <p:nvPr/>
        </p:nvSpPr>
        <p:spPr>
          <a:xfrm>
            <a:off x="929588" y="304203"/>
            <a:ext cx="9128812" cy="687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600200" lvl="3" indent="-228600" fontAlgn="base">
              <a:lnSpc>
                <a:spcPct val="160000"/>
              </a:lnSpc>
              <a:tabLst>
                <a:tab pos="2109470" algn="l"/>
              </a:tabLst>
            </a:pPr>
            <a:r>
              <a:rPr lang="en-US" altLang="ko-KR" sz="28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2023</a:t>
            </a:r>
            <a:r>
              <a:rPr lang="ko-KR" altLang="en-US" sz="24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대입 수시모집에서 전년 대비 선발 비율 증가</a:t>
            </a:r>
            <a:endParaRPr lang="ko-KR" altLang="en-US" sz="2400" b="1" kern="0" spc="0" dirty="0">
              <a:solidFill>
                <a:srgbClr val="000000"/>
              </a:solidFill>
              <a:effectLst/>
              <a:latin typeface="맑은 고딕" panose="020B0503020000020004" pitchFamily="50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522F6F7D-2B96-4FA9-8E8B-12C62797D8C5}"/>
              </a:ext>
            </a:extLst>
          </p:cNvPr>
          <p:cNvSpPr/>
          <p:nvPr/>
        </p:nvSpPr>
        <p:spPr>
          <a:xfrm>
            <a:off x="476251" y="2980677"/>
            <a:ext cx="11020424" cy="915047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27321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>
            <a:extLst>
              <a:ext uri="{FF2B5EF4-FFF2-40B4-BE49-F238E27FC236}">
                <a16:creationId xmlns:a16="http://schemas.microsoft.com/office/drawing/2014/main" id="{FDF770FB-49E5-4202-9F85-8193DF63117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2032915"/>
              </p:ext>
            </p:extLst>
          </p:nvPr>
        </p:nvGraphicFramePr>
        <p:xfrm>
          <a:off x="1471749" y="1283833"/>
          <a:ext cx="9231085" cy="5248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직사각형 2">
            <a:extLst>
              <a:ext uri="{FF2B5EF4-FFF2-40B4-BE49-F238E27FC236}">
                <a16:creationId xmlns:a16="http://schemas.microsoft.com/office/drawing/2014/main" id="{707B00F2-E928-4D66-B94D-1C2EA9B5A096}"/>
              </a:ext>
            </a:extLst>
          </p:cNvPr>
          <p:cNvSpPr/>
          <p:nvPr/>
        </p:nvSpPr>
        <p:spPr>
          <a:xfrm>
            <a:off x="940526" y="446483"/>
            <a:ext cx="8110973" cy="602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600200" lvl="3" indent="-228600" fontAlgn="base">
              <a:lnSpc>
                <a:spcPct val="160000"/>
              </a:lnSpc>
              <a:tabLst>
                <a:tab pos="2109470" algn="l"/>
              </a:tabLst>
            </a:pPr>
            <a:r>
              <a:rPr lang="en-US" altLang="ko-KR" sz="24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2023</a:t>
            </a:r>
            <a:r>
              <a:rPr lang="ko-KR" altLang="en-US" sz="24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학년도 전형유형별 선발비율</a:t>
            </a:r>
            <a:endParaRPr lang="ko-KR" altLang="en-US" sz="2400" b="1" kern="0" spc="0" dirty="0">
              <a:solidFill>
                <a:srgbClr val="000000"/>
              </a:solidFill>
              <a:effectLst/>
              <a:latin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67FEE5-0BB1-4849-B243-29790EE231D5}"/>
              </a:ext>
            </a:extLst>
          </p:cNvPr>
          <p:cNvSpPr txBox="1"/>
          <p:nvPr/>
        </p:nvSpPr>
        <p:spPr>
          <a:xfrm>
            <a:off x="9335589" y="3723304"/>
            <a:ext cx="11961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/>
              <a:t>수시 </a:t>
            </a:r>
            <a:r>
              <a:rPr lang="en-US" altLang="ko-KR" b="1" dirty="0"/>
              <a:t>78%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1849412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>
            <a:extLst>
              <a:ext uri="{FF2B5EF4-FFF2-40B4-BE49-F238E27FC236}">
                <a16:creationId xmlns:a16="http://schemas.microsoft.com/office/drawing/2014/main" id="{449158FC-F976-4C50-B5A4-8691216566D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5587631"/>
              </p:ext>
            </p:extLst>
          </p:nvPr>
        </p:nvGraphicFramePr>
        <p:xfrm>
          <a:off x="348343" y="1227909"/>
          <a:ext cx="5747657" cy="46765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차트 2">
            <a:extLst>
              <a:ext uri="{FF2B5EF4-FFF2-40B4-BE49-F238E27FC236}">
                <a16:creationId xmlns:a16="http://schemas.microsoft.com/office/drawing/2014/main" id="{449158FC-F976-4C50-B5A4-8691216566D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94683414"/>
              </p:ext>
            </p:extLst>
          </p:nvPr>
        </p:nvGraphicFramePr>
        <p:xfrm>
          <a:off x="6096000" y="1227909"/>
          <a:ext cx="5747658" cy="48713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차트 4">
            <a:extLst>
              <a:ext uri="{FF2B5EF4-FFF2-40B4-BE49-F238E27FC236}">
                <a16:creationId xmlns:a16="http://schemas.microsoft.com/office/drawing/2014/main" id="{43C26C3D-6BF1-49DE-AD0D-3EBC56D6F6D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5613617"/>
              </p:ext>
            </p:extLst>
          </p:nvPr>
        </p:nvGraphicFramePr>
        <p:xfrm>
          <a:off x="150678" y="1227908"/>
          <a:ext cx="5747657" cy="4511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0E198B8-9574-4E09-BF06-163872F80F83}"/>
              </a:ext>
            </a:extLst>
          </p:cNvPr>
          <p:cNvSpPr txBox="1"/>
          <p:nvPr/>
        </p:nvSpPr>
        <p:spPr>
          <a:xfrm>
            <a:off x="1254868" y="116732"/>
            <a:ext cx="8463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2023 </a:t>
            </a:r>
            <a:r>
              <a:rPr lang="ko-KR" altLang="en-US" sz="2400" b="1" dirty="0"/>
              <a:t>수시 전형 유형별 선발 비율</a:t>
            </a:r>
            <a:r>
              <a:rPr lang="en-US" altLang="ko-KR" sz="2400" b="1" dirty="0"/>
              <a:t>(</a:t>
            </a:r>
            <a:r>
              <a:rPr lang="ko-KR" altLang="en-US" sz="2400" b="1" dirty="0"/>
              <a:t>수도권</a:t>
            </a:r>
            <a:r>
              <a:rPr lang="en-US" altLang="ko-KR" sz="2400" b="1" dirty="0"/>
              <a:t>/ </a:t>
            </a:r>
            <a:r>
              <a:rPr lang="ko-KR" altLang="en-US" sz="2400" b="1" dirty="0"/>
              <a:t>비수도권</a:t>
            </a:r>
            <a:r>
              <a:rPr lang="en-US" altLang="ko-KR" sz="2400" b="1" dirty="0"/>
              <a:t>)</a:t>
            </a:r>
            <a:r>
              <a:rPr lang="ko-KR" altLang="en-US" sz="2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429092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/>
          </p:nvPr>
        </p:nvGraphicFramePr>
        <p:xfrm>
          <a:off x="551384" y="1052735"/>
          <a:ext cx="10873207" cy="5323927"/>
        </p:xfrm>
        <a:graphic>
          <a:graphicData uri="http://schemas.openxmlformats.org/drawingml/2006/table">
            <a:tbl>
              <a:tblPr/>
              <a:tblGrid>
                <a:gridCol w="3096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343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424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616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구분 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2022 ~ 2023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대입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현고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고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2024~2027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대입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현 고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1~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중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2655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자기소개서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문항 및 글자수 축소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공통문항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자율문항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 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·3100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1216B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폐지</a:t>
                      </a:r>
                      <a:endParaRPr lang="ko-KR" altLang="en-US" sz="2400" kern="0" spc="0" dirty="0">
                        <a:solidFill>
                          <a:srgbClr val="1216B2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71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교사추천서</a:t>
                      </a: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폐지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71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고교정보블라인드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블라인드 평가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71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고교프로파일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폐지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720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사회통합전형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(20%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도입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사회적배려자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10%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이상 선발 의무화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지역균형선발</a:t>
                      </a:r>
                      <a:r>
                        <a:rPr lang="en-US" altLang="ko-KR" sz="16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10%</a:t>
                      </a: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이상 권고</a:t>
                      </a:r>
                      <a:r>
                        <a:rPr lang="en-US" altLang="ko-KR" sz="16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학생부교과전형권고</a:t>
                      </a:r>
                      <a:r>
                        <a:rPr lang="en-US" altLang="ko-KR" sz="16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6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720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논술전형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어학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글로벌특기자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폐지 유도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549526" y="2493447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82CD7A33-BFE4-4013-806E-D3EB663C958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888" y="333375"/>
            <a:ext cx="5791200" cy="4667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400" b="1" dirty="0">
                <a:solidFill>
                  <a:schemeClr val="tx1"/>
                </a:solidFill>
              </a:rPr>
              <a:t>대입공정성 강화 방안 변경 사항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4BFFB98-124E-4213-855C-9E85CAA50B74}"/>
              </a:ext>
            </a:extLst>
          </p:cNvPr>
          <p:cNvSpPr/>
          <p:nvPr/>
        </p:nvSpPr>
        <p:spPr>
          <a:xfrm>
            <a:off x="3631474" y="1052734"/>
            <a:ext cx="4902926" cy="5323927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69129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098A1291-111C-4F41-9870-D7E720AB483F}"/>
              </a:ext>
            </a:extLst>
          </p:cNvPr>
          <p:cNvGrpSpPr/>
          <p:nvPr/>
        </p:nvGrpSpPr>
        <p:grpSpPr>
          <a:xfrm>
            <a:off x="1524000" y="1916832"/>
            <a:ext cx="9144000" cy="2016224"/>
            <a:chOff x="0" y="1916832"/>
            <a:chExt cx="9144000" cy="2016224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69688B53-95A1-42EB-B936-816A48E40329}"/>
                </a:ext>
              </a:extLst>
            </p:cNvPr>
            <p:cNvSpPr/>
            <p:nvPr/>
          </p:nvSpPr>
          <p:spPr>
            <a:xfrm>
              <a:off x="0" y="1916832"/>
              <a:ext cx="9144000" cy="2016224"/>
            </a:xfrm>
            <a:prstGeom prst="rect">
              <a:avLst/>
            </a:prstGeom>
            <a:solidFill>
              <a:srgbClr val="E2E2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1051A0FD-F8AE-4152-91FA-FAE8223700CD}"/>
                </a:ext>
              </a:extLst>
            </p:cNvPr>
            <p:cNvSpPr/>
            <p:nvPr/>
          </p:nvSpPr>
          <p:spPr>
            <a:xfrm>
              <a:off x="0" y="3794900"/>
              <a:ext cx="9144000" cy="138156"/>
            </a:xfrm>
            <a:prstGeom prst="rect">
              <a:avLst/>
            </a:prstGeom>
            <a:gradFill>
              <a:gsLst>
                <a:gs pos="0">
                  <a:srgbClr val="D9D9D9">
                    <a:alpha val="0"/>
                  </a:srgb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25DE79D-4554-4190-A212-CF643659C963}"/>
                </a:ext>
              </a:extLst>
            </p:cNvPr>
            <p:cNvSpPr/>
            <p:nvPr/>
          </p:nvSpPr>
          <p:spPr>
            <a:xfrm flipH="1" flipV="1">
              <a:off x="0" y="1916832"/>
              <a:ext cx="9144000" cy="138156"/>
            </a:xfrm>
            <a:prstGeom prst="rect">
              <a:avLst/>
            </a:prstGeom>
            <a:gradFill>
              <a:gsLst>
                <a:gs pos="0">
                  <a:srgbClr val="D9D9D9">
                    <a:alpha val="0"/>
                  </a:srgb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" name="직사각형 8"/>
          <p:cNvSpPr/>
          <p:nvPr/>
        </p:nvSpPr>
        <p:spPr>
          <a:xfrm>
            <a:off x="1524000" y="2759160"/>
            <a:ext cx="9144000" cy="67710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38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대입 전형의 기본사항</a:t>
            </a: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EB45DA7D-EF7C-4B6F-806E-5A00C412D78A}"/>
              </a:ext>
            </a:extLst>
          </p:cNvPr>
          <p:cNvGrpSpPr/>
          <p:nvPr/>
        </p:nvGrpSpPr>
        <p:grpSpPr>
          <a:xfrm>
            <a:off x="9317177" y="4140440"/>
            <a:ext cx="2966532" cy="2780928"/>
            <a:chOff x="5626163" y="3483424"/>
            <a:chExt cx="3599801" cy="3374576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9263E360-F13B-4C31-8B37-2214F11C913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0726" b="19583"/>
            <a:stretch/>
          </p:blipFill>
          <p:spPr>
            <a:xfrm>
              <a:off x="5626163" y="3483424"/>
              <a:ext cx="3522349" cy="3374576"/>
            </a:xfrm>
            <a:prstGeom prst="rect">
              <a:avLst/>
            </a:prstGeom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B77FEC4D-A4A5-42F6-83CE-AD6D53203B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08" t="79218" r="78263" b="4158"/>
            <a:stretch/>
          </p:blipFill>
          <p:spPr>
            <a:xfrm>
              <a:off x="5832140" y="6137536"/>
              <a:ext cx="504056" cy="556199"/>
            </a:xfrm>
            <a:prstGeom prst="rect">
              <a:avLst/>
            </a:prstGeom>
          </p:spPr>
        </p:pic>
        <p:pic>
          <p:nvPicPr>
            <p:cNvPr id="13" name="그림 12" descr="아이콘.png">
              <a:extLst>
                <a:ext uri="{FF2B5EF4-FFF2-40B4-BE49-F238E27FC236}">
                  <a16:creationId xmlns:a16="http://schemas.microsoft.com/office/drawing/2014/main" id="{BCF9F7C5-F1A9-4F98-9422-A45C1DF24DD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0" contrast="100000"/>
                      </a14:imgEffect>
                    </a14:imgLayer>
                  </a14:imgProps>
                </a:ext>
              </a:extLst>
            </a:blip>
            <a:srcRect t="24060" b="53104"/>
            <a:stretch>
              <a:fillRect/>
            </a:stretch>
          </p:blipFill>
          <p:spPr>
            <a:xfrm>
              <a:off x="8603942" y="5126175"/>
              <a:ext cx="622022" cy="395832"/>
            </a:xfrm>
            <a:prstGeom prst="rect">
              <a:avLst/>
            </a:prstGeom>
          </p:spPr>
        </p:pic>
        <p:pic>
          <p:nvPicPr>
            <p:cNvPr id="14" name="그림 13" descr="아이콘.png">
              <a:extLst>
                <a:ext uri="{FF2B5EF4-FFF2-40B4-BE49-F238E27FC236}">
                  <a16:creationId xmlns:a16="http://schemas.microsoft.com/office/drawing/2014/main" id="{C26A0DA7-68CC-4BA1-B589-7C72AE14377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bright="100000" contrast="-100000"/>
            </a:blip>
            <a:srcRect b="79289"/>
            <a:stretch>
              <a:fillRect/>
            </a:stretch>
          </p:blipFill>
          <p:spPr>
            <a:xfrm>
              <a:off x="7776356" y="5812399"/>
              <a:ext cx="682050" cy="393643"/>
            </a:xfrm>
            <a:prstGeom prst="rect">
              <a:avLst/>
            </a:prstGeom>
          </p:spPr>
        </p:pic>
        <p:pic>
          <p:nvPicPr>
            <p:cNvPr id="15" name="그림 14" descr="아이콘2.png">
              <a:extLst>
                <a:ext uri="{FF2B5EF4-FFF2-40B4-BE49-F238E27FC236}">
                  <a16:creationId xmlns:a16="http://schemas.microsoft.com/office/drawing/2014/main" id="{ABE4C26D-5DEF-48BA-8500-4271255BA83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lum bright="100000" contrast="100000"/>
            </a:blip>
            <a:srcRect t="60309" r="23077" b="15567"/>
            <a:stretch>
              <a:fillRect/>
            </a:stretch>
          </p:blipFill>
          <p:spPr>
            <a:xfrm>
              <a:off x="7524328" y="5121188"/>
              <a:ext cx="565474" cy="395833"/>
            </a:xfrm>
            <a:prstGeom prst="rect">
              <a:avLst/>
            </a:prstGeom>
          </p:spPr>
        </p:pic>
        <p:pic>
          <p:nvPicPr>
            <p:cNvPr id="16" name="그림 15" descr="아이콘.png">
              <a:extLst>
                <a:ext uri="{FF2B5EF4-FFF2-40B4-BE49-F238E27FC236}">
                  <a16:creationId xmlns:a16="http://schemas.microsoft.com/office/drawing/2014/main" id="{0B9E869B-6825-4544-A328-610719AD4B1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lum bright="100000" contrast="100000"/>
            </a:blip>
            <a:srcRect t="47844" b="28233"/>
            <a:stretch>
              <a:fillRect/>
            </a:stretch>
          </p:blipFill>
          <p:spPr>
            <a:xfrm>
              <a:off x="7020272" y="5605148"/>
              <a:ext cx="678569" cy="452380"/>
            </a:xfrm>
            <a:prstGeom prst="rect">
              <a:avLst/>
            </a:prstGeom>
          </p:spPr>
        </p:pic>
        <p:pic>
          <p:nvPicPr>
            <p:cNvPr id="17" name="그림 16" descr="아이콘.png">
              <a:extLst>
                <a:ext uri="{FF2B5EF4-FFF2-40B4-BE49-F238E27FC236}">
                  <a16:creationId xmlns:a16="http://schemas.microsoft.com/office/drawing/2014/main" id="{4EC34CFA-1677-4066-8BAD-12A7A639F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0" contrast="100000"/>
                      </a14:imgEffect>
                    </a14:imgLayer>
                  </a14:imgProps>
                </a:ext>
              </a:extLst>
            </a:blip>
            <a:srcRect t="76256" b="1316"/>
            <a:stretch>
              <a:fillRect/>
            </a:stretch>
          </p:blipFill>
          <p:spPr>
            <a:xfrm>
              <a:off x="6978408" y="6446551"/>
              <a:ext cx="622022" cy="388764"/>
            </a:xfrm>
            <a:prstGeom prst="rect">
              <a:avLst/>
            </a:prstGeom>
          </p:spPr>
        </p:pic>
      </p:grpSp>
      <p:sp>
        <p:nvSpPr>
          <p:cNvPr id="19" name="사각형: 둥근 위쪽 모서리 3">
            <a:extLst>
              <a:ext uri="{FF2B5EF4-FFF2-40B4-BE49-F238E27FC236}">
                <a16:creationId xmlns:a16="http://schemas.microsoft.com/office/drawing/2014/main" id="{59926E24-5A27-4C02-B5B6-98B6DD9B9E82}"/>
              </a:ext>
            </a:extLst>
          </p:cNvPr>
          <p:cNvSpPr/>
          <p:nvPr/>
        </p:nvSpPr>
        <p:spPr>
          <a:xfrm flipV="1">
            <a:off x="4745850" y="1918504"/>
            <a:ext cx="2700300" cy="36004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4851462" y="1591071"/>
            <a:ext cx="187211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srgbClr val="0070C0"/>
                </a:solidFill>
              </a:rPr>
              <a:t>Chapter</a:t>
            </a:r>
            <a:endParaRPr lang="ko-KR" altLang="en-US" b="1" dirty="0">
              <a:ln>
                <a:solidFill>
                  <a:srgbClr val="4F81BD">
                    <a:alpha val="2000"/>
                  </a:srgbClr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276020" y="1118865"/>
            <a:ext cx="447558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6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srgbClr val="0070C0"/>
                </a:solidFill>
              </a:rPr>
              <a:t>2</a:t>
            </a:r>
            <a:endParaRPr lang="ko-KR" altLang="en-US" sz="6400" b="1" spc="-150" dirty="0">
              <a:ln>
                <a:solidFill>
                  <a:srgbClr val="4F81BD">
                    <a:alpha val="2000"/>
                  </a:srgbClr>
                </a:solidFill>
              </a:ln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6874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1513930"/>
              </p:ext>
            </p:extLst>
          </p:nvPr>
        </p:nvGraphicFramePr>
        <p:xfrm>
          <a:off x="464634" y="1216275"/>
          <a:ext cx="10807696" cy="46789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11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13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652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17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전형 유형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주요 전형 요소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51770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수시</a:t>
                      </a:r>
                      <a:endParaRPr lang="en-US" altLang="ko-KR" sz="2000" b="1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(4)</a:t>
                      </a:r>
                      <a:endParaRPr lang="ko-KR" altLang="en-US" sz="2000" b="1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 kern="0" spc="-1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학생부 위주전형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80000"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2000" b="1" kern="0" spc="-70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</a:rPr>
                        <a:t> 학생부 교과 </a:t>
                      </a:r>
                      <a:r>
                        <a:rPr lang="en-US" altLang="ko-KR" sz="2000" b="1" kern="0" spc="-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</a:t>
                      </a:r>
                      <a:r>
                        <a:rPr lang="ko-KR" altLang="en-US" sz="2000" b="1" kern="0" spc="-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교과 중심</a:t>
                      </a:r>
                      <a:endParaRPr lang="en-US" altLang="ko-KR" sz="2000" b="1" kern="0" spc="-7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80000"/>
                        <a:buFont typeface="Wingdings" pitchFamily="2" charset="2"/>
                        <a:buChar char="§"/>
                        <a:tabLst/>
                        <a:defRPr/>
                      </a:pPr>
                      <a:endParaRPr lang="ko-KR" altLang="en-US" sz="2000" b="1" kern="0" spc="-7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l" latinLnBrk="1">
                        <a:buSzPct val="80000"/>
                        <a:buFont typeface="Wingdings" pitchFamily="2" charset="2"/>
                        <a:buChar char="§"/>
                      </a:pPr>
                      <a:r>
                        <a:rPr lang="ko-KR" altLang="en-US" sz="2000" b="1" kern="0" spc="-130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</a:rPr>
                        <a:t> 학생부 종합 </a:t>
                      </a:r>
                      <a:r>
                        <a:rPr lang="en-US" altLang="ko-KR" sz="2000" b="1" kern="0" spc="-1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  </a:t>
                      </a:r>
                      <a:r>
                        <a:rPr lang="ko-KR" altLang="en-US" sz="2000" b="1" kern="0" spc="-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교과</a:t>
                      </a:r>
                      <a:r>
                        <a:rPr lang="en-US" altLang="ko-KR" sz="2000" b="1" kern="0" spc="-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2000" b="1" kern="0" spc="-20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비교과</a:t>
                      </a:r>
                      <a:endParaRPr lang="ko-KR" altLang="en-US" sz="20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6787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 dirty="0">
                          <a:solidFill>
                            <a:srgbClr val="C00000"/>
                          </a:solidFill>
                          <a:latin typeface="+mn-ea"/>
                          <a:ea typeface="+mn-ea"/>
                        </a:rPr>
                        <a:t>논술 위주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buSzPct val="80000"/>
                        <a:buFont typeface="Wingdings" pitchFamily="2" charset="2"/>
                        <a:buChar char="§"/>
                      </a:pPr>
                      <a:r>
                        <a:rPr lang="ko-KR" altLang="en-US" sz="2000" b="1" dirty="0">
                          <a:latin typeface="+mn-ea"/>
                          <a:ea typeface="+mn-ea"/>
                        </a:rPr>
                        <a:t> 논술 등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6787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 dirty="0">
                          <a:solidFill>
                            <a:srgbClr val="C00000"/>
                          </a:solidFill>
                          <a:latin typeface="+mn-ea"/>
                          <a:ea typeface="+mn-ea"/>
                        </a:rPr>
                        <a:t>실기 위주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80000"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2000" b="1" dirty="0">
                          <a:latin typeface="+mn-ea"/>
                          <a:ea typeface="+mn-ea"/>
                        </a:rPr>
                        <a:t> 실기 등</a:t>
                      </a:r>
                      <a:endParaRPr lang="en-US" altLang="ko-KR" sz="20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2260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-50" dirty="0">
                        <a:solidFill>
                          <a:srgbClr val="C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8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latinLnBrk="1">
                        <a:buSzPct val="80000"/>
                        <a:buFont typeface="Wingdings" pitchFamily="2" charset="2"/>
                        <a:buChar char="§"/>
                      </a:pPr>
                      <a:endParaRPr lang="ko-KR" altLang="en-US" sz="18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8013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정시</a:t>
                      </a:r>
                      <a:endParaRPr lang="en-US" altLang="ko-KR" sz="2000" b="1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(2)</a:t>
                      </a:r>
                      <a:endParaRPr lang="ko-KR" altLang="en-US" sz="2000" b="1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 dirty="0">
                          <a:solidFill>
                            <a:srgbClr val="C00000"/>
                          </a:solidFill>
                          <a:latin typeface="+mn-ea"/>
                          <a:ea typeface="+mn-ea"/>
                        </a:rPr>
                        <a:t>수능 위주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buSzPct val="80000"/>
                        <a:buFont typeface="Wingdings" pitchFamily="2" charset="2"/>
                        <a:buChar char="§"/>
                      </a:pPr>
                      <a:r>
                        <a:rPr lang="ko-KR" altLang="en-US" sz="2000" b="1" dirty="0">
                          <a:latin typeface="+mn-ea"/>
                          <a:ea typeface="+mn-ea"/>
                        </a:rPr>
                        <a:t> 수능 등 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45983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 dirty="0">
                          <a:solidFill>
                            <a:srgbClr val="C00000"/>
                          </a:solidFill>
                          <a:latin typeface="+mn-ea"/>
                          <a:ea typeface="+mn-ea"/>
                        </a:rPr>
                        <a:t>실기 위주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80000"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ko-KR" altLang="en-US" sz="2000" b="1" dirty="0">
                          <a:latin typeface="+mn-ea"/>
                          <a:ea typeface="+mn-ea"/>
                        </a:rPr>
                        <a:t> 실기 등</a:t>
                      </a:r>
                      <a:endParaRPr lang="en-US" altLang="ko-KR" sz="20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모서리가 둥근 직사각형 2"/>
          <p:cNvSpPr/>
          <p:nvPr/>
        </p:nvSpPr>
        <p:spPr>
          <a:xfrm>
            <a:off x="4004324" y="1835274"/>
            <a:ext cx="1728192" cy="45052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/>
              <a:t>학생부 교과</a:t>
            </a:r>
          </a:p>
        </p:txBody>
      </p:sp>
      <p:sp>
        <p:nvSpPr>
          <p:cNvPr id="4" name="모서리가 둥근 직사각형 3"/>
          <p:cNvSpPr/>
          <p:nvPr/>
        </p:nvSpPr>
        <p:spPr>
          <a:xfrm>
            <a:off x="4004324" y="2455316"/>
            <a:ext cx="1728192" cy="45052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/>
              <a:t>학생부 종합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1881375" y="3179424"/>
            <a:ext cx="1728192" cy="45052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/>
              <a:t>논술전형</a:t>
            </a:r>
          </a:p>
        </p:txBody>
      </p:sp>
      <p:sp>
        <p:nvSpPr>
          <p:cNvPr id="6" name="모서리가 둥근 직사각형 5"/>
          <p:cNvSpPr/>
          <p:nvPr/>
        </p:nvSpPr>
        <p:spPr>
          <a:xfrm>
            <a:off x="1881375" y="3770862"/>
            <a:ext cx="1865002" cy="45052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/>
              <a:t>실기</a:t>
            </a:r>
            <a:r>
              <a:rPr lang="en-US" altLang="ko-KR" sz="2000" b="1" dirty="0"/>
              <a:t>/</a:t>
            </a:r>
            <a:r>
              <a:rPr lang="ko-KR" altLang="en-US" sz="2000" b="1" dirty="0"/>
              <a:t>실적전형</a:t>
            </a:r>
          </a:p>
        </p:txBody>
      </p:sp>
      <p:sp>
        <p:nvSpPr>
          <p:cNvPr id="7" name="모서리가 둥근 직사각형 6"/>
          <p:cNvSpPr/>
          <p:nvPr/>
        </p:nvSpPr>
        <p:spPr>
          <a:xfrm>
            <a:off x="1881375" y="5276153"/>
            <a:ext cx="1865002" cy="450520"/>
          </a:xfrm>
          <a:prstGeom prst="roundRect">
            <a:avLst/>
          </a:prstGeom>
          <a:solidFill>
            <a:srgbClr val="308C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/>
              <a:t>실기</a:t>
            </a:r>
            <a:r>
              <a:rPr lang="en-US" altLang="ko-KR" sz="2000" b="1" dirty="0"/>
              <a:t>/</a:t>
            </a:r>
            <a:r>
              <a:rPr lang="ko-KR" altLang="en-US" sz="2000" b="1" dirty="0"/>
              <a:t>실적전형</a:t>
            </a:r>
          </a:p>
        </p:txBody>
      </p:sp>
      <p:sp>
        <p:nvSpPr>
          <p:cNvPr id="8" name="모서리가 둥근 직사각형 7"/>
          <p:cNvSpPr/>
          <p:nvPr/>
        </p:nvSpPr>
        <p:spPr>
          <a:xfrm>
            <a:off x="1881375" y="4635996"/>
            <a:ext cx="1865002" cy="450520"/>
          </a:xfrm>
          <a:prstGeom prst="roundRect">
            <a:avLst/>
          </a:prstGeom>
          <a:solidFill>
            <a:srgbClr val="308C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/>
              <a:t>수능위주전형</a:t>
            </a:r>
            <a:endParaRPr lang="ko-KR" altLang="en-US" sz="2000" b="1" dirty="0"/>
          </a:p>
        </p:txBody>
      </p:sp>
      <p:sp>
        <p:nvSpPr>
          <p:cNvPr id="9" name="모서리가 둥근 직사각형 8"/>
          <p:cNvSpPr/>
          <p:nvPr/>
        </p:nvSpPr>
        <p:spPr>
          <a:xfrm>
            <a:off x="576645" y="2576867"/>
            <a:ext cx="857583" cy="1053077"/>
          </a:xfrm>
          <a:prstGeom prst="roundRect">
            <a:avLst>
              <a:gd name="adj" fmla="val 877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/>
              <a:t>수시</a:t>
            </a:r>
            <a:r>
              <a:rPr lang="en-US" altLang="ko-KR" sz="2000" b="1" dirty="0"/>
              <a:t>(4)</a:t>
            </a:r>
            <a:endParaRPr lang="ko-KR" altLang="en-US" sz="2000" b="1" dirty="0"/>
          </a:p>
        </p:txBody>
      </p:sp>
      <p:sp>
        <p:nvSpPr>
          <p:cNvPr id="10" name="모서리가 둥근 직사각형 9"/>
          <p:cNvSpPr/>
          <p:nvPr/>
        </p:nvSpPr>
        <p:spPr>
          <a:xfrm>
            <a:off x="576646" y="4742204"/>
            <a:ext cx="857583" cy="921406"/>
          </a:xfrm>
          <a:prstGeom prst="roundRect">
            <a:avLst>
              <a:gd name="adj" fmla="val 877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/>
              <a:t>정시</a:t>
            </a:r>
            <a:r>
              <a:rPr lang="en-US" altLang="ko-KR" sz="2000" b="1" dirty="0"/>
              <a:t>(2)</a:t>
            </a:r>
            <a:endParaRPr lang="ko-KR" alt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434228" y="398535"/>
            <a:ext cx="738451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2800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j-lt"/>
              </a:rPr>
              <a:t>대입전형 표준화 </a:t>
            </a:r>
            <a:r>
              <a:rPr lang="en-US" altLang="ko-KR" sz="2800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j-lt"/>
              </a:rPr>
              <a:t>: 4+2 </a:t>
            </a:r>
            <a:r>
              <a:rPr lang="ko-KR" altLang="en-US" sz="2800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j-lt"/>
              </a:rPr>
              <a:t>체제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1511921" y="1671022"/>
            <a:ext cx="9760409" cy="136748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0223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그룹 21">
            <a:extLst>
              <a:ext uri="{FF2B5EF4-FFF2-40B4-BE49-F238E27FC236}">
                <a16:creationId xmlns:a16="http://schemas.microsoft.com/office/drawing/2014/main" id="{E297CFBD-6A48-4264-B5CA-0BD5F0DD7D27}"/>
              </a:ext>
            </a:extLst>
          </p:cNvPr>
          <p:cNvGrpSpPr/>
          <p:nvPr/>
        </p:nvGrpSpPr>
        <p:grpSpPr>
          <a:xfrm>
            <a:off x="1266433" y="1208321"/>
            <a:ext cx="9025663" cy="5111746"/>
            <a:chOff x="2424113" y="1233488"/>
            <a:chExt cx="9025663" cy="5355460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714BA8DC-C704-4879-B0AB-CF3529EF1EB3}"/>
                </a:ext>
              </a:extLst>
            </p:cNvPr>
            <p:cNvGrpSpPr/>
            <p:nvPr/>
          </p:nvGrpSpPr>
          <p:grpSpPr>
            <a:xfrm>
              <a:off x="2424113" y="1245992"/>
              <a:ext cx="9025663" cy="5342956"/>
              <a:chOff x="2343729" y="1245992"/>
              <a:chExt cx="9025663" cy="5342956"/>
            </a:xfrm>
          </p:grpSpPr>
          <p:cxnSp>
            <p:nvCxnSpPr>
              <p:cNvPr id="8" name="직선 연결선 7">
                <a:extLst>
                  <a:ext uri="{FF2B5EF4-FFF2-40B4-BE49-F238E27FC236}">
                    <a16:creationId xmlns:a16="http://schemas.microsoft.com/office/drawing/2014/main" id="{4E641E55-FBF1-4ECC-9FEB-BD083E883D77}"/>
                  </a:ext>
                </a:extLst>
              </p:cNvPr>
              <p:cNvCxnSpPr/>
              <p:nvPr/>
            </p:nvCxnSpPr>
            <p:spPr>
              <a:xfrm>
                <a:off x="2343729" y="3918388"/>
                <a:ext cx="9025663" cy="0"/>
              </a:xfrm>
              <a:prstGeom prst="line">
                <a:avLst/>
              </a:prstGeom>
              <a:ln w="19050">
                <a:solidFill>
                  <a:schemeClr val="bg2">
                    <a:lumMod val="7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직선 연결선 70">
                <a:extLst>
                  <a:ext uri="{FF2B5EF4-FFF2-40B4-BE49-F238E27FC236}">
                    <a16:creationId xmlns:a16="http://schemas.microsoft.com/office/drawing/2014/main" id="{7C3C50D2-FBD1-4050-B0CA-9DD07D4802D1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6866606" y="1245992"/>
                <a:ext cx="0" cy="5342956"/>
              </a:xfrm>
              <a:prstGeom prst="line">
                <a:avLst/>
              </a:prstGeom>
              <a:ln w="19050">
                <a:solidFill>
                  <a:schemeClr val="bg2">
                    <a:lumMod val="7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D8880096-1195-4869-B75B-D163A79F0323}"/>
                </a:ext>
              </a:extLst>
            </p:cNvPr>
            <p:cNvSpPr/>
            <p:nvPr/>
          </p:nvSpPr>
          <p:spPr>
            <a:xfrm>
              <a:off x="2432785" y="1233488"/>
              <a:ext cx="4364362" cy="251695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직사각형 72">
              <a:extLst>
                <a:ext uri="{FF2B5EF4-FFF2-40B4-BE49-F238E27FC236}">
                  <a16:creationId xmlns:a16="http://schemas.microsoft.com/office/drawing/2014/main" id="{354ABE73-84DA-45BC-A75E-CD2DA85F9981}"/>
                </a:ext>
              </a:extLst>
            </p:cNvPr>
            <p:cNvSpPr/>
            <p:nvPr/>
          </p:nvSpPr>
          <p:spPr>
            <a:xfrm>
              <a:off x="7073944" y="1233488"/>
              <a:ext cx="4364362" cy="251695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직사각형 76">
              <a:extLst>
                <a:ext uri="{FF2B5EF4-FFF2-40B4-BE49-F238E27FC236}">
                  <a16:creationId xmlns:a16="http://schemas.microsoft.com/office/drawing/2014/main" id="{C80F5AD6-DA93-46E6-B99F-E93CFA314711}"/>
                </a:ext>
              </a:extLst>
            </p:cNvPr>
            <p:cNvSpPr/>
            <p:nvPr/>
          </p:nvSpPr>
          <p:spPr>
            <a:xfrm>
              <a:off x="2432785" y="4071990"/>
              <a:ext cx="4364362" cy="251695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직사각형 77">
              <a:extLst>
                <a:ext uri="{FF2B5EF4-FFF2-40B4-BE49-F238E27FC236}">
                  <a16:creationId xmlns:a16="http://schemas.microsoft.com/office/drawing/2014/main" id="{B4226B99-DE9E-4C9C-A5E7-88D3922DE810}"/>
                </a:ext>
              </a:extLst>
            </p:cNvPr>
            <p:cNvSpPr/>
            <p:nvPr/>
          </p:nvSpPr>
          <p:spPr>
            <a:xfrm>
              <a:off x="7073944" y="4071990"/>
              <a:ext cx="4364362" cy="251695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81" name="직선 연결선 80">
            <a:extLst>
              <a:ext uri="{FF2B5EF4-FFF2-40B4-BE49-F238E27FC236}">
                <a16:creationId xmlns:a16="http://schemas.microsoft.com/office/drawing/2014/main" id="{AB74C266-05F6-4856-8092-4DD54F960C61}"/>
              </a:ext>
            </a:extLst>
          </p:cNvPr>
          <p:cNvCxnSpPr>
            <a:cxnSpLocks/>
          </p:cNvCxnSpPr>
          <p:nvPr/>
        </p:nvCxnSpPr>
        <p:spPr>
          <a:xfrm>
            <a:off x="8989998" y="4911741"/>
            <a:ext cx="0" cy="742792"/>
          </a:xfrm>
          <a:prstGeom prst="line">
            <a:avLst/>
          </a:prstGeom>
          <a:ln w="53975" cmpd="dbl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사각형: 둥근 모서리 113">
            <a:extLst>
              <a:ext uri="{FF2B5EF4-FFF2-40B4-BE49-F238E27FC236}">
                <a16:creationId xmlns:a16="http://schemas.microsoft.com/office/drawing/2014/main" id="{8152B26E-2ADB-4033-BABC-7F06CDC5AE60}"/>
              </a:ext>
            </a:extLst>
          </p:cNvPr>
          <p:cNvSpPr/>
          <p:nvPr/>
        </p:nvSpPr>
        <p:spPr>
          <a:xfrm>
            <a:off x="7768285" y="4590511"/>
            <a:ext cx="2318139" cy="487108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500"/>
              </a:lnSpc>
            </a:pPr>
            <a:r>
              <a:rPr lang="ko-KR" altLang="en-US" b="1" spc="-150" dirty="0">
                <a:solidFill>
                  <a:prstClr val="black"/>
                </a:solidFill>
              </a:rPr>
              <a:t>수능 성적</a:t>
            </a:r>
            <a:endParaRPr lang="en-US" altLang="ko-KR" b="1" spc="-150" dirty="0">
              <a:solidFill>
                <a:prstClr val="black"/>
              </a:solidFill>
            </a:endParaRPr>
          </a:p>
        </p:txBody>
      </p:sp>
      <p:sp>
        <p:nvSpPr>
          <p:cNvPr id="115" name="사각형: 둥근 모서리 114">
            <a:extLst>
              <a:ext uri="{FF2B5EF4-FFF2-40B4-BE49-F238E27FC236}">
                <a16:creationId xmlns:a16="http://schemas.microsoft.com/office/drawing/2014/main" id="{5FC06041-03C4-4FC7-95CA-326730F512FE}"/>
              </a:ext>
            </a:extLst>
          </p:cNvPr>
          <p:cNvSpPr/>
          <p:nvPr/>
        </p:nvSpPr>
        <p:spPr>
          <a:xfrm>
            <a:off x="7768285" y="5332772"/>
            <a:ext cx="2318139" cy="487108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solidFill>
                  <a:prstClr val="black"/>
                </a:solidFill>
              </a:rPr>
              <a:t>교과 역량</a:t>
            </a:r>
            <a:endParaRPr lang="ko-KR" altLang="en-US" dirty="0"/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6781C148-151A-44A8-9B0D-DCC7FF40F0F0}"/>
              </a:ext>
            </a:extLst>
          </p:cNvPr>
          <p:cNvSpPr txBox="1"/>
          <p:nvPr/>
        </p:nvSpPr>
        <p:spPr>
          <a:xfrm>
            <a:off x="817175" y="266544"/>
            <a:ext cx="8829547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 </a:t>
            </a:r>
            <a:r>
              <a:rPr lang="ko-KR" altLang="en-US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전형 유형별 지원전략</a:t>
            </a:r>
          </a:p>
        </p:txBody>
      </p:sp>
      <p:sp>
        <p:nvSpPr>
          <p:cNvPr id="47" name="순서도: 지연 46">
            <a:extLst>
              <a:ext uri="{FF2B5EF4-FFF2-40B4-BE49-F238E27FC236}">
                <a16:creationId xmlns:a16="http://schemas.microsoft.com/office/drawing/2014/main" id="{389C74E9-BE27-46ED-A784-D714DCE8C5FB}"/>
              </a:ext>
            </a:extLst>
          </p:cNvPr>
          <p:cNvSpPr/>
          <p:nvPr/>
        </p:nvSpPr>
        <p:spPr>
          <a:xfrm flipH="1" flipV="1">
            <a:off x="4005203" y="4007070"/>
            <a:ext cx="1643975" cy="1527243"/>
          </a:xfrm>
          <a:prstGeom prst="flowChartDelay">
            <a:avLst/>
          </a:prstGeom>
          <a:solidFill>
            <a:srgbClr val="4A8BC6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순서도: 지연 47">
            <a:extLst>
              <a:ext uri="{FF2B5EF4-FFF2-40B4-BE49-F238E27FC236}">
                <a16:creationId xmlns:a16="http://schemas.microsoft.com/office/drawing/2014/main" id="{38D4D19A-1D9C-4E31-B7D8-FC4A54452B8B}"/>
              </a:ext>
            </a:extLst>
          </p:cNvPr>
          <p:cNvSpPr/>
          <p:nvPr/>
        </p:nvSpPr>
        <p:spPr>
          <a:xfrm flipV="1">
            <a:off x="5911824" y="4007070"/>
            <a:ext cx="1643975" cy="1527243"/>
          </a:xfrm>
          <a:prstGeom prst="flowChartDelay">
            <a:avLst/>
          </a:prstGeom>
          <a:solidFill>
            <a:srgbClr val="BFA33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순서도: 지연 12">
            <a:extLst>
              <a:ext uri="{FF2B5EF4-FFF2-40B4-BE49-F238E27FC236}">
                <a16:creationId xmlns:a16="http://schemas.microsoft.com/office/drawing/2014/main" id="{D09A1B89-54C9-4881-893E-164666CB9F49}"/>
              </a:ext>
            </a:extLst>
          </p:cNvPr>
          <p:cNvSpPr/>
          <p:nvPr/>
        </p:nvSpPr>
        <p:spPr>
          <a:xfrm>
            <a:off x="5911824" y="2275546"/>
            <a:ext cx="1643975" cy="1527243"/>
          </a:xfrm>
          <a:prstGeom prst="flowChartDelay">
            <a:avLst/>
          </a:prstGeom>
          <a:solidFill>
            <a:srgbClr val="229B9E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순서도: 지연 45">
            <a:extLst>
              <a:ext uri="{FF2B5EF4-FFF2-40B4-BE49-F238E27FC236}">
                <a16:creationId xmlns:a16="http://schemas.microsoft.com/office/drawing/2014/main" id="{D49CC89F-7396-4FC1-AFC0-109B67177A36}"/>
              </a:ext>
            </a:extLst>
          </p:cNvPr>
          <p:cNvSpPr/>
          <p:nvPr/>
        </p:nvSpPr>
        <p:spPr>
          <a:xfrm flipH="1">
            <a:off x="4005203" y="2275546"/>
            <a:ext cx="1643975" cy="1527243"/>
          </a:xfrm>
          <a:prstGeom prst="flowChartDelay">
            <a:avLst/>
          </a:prstGeom>
          <a:solidFill>
            <a:srgbClr val="739E4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4043090" y="2623904"/>
            <a:ext cx="1462419" cy="700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ko-KR" altLang="en-US" sz="2000" b="1" spc="-200" dirty="0">
                <a:solidFill>
                  <a:schemeClr val="bg1"/>
                </a:solidFill>
              </a:rPr>
              <a:t>학생부</a:t>
            </a:r>
            <a:endParaRPr lang="en-US" altLang="ko-KR" sz="2000" b="1" spc="-200" dirty="0">
              <a:solidFill>
                <a:schemeClr val="bg1"/>
              </a:solidFill>
            </a:endParaRPr>
          </a:p>
          <a:p>
            <a:pPr lvl="0" algn="ctr"/>
            <a:r>
              <a:rPr lang="ko-KR" altLang="en-US" sz="2000" b="1" spc="-200" dirty="0">
                <a:solidFill>
                  <a:schemeClr val="bg1"/>
                </a:solidFill>
              </a:rPr>
              <a:t>교과전형</a:t>
            </a:r>
          </a:p>
        </p:txBody>
      </p:sp>
      <p:sp>
        <p:nvSpPr>
          <p:cNvPr id="41" name="직사각형 40"/>
          <p:cNvSpPr/>
          <p:nvPr/>
        </p:nvSpPr>
        <p:spPr>
          <a:xfrm>
            <a:off x="6033045" y="2642620"/>
            <a:ext cx="1462419" cy="700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ko-KR" altLang="en-US" sz="2000" b="1" spc="-200" dirty="0">
                <a:solidFill>
                  <a:schemeClr val="bg1"/>
                </a:solidFill>
              </a:rPr>
              <a:t>학생부</a:t>
            </a:r>
          </a:p>
          <a:p>
            <a:pPr lvl="0" algn="ctr"/>
            <a:r>
              <a:rPr lang="ko-KR" altLang="en-US" sz="2000" b="1" spc="-200" dirty="0">
                <a:solidFill>
                  <a:schemeClr val="bg1"/>
                </a:solidFill>
              </a:rPr>
              <a:t>종합전형</a:t>
            </a:r>
          </a:p>
        </p:txBody>
      </p:sp>
      <p:sp>
        <p:nvSpPr>
          <p:cNvPr id="44" name="직사각형 43"/>
          <p:cNvSpPr/>
          <p:nvPr/>
        </p:nvSpPr>
        <p:spPr>
          <a:xfrm>
            <a:off x="4074269" y="4513383"/>
            <a:ext cx="1462419" cy="700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ko-KR" altLang="en-US" sz="2000" b="1" dirty="0">
                <a:solidFill>
                  <a:schemeClr val="bg1"/>
                </a:solidFill>
              </a:rPr>
              <a:t>논술</a:t>
            </a:r>
            <a:endParaRPr lang="en-US" altLang="ko-KR" sz="2000" b="1" dirty="0">
              <a:solidFill>
                <a:schemeClr val="bg1"/>
              </a:solidFill>
            </a:endParaRPr>
          </a:p>
          <a:p>
            <a:pPr lvl="0" algn="ctr"/>
            <a:r>
              <a:rPr lang="ko-KR" altLang="en-US" sz="2000" b="1" dirty="0">
                <a:solidFill>
                  <a:schemeClr val="bg1"/>
                </a:solidFill>
              </a:rPr>
              <a:t>전형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6004383" y="4502153"/>
            <a:ext cx="1462419" cy="700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ko-KR" altLang="en-US" sz="2000" b="1" spc="-150" dirty="0">
                <a:solidFill>
                  <a:schemeClr val="bg1"/>
                </a:solidFill>
              </a:rPr>
              <a:t>정시</a:t>
            </a:r>
            <a:endParaRPr lang="en-US" altLang="ko-KR" sz="2000" b="1" spc="-150" dirty="0">
              <a:solidFill>
                <a:schemeClr val="bg1"/>
              </a:solidFill>
            </a:endParaRPr>
          </a:p>
          <a:p>
            <a:pPr lvl="0" algn="ctr"/>
            <a:r>
              <a:rPr lang="ko-KR" altLang="en-US" sz="2000" b="1" spc="-150" dirty="0">
                <a:solidFill>
                  <a:schemeClr val="bg1"/>
                </a:solidFill>
              </a:rPr>
              <a:t>수능전형</a:t>
            </a:r>
            <a:endParaRPr lang="en-US" altLang="ko-KR" sz="2000" b="1" spc="-150" dirty="0">
              <a:solidFill>
                <a:schemeClr val="bg1"/>
              </a:solidFill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A1B39501-2E4B-48A7-980C-B9887CF27E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737" y="2713290"/>
            <a:ext cx="2006123" cy="2198451"/>
          </a:xfrm>
          <a:prstGeom prst="rect">
            <a:avLst/>
          </a:prstGeom>
        </p:spPr>
      </p:pic>
      <p:sp>
        <p:nvSpPr>
          <p:cNvPr id="11" name="타원 10">
            <a:extLst>
              <a:ext uri="{FF2B5EF4-FFF2-40B4-BE49-F238E27FC236}">
                <a16:creationId xmlns:a16="http://schemas.microsoft.com/office/drawing/2014/main" id="{FC0899A1-3254-4D03-BABF-635847B3588B}"/>
              </a:ext>
            </a:extLst>
          </p:cNvPr>
          <p:cNvSpPr/>
          <p:nvPr/>
        </p:nvSpPr>
        <p:spPr>
          <a:xfrm>
            <a:off x="5220612" y="3265642"/>
            <a:ext cx="1161933" cy="1149517"/>
          </a:xfrm>
          <a:prstGeom prst="ellipse">
            <a:avLst/>
          </a:prstGeom>
          <a:noFill/>
          <a:ln w="28575">
            <a:solidFill>
              <a:schemeClr val="bg1">
                <a:lumMod val="6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2" name="타원 121">
            <a:extLst>
              <a:ext uri="{FF2B5EF4-FFF2-40B4-BE49-F238E27FC236}">
                <a16:creationId xmlns:a16="http://schemas.microsoft.com/office/drawing/2014/main" id="{5C971887-57C0-4B17-B388-6948DE3E5ED4}"/>
              </a:ext>
            </a:extLst>
          </p:cNvPr>
          <p:cNvSpPr/>
          <p:nvPr/>
        </p:nvSpPr>
        <p:spPr>
          <a:xfrm>
            <a:off x="5060641" y="3343669"/>
            <a:ext cx="1462419" cy="984785"/>
          </a:xfrm>
          <a:prstGeom prst="ellipse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ko-KR" altLang="en-US" sz="2000" b="1" dirty="0">
                <a:solidFill>
                  <a:srgbClr val="002060"/>
                </a:solidFill>
              </a:rPr>
              <a:t>대입</a:t>
            </a:r>
            <a:endParaRPr lang="en-US" altLang="ko-KR" sz="2000" b="1" dirty="0">
              <a:solidFill>
                <a:srgbClr val="002060"/>
              </a:solidFill>
            </a:endParaRPr>
          </a:p>
          <a:p>
            <a:pPr lvl="0" algn="ctr"/>
            <a:r>
              <a:rPr lang="ko-KR" altLang="en-US" sz="2000" b="1" dirty="0">
                <a:solidFill>
                  <a:srgbClr val="002060"/>
                </a:solidFill>
              </a:rPr>
              <a:t>전형</a:t>
            </a:r>
          </a:p>
        </p:txBody>
      </p: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31F89C71-5889-4AAB-95C7-40A399013CDC}"/>
              </a:ext>
            </a:extLst>
          </p:cNvPr>
          <p:cNvCxnSpPr/>
          <p:nvPr/>
        </p:nvCxnSpPr>
        <p:spPr>
          <a:xfrm>
            <a:off x="8989998" y="1782996"/>
            <a:ext cx="0" cy="1256171"/>
          </a:xfrm>
          <a:prstGeom prst="line">
            <a:avLst/>
          </a:prstGeom>
          <a:ln w="53975" cmpd="dbl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사각형: 둥근 모서리 110">
            <a:extLst>
              <a:ext uri="{FF2B5EF4-FFF2-40B4-BE49-F238E27FC236}">
                <a16:creationId xmlns:a16="http://schemas.microsoft.com/office/drawing/2014/main" id="{77CDB53F-3450-48F4-8C12-5B482077FF11}"/>
              </a:ext>
            </a:extLst>
          </p:cNvPr>
          <p:cNvSpPr/>
          <p:nvPr/>
        </p:nvSpPr>
        <p:spPr>
          <a:xfrm>
            <a:off x="7753215" y="1505493"/>
            <a:ext cx="2318139" cy="487108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500"/>
              </a:lnSpc>
              <a:spcBef>
                <a:spcPts val="1200"/>
              </a:spcBef>
            </a:pPr>
            <a:r>
              <a:rPr lang="ko-KR" altLang="en-US" b="1" spc="-150" dirty="0">
                <a:solidFill>
                  <a:prstClr val="black"/>
                </a:solidFill>
              </a:rPr>
              <a:t>교과 성적</a:t>
            </a:r>
            <a:endParaRPr lang="en-US" altLang="ko-KR" b="1" spc="-150" dirty="0">
              <a:solidFill>
                <a:prstClr val="black"/>
              </a:solidFill>
            </a:endParaRPr>
          </a:p>
        </p:txBody>
      </p:sp>
      <p:sp>
        <p:nvSpPr>
          <p:cNvPr id="112" name="사각형: 둥근 모서리 111">
            <a:extLst>
              <a:ext uri="{FF2B5EF4-FFF2-40B4-BE49-F238E27FC236}">
                <a16:creationId xmlns:a16="http://schemas.microsoft.com/office/drawing/2014/main" id="{DB82392F-BA99-4603-BFE7-86FFD69B39BA}"/>
              </a:ext>
            </a:extLst>
          </p:cNvPr>
          <p:cNvSpPr/>
          <p:nvPr/>
        </p:nvSpPr>
        <p:spPr>
          <a:xfrm>
            <a:off x="7753215" y="2172127"/>
            <a:ext cx="2318139" cy="487108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500"/>
              </a:lnSpc>
              <a:spcBef>
                <a:spcPts val="1200"/>
              </a:spcBef>
            </a:pPr>
            <a:r>
              <a:rPr lang="ko-KR" altLang="en-US" b="1" spc="-150" dirty="0">
                <a:solidFill>
                  <a:prstClr val="black"/>
                </a:solidFill>
              </a:rPr>
              <a:t>교과 활동 </a:t>
            </a:r>
          </a:p>
        </p:txBody>
      </p:sp>
      <p:sp>
        <p:nvSpPr>
          <p:cNvPr id="113" name="사각형: 둥근 모서리 112">
            <a:extLst>
              <a:ext uri="{FF2B5EF4-FFF2-40B4-BE49-F238E27FC236}">
                <a16:creationId xmlns:a16="http://schemas.microsoft.com/office/drawing/2014/main" id="{D1F35BD0-2536-41F7-8C7B-997151835B5C}"/>
              </a:ext>
            </a:extLst>
          </p:cNvPr>
          <p:cNvSpPr/>
          <p:nvPr/>
        </p:nvSpPr>
        <p:spPr>
          <a:xfrm>
            <a:off x="7753215" y="2827162"/>
            <a:ext cx="2318139" cy="487108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solidFill>
                  <a:prstClr val="black"/>
                </a:solidFill>
              </a:rPr>
              <a:t>수능 최저</a:t>
            </a:r>
            <a:r>
              <a:rPr lang="en-US" altLang="ko-KR" b="1" spc="-150" dirty="0">
                <a:solidFill>
                  <a:prstClr val="black"/>
                </a:solidFill>
              </a:rPr>
              <a:t> (</a:t>
            </a:r>
            <a:r>
              <a:rPr lang="ko-KR" altLang="en-US" b="1" spc="-150" dirty="0">
                <a:solidFill>
                  <a:prstClr val="black"/>
                </a:solidFill>
              </a:rPr>
              <a:t>일부</a:t>
            </a:r>
            <a:r>
              <a:rPr lang="en-US" altLang="ko-KR" b="1" spc="-150" dirty="0">
                <a:solidFill>
                  <a:prstClr val="black"/>
                </a:solidFill>
              </a:rPr>
              <a:t>)</a:t>
            </a:r>
            <a:endParaRPr lang="ko-KR" altLang="en-US" b="1" spc="-150" dirty="0">
              <a:solidFill>
                <a:prstClr val="black"/>
              </a:solidFill>
            </a:endParaRPr>
          </a:p>
        </p:txBody>
      </p:sp>
      <p:cxnSp>
        <p:nvCxnSpPr>
          <p:cNvPr id="82" name="직선 연결선 81">
            <a:extLst>
              <a:ext uri="{FF2B5EF4-FFF2-40B4-BE49-F238E27FC236}">
                <a16:creationId xmlns:a16="http://schemas.microsoft.com/office/drawing/2014/main" id="{A51A1798-69CD-40E1-BAD8-CCE4F21E862B}"/>
              </a:ext>
            </a:extLst>
          </p:cNvPr>
          <p:cNvCxnSpPr>
            <a:cxnSpLocks/>
          </p:cNvCxnSpPr>
          <p:nvPr/>
        </p:nvCxnSpPr>
        <p:spPr>
          <a:xfrm>
            <a:off x="2659535" y="4650799"/>
            <a:ext cx="0" cy="1064022"/>
          </a:xfrm>
          <a:prstGeom prst="line">
            <a:avLst/>
          </a:prstGeom>
          <a:ln w="53975" cmpd="dbl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사각형: 둥근 모서리 62">
            <a:extLst>
              <a:ext uri="{FF2B5EF4-FFF2-40B4-BE49-F238E27FC236}">
                <a16:creationId xmlns:a16="http://schemas.microsoft.com/office/drawing/2014/main" id="{8D759A1D-1039-4A2B-983E-D21566C6E0FB}"/>
              </a:ext>
            </a:extLst>
          </p:cNvPr>
          <p:cNvSpPr/>
          <p:nvPr/>
        </p:nvSpPr>
        <p:spPr>
          <a:xfrm>
            <a:off x="1445924" y="4312163"/>
            <a:ext cx="2318139" cy="487108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500"/>
              </a:lnSpc>
              <a:spcBef>
                <a:spcPts val="1200"/>
              </a:spcBef>
            </a:pPr>
            <a:r>
              <a:rPr lang="ko-KR" altLang="en-US" b="1" spc="-150" dirty="0">
                <a:solidFill>
                  <a:prstClr val="black"/>
                </a:solidFill>
              </a:rPr>
              <a:t>교과 역량</a:t>
            </a:r>
          </a:p>
        </p:txBody>
      </p:sp>
      <p:sp>
        <p:nvSpPr>
          <p:cNvPr id="65" name="사각형: 둥근 모서리 64">
            <a:extLst>
              <a:ext uri="{FF2B5EF4-FFF2-40B4-BE49-F238E27FC236}">
                <a16:creationId xmlns:a16="http://schemas.microsoft.com/office/drawing/2014/main" id="{CD9A6146-B9AB-47EB-9754-1DBF29AD7DF6}"/>
              </a:ext>
            </a:extLst>
          </p:cNvPr>
          <p:cNvSpPr/>
          <p:nvPr/>
        </p:nvSpPr>
        <p:spPr>
          <a:xfrm>
            <a:off x="1445924" y="4967199"/>
            <a:ext cx="2318139" cy="487108"/>
          </a:xfrm>
          <a:prstGeom prst="roundRect">
            <a:avLst>
              <a:gd name="adj" fmla="val 6680"/>
            </a:avLst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500"/>
              </a:lnSpc>
              <a:spcBef>
                <a:spcPts val="1200"/>
              </a:spcBef>
            </a:pPr>
            <a:r>
              <a:rPr lang="ko-KR" altLang="en-US" b="1" spc="-150" dirty="0">
                <a:solidFill>
                  <a:prstClr val="black"/>
                </a:solidFill>
              </a:rPr>
              <a:t>논술 역량</a:t>
            </a:r>
          </a:p>
        </p:txBody>
      </p:sp>
      <p:sp>
        <p:nvSpPr>
          <p:cNvPr id="107" name="사각형: 둥근 모서리 106">
            <a:extLst>
              <a:ext uri="{FF2B5EF4-FFF2-40B4-BE49-F238E27FC236}">
                <a16:creationId xmlns:a16="http://schemas.microsoft.com/office/drawing/2014/main" id="{D5CF3AB1-6C48-407E-8388-04D671621E29}"/>
              </a:ext>
            </a:extLst>
          </p:cNvPr>
          <p:cNvSpPr/>
          <p:nvPr/>
        </p:nvSpPr>
        <p:spPr>
          <a:xfrm>
            <a:off x="1445924" y="5622234"/>
            <a:ext cx="2318139" cy="487108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>
                <a:solidFill>
                  <a:prstClr val="black"/>
                </a:solidFill>
              </a:rPr>
              <a:t>수능 최저</a:t>
            </a:r>
            <a:endParaRPr lang="ko-KR" altLang="en-US"/>
          </a:p>
        </p:txBody>
      </p:sp>
      <p:cxnSp>
        <p:nvCxnSpPr>
          <p:cNvPr id="83" name="직선 연결선 82">
            <a:extLst>
              <a:ext uri="{FF2B5EF4-FFF2-40B4-BE49-F238E27FC236}">
                <a16:creationId xmlns:a16="http://schemas.microsoft.com/office/drawing/2014/main" id="{52BBFB4A-8FB9-44F3-8F04-90C7FC5BACA2}"/>
              </a:ext>
            </a:extLst>
          </p:cNvPr>
          <p:cNvCxnSpPr>
            <a:cxnSpLocks/>
          </p:cNvCxnSpPr>
          <p:nvPr/>
        </p:nvCxnSpPr>
        <p:spPr>
          <a:xfrm>
            <a:off x="2659535" y="2121609"/>
            <a:ext cx="0" cy="521011"/>
          </a:xfrm>
          <a:prstGeom prst="line">
            <a:avLst/>
          </a:prstGeom>
          <a:ln w="53975" cmpd="dbl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75ECD4C9-00AB-4802-856D-902FFC7D40D1}"/>
              </a:ext>
            </a:extLst>
          </p:cNvPr>
          <p:cNvSpPr/>
          <p:nvPr/>
        </p:nvSpPr>
        <p:spPr>
          <a:xfrm>
            <a:off x="1445924" y="1749048"/>
            <a:ext cx="2318139" cy="487108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500"/>
              </a:lnSpc>
            </a:pPr>
            <a:r>
              <a:rPr lang="ko-KR" altLang="en-US" b="1" spc="-150">
                <a:solidFill>
                  <a:prstClr val="black"/>
                </a:solidFill>
              </a:rPr>
              <a:t>교과 성적</a:t>
            </a:r>
            <a:endParaRPr lang="en-US" altLang="ko-KR" b="1" spc="-150" dirty="0">
              <a:solidFill>
                <a:prstClr val="black"/>
              </a:solidFill>
            </a:endParaRPr>
          </a:p>
        </p:txBody>
      </p:sp>
      <p:sp>
        <p:nvSpPr>
          <p:cNvPr id="61" name="사각형: 둥근 모서리 60">
            <a:extLst>
              <a:ext uri="{FF2B5EF4-FFF2-40B4-BE49-F238E27FC236}">
                <a16:creationId xmlns:a16="http://schemas.microsoft.com/office/drawing/2014/main" id="{17400276-D9D9-462A-B6C8-C24DCC302B96}"/>
              </a:ext>
            </a:extLst>
          </p:cNvPr>
          <p:cNvSpPr/>
          <p:nvPr/>
        </p:nvSpPr>
        <p:spPr>
          <a:xfrm>
            <a:off x="1445924" y="2491309"/>
            <a:ext cx="2318139" cy="487108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solidFill>
                  <a:prstClr val="black"/>
                </a:solidFill>
              </a:rPr>
              <a:t>수능 최저 </a:t>
            </a:r>
            <a:r>
              <a:rPr lang="en-US" altLang="ko-KR" b="1" spc="-150" dirty="0">
                <a:solidFill>
                  <a:prstClr val="black"/>
                </a:solidFill>
              </a:rPr>
              <a:t>(</a:t>
            </a:r>
            <a:r>
              <a:rPr lang="ko-KR" altLang="en-US" b="1" spc="-150" dirty="0">
                <a:solidFill>
                  <a:prstClr val="black"/>
                </a:solidFill>
              </a:rPr>
              <a:t>일부</a:t>
            </a:r>
            <a:r>
              <a:rPr lang="en-US" altLang="ko-KR" b="1" spc="-150" dirty="0">
                <a:solidFill>
                  <a:prstClr val="black"/>
                </a:solidFill>
              </a:rPr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998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418454" y="1057506"/>
            <a:ext cx="11336681" cy="1117296"/>
            <a:chOff x="488950" y="1087568"/>
            <a:chExt cx="8186738" cy="1220368"/>
          </a:xfrm>
        </p:grpSpPr>
        <p:sp>
          <p:nvSpPr>
            <p:cNvPr id="3" name="모서리가 둥근 직사각형 2"/>
            <p:cNvSpPr/>
            <p:nvPr/>
          </p:nvSpPr>
          <p:spPr>
            <a:xfrm>
              <a:off x="488950" y="1241465"/>
              <a:ext cx="2520280" cy="1008112"/>
            </a:xfrm>
            <a:prstGeom prst="roundRect">
              <a:avLst>
                <a:gd name="adj" fmla="val 50000"/>
              </a:avLst>
            </a:prstGeom>
            <a:solidFill>
              <a:srgbClr val="3E848E"/>
            </a:solidFill>
            <a:ln w="76200" cmpd="thickThin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2123728" y="1191589"/>
              <a:ext cx="5544616" cy="1116347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  <p:sp>
          <p:nvSpPr>
            <p:cNvPr id="5" name="사다리꼴 4"/>
            <p:cNvSpPr/>
            <p:nvPr/>
          </p:nvSpPr>
          <p:spPr>
            <a:xfrm>
              <a:off x="1497062" y="1287272"/>
              <a:ext cx="1418754" cy="139782"/>
            </a:xfrm>
            <a:prstGeom prst="trapezoid">
              <a:avLst>
                <a:gd name="adj" fmla="val 64403"/>
              </a:avLst>
            </a:prstGeom>
            <a:solidFill>
              <a:srgbClr val="3E84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  <p:sp>
          <p:nvSpPr>
            <p:cNvPr id="6" name="타원 101"/>
            <p:cNvSpPr/>
            <p:nvPr/>
          </p:nvSpPr>
          <p:spPr>
            <a:xfrm>
              <a:off x="524954" y="1087568"/>
              <a:ext cx="955122" cy="936104"/>
            </a:xfrm>
            <a:custGeom>
              <a:avLst/>
              <a:gdLst>
                <a:gd name="connsiteX0" fmla="*/ 0 w 1772811"/>
                <a:gd name="connsiteY0" fmla="*/ 886406 h 1772811"/>
                <a:gd name="connsiteX1" fmla="*/ 886406 w 1772811"/>
                <a:gd name="connsiteY1" fmla="*/ 0 h 1772811"/>
                <a:gd name="connsiteX2" fmla="*/ 1772812 w 1772811"/>
                <a:gd name="connsiteY2" fmla="*/ 886406 h 1772811"/>
                <a:gd name="connsiteX3" fmla="*/ 886406 w 1772811"/>
                <a:gd name="connsiteY3" fmla="*/ 1772812 h 1772811"/>
                <a:gd name="connsiteX4" fmla="*/ 0 w 1772811"/>
                <a:gd name="connsiteY4" fmla="*/ 886406 h 1772811"/>
                <a:gd name="connsiteX0" fmla="*/ 0 w 1787849"/>
                <a:gd name="connsiteY0" fmla="*/ 929086 h 1815492"/>
                <a:gd name="connsiteX1" fmla="*/ 886406 w 1787849"/>
                <a:gd name="connsiteY1" fmla="*/ 42680 h 1815492"/>
                <a:gd name="connsiteX2" fmla="*/ 1404349 w 1787849"/>
                <a:gd name="connsiteY2" fmla="*/ 221118 h 1815492"/>
                <a:gd name="connsiteX3" fmla="*/ 1772812 w 1787849"/>
                <a:gd name="connsiteY3" fmla="*/ 929086 h 1815492"/>
                <a:gd name="connsiteX4" fmla="*/ 886406 w 1787849"/>
                <a:gd name="connsiteY4" fmla="*/ 1815492 h 1815492"/>
                <a:gd name="connsiteX5" fmla="*/ 0 w 1787849"/>
                <a:gd name="connsiteY5" fmla="*/ 929086 h 1815492"/>
                <a:gd name="connsiteX0" fmla="*/ 98318 w 1886167"/>
                <a:gd name="connsiteY0" fmla="*/ 929086 h 1817700"/>
                <a:gd name="connsiteX1" fmla="*/ 984724 w 1886167"/>
                <a:gd name="connsiteY1" fmla="*/ 42680 h 1817700"/>
                <a:gd name="connsiteX2" fmla="*/ 1502667 w 1886167"/>
                <a:gd name="connsiteY2" fmla="*/ 221118 h 1817700"/>
                <a:gd name="connsiteX3" fmla="*/ 1871130 w 1886167"/>
                <a:gd name="connsiteY3" fmla="*/ 929086 h 1817700"/>
                <a:gd name="connsiteX4" fmla="*/ 984724 w 1886167"/>
                <a:gd name="connsiteY4" fmla="*/ 1815492 h 1817700"/>
                <a:gd name="connsiteX5" fmla="*/ 121542 w 1886167"/>
                <a:gd name="connsiteY5" fmla="*/ 1173617 h 1817700"/>
                <a:gd name="connsiteX6" fmla="*/ 98318 w 1886167"/>
                <a:gd name="connsiteY6" fmla="*/ 929086 h 1817700"/>
                <a:gd name="connsiteX0" fmla="*/ 0 w 1764625"/>
                <a:gd name="connsiteY0" fmla="*/ 1191049 h 1835893"/>
                <a:gd name="connsiteX1" fmla="*/ 863182 w 1764625"/>
                <a:gd name="connsiteY1" fmla="*/ 60112 h 1835893"/>
                <a:gd name="connsiteX2" fmla="*/ 1381125 w 1764625"/>
                <a:gd name="connsiteY2" fmla="*/ 238550 h 1835893"/>
                <a:gd name="connsiteX3" fmla="*/ 1749588 w 1764625"/>
                <a:gd name="connsiteY3" fmla="*/ 946518 h 1835893"/>
                <a:gd name="connsiteX4" fmla="*/ 863182 w 1764625"/>
                <a:gd name="connsiteY4" fmla="*/ 1832924 h 1835893"/>
                <a:gd name="connsiteX5" fmla="*/ 0 w 1764625"/>
                <a:gd name="connsiteY5" fmla="*/ 1191049 h 1835893"/>
                <a:gd name="connsiteX0" fmla="*/ 0 w 1764625"/>
                <a:gd name="connsiteY0" fmla="*/ 952499 h 1597343"/>
                <a:gd name="connsiteX1" fmla="*/ 1381125 w 1764625"/>
                <a:gd name="connsiteY1" fmla="*/ 0 h 1597343"/>
                <a:gd name="connsiteX2" fmla="*/ 1749588 w 1764625"/>
                <a:gd name="connsiteY2" fmla="*/ 707968 h 1597343"/>
                <a:gd name="connsiteX3" fmla="*/ 863182 w 1764625"/>
                <a:gd name="connsiteY3" fmla="*/ 1594374 h 1597343"/>
                <a:gd name="connsiteX4" fmla="*/ 0 w 1764625"/>
                <a:gd name="connsiteY4" fmla="*/ 952499 h 1597343"/>
                <a:gd name="connsiteX0" fmla="*/ 11392 w 1776017"/>
                <a:gd name="connsiteY0" fmla="*/ 952499 h 1723012"/>
                <a:gd name="connsiteX1" fmla="*/ 1392517 w 1776017"/>
                <a:gd name="connsiteY1" fmla="*/ 0 h 1723012"/>
                <a:gd name="connsiteX2" fmla="*/ 1760980 w 1776017"/>
                <a:gd name="connsiteY2" fmla="*/ 707968 h 1723012"/>
                <a:gd name="connsiteX3" fmla="*/ 874574 w 1776017"/>
                <a:gd name="connsiteY3" fmla="*/ 1594374 h 1723012"/>
                <a:gd name="connsiteX4" fmla="*/ 11392 w 1776017"/>
                <a:gd name="connsiteY4" fmla="*/ 952499 h 1723012"/>
                <a:gd name="connsiteX0" fmla="*/ 11392 w 1776017"/>
                <a:gd name="connsiteY0" fmla="*/ 952499 h 1723012"/>
                <a:gd name="connsiteX1" fmla="*/ 1392517 w 1776017"/>
                <a:gd name="connsiteY1" fmla="*/ 0 h 1723012"/>
                <a:gd name="connsiteX2" fmla="*/ 1760980 w 1776017"/>
                <a:gd name="connsiteY2" fmla="*/ 707968 h 1723012"/>
                <a:gd name="connsiteX3" fmla="*/ 874574 w 1776017"/>
                <a:gd name="connsiteY3" fmla="*/ 1594374 h 1723012"/>
                <a:gd name="connsiteX4" fmla="*/ 11392 w 1776017"/>
                <a:gd name="connsiteY4" fmla="*/ 952499 h 1723012"/>
                <a:gd name="connsiteX0" fmla="*/ 11392 w 1776017"/>
                <a:gd name="connsiteY0" fmla="*/ 952499 h 987665"/>
                <a:gd name="connsiteX1" fmla="*/ 1392517 w 1776017"/>
                <a:gd name="connsiteY1" fmla="*/ 0 h 987665"/>
                <a:gd name="connsiteX2" fmla="*/ 1760980 w 1776017"/>
                <a:gd name="connsiteY2" fmla="*/ 707968 h 987665"/>
                <a:gd name="connsiteX3" fmla="*/ 11392 w 1776017"/>
                <a:gd name="connsiteY3" fmla="*/ 952499 h 987665"/>
                <a:gd name="connsiteX0" fmla="*/ 11392 w 1392517"/>
                <a:gd name="connsiteY0" fmla="*/ 952499 h 952499"/>
                <a:gd name="connsiteX1" fmla="*/ 1392517 w 1392517"/>
                <a:gd name="connsiteY1" fmla="*/ 0 h 952499"/>
                <a:gd name="connsiteX2" fmla="*/ 11392 w 1392517"/>
                <a:gd name="connsiteY2" fmla="*/ 952499 h 952499"/>
                <a:gd name="connsiteX0" fmla="*/ 12338 w 1393463"/>
                <a:gd name="connsiteY0" fmla="*/ 1101853 h 1101853"/>
                <a:gd name="connsiteX1" fmla="*/ 1393463 w 1393463"/>
                <a:gd name="connsiteY1" fmla="*/ 149354 h 1101853"/>
                <a:gd name="connsiteX2" fmla="*/ 12338 w 1393463"/>
                <a:gd name="connsiteY2" fmla="*/ 1101853 h 1101853"/>
                <a:gd name="connsiteX0" fmla="*/ 6988 w 1388113"/>
                <a:gd name="connsiteY0" fmla="*/ 1100052 h 1100052"/>
                <a:gd name="connsiteX1" fmla="*/ 1388113 w 1388113"/>
                <a:gd name="connsiteY1" fmla="*/ 147553 h 1100052"/>
                <a:gd name="connsiteX2" fmla="*/ 6988 w 1388113"/>
                <a:gd name="connsiteY2" fmla="*/ 1100052 h 1100052"/>
                <a:gd name="connsiteX0" fmla="*/ 7046 w 1378646"/>
                <a:gd name="connsiteY0" fmla="*/ 1100052 h 1100052"/>
                <a:gd name="connsiteX1" fmla="*/ 1378646 w 1378646"/>
                <a:gd name="connsiteY1" fmla="*/ 147553 h 1100052"/>
                <a:gd name="connsiteX2" fmla="*/ 7046 w 1378646"/>
                <a:gd name="connsiteY2" fmla="*/ 1100052 h 1100052"/>
                <a:gd name="connsiteX0" fmla="*/ 15568 w 1387168"/>
                <a:gd name="connsiteY0" fmla="*/ 1094792 h 1094792"/>
                <a:gd name="connsiteX1" fmla="*/ 1387168 w 1387168"/>
                <a:gd name="connsiteY1" fmla="*/ 142293 h 1094792"/>
                <a:gd name="connsiteX2" fmla="*/ 15568 w 1387168"/>
                <a:gd name="connsiteY2" fmla="*/ 1094792 h 1094792"/>
                <a:gd name="connsiteX0" fmla="*/ 15568 w 1387168"/>
                <a:gd name="connsiteY0" fmla="*/ 1094792 h 1094792"/>
                <a:gd name="connsiteX1" fmla="*/ 1387168 w 1387168"/>
                <a:gd name="connsiteY1" fmla="*/ 142293 h 1094792"/>
                <a:gd name="connsiteX2" fmla="*/ 15568 w 1387168"/>
                <a:gd name="connsiteY2" fmla="*/ 1094792 h 1094792"/>
                <a:gd name="connsiteX0" fmla="*/ 15568 w 1387168"/>
                <a:gd name="connsiteY0" fmla="*/ 1094792 h 1094792"/>
                <a:gd name="connsiteX1" fmla="*/ 1387168 w 1387168"/>
                <a:gd name="connsiteY1" fmla="*/ 142293 h 1094792"/>
                <a:gd name="connsiteX2" fmla="*/ 15568 w 1387168"/>
                <a:gd name="connsiteY2" fmla="*/ 1094792 h 1094792"/>
                <a:gd name="connsiteX0" fmla="*/ 16040 w 1387640"/>
                <a:gd name="connsiteY0" fmla="*/ 1112922 h 1112922"/>
                <a:gd name="connsiteX1" fmla="*/ 1387640 w 1387640"/>
                <a:gd name="connsiteY1" fmla="*/ 160423 h 1112922"/>
                <a:gd name="connsiteX2" fmla="*/ 16040 w 1387640"/>
                <a:gd name="connsiteY2" fmla="*/ 1112922 h 1112922"/>
                <a:gd name="connsiteX0" fmla="*/ 22617 w 1394217"/>
                <a:gd name="connsiteY0" fmla="*/ 1105576 h 1105576"/>
                <a:gd name="connsiteX1" fmla="*/ 1394217 w 1394217"/>
                <a:gd name="connsiteY1" fmla="*/ 153077 h 1105576"/>
                <a:gd name="connsiteX2" fmla="*/ 22617 w 1394217"/>
                <a:gd name="connsiteY2" fmla="*/ 1105576 h 1105576"/>
                <a:gd name="connsiteX0" fmla="*/ 22672 w 1394272"/>
                <a:gd name="connsiteY0" fmla="*/ 1112511 h 1112511"/>
                <a:gd name="connsiteX1" fmla="*/ 1394272 w 1394272"/>
                <a:gd name="connsiteY1" fmla="*/ 160012 h 1112511"/>
                <a:gd name="connsiteX2" fmla="*/ 22672 w 1394272"/>
                <a:gd name="connsiteY2" fmla="*/ 1112511 h 11125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94272" h="1112511">
                  <a:moveTo>
                    <a:pt x="22672" y="1112511"/>
                  </a:moveTo>
                  <a:cubicBezTo>
                    <a:pt x="-173579" y="40332"/>
                    <a:pt x="956624" y="-208808"/>
                    <a:pt x="1394272" y="160012"/>
                  </a:cubicBezTo>
                  <a:cubicBezTo>
                    <a:pt x="1098997" y="620387"/>
                    <a:pt x="746572" y="985511"/>
                    <a:pt x="22672" y="1112511"/>
                  </a:cubicBezTo>
                  <a:close/>
                </a:path>
              </a:pathLst>
            </a:custGeom>
            <a:solidFill>
              <a:schemeClr val="bg1">
                <a:alpha val="22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611560" y="1515750"/>
              <a:ext cx="1512168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200" b="1" dirty="0">
                  <a:solidFill>
                    <a:schemeClr val="bg1"/>
                  </a:solidFill>
                  <a:latin typeface="+mn-ea"/>
                  <a:cs typeface="Arial" pitchFamily="34" charset="0"/>
                </a:rPr>
                <a:t>수시모집</a:t>
              </a:r>
              <a:endParaRPr lang="en-US" altLang="ko-KR" sz="2200" b="1" dirty="0">
                <a:solidFill>
                  <a:schemeClr val="bg1"/>
                </a:solidFill>
                <a:latin typeface="+mn-ea"/>
                <a:cs typeface="Arial" pitchFamily="34" charset="0"/>
              </a:endParaRPr>
            </a:p>
          </p:txBody>
        </p:sp>
        <p:sp>
          <p:nvSpPr>
            <p:cNvPr id="8" name="직사각형 7"/>
            <p:cNvSpPr/>
            <p:nvPr/>
          </p:nvSpPr>
          <p:spPr bwMode="auto">
            <a:xfrm>
              <a:off x="2339752" y="1593083"/>
              <a:ext cx="5112568" cy="4069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80000" indent="-180000" defTabSz="1327648" eaLnBrk="0" latinLnBrk="0" hangingPunct="0">
                <a:lnSpc>
                  <a:spcPts val="2100"/>
                </a:lnSpc>
                <a:spcBef>
                  <a:spcPts val="400"/>
                </a:spcBef>
                <a:buSzPct val="80000"/>
                <a:buFont typeface="Wingdings" pitchFamily="2" charset="2"/>
                <a:buChar char="§"/>
                <a:defRPr/>
              </a:pPr>
              <a:r>
                <a:rPr lang="en-US" altLang="ko-KR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[9</a:t>
              </a:r>
              <a:r>
                <a:rPr lang="ko-KR" altLang="en-US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월</a:t>
              </a:r>
              <a:r>
                <a:rPr lang="en-US" altLang="ko-KR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] </a:t>
              </a:r>
              <a:r>
                <a:rPr lang="ko-KR" altLang="en-US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학생부교과</a:t>
              </a:r>
              <a:r>
                <a:rPr lang="en-US" altLang="ko-KR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, </a:t>
              </a:r>
              <a:r>
                <a:rPr lang="ko-KR" altLang="en-US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학생부종합</a:t>
              </a:r>
              <a:r>
                <a:rPr lang="en-US" altLang="ko-KR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, </a:t>
              </a:r>
              <a:r>
                <a:rPr lang="ko-KR" altLang="en-US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논술</a:t>
              </a:r>
              <a:r>
                <a:rPr lang="en-US" altLang="ko-KR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, </a:t>
              </a:r>
              <a:r>
                <a:rPr lang="ko-KR" altLang="en-US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실기</a:t>
              </a: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7668344" y="1191589"/>
              <a:ext cx="1007344" cy="1116347"/>
            </a:xfrm>
            <a:prstGeom prst="rect">
              <a:avLst/>
            </a:prstGeom>
            <a:solidFill>
              <a:srgbClr val="CDCDCD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468311" y="2309719"/>
            <a:ext cx="11286824" cy="1117296"/>
            <a:chOff x="488950" y="1087568"/>
            <a:chExt cx="8186738" cy="1220368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488950" y="1241465"/>
              <a:ext cx="2520280" cy="1008112"/>
            </a:xfrm>
            <a:prstGeom prst="roundRect">
              <a:avLst>
                <a:gd name="adj" fmla="val 50000"/>
              </a:avLst>
            </a:prstGeom>
            <a:solidFill>
              <a:srgbClr val="2B69A1"/>
            </a:solidFill>
            <a:ln w="76200" cmpd="thickThin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2123728" y="1191589"/>
              <a:ext cx="5544616" cy="1116347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  <p:sp>
          <p:nvSpPr>
            <p:cNvPr id="13" name="사다리꼴 12"/>
            <p:cNvSpPr/>
            <p:nvPr/>
          </p:nvSpPr>
          <p:spPr>
            <a:xfrm>
              <a:off x="1497062" y="1287272"/>
              <a:ext cx="1418754" cy="139782"/>
            </a:xfrm>
            <a:prstGeom prst="trapezoid">
              <a:avLst>
                <a:gd name="adj" fmla="val 64403"/>
              </a:avLst>
            </a:prstGeom>
            <a:solidFill>
              <a:srgbClr val="2B69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  <p:sp>
          <p:nvSpPr>
            <p:cNvPr id="14" name="타원 101"/>
            <p:cNvSpPr/>
            <p:nvPr/>
          </p:nvSpPr>
          <p:spPr>
            <a:xfrm>
              <a:off x="524954" y="1087568"/>
              <a:ext cx="955122" cy="936104"/>
            </a:xfrm>
            <a:custGeom>
              <a:avLst/>
              <a:gdLst>
                <a:gd name="connsiteX0" fmla="*/ 0 w 1772811"/>
                <a:gd name="connsiteY0" fmla="*/ 886406 h 1772811"/>
                <a:gd name="connsiteX1" fmla="*/ 886406 w 1772811"/>
                <a:gd name="connsiteY1" fmla="*/ 0 h 1772811"/>
                <a:gd name="connsiteX2" fmla="*/ 1772812 w 1772811"/>
                <a:gd name="connsiteY2" fmla="*/ 886406 h 1772811"/>
                <a:gd name="connsiteX3" fmla="*/ 886406 w 1772811"/>
                <a:gd name="connsiteY3" fmla="*/ 1772812 h 1772811"/>
                <a:gd name="connsiteX4" fmla="*/ 0 w 1772811"/>
                <a:gd name="connsiteY4" fmla="*/ 886406 h 1772811"/>
                <a:gd name="connsiteX0" fmla="*/ 0 w 1787849"/>
                <a:gd name="connsiteY0" fmla="*/ 929086 h 1815492"/>
                <a:gd name="connsiteX1" fmla="*/ 886406 w 1787849"/>
                <a:gd name="connsiteY1" fmla="*/ 42680 h 1815492"/>
                <a:gd name="connsiteX2" fmla="*/ 1404349 w 1787849"/>
                <a:gd name="connsiteY2" fmla="*/ 221118 h 1815492"/>
                <a:gd name="connsiteX3" fmla="*/ 1772812 w 1787849"/>
                <a:gd name="connsiteY3" fmla="*/ 929086 h 1815492"/>
                <a:gd name="connsiteX4" fmla="*/ 886406 w 1787849"/>
                <a:gd name="connsiteY4" fmla="*/ 1815492 h 1815492"/>
                <a:gd name="connsiteX5" fmla="*/ 0 w 1787849"/>
                <a:gd name="connsiteY5" fmla="*/ 929086 h 1815492"/>
                <a:gd name="connsiteX0" fmla="*/ 98318 w 1886167"/>
                <a:gd name="connsiteY0" fmla="*/ 929086 h 1817700"/>
                <a:gd name="connsiteX1" fmla="*/ 984724 w 1886167"/>
                <a:gd name="connsiteY1" fmla="*/ 42680 h 1817700"/>
                <a:gd name="connsiteX2" fmla="*/ 1502667 w 1886167"/>
                <a:gd name="connsiteY2" fmla="*/ 221118 h 1817700"/>
                <a:gd name="connsiteX3" fmla="*/ 1871130 w 1886167"/>
                <a:gd name="connsiteY3" fmla="*/ 929086 h 1817700"/>
                <a:gd name="connsiteX4" fmla="*/ 984724 w 1886167"/>
                <a:gd name="connsiteY4" fmla="*/ 1815492 h 1817700"/>
                <a:gd name="connsiteX5" fmla="*/ 121542 w 1886167"/>
                <a:gd name="connsiteY5" fmla="*/ 1173617 h 1817700"/>
                <a:gd name="connsiteX6" fmla="*/ 98318 w 1886167"/>
                <a:gd name="connsiteY6" fmla="*/ 929086 h 1817700"/>
                <a:gd name="connsiteX0" fmla="*/ 0 w 1764625"/>
                <a:gd name="connsiteY0" fmla="*/ 1191049 h 1835893"/>
                <a:gd name="connsiteX1" fmla="*/ 863182 w 1764625"/>
                <a:gd name="connsiteY1" fmla="*/ 60112 h 1835893"/>
                <a:gd name="connsiteX2" fmla="*/ 1381125 w 1764625"/>
                <a:gd name="connsiteY2" fmla="*/ 238550 h 1835893"/>
                <a:gd name="connsiteX3" fmla="*/ 1749588 w 1764625"/>
                <a:gd name="connsiteY3" fmla="*/ 946518 h 1835893"/>
                <a:gd name="connsiteX4" fmla="*/ 863182 w 1764625"/>
                <a:gd name="connsiteY4" fmla="*/ 1832924 h 1835893"/>
                <a:gd name="connsiteX5" fmla="*/ 0 w 1764625"/>
                <a:gd name="connsiteY5" fmla="*/ 1191049 h 1835893"/>
                <a:gd name="connsiteX0" fmla="*/ 0 w 1764625"/>
                <a:gd name="connsiteY0" fmla="*/ 952499 h 1597343"/>
                <a:gd name="connsiteX1" fmla="*/ 1381125 w 1764625"/>
                <a:gd name="connsiteY1" fmla="*/ 0 h 1597343"/>
                <a:gd name="connsiteX2" fmla="*/ 1749588 w 1764625"/>
                <a:gd name="connsiteY2" fmla="*/ 707968 h 1597343"/>
                <a:gd name="connsiteX3" fmla="*/ 863182 w 1764625"/>
                <a:gd name="connsiteY3" fmla="*/ 1594374 h 1597343"/>
                <a:gd name="connsiteX4" fmla="*/ 0 w 1764625"/>
                <a:gd name="connsiteY4" fmla="*/ 952499 h 1597343"/>
                <a:gd name="connsiteX0" fmla="*/ 11392 w 1776017"/>
                <a:gd name="connsiteY0" fmla="*/ 952499 h 1723012"/>
                <a:gd name="connsiteX1" fmla="*/ 1392517 w 1776017"/>
                <a:gd name="connsiteY1" fmla="*/ 0 h 1723012"/>
                <a:gd name="connsiteX2" fmla="*/ 1760980 w 1776017"/>
                <a:gd name="connsiteY2" fmla="*/ 707968 h 1723012"/>
                <a:gd name="connsiteX3" fmla="*/ 874574 w 1776017"/>
                <a:gd name="connsiteY3" fmla="*/ 1594374 h 1723012"/>
                <a:gd name="connsiteX4" fmla="*/ 11392 w 1776017"/>
                <a:gd name="connsiteY4" fmla="*/ 952499 h 1723012"/>
                <a:gd name="connsiteX0" fmla="*/ 11392 w 1776017"/>
                <a:gd name="connsiteY0" fmla="*/ 952499 h 1723012"/>
                <a:gd name="connsiteX1" fmla="*/ 1392517 w 1776017"/>
                <a:gd name="connsiteY1" fmla="*/ 0 h 1723012"/>
                <a:gd name="connsiteX2" fmla="*/ 1760980 w 1776017"/>
                <a:gd name="connsiteY2" fmla="*/ 707968 h 1723012"/>
                <a:gd name="connsiteX3" fmla="*/ 874574 w 1776017"/>
                <a:gd name="connsiteY3" fmla="*/ 1594374 h 1723012"/>
                <a:gd name="connsiteX4" fmla="*/ 11392 w 1776017"/>
                <a:gd name="connsiteY4" fmla="*/ 952499 h 1723012"/>
                <a:gd name="connsiteX0" fmla="*/ 11392 w 1776017"/>
                <a:gd name="connsiteY0" fmla="*/ 952499 h 987665"/>
                <a:gd name="connsiteX1" fmla="*/ 1392517 w 1776017"/>
                <a:gd name="connsiteY1" fmla="*/ 0 h 987665"/>
                <a:gd name="connsiteX2" fmla="*/ 1760980 w 1776017"/>
                <a:gd name="connsiteY2" fmla="*/ 707968 h 987665"/>
                <a:gd name="connsiteX3" fmla="*/ 11392 w 1776017"/>
                <a:gd name="connsiteY3" fmla="*/ 952499 h 987665"/>
                <a:gd name="connsiteX0" fmla="*/ 11392 w 1392517"/>
                <a:gd name="connsiteY0" fmla="*/ 952499 h 952499"/>
                <a:gd name="connsiteX1" fmla="*/ 1392517 w 1392517"/>
                <a:gd name="connsiteY1" fmla="*/ 0 h 952499"/>
                <a:gd name="connsiteX2" fmla="*/ 11392 w 1392517"/>
                <a:gd name="connsiteY2" fmla="*/ 952499 h 952499"/>
                <a:gd name="connsiteX0" fmla="*/ 12338 w 1393463"/>
                <a:gd name="connsiteY0" fmla="*/ 1101853 h 1101853"/>
                <a:gd name="connsiteX1" fmla="*/ 1393463 w 1393463"/>
                <a:gd name="connsiteY1" fmla="*/ 149354 h 1101853"/>
                <a:gd name="connsiteX2" fmla="*/ 12338 w 1393463"/>
                <a:gd name="connsiteY2" fmla="*/ 1101853 h 1101853"/>
                <a:gd name="connsiteX0" fmla="*/ 6988 w 1388113"/>
                <a:gd name="connsiteY0" fmla="*/ 1100052 h 1100052"/>
                <a:gd name="connsiteX1" fmla="*/ 1388113 w 1388113"/>
                <a:gd name="connsiteY1" fmla="*/ 147553 h 1100052"/>
                <a:gd name="connsiteX2" fmla="*/ 6988 w 1388113"/>
                <a:gd name="connsiteY2" fmla="*/ 1100052 h 1100052"/>
                <a:gd name="connsiteX0" fmla="*/ 7046 w 1378646"/>
                <a:gd name="connsiteY0" fmla="*/ 1100052 h 1100052"/>
                <a:gd name="connsiteX1" fmla="*/ 1378646 w 1378646"/>
                <a:gd name="connsiteY1" fmla="*/ 147553 h 1100052"/>
                <a:gd name="connsiteX2" fmla="*/ 7046 w 1378646"/>
                <a:gd name="connsiteY2" fmla="*/ 1100052 h 1100052"/>
                <a:gd name="connsiteX0" fmla="*/ 15568 w 1387168"/>
                <a:gd name="connsiteY0" fmla="*/ 1094792 h 1094792"/>
                <a:gd name="connsiteX1" fmla="*/ 1387168 w 1387168"/>
                <a:gd name="connsiteY1" fmla="*/ 142293 h 1094792"/>
                <a:gd name="connsiteX2" fmla="*/ 15568 w 1387168"/>
                <a:gd name="connsiteY2" fmla="*/ 1094792 h 1094792"/>
                <a:gd name="connsiteX0" fmla="*/ 15568 w 1387168"/>
                <a:gd name="connsiteY0" fmla="*/ 1094792 h 1094792"/>
                <a:gd name="connsiteX1" fmla="*/ 1387168 w 1387168"/>
                <a:gd name="connsiteY1" fmla="*/ 142293 h 1094792"/>
                <a:gd name="connsiteX2" fmla="*/ 15568 w 1387168"/>
                <a:gd name="connsiteY2" fmla="*/ 1094792 h 1094792"/>
                <a:gd name="connsiteX0" fmla="*/ 15568 w 1387168"/>
                <a:gd name="connsiteY0" fmla="*/ 1094792 h 1094792"/>
                <a:gd name="connsiteX1" fmla="*/ 1387168 w 1387168"/>
                <a:gd name="connsiteY1" fmla="*/ 142293 h 1094792"/>
                <a:gd name="connsiteX2" fmla="*/ 15568 w 1387168"/>
                <a:gd name="connsiteY2" fmla="*/ 1094792 h 1094792"/>
                <a:gd name="connsiteX0" fmla="*/ 16040 w 1387640"/>
                <a:gd name="connsiteY0" fmla="*/ 1112922 h 1112922"/>
                <a:gd name="connsiteX1" fmla="*/ 1387640 w 1387640"/>
                <a:gd name="connsiteY1" fmla="*/ 160423 h 1112922"/>
                <a:gd name="connsiteX2" fmla="*/ 16040 w 1387640"/>
                <a:gd name="connsiteY2" fmla="*/ 1112922 h 1112922"/>
                <a:gd name="connsiteX0" fmla="*/ 22617 w 1394217"/>
                <a:gd name="connsiteY0" fmla="*/ 1105576 h 1105576"/>
                <a:gd name="connsiteX1" fmla="*/ 1394217 w 1394217"/>
                <a:gd name="connsiteY1" fmla="*/ 153077 h 1105576"/>
                <a:gd name="connsiteX2" fmla="*/ 22617 w 1394217"/>
                <a:gd name="connsiteY2" fmla="*/ 1105576 h 1105576"/>
                <a:gd name="connsiteX0" fmla="*/ 22672 w 1394272"/>
                <a:gd name="connsiteY0" fmla="*/ 1112511 h 1112511"/>
                <a:gd name="connsiteX1" fmla="*/ 1394272 w 1394272"/>
                <a:gd name="connsiteY1" fmla="*/ 160012 h 1112511"/>
                <a:gd name="connsiteX2" fmla="*/ 22672 w 1394272"/>
                <a:gd name="connsiteY2" fmla="*/ 1112511 h 11125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94272" h="1112511">
                  <a:moveTo>
                    <a:pt x="22672" y="1112511"/>
                  </a:moveTo>
                  <a:cubicBezTo>
                    <a:pt x="-173579" y="40332"/>
                    <a:pt x="956624" y="-208808"/>
                    <a:pt x="1394272" y="160012"/>
                  </a:cubicBezTo>
                  <a:cubicBezTo>
                    <a:pt x="1098997" y="620387"/>
                    <a:pt x="746572" y="985511"/>
                    <a:pt x="22672" y="1112511"/>
                  </a:cubicBezTo>
                  <a:close/>
                </a:path>
              </a:pathLst>
            </a:custGeom>
            <a:solidFill>
              <a:schemeClr val="bg1">
                <a:alpha val="22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611560" y="1530657"/>
              <a:ext cx="1512168" cy="470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200" b="1" dirty="0">
                  <a:solidFill>
                    <a:schemeClr val="bg1"/>
                  </a:solidFill>
                  <a:latin typeface="+mn-ea"/>
                  <a:cs typeface="Arial" pitchFamily="34" charset="0"/>
                </a:rPr>
                <a:t>정시모집</a:t>
              </a:r>
              <a:endParaRPr lang="en-US" altLang="ko-KR" sz="2200" b="1" dirty="0">
                <a:solidFill>
                  <a:schemeClr val="bg1"/>
                </a:solidFill>
                <a:latin typeface="+mn-ea"/>
                <a:cs typeface="Arial" pitchFamily="34" charset="0"/>
              </a:endParaRPr>
            </a:p>
          </p:txBody>
        </p:sp>
        <p:sp>
          <p:nvSpPr>
            <p:cNvPr id="16" name="직사각형 15"/>
            <p:cNvSpPr/>
            <p:nvPr/>
          </p:nvSpPr>
          <p:spPr bwMode="auto">
            <a:xfrm>
              <a:off x="2339752" y="1593083"/>
              <a:ext cx="5112568" cy="4069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80000" indent="-180000" defTabSz="1327648" eaLnBrk="0" latinLnBrk="0" hangingPunct="0">
                <a:lnSpc>
                  <a:spcPts val="2100"/>
                </a:lnSpc>
                <a:spcBef>
                  <a:spcPts val="400"/>
                </a:spcBef>
                <a:buSzPct val="80000"/>
                <a:buFont typeface="Wingdings" pitchFamily="2" charset="2"/>
                <a:buChar char="§"/>
                <a:defRPr/>
              </a:pPr>
              <a:r>
                <a:rPr lang="en-US" altLang="ko-KR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[12</a:t>
              </a:r>
              <a:r>
                <a:rPr lang="ko-KR" altLang="en-US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월</a:t>
              </a:r>
              <a:r>
                <a:rPr lang="en-US" altLang="ko-KR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] </a:t>
              </a:r>
              <a:r>
                <a:rPr lang="ko-KR" altLang="en-US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수능</a:t>
              </a:r>
              <a:r>
                <a:rPr lang="en-US" altLang="ko-KR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, </a:t>
              </a:r>
              <a:r>
                <a:rPr lang="ko-KR" altLang="en-US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실기</a:t>
              </a:r>
              <a:r>
                <a:rPr lang="en-US" altLang="ko-KR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(</a:t>
              </a:r>
              <a:r>
                <a:rPr lang="ko-KR" altLang="en-US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예체능 선발 포함</a:t>
              </a:r>
              <a:r>
                <a:rPr lang="en-US" altLang="ko-KR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)</a:t>
              </a: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7668344" y="1191589"/>
              <a:ext cx="1007344" cy="1116347"/>
            </a:xfrm>
            <a:prstGeom prst="rect">
              <a:avLst/>
            </a:prstGeom>
            <a:solidFill>
              <a:srgbClr val="CDCDCD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517949" y="3510327"/>
            <a:ext cx="11237186" cy="1117296"/>
            <a:chOff x="488950" y="1087568"/>
            <a:chExt cx="8186738" cy="1220368"/>
          </a:xfrm>
        </p:grpSpPr>
        <p:sp>
          <p:nvSpPr>
            <p:cNvPr id="19" name="모서리가 둥근 직사각형 18"/>
            <p:cNvSpPr/>
            <p:nvPr/>
          </p:nvSpPr>
          <p:spPr>
            <a:xfrm>
              <a:off x="488950" y="1241465"/>
              <a:ext cx="2520280" cy="1008112"/>
            </a:xfrm>
            <a:prstGeom prst="roundRect">
              <a:avLst>
                <a:gd name="adj" fmla="val 50000"/>
              </a:avLst>
            </a:prstGeom>
            <a:solidFill>
              <a:srgbClr val="43479B"/>
            </a:solidFill>
            <a:ln w="76200" cmpd="thickThin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2123728" y="1191589"/>
              <a:ext cx="5544616" cy="1116347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  <p:sp>
          <p:nvSpPr>
            <p:cNvPr id="21" name="사다리꼴 20"/>
            <p:cNvSpPr/>
            <p:nvPr/>
          </p:nvSpPr>
          <p:spPr>
            <a:xfrm>
              <a:off x="1497062" y="1287272"/>
              <a:ext cx="1418754" cy="139782"/>
            </a:xfrm>
            <a:prstGeom prst="trapezoid">
              <a:avLst>
                <a:gd name="adj" fmla="val 64403"/>
              </a:avLst>
            </a:prstGeom>
            <a:solidFill>
              <a:srgbClr val="4347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  <p:sp>
          <p:nvSpPr>
            <p:cNvPr id="22" name="타원 101"/>
            <p:cNvSpPr/>
            <p:nvPr/>
          </p:nvSpPr>
          <p:spPr>
            <a:xfrm>
              <a:off x="524954" y="1087568"/>
              <a:ext cx="955122" cy="936104"/>
            </a:xfrm>
            <a:custGeom>
              <a:avLst/>
              <a:gdLst>
                <a:gd name="connsiteX0" fmla="*/ 0 w 1772811"/>
                <a:gd name="connsiteY0" fmla="*/ 886406 h 1772811"/>
                <a:gd name="connsiteX1" fmla="*/ 886406 w 1772811"/>
                <a:gd name="connsiteY1" fmla="*/ 0 h 1772811"/>
                <a:gd name="connsiteX2" fmla="*/ 1772812 w 1772811"/>
                <a:gd name="connsiteY2" fmla="*/ 886406 h 1772811"/>
                <a:gd name="connsiteX3" fmla="*/ 886406 w 1772811"/>
                <a:gd name="connsiteY3" fmla="*/ 1772812 h 1772811"/>
                <a:gd name="connsiteX4" fmla="*/ 0 w 1772811"/>
                <a:gd name="connsiteY4" fmla="*/ 886406 h 1772811"/>
                <a:gd name="connsiteX0" fmla="*/ 0 w 1787849"/>
                <a:gd name="connsiteY0" fmla="*/ 929086 h 1815492"/>
                <a:gd name="connsiteX1" fmla="*/ 886406 w 1787849"/>
                <a:gd name="connsiteY1" fmla="*/ 42680 h 1815492"/>
                <a:gd name="connsiteX2" fmla="*/ 1404349 w 1787849"/>
                <a:gd name="connsiteY2" fmla="*/ 221118 h 1815492"/>
                <a:gd name="connsiteX3" fmla="*/ 1772812 w 1787849"/>
                <a:gd name="connsiteY3" fmla="*/ 929086 h 1815492"/>
                <a:gd name="connsiteX4" fmla="*/ 886406 w 1787849"/>
                <a:gd name="connsiteY4" fmla="*/ 1815492 h 1815492"/>
                <a:gd name="connsiteX5" fmla="*/ 0 w 1787849"/>
                <a:gd name="connsiteY5" fmla="*/ 929086 h 1815492"/>
                <a:gd name="connsiteX0" fmla="*/ 98318 w 1886167"/>
                <a:gd name="connsiteY0" fmla="*/ 929086 h 1817700"/>
                <a:gd name="connsiteX1" fmla="*/ 984724 w 1886167"/>
                <a:gd name="connsiteY1" fmla="*/ 42680 h 1817700"/>
                <a:gd name="connsiteX2" fmla="*/ 1502667 w 1886167"/>
                <a:gd name="connsiteY2" fmla="*/ 221118 h 1817700"/>
                <a:gd name="connsiteX3" fmla="*/ 1871130 w 1886167"/>
                <a:gd name="connsiteY3" fmla="*/ 929086 h 1817700"/>
                <a:gd name="connsiteX4" fmla="*/ 984724 w 1886167"/>
                <a:gd name="connsiteY4" fmla="*/ 1815492 h 1817700"/>
                <a:gd name="connsiteX5" fmla="*/ 121542 w 1886167"/>
                <a:gd name="connsiteY5" fmla="*/ 1173617 h 1817700"/>
                <a:gd name="connsiteX6" fmla="*/ 98318 w 1886167"/>
                <a:gd name="connsiteY6" fmla="*/ 929086 h 1817700"/>
                <a:gd name="connsiteX0" fmla="*/ 0 w 1764625"/>
                <a:gd name="connsiteY0" fmla="*/ 1191049 h 1835893"/>
                <a:gd name="connsiteX1" fmla="*/ 863182 w 1764625"/>
                <a:gd name="connsiteY1" fmla="*/ 60112 h 1835893"/>
                <a:gd name="connsiteX2" fmla="*/ 1381125 w 1764625"/>
                <a:gd name="connsiteY2" fmla="*/ 238550 h 1835893"/>
                <a:gd name="connsiteX3" fmla="*/ 1749588 w 1764625"/>
                <a:gd name="connsiteY3" fmla="*/ 946518 h 1835893"/>
                <a:gd name="connsiteX4" fmla="*/ 863182 w 1764625"/>
                <a:gd name="connsiteY4" fmla="*/ 1832924 h 1835893"/>
                <a:gd name="connsiteX5" fmla="*/ 0 w 1764625"/>
                <a:gd name="connsiteY5" fmla="*/ 1191049 h 1835893"/>
                <a:gd name="connsiteX0" fmla="*/ 0 w 1764625"/>
                <a:gd name="connsiteY0" fmla="*/ 952499 h 1597343"/>
                <a:gd name="connsiteX1" fmla="*/ 1381125 w 1764625"/>
                <a:gd name="connsiteY1" fmla="*/ 0 h 1597343"/>
                <a:gd name="connsiteX2" fmla="*/ 1749588 w 1764625"/>
                <a:gd name="connsiteY2" fmla="*/ 707968 h 1597343"/>
                <a:gd name="connsiteX3" fmla="*/ 863182 w 1764625"/>
                <a:gd name="connsiteY3" fmla="*/ 1594374 h 1597343"/>
                <a:gd name="connsiteX4" fmla="*/ 0 w 1764625"/>
                <a:gd name="connsiteY4" fmla="*/ 952499 h 1597343"/>
                <a:gd name="connsiteX0" fmla="*/ 11392 w 1776017"/>
                <a:gd name="connsiteY0" fmla="*/ 952499 h 1723012"/>
                <a:gd name="connsiteX1" fmla="*/ 1392517 w 1776017"/>
                <a:gd name="connsiteY1" fmla="*/ 0 h 1723012"/>
                <a:gd name="connsiteX2" fmla="*/ 1760980 w 1776017"/>
                <a:gd name="connsiteY2" fmla="*/ 707968 h 1723012"/>
                <a:gd name="connsiteX3" fmla="*/ 874574 w 1776017"/>
                <a:gd name="connsiteY3" fmla="*/ 1594374 h 1723012"/>
                <a:gd name="connsiteX4" fmla="*/ 11392 w 1776017"/>
                <a:gd name="connsiteY4" fmla="*/ 952499 h 1723012"/>
                <a:gd name="connsiteX0" fmla="*/ 11392 w 1776017"/>
                <a:gd name="connsiteY0" fmla="*/ 952499 h 1723012"/>
                <a:gd name="connsiteX1" fmla="*/ 1392517 w 1776017"/>
                <a:gd name="connsiteY1" fmla="*/ 0 h 1723012"/>
                <a:gd name="connsiteX2" fmla="*/ 1760980 w 1776017"/>
                <a:gd name="connsiteY2" fmla="*/ 707968 h 1723012"/>
                <a:gd name="connsiteX3" fmla="*/ 874574 w 1776017"/>
                <a:gd name="connsiteY3" fmla="*/ 1594374 h 1723012"/>
                <a:gd name="connsiteX4" fmla="*/ 11392 w 1776017"/>
                <a:gd name="connsiteY4" fmla="*/ 952499 h 1723012"/>
                <a:gd name="connsiteX0" fmla="*/ 11392 w 1776017"/>
                <a:gd name="connsiteY0" fmla="*/ 952499 h 987665"/>
                <a:gd name="connsiteX1" fmla="*/ 1392517 w 1776017"/>
                <a:gd name="connsiteY1" fmla="*/ 0 h 987665"/>
                <a:gd name="connsiteX2" fmla="*/ 1760980 w 1776017"/>
                <a:gd name="connsiteY2" fmla="*/ 707968 h 987665"/>
                <a:gd name="connsiteX3" fmla="*/ 11392 w 1776017"/>
                <a:gd name="connsiteY3" fmla="*/ 952499 h 987665"/>
                <a:gd name="connsiteX0" fmla="*/ 11392 w 1392517"/>
                <a:gd name="connsiteY0" fmla="*/ 952499 h 952499"/>
                <a:gd name="connsiteX1" fmla="*/ 1392517 w 1392517"/>
                <a:gd name="connsiteY1" fmla="*/ 0 h 952499"/>
                <a:gd name="connsiteX2" fmla="*/ 11392 w 1392517"/>
                <a:gd name="connsiteY2" fmla="*/ 952499 h 952499"/>
                <a:gd name="connsiteX0" fmla="*/ 12338 w 1393463"/>
                <a:gd name="connsiteY0" fmla="*/ 1101853 h 1101853"/>
                <a:gd name="connsiteX1" fmla="*/ 1393463 w 1393463"/>
                <a:gd name="connsiteY1" fmla="*/ 149354 h 1101853"/>
                <a:gd name="connsiteX2" fmla="*/ 12338 w 1393463"/>
                <a:gd name="connsiteY2" fmla="*/ 1101853 h 1101853"/>
                <a:gd name="connsiteX0" fmla="*/ 6988 w 1388113"/>
                <a:gd name="connsiteY0" fmla="*/ 1100052 h 1100052"/>
                <a:gd name="connsiteX1" fmla="*/ 1388113 w 1388113"/>
                <a:gd name="connsiteY1" fmla="*/ 147553 h 1100052"/>
                <a:gd name="connsiteX2" fmla="*/ 6988 w 1388113"/>
                <a:gd name="connsiteY2" fmla="*/ 1100052 h 1100052"/>
                <a:gd name="connsiteX0" fmla="*/ 7046 w 1378646"/>
                <a:gd name="connsiteY0" fmla="*/ 1100052 h 1100052"/>
                <a:gd name="connsiteX1" fmla="*/ 1378646 w 1378646"/>
                <a:gd name="connsiteY1" fmla="*/ 147553 h 1100052"/>
                <a:gd name="connsiteX2" fmla="*/ 7046 w 1378646"/>
                <a:gd name="connsiteY2" fmla="*/ 1100052 h 1100052"/>
                <a:gd name="connsiteX0" fmla="*/ 15568 w 1387168"/>
                <a:gd name="connsiteY0" fmla="*/ 1094792 h 1094792"/>
                <a:gd name="connsiteX1" fmla="*/ 1387168 w 1387168"/>
                <a:gd name="connsiteY1" fmla="*/ 142293 h 1094792"/>
                <a:gd name="connsiteX2" fmla="*/ 15568 w 1387168"/>
                <a:gd name="connsiteY2" fmla="*/ 1094792 h 1094792"/>
                <a:gd name="connsiteX0" fmla="*/ 15568 w 1387168"/>
                <a:gd name="connsiteY0" fmla="*/ 1094792 h 1094792"/>
                <a:gd name="connsiteX1" fmla="*/ 1387168 w 1387168"/>
                <a:gd name="connsiteY1" fmla="*/ 142293 h 1094792"/>
                <a:gd name="connsiteX2" fmla="*/ 15568 w 1387168"/>
                <a:gd name="connsiteY2" fmla="*/ 1094792 h 1094792"/>
                <a:gd name="connsiteX0" fmla="*/ 15568 w 1387168"/>
                <a:gd name="connsiteY0" fmla="*/ 1094792 h 1094792"/>
                <a:gd name="connsiteX1" fmla="*/ 1387168 w 1387168"/>
                <a:gd name="connsiteY1" fmla="*/ 142293 h 1094792"/>
                <a:gd name="connsiteX2" fmla="*/ 15568 w 1387168"/>
                <a:gd name="connsiteY2" fmla="*/ 1094792 h 1094792"/>
                <a:gd name="connsiteX0" fmla="*/ 16040 w 1387640"/>
                <a:gd name="connsiteY0" fmla="*/ 1112922 h 1112922"/>
                <a:gd name="connsiteX1" fmla="*/ 1387640 w 1387640"/>
                <a:gd name="connsiteY1" fmla="*/ 160423 h 1112922"/>
                <a:gd name="connsiteX2" fmla="*/ 16040 w 1387640"/>
                <a:gd name="connsiteY2" fmla="*/ 1112922 h 1112922"/>
                <a:gd name="connsiteX0" fmla="*/ 22617 w 1394217"/>
                <a:gd name="connsiteY0" fmla="*/ 1105576 h 1105576"/>
                <a:gd name="connsiteX1" fmla="*/ 1394217 w 1394217"/>
                <a:gd name="connsiteY1" fmla="*/ 153077 h 1105576"/>
                <a:gd name="connsiteX2" fmla="*/ 22617 w 1394217"/>
                <a:gd name="connsiteY2" fmla="*/ 1105576 h 1105576"/>
                <a:gd name="connsiteX0" fmla="*/ 22672 w 1394272"/>
                <a:gd name="connsiteY0" fmla="*/ 1112511 h 1112511"/>
                <a:gd name="connsiteX1" fmla="*/ 1394272 w 1394272"/>
                <a:gd name="connsiteY1" fmla="*/ 160012 h 1112511"/>
                <a:gd name="connsiteX2" fmla="*/ 22672 w 1394272"/>
                <a:gd name="connsiteY2" fmla="*/ 1112511 h 11125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94272" h="1112511">
                  <a:moveTo>
                    <a:pt x="22672" y="1112511"/>
                  </a:moveTo>
                  <a:cubicBezTo>
                    <a:pt x="-173579" y="40332"/>
                    <a:pt x="956624" y="-208808"/>
                    <a:pt x="1394272" y="160012"/>
                  </a:cubicBezTo>
                  <a:cubicBezTo>
                    <a:pt x="1098997" y="620387"/>
                    <a:pt x="746572" y="985511"/>
                    <a:pt x="22672" y="1112511"/>
                  </a:cubicBezTo>
                  <a:close/>
                </a:path>
              </a:pathLst>
            </a:custGeom>
            <a:solidFill>
              <a:schemeClr val="bg1">
                <a:alpha val="22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611560" y="1530657"/>
              <a:ext cx="1512168" cy="470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200" b="1" dirty="0">
                  <a:solidFill>
                    <a:schemeClr val="bg1"/>
                  </a:solidFill>
                  <a:latin typeface="+mn-ea"/>
                  <a:cs typeface="Arial" pitchFamily="34" charset="0"/>
                </a:rPr>
                <a:t>추가모집</a:t>
              </a:r>
              <a:endParaRPr lang="en-US" altLang="ko-KR" sz="2200" b="1" dirty="0">
                <a:solidFill>
                  <a:schemeClr val="bg1"/>
                </a:solidFill>
                <a:latin typeface="+mn-ea"/>
                <a:cs typeface="Arial" pitchFamily="34" charset="0"/>
              </a:endParaRPr>
            </a:p>
          </p:txBody>
        </p:sp>
        <p:sp>
          <p:nvSpPr>
            <p:cNvPr id="24" name="직사각형 23"/>
            <p:cNvSpPr/>
            <p:nvPr/>
          </p:nvSpPr>
          <p:spPr bwMode="auto">
            <a:xfrm>
              <a:off x="2339752" y="1593083"/>
              <a:ext cx="5112568" cy="4069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80000" indent="-180000" defTabSz="1327648" eaLnBrk="0" fontAlgn="auto" latinLnBrk="0" hangingPunct="0">
                <a:lnSpc>
                  <a:spcPts val="2100"/>
                </a:lnSpc>
                <a:spcBef>
                  <a:spcPts val="400"/>
                </a:spcBef>
                <a:buSzPct val="80000"/>
                <a:buFont typeface="Wingdings" pitchFamily="2" charset="2"/>
                <a:buChar char="§"/>
                <a:defRPr/>
              </a:pPr>
              <a:r>
                <a:rPr lang="en-US" altLang="ko-KR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[2</a:t>
              </a:r>
              <a:r>
                <a:rPr lang="ko-KR" altLang="en-US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월</a:t>
              </a:r>
              <a:r>
                <a:rPr lang="en-US" altLang="ko-KR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] </a:t>
              </a:r>
              <a:r>
                <a:rPr lang="ko-KR" altLang="en-US" sz="2400" b="1" kern="0" dirty="0">
                  <a:ln>
                    <a:solidFill>
                      <a:schemeClr val="tx1">
                        <a:lumMod val="75000"/>
                        <a:lumOff val="25000"/>
                        <a:alpha val="500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수능</a:t>
              </a: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7668344" y="1191589"/>
              <a:ext cx="1007344" cy="1116347"/>
            </a:xfrm>
            <a:prstGeom prst="rect">
              <a:avLst/>
            </a:prstGeom>
            <a:solidFill>
              <a:srgbClr val="CDCDCD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1847662" y="4759859"/>
            <a:ext cx="8207375" cy="387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US" altLang="ko-KR" sz="2000" b="1" dirty="0">
                <a:latin typeface="+mj-lt"/>
              </a:rPr>
              <a:t>※ [</a:t>
            </a:r>
            <a:r>
              <a:rPr lang="ko-KR" altLang="en-US" sz="2000" b="1" dirty="0">
                <a:latin typeface="+mj-lt"/>
              </a:rPr>
              <a:t>단계별 지원</a:t>
            </a:r>
            <a:r>
              <a:rPr lang="en-US" altLang="ko-KR" sz="2000" b="1" dirty="0">
                <a:latin typeface="+mj-lt"/>
              </a:rPr>
              <a:t>]</a:t>
            </a:r>
          </a:p>
        </p:txBody>
      </p:sp>
      <p:sp>
        <p:nvSpPr>
          <p:cNvPr id="27" name="직사각형 26"/>
          <p:cNvSpPr/>
          <p:nvPr/>
        </p:nvSpPr>
        <p:spPr>
          <a:xfrm>
            <a:off x="1847661" y="5086967"/>
            <a:ext cx="8207375" cy="153728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indent="-342900">
              <a:lnSpc>
                <a:spcPts val="2900"/>
              </a:lnSpc>
              <a:buFont typeface="Arial" panose="020B0604020202020204" pitchFamily="34" charset="0"/>
              <a:buChar char="•"/>
            </a:pPr>
            <a:r>
              <a:rPr lang="en-US" altLang="ko-KR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solidFill>
                  <a:srgbClr val="C00000"/>
                </a:solidFill>
                <a:latin typeface="+mn-ea"/>
              </a:rPr>
              <a:t>9</a:t>
            </a:r>
            <a:r>
              <a:rPr lang="ko-KR" altLang="en-US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solidFill>
                  <a:srgbClr val="C00000"/>
                </a:solidFill>
                <a:latin typeface="+mn-ea"/>
              </a:rPr>
              <a:t>월 수시모집 불합격 → </a:t>
            </a:r>
            <a:r>
              <a:rPr lang="en-US" altLang="ko-KR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solidFill>
                  <a:srgbClr val="C00000"/>
                </a:solidFill>
                <a:latin typeface="+mn-ea"/>
              </a:rPr>
              <a:t>12</a:t>
            </a:r>
            <a:r>
              <a:rPr lang="ko-KR" altLang="en-US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solidFill>
                  <a:srgbClr val="C00000"/>
                </a:solidFill>
                <a:latin typeface="+mn-ea"/>
              </a:rPr>
              <a:t>월 정시모집 불합격 → </a:t>
            </a:r>
            <a:r>
              <a:rPr lang="en-US" altLang="ko-KR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solidFill>
                  <a:srgbClr val="C00000"/>
                </a:solidFill>
                <a:latin typeface="+mn-ea"/>
              </a:rPr>
              <a:t>2</a:t>
            </a:r>
            <a:r>
              <a:rPr lang="ko-KR" altLang="en-US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solidFill>
                  <a:srgbClr val="C00000"/>
                </a:solidFill>
                <a:latin typeface="+mn-ea"/>
              </a:rPr>
              <a:t>월 추가모집</a:t>
            </a:r>
            <a:endParaRPr lang="en-US" altLang="ko-KR" b="1" spc="-150" dirty="0">
              <a:ln>
                <a:solidFill>
                  <a:schemeClr val="accent1">
                    <a:alpha val="2000"/>
                  </a:schemeClr>
                </a:solidFill>
              </a:ln>
              <a:solidFill>
                <a:srgbClr val="C00000"/>
              </a:solidFill>
              <a:latin typeface="+mn-ea"/>
            </a:endParaRPr>
          </a:p>
          <a:p>
            <a:pPr indent="-342900">
              <a:lnSpc>
                <a:spcPts val="2900"/>
              </a:lnSpc>
              <a:buFont typeface="Arial" panose="020B0604020202020204" pitchFamily="34" charset="0"/>
              <a:buChar char="•"/>
            </a:pPr>
            <a:r>
              <a:rPr lang="en-US" altLang="ko-KR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n-ea"/>
              </a:rPr>
              <a:t>9</a:t>
            </a:r>
            <a:r>
              <a:rPr lang="ko-KR" altLang="en-US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n-ea"/>
              </a:rPr>
              <a:t>월 수시모집 합격 → 정시</a:t>
            </a:r>
            <a:r>
              <a:rPr lang="en-US" altLang="ko-KR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n-ea"/>
              </a:rPr>
              <a:t>, </a:t>
            </a:r>
            <a:r>
              <a:rPr lang="ko-KR" altLang="en-US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n-ea"/>
              </a:rPr>
              <a:t>추가모집 지원 불가</a:t>
            </a:r>
            <a:r>
              <a:rPr lang="en-US" altLang="ko-KR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n-ea"/>
              </a:rPr>
              <a:t> (</a:t>
            </a:r>
            <a:r>
              <a:rPr lang="ko-KR" altLang="en-US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n-ea"/>
              </a:rPr>
              <a:t>등록 포기해도 모두 지원 불가</a:t>
            </a:r>
            <a:r>
              <a:rPr lang="en-US" altLang="ko-KR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n-ea"/>
              </a:rPr>
              <a:t>)</a:t>
            </a:r>
          </a:p>
          <a:p>
            <a:pPr indent="-342900">
              <a:lnSpc>
                <a:spcPts val="2900"/>
              </a:lnSpc>
              <a:buFont typeface="Arial" panose="020B0604020202020204" pitchFamily="34" charset="0"/>
              <a:buChar char="•"/>
            </a:pPr>
            <a:r>
              <a:rPr lang="en-US" altLang="ko-KR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n-ea"/>
              </a:rPr>
              <a:t>12</a:t>
            </a:r>
            <a:r>
              <a:rPr lang="ko-KR" altLang="en-US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n-ea"/>
              </a:rPr>
              <a:t>월 정시모집 합격 → 추가모집 지원 불가 </a:t>
            </a:r>
            <a:r>
              <a:rPr lang="en-US" altLang="ko-KR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n-ea"/>
              </a:rPr>
              <a:t>(</a:t>
            </a:r>
            <a:r>
              <a:rPr lang="ko-KR" altLang="en-US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n-ea"/>
              </a:rPr>
              <a:t>단</a:t>
            </a:r>
            <a:r>
              <a:rPr lang="en-US" altLang="ko-KR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n-ea"/>
              </a:rPr>
              <a:t>, 4</a:t>
            </a:r>
            <a:r>
              <a:rPr lang="ko-KR" altLang="en-US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n-ea"/>
              </a:rPr>
              <a:t>년제 정시 등록 포기하면 가능</a:t>
            </a:r>
            <a:r>
              <a:rPr lang="en-US" altLang="ko-KR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n-ea"/>
              </a:rPr>
              <a:t>)</a:t>
            </a:r>
          </a:p>
          <a:p>
            <a:pPr indent="-342900">
              <a:lnSpc>
                <a:spcPts val="2900"/>
              </a:lnSpc>
              <a:buFont typeface="Arial" panose="020B0604020202020204" pitchFamily="34" charset="0"/>
              <a:buChar char="•"/>
            </a:pPr>
            <a:r>
              <a:rPr lang="ko-KR" altLang="en-US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수능일 </a:t>
            </a:r>
            <a:r>
              <a:rPr lang="en-US" altLang="ko-KR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: 2022</a:t>
            </a:r>
            <a:r>
              <a:rPr lang="ko-KR" altLang="en-US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년 </a:t>
            </a:r>
            <a:r>
              <a:rPr lang="en-US" altLang="ko-KR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11</a:t>
            </a:r>
            <a:r>
              <a:rPr lang="ko-KR" altLang="en-US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17</a:t>
            </a:r>
            <a:r>
              <a:rPr lang="ko-KR" altLang="en-US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목요일</a:t>
            </a:r>
            <a:r>
              <a:rPr lang="en-US" altLang="ko-KR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)</a:t>
            </a:r>
            <a:endParaRPr lang="ko-KR" altLang="en-US" b="1" spc="-150" dirty="0">
              <a:ln>
                <a:solidFill>
                  <a:schemeClr val="accent1">
                    <a:alpha val="200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</p:txBody>
      </p:sp>
      <p:pic>
        <p:nvPicPr>
          <p:cNvPr id="28" name="그림 27" descr="36-512.png"/>
          <p:cNvPicPr>
            <a:picLocks noChangeAspect="1"/>
          </p:cNvPicPr>
          <p:nvPr/>
        </p:nvPicPr>
        <p:blipFill>
          <a:blip r:embed="rId2" cstate="print">
            <a:lum bright="41000"/>
          </a:blip>
          <a:stretch>
            <a:fillRect/>
          </a:stretch>
        </p:blipFill>
        <p:spPr>
          <a:xfrm>
            <a:off x="10588313" y="3734826"/>
            <a:ext cx="853154" cy="853154"/>
          </a:xfrm>
          <a:prstGeom prst="rect">
            <a:avLst/>
          </a:prstGeom>
        </p:spPr>
      </p:pic>
      <p:pic>
        <p:nvPicPr>
          <p:cNvPr id="29" name="그림 28" descr="27825.png"/>
          <p:cNvPicPr>
            <a:picLocks noChangeAspect="1"/>
          </p:cNvPicPr>
          <p:nvPr/>
        </p:nvPicPr>
        <p:blipFill>
          <a:blip r:embed="rId3" cstate="print">
            <a:lum bright="41000"/>
          </a:blip>
          <a:stretch>
            <a:fillRect/>
          </a:stretch>
        </p:blipFill>
        <p:spPr>
          <a:xfrm>
            <a:off x="10596771" y="2480022"/>
            <a:ext cx="934038" cy="934038"/>
          </a:xfrm>
          <a:prstGeom prst="rect">
            <a:avLst/>
          </a:prstGeom>
        </p:spPr>
      </p:pic>
      <p:pic>
        <p:nvPicPr>
          <p:cNvPr id="30" name="그림 29" descr="group_contact-512.png"/>
          <p:cNvPicPr>
            <a:picLocks noChangeAspect="1"/>
          </p:cNvPicPr>
          <p:nvPr/>
        </p:nvPicPr>
        <p:blipFill>
          <a:blip r:embed="rId4" cstate="print">
            <a:lum bright="41000"/>
          </a:blip>
          <a:stretch>
            <a:fillRect/>
          </a:stretch>
        </p:blipFill>
        <p:spPr>
          <a:xfrm>
            <a:off x="10588313" y="1305575"/>
            <a:ext cx="930249" cy="930249"/>
          </a:xfrm>
          <a:prstGeom prst="rect">
            <a:avLst/>
          </a:prstGeom>
        </p:spPr>
      </p:pic>
      <p:grpSp>
        <p:nvGrpSpPr>
          <p:cNvPr id="31" name="그룹 30"/>
          <p:cNvGrpSpPr/>
          <p:nvPr/>
        </p:nvGrpSpPr>
        <p:grpSpPr>
          <a:xfrm>
            <a:off x="2783010" y="2080061"/>
            <a:ext cx="281855" cy="1474927"/>
            <a:chOff x="1403661" y="2033566"/>
            <a:chExt cx="281855" cy="1474927"/>
          </a:xfrm>
        </p:grpSpPr>
        <p:sp>
          <p:nvSpPr>
            <p:cNvPr id="32" name="1/2 액자 31"/>
            <p:cNvSpPr/>
            <p:nvPr/>
          </p:nvSpPr>
          <p:spPr>
            <a:xfrm rot="13500000">
              <a:off x="1403661" y="2033566"/>
              <a:ext cx="281855" cy="281855"/>
            </a:xfrm>
            <a:prstGeom prst="halfFrame">
              <a:avLst>
                <a:gd name="adj1" fmla="val 23857"/>
                <a:gd name="adj2" fmla="val 25752"/>
              </a:avLst>
            </a:prstGeom>
            <a:solidFill>
              <a:srgbClr val="64B2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1/2 액자 32"/>
            <p:cNvSpPr/>
            <p:nvPr/>
          </p:nvSpPr>
          <p:spPr>
            <a:xfrm rot="13500000">
              <a:off x="1403661" y="3226638"/>
              <a:ext cx="281855" cy="281855"/>
            </a:xfrm>
            <a:prstGeom prst="halfFrame">
              <a:avLst>
                <a:gd name="adj1" fmla="val 23857"/>
                <a:gd name="adj2" fmla="val 25752"/>
              </a:avLst>
            </a:prstGeom>
            <a:solidFill>
              <a:srgbClr val="5395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965978" y="335726"/>
            <a:ext cx="4314524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2800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j-lt"/>
              </a:rPr>
              <a:t>대입 모집 시기</a:t>
            </a:r>
          </a:p>
        </p:txBody>
      </p:sp>
    </p:spTree>
    <p:extLst>
      <p:ext uri="{BB962C8B-B14F-4D97-AF65-F5344CB8AC3E}">
        <p14:creationId xmlns:p14="http://schemas.microsoft.com/office/powerpoint/2010/main" val="21022261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1663463" y="2797346"/>
            <a:ext cx="2448272" cy="1585243"/>
          </a:xfrm>
          <a:prstGeom prst="roundRect">
            <a:avLst>
              <a:gd name="adj" fmla="val 5712"/>
            </a:avLst>
          </a:prstGeom>
          <a:solidFill>
            <a:srgbClr val="ECECEC"/>
          </a:solidFill>
          <a:ln w="1905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>
            <a:outerShdw dist="63500" dir="5400000" algn="t" rotWithShape="0">
              <a:sysClr val="window" lastClr="FFFFFF">
                <a:lumMod val="50000"/>
                <a:alpha val="28000"/>
              </a:sys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4543783" y="2797346"/>
            <a:ext cx="2448272" cy="1585243"/>
          </a:xfrm>
          <a:prstGeom prst="roundRect">
            <a:avLst>
              <a:gd name="adj" fmla="val 5712"/>
            </a:avLst>
          </a:prstGeom>
          <a:solidFill>
            <a:srgbClr val="ECECEC"/>
          </a:solidFill>
          <a:ln w="1905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>
            <a:outerShdw dist="63500" dir="5400000" algn="t" rotWithShape="0">
              <a:sysClr val="window" lastClr="FFFFFF">
                <a:lumMod val="50000"/>
                <a:alpha val="28000"/>
              </a:sys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7424103" y="2797346"/>
            <a:ext cx="2448272" cy="1585243"/>
          </a:xfrm>
          <a:prstGeom prst="roundRect">
            <a:avLst>
              <a:gd name="adj" fmla="val 5712"/>
            </a:avLst>
          </a:prstGeom>
          <a:solidFill>
            <a:srgbClr val="ECECEC"/>
          </a:solidFill>
          <a:ln w="1905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>
            <a:outerShdw dist="63500" dir="5400000" algn="t" rotWithShape="0">
              <a:sysClr val="window" lastClr="FFFFFF">
                <a:lumMod val="50000"/>
                <a:alpha val="28000"/>
              </a:sys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664231" y="4503652"/>
            <a:ext cx="8207375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prstClr val="black"/>
                </a:solidFill>
                <a:latin typeface="맑은 고딕"/>
              </a:rPr>
              <a:t>수시모집 </a:t>
            </a:r>
            <a:r>
              <a:rPr lang="en-US" altLang="ko-KR" b="1" dirty="0">
                <a:solidFill>
                  <a:prstClr val="black"/>
                </a:solidFill>
                <a:latin typeface="맑은 고딕"/>
              </a:rPr>
              <a:t>: ‘</a:t>
            </a:r>
            <a:r>
              <a:rPr lang="ko-KR" altLang="en-US" b="1" dirty="0">
                <a:solidFill>
                  <a:prstClr val="black"/>
                </a:solidFill>
                <a:latin typeface="맑은 고딕"/>
              </a:rPr>
              <a:t>전형수</a:t>
            </a:r>
            <a:r>
              <a:rPr lang="en-US" altLang="ko-KR" b="1" dirty="0">
                <a:solidFill>
                  <a:prstClr val="black"/>
                </a:solidFill>
                <a:latin typeface="맑은 고딕"/>
              </a:rPr>
              <a:t>’</a:t>
            </a:r>
            <a:r>
              <a:rPr lang="ko-KR" altLang="en-US" b="1" dirty="0">
                <a:solidFill>
                  <a:prstClr val="black"/>
                </a:solidFill>
                <a:latin typeface="맑은 고딕"/>
              </a:rPr>
              <a:t> 기준 산정</a:t>
            </a:r>
            <a:r>
              <a:rPr lang="en-US" altLang="ko-KR" b="1" dirty="0">
                <a:solidFill>
                  <a:prstClr val="black"/>
                </a:solidFill>
                <a:latin typeface="맑은 고딕"/>
              </a:rPr>
              <a:t>, </a:t>
            </a:r>
            <a:r>
              <a:rPr lang="ko-KR" altLang="en-US" b="1" dirty="0">
                <a:solidFill>
                  <a:prstClr val="black"/>
                </a:solidFill>
                <a:latin typeface="맑은 고딕"/>
              </a:rPr>
              <a:t>최대</a:t>
            </a:r>
            <a:r>
              <a:rPr lang="en-US" altLang="ko-KR" b="1" dirty="0">
                <a:solidFill>
                  <a:prstClr val="black"/>
                </a:solidFill>
                <a:latin typeface="맑은 고딕"/>
              </a:rPr>
              <a:t> 6</a:t>
            </a:r>
            <a:r>
              <a:rPr lang="ko-KR" altLang="en-US" b="1" dirty="0">
                <a:solidFill>
                  <a:prstClr val="black"/>
                </a:solidFill>
                <a:latin typeface="맑은 고딕"/>
              </a:rPr>
              <a:t>회</a:t>
            </a:r>
            <a:endParaRPr lang="en-US" altLang="ko-KR" b="1" dirty="0">
              <a:solidFill>
                <a:prstClr val="black"/>
              </a:solidFill>
              <a:latin typeface="맑은 고딕"/>
            </a:endParaRPr>
          </a:p>
          <a:p>
            <a:pPr>
              <a:lnSpc>
                <a:spcPts val="3000"/>
              </a:lnSpc>
            </a:pPr>
            <a:r>
              <a:rPr lang="en-US" altLang="ko-KR" b="1" dirty="0">
                <a:solidFill>
                  <a:prstClr val="black"/>
                </a:solidFill>
                <a:latin typeface="맑은 고딕"/>
              </a:rPr>
              <a:t>     ex) 1</a:t>
            </a:r>
            <a:r>
              <a:rPr lang="ko-KR" altLang="en-US" b="1" dirty="0">
                <a:solidFill>
                  <a:prstClr val="black"/>
                </a:solidFill>
                <a:latin typeface="맑은 고딕"/>
              </a:rPr>
              <a:t>개 대학 학생부종합</a:t>
            </a:r>
            <a:r>
              <a:rPr lang="en-US" altLang="ko-KR" b="1" dirty="0">
                <a:solidFill>
                  <a:prstClr val="black"/>
                </a:solidFill>
                <a:latin typeface="맑은 고딕"/>
              </a:rPr>
              <a:t>, </a:t>
            </a:r>
            <a:r>
              <a:rPr lang="ko-KR" altLang="en-US" b="1" dirty="0">
                <a:solidFill>
                  <a:prstClr val="black"/>
                </a:solidFill>
                <a:latin typeface="맑은 고딕"/>
              </a:rPr>
              <a:t>논술전형에 중복 지원하는 경우 </a:t>
            </a:r>
            <a:r>
              <a:rPr lang="en-US" altLang="ko-KR" b="1" dirty="0">
                <a:solidFill>
                  <a:prstClr val="black"/>
                </a:solidFill>
                <a:latin typeface="맑은 고딕"/>
              </a:rPr>
              <a:t>2</a:t>
            </a:r>
            <a:r>
              <a:rPr lang="ko-KR" altLang="en-US" b="1" dirty="0">
                <a:solidFill>
                  <a:prstClr val="black"/>
                </a:solidFill>
                <a:latin typeface="맑은 고딕"/>
              </a:rPr>
              <a:t>회 산정 </a:t>
            </a:r>
            <a:endParaRPr lang="en-US" altLang="ko-KR" b="1" dirty="0">
              <a:solidFill>
                <a:prstClr val="black"/>
              </a:solidFill>
              <a:latin typeface="맑은 고딕"/>
            </a:endParaRPr>
          </a:p>
          <a:p>
            <a:pPr marL="342900" indent="-342900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prstClr val="black"/>
                </a:solidFill>
                <a:latin typeface="맑은 고딕"/>
              </a:rPr>
              <a:t>정시모집 </a:t>
            </a:r>
            <a:r>
              <a:rPr lang="en-US" altLang="ko-KR" b="1" dirty="0">
                <a:solidFill>
                  <a:prstClr val="black"/>
                </a:solidFill>
                <a:latin typeface="맑은 고딕"/>
              </a:rPr>
              <a:t>: ‘</a:t>
            </a:r>
            <a:r>
              <a:rPr lang="ko-KR" altLang="en-US" b="1" dirty="0">
                <a:solidFill>
                  <a:prstClr val="black"/>
                </a:solidFill>
                <a:latin typeface="맑은 고딕"/>
              </a:rPr>
              <a:t>가</a:t>
            </a:r>
            <a:r>
              <a:rPr lang="en-US" altLang="ko-KR" b="1" dirty="0">
                <a:solidFill>
                  <a:prstClr val="black"/>
                </a:solidFill>
                <a:latin typeface="맑은 고딕"/>
              </a:rPr>
              <a:t>, </a:t>
            </a:r>
            <a:r>
              <a:rPr lang="ko-KR" altLang="en-US" b="1" dirty="0">
                <a:solidFill>
                  <a:prstClr val="black"/>
                </a:solidFill>
                <a:latin typeface="맑은 고딕"/>
              </a:rPr>
              <a:t>나</a:t>
            </a:r>
            <a:r>
              <a:rPr lang="en-US" altLang="ko-KR" b="1" dirty="0">
                <a:solidFill>
                  <a:prstClr val="black"/>
                </a:solidFill>
                <a:latin typeface="맑은 고딕"/>
              </a:rPr>
              <a:t>, </a:t>
            </a:r>
            <a:r>
              <a:rPr lang="ko-KR" altLang="en-US" b="1" dirty="0">
                <a:solidFill>
                  <a:prstClr val="black"/>
                </a:solidFill>
                <a:latin typeface="맑은 고딕"/>
              </a:rPr>
              <a:t>다</a:t>
            </a:r>
            <a:r>
              <a:rPr lang="en-US" altLang="ko-KR" b="1" dirty="0">
                <a:solidFill>
                  <a:prstClr val="black"/>
                </a:solidFill>
                <a:latin typeface="맑은 고딕"/>
              </a:rPr>
              <a:t>’</a:t>
            </a:r>
            <a:r>
              <a:rPr lang="ko-KR" altLang="en-US" b="1" dirty="0">
                <a:solidFill>
                  <a:prstClr val="black"/>
                </a:solidFill>
                <a:latin typeface="맑은 고딕"/>
              </a:rPr>
              <a:t>군별 </a:t>
            </a:r>
            <a:r>
              <a:rPr lang="en-US" altLang="ko-KR" b="1" dirty="0">
                <a:solidFill>
                  <a:prstClr val="black"/>
                </a:solidFill>
                <a:latin typeface="맑은 고딕"/>
              </a:rPr>
              <a:t>1</a:t>
            </a:r>
            <a:r>
              <a:rPr lang="ko-KR" altLang="en-US" b="1" dirty="0">
                <a:solidFill>
                  <a:prstClr val="black"/>
                </a:solidFill>
                <a:latin typeface="맑은 고딕"/>
              </a:rPr>
              <a:t>개 대학 지원</a:t>
            </a:r>
            <a:r>
              <a:rPr lang="en-US" altLang="ko-KR" b="1" dirty="0">
                <a:solidFill>
                  <a:prstClr val="black"/>
                </a:solidFill>
                <a:latin typeface="맑은 고딕"/>
              </a:rPr>
              <a:t>, </a:t>
            </a:r>
            <a:r>
              <a:rPr lang="ko-KR" altLang="en-US" b="1" dirty="0">
                <a:solidFill>
                  <a:prstClr val="black"/>
                </a:solidFill>
                <a:latin typeface="맑은 고딕"/>
              </a:rPr>
              <a:t>최대 </a:t>
            </a:r>
            <a:r>
              <a:rPr lang="en-US" altLang="ko-KR" b="1" dirty="0">
                <a:solidFill>
                  <a:prstClr val="black"/>
                </a:solidFill>
                <a:latin typeface="맑은 고딕"/>
              </a:rPr>
              <a:t>3</a:t>
            </a:r>
            <a:r>
              <a:rPr lang="ko-KR" altLang="en-US" b="1" dirty="0">
                <a:solidFill>
                  <a:prstClr val="black"/>
                </a:solidFill>
                <a:latin typeface="맑은 고딕"/>
              </a:rPr>
              <a:t>회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2327611" y="2006326"/>
            <a:ext cx="1193562" cy="1273323"/>
            <a:chOff x="842082" y="1484784"/>
            <a:chExt cx="1697618" cy="1811063"/>
          </a:xfrm>
        </p:grpSpPr>
        <p:grpSp>
          <p:nvGrpSpPr>
            <p:cNvPr id="7" name="그룹 97"/>
            <p:cNvGrpSpPr/>
            <p:nvPr/>
          </p:nvGrpSpPr>
          <p:grpSpPr>
            <a:xfrm>
              <a:off x="842082" y="1484784"/>
              <a:ext cx="1697618" cy="1811063"/>
              <a:chOff x="1753920" y="1794949"/>
              <a:chExt cx="1965682" cy="2097041"/>
            </a:xfrm>
          </p:grpSpPr>
          <p:grpSp>
            <p:nvGrpSpPr>
              <p:cNvPr id="9" name="그룹 35"/>
              <p:cNvGrpSpPr/>
              <p:nvPr/>
            </p:nvGrpSpPr>
            <p:grpSpPr>
              <a:xfrm>
                <a:off x="1753920" y="1794949"/>
                <a:ext cx="1965682" cy="2097041"/>
                <a:chOff x="3802487" y="1344188"/>
                <a:chExt cx="1539026" cy="1641873"/>
              </a:xfrm>
            </p:grpSpPr>
            <p:sp>
              <p:nvSpPr>
                <p:cNvPr id="11" name="원호 10"/>
                <p:cNvSpPr/>
                <p:nvPr/>
              </p:nvSpPr>
              <p:spPr>
                <a:xfrm>
                  <a:off x="3813756" y="1363721"/>
                  <a:ext cx="1516487" cy="1622340"/>
                </a:xfrm>
                <a:prstGeom prst="arc">
                  <a:avLst>
                    <a:gd name="adj1" fmla="val 10792493"/>
                    <a:gd name="adj2" fmla="val 0"/>
                  </a:avLst>
                </a:prstGeom>
                <a:solidFill>
                  <a:sysClr val="window" lastClr="FFFFFF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12" name="원호 11"/>
                <p:cNvSpPr/>
                <p:nvPr/>
              </p:nvSpPr>
              <p:spPr>
                <a:xfrm flipV="1">
                  <a:off x="3821802" y="1429900"/>
                  <a:ext cx="1516487" cy="1429552"/>
                </a:xfrm>
                <a:prstGeom prst="arc">
                  <a:avLst>
                    <a:gd name="adj1" fmla="val 10792493"/>
                    <a:gd name="adj2" fmla="val 0"/>
                  </a:avLst>
                </a:prstGeom>
                <a:solidFill>
                  <a:srgbClr val="468594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13" name="타원 12"/>
                <p:cNvSpPr/>
                <p:nvPr/>
              </p:nvSpPr>
              <p:spPr>
                <a:xfrm>
                  <a:off x="3802487" y="1344188"/>
                  <a:ext cx="1539026" cy="1539026"/>
                </a:xfrm>
                <a:prstGeom prst="ellipse">
                  <a:avLst/>
                </a:prstGeom>
                <a:noFill/>
                <a:ln w="76200" cap="flat" cmpd="sng" algn="ctr">
                  <a:solidFill>
                    <a:srgbClr val="468594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</p:grpSp>
          <p:sp>
            <p:nvSpPr>
              <p:cNvPr id="10" name="TextBox 9"/>
              <p:cNvSpPr txBox="1"/>
              <p:nvPr/>
            </p:nvSpPr>
            <p:spPr>
              <a:xfrm>
                <a:off x="1860942" y="2877644"/>
                <a:ext cx="1723798" cy="5764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prstMaterial="matte">
                  <a:bevelT w="0" prst="artDeco"/>
                  <a:contourClr>
                    <a:schemeClr val="bg1"/>
                  </a:contourClr>
                </a:sp3d>
              </a:bodyPr>
              <a:lstStyle/>
              <a:p>
                <a:pPr marL="57150" marR="0" lvl="0" indent="-342900" algn="ctr" defTabSz="914400" eaLnBrk="0" fontAlgn="auto" latinLnBrk="0" hangingPunct="0">
                  <a:lnSpc>
                    <a:spcPts val="3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ct val="120000"/>
                  <a:buFontTx/>
                  <a:buNone/>
                  <a:tabLst>
                    <a:tab pos="5648325" algn="l"/>
                  </a:tabLst>
                  <a:defRPr/>
                </a:pPr>
                <a:r>
                  <a:rPr kumimoji="0" lang="ko-KR" altLang="en-US" sz="2000" b="1" i="0" u="none" strike="noStrike" kern="0" cap="none" spc="-150" normalizeH="0" baseline="0" noProof="0" dirty="0">
                    <a:ln w="11430"/>
                    <a:solidFill>
                      <a:prstClr val="white"/>
                    </a:solidFill>
                    <a:effectLst/>
                    <a:uLnTx/>
                    <a:uFillTx/>
                    <a:latin typeface="맑은 고딕" panose="020B0503020000020004" pitchFamily="50" charset="-127"/>
                  </a:rPr>
                  <a:t>수시모집</a:t>
                </a:r>
              </a:p>
            </p:txBody>
          </p:sp>
        </p:grpSp>
        <p:pic>
          <p:nvPicPr>
            <p:cNvPr id="8" name="그림 7" descr="group_contact-512.png"/>
            <p:cNvPicPr>
              <a:picLocks noChangeAspect="1"/>
            </p:cNvPicPr>
            <p:nvPr/>
          </p:nvPicPr>
          <p:blipFill>
            <a:blip r:embed="rId2" cstate="print">
              <a:lum bright="41000"/>
            </a:blip>
            <a:stretch>
              <a:fillRect/>
            </a:stretch>
          </p:blipFill>
          <p:spPr>
            <a:xfrm>
              <a:off x="1340387" y="1605250"/>
              <a:ext cx="720080" cy="720080"/>
            </a:xfrm>
            <a:prstGeom prst="rect">
              <a:avLst/>
            </a:prstGeom>
          </p:spPr>
        </p:pic>
      </p:grpSp>
      <p:grpSp>
        <p:nvGrpSpPr>
          <p:cNvPr id="14" name="그룹 13"/>
          <p:cNvGrpSpPr/>
          <p:nvPr/>
        </p:nvGrpSpPr>
        <p:grpSpPr>
          <a:xfrm>
            <a:off x="5154373" y="2006326"/>
            <a:ext cx="1193562" cy="1273323"/>
            <a:chOff x="3728942" y="1484784"/>
            <a:chExt cx="1697618" cy="1811063"/>
          </a:xfrm>
        </p:grpSpPr>
        <p:grpSp>
          <p:nvGrpSpPr>
            <p:cNvPr id="15" name="그룹 118"/>
            <p:cNvGrpSpPr/>
            <p:nvPr/>
          </p:nvGrpSpPr>
          <p:grpSpPr>
            <a:xfrm>
              <a:off x="3728942" y="1484784"/>
              <a:ext cx="1697618" cy="1811063"/>
              <a:chOff x="1753920" y="1794949"/>
              <a:chExt cx="1965682" cy="2097041"/>
            </a:xfrm>
          </p:grpSpPr>
          <p:grpSp>
            <p:nvGrpSpPr>
              <p:cNvPr id="17" name="그룹 35"/>
              <p:cNvGrpSpPr/>
              <p:nvPr/>
            </p:nvGrpSpPr>
            <p:grpSpPr>
              <a:xfrm>
                <a:off x="1753920" y="1794949"/>
                <a:ext cx="1965682" cy="2097041"/>
                <a:chOff x="3802487" y="1344188"/>
                <a:chExt cx="1539026" cy="1641873"/>
              </a:xfrm>
            </p:grpSpPr>
            <p:sp>
              <p:nvSpPr>
                <p:cNvPr id="19" name="원호 18"/>
                <p:cNvSpPr/>
                <p:nvPr/>
              </p:nvSpPr>
              <p:spPr>
                <a:xfrm>
                  <a:off x="3813756" y="1363721"/>
                  <a:ext cx="1516487" cy="1622340"/>
                </a:xfrm>
                <a:prstGeom prst="arc">
                  <a:avLst>
                    <a:gd name="adj1" fmla="val 10792493"/>
                    <a:gd name="adj2" fmla="val 0"/>
                  </a:avLst>
                </a:prstGeom>
                <a:solidFill>
                  <a:sysClr val="window" lastClr="FFFFFF"/>
                </a:solidFill>
                <a:ln w="9525" cap="flat" cmpd="sng" algn="ctr">
                  <a:solidFill>
                    <a:srgbClr val="2B69A1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20" name="원호 19"/>
                <p:cNvSpPr/>
                <p:nvPr/>
              </p:nvSpPr>
              <p:spPr>
                <a:xfrm flipV="1">
                  <a:off x="3821802" y="1429900"/>
                  <a:ext cx="1516487" cy="1429552"/>
                </a:xfrm>
                <a:prstGeom prst="arc">
                  <a:avLst>
                    <a:gd name="adj1" fmla="val 10792493"/>
                    <a:gd name="adj2" fmla="val 0"/>
                  </a:avLst>
                </a:prstGeom>
                <a:solidFill>
                  <a:srgbClr val="2B69A1"/>
                </a:solidFill>
                <a:ln w="9525" cap="flat" cmpd="sng" algn="ctr">
                  <a:solidFill>
                    <a:srgbClr val="2B69A1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21" name="타원 20"/>
                <p:cNvSpPr/>
                <p:nvPr/>
              </p:nvSpPr>
              <p:spPr>
                <a:xfrm>
                  <a:off x="3802487" y="1344188"/>
                  <a:ext cx="1539026" cy="1539026"/>
                </a:xfrm>
                <a:prstGeom prst="ellipse">
                  <a:avLst/>
                </a:prstGeom>
                <a:noFill/>
                <a:ln w="76200" cap="flat" cmpd="sng" algn="ctr">
                  <a:solidFill>
                    <a:srgbClr val="2B69A1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</p:grpSp>
          <p:sp>
            <p:nvSpPr>
              <p:cNvPr id="18" name="TextBox 17"/>
              <p:cNvSpPr txBox="1"/>
              <p:nvPr/>
            </p:nvSpPr>
            <p:spPr>
              <a:xfrm>
                <a:off x="1860942" y="2877642"/>
                <a:ext cx="1723798" cy="5764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prstMaterial="matte">
                  <a:bevelT w="0" prst="artDeco"/>
                  <a:contourClr>
                    <a:schemeClr val="bg1"/>
                  </a:contourClr>
                </a:sp3d>
              </a:bodyPr>
              <a:lstStyle/>
              <a:p>
                <a:pPr marL="57150" marR="0" lvl="0" indent="-342900" algn="ctr" defTabSz="914400" eaLnBrk="0" fontAlgn="auto" latinLnBrk="0" hangingPunct="0">
                  <a:lnSpc>
                    <a:spcPts val="3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ct val="120000"/>
                  <a:buFontTx/>
                  <a:buNone/>
                  <a:tabLst>
                    <a:tab pos="5648325" algn="l"/>
                  </a:tabLst>
                  <a:defRPr/>
                </a:pPr>
                <a:r>
                  <a:rPr kumimoji="0" lang="ko-KR" altLang="en-US" sz="2000" b="1" i="0" u="none" strike="noStrike" kern="0" cap="none" spc="-150" normalizeH="0" baseline="0" noProof="0" dirty="0">
                    <a:ln w="11430"/>
                    <a:solidFill>
                      <a:prstClr val="white"/>
                    </a:solidFill>
                    <a:effectLst/>
                    <a:uLnTx/>
                    <a:uFillTx/>
                    <a:latin typeface="맑은 고딕" panose="020B0503020000020004" pitchFamily="50" charset="-127"/>
                  </a:rPr>
                  <a:t>정시모집</a:t>
                </a:r>
              </a:p>
            </p:txBody>
          </p:sp>
        </p:grpSp>
        <p:pic>
          <p:nvPicPr>
            <p:cNvPr id="16" name="그림 15" descr="27825.png"/>
            <p:cNvPicPr>
              <a:picLocks noChangeAspect="1"/>
            </p:cNvPicPr>
            <p:nvPr/>
          </p:nvPicPr>
          <p:blipFill>
            <a:blip r:embed="rId3" cstate="print">
              <a:lum bright="41000"/>
            </a:blip>
            <a:stretch>
              <a:fillRect/>
            </a:stretch>
          </p:blipFill>
          <p:spPr>
            <a:xfrm>
              <a:off x="4211370" y="1605272"/>
              <a:ext cx="749424" cy="749423"/>
            </a:xfrm>
            <a:prstGeom prst="rect">
              <a:avLst/>
            </a:prstGeom>
          </p:spPr>
        </p:pic>
      </p:grpSp>
      <p:grpSp>
        <p:nvGrpSpPr>
          <p:cNvPr id="22" name="그룹 21"/>
          <p:cNvGrpSpPr/>
          <p:nvPr/>
        </p:nvGrpSpPr>
        <p:grpSpPr>
          <a:xfrm>
            <a:off x="8067474" y="2006326"/>
            <a:ext cx="1193562" cy="1273323"/>
            <a:chOff x="6618798" y="1484784"/>
            <a:chExt cx="1697618" cy="1811063"/>
          </a:xfrm>
        </p:grpSpPr>
        <p:grpSp>
          <p:nvGrpSpPr>
            <p:cNvPr id="23" name="그룹 125"/>
            <p:cNvGrpSpPr/>
            <p:nvPr/>
          </p:nvGrpSpPr>
          <p:grpSpPr>
            <a:xfrm>
              <a:off x="6618798" y="1484784"/>
              <a:ext cx="1697618" cy="1811063"/>
              <a:chOff x="1753920" y="1794949"/>
              <a:chExt cx="1965682" cy="2097041"/>
            </a:xfrm>
          </p:grpSpPr>
          <p:grpSp>
            <p:nvGrpSpPr>
              <p:cNvPr id="25" name="그룹 35"/>
              <p:cNvGrpSpPr/>
              <p:nvPr/>
            </p:nvGrpSpPr>
            <p:grpSpPr>
              <a:xfrm>
                <a:off x="1753920" y="1794949"/>
                <a:ext cx="1965682" cy="2097041"/>
                <a:chOff x="3802487" y="1344188"/>
                <a:chExt cx="1539026" cy="1641873"/>
              </a:xfrm>
            </p:grpSpPr>
            <p:sp>
              <p:nvSpPr>
                <p:cNvPr id="27" name="원호 26"/>
                <p:cNvSpPr/>
                <p:nvPr/>
              </p:nvSpPr>
              <p:spPr>
                <a:xfrm>
                  <a:off x="3813756" y="1363721"/>
                  <a:ext cx="1516487" cy="1622340"/>
                </a:xfrm>
                <a:prstGeom prst="arc">
                  <a:avLst>
                    <a:gd name="adj1" fmla="val 10792493"/>
                    <a:gd name="adj2" fmla="val 0"/>
                  </a:avLst>
                </a:prstGeom>
                <a:solidFill>
                  <a:sysClr val="window" lastClr="FFFFFF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28" name="원호 27"/>
                <p:cNvSpPr/>
                <p:nvPr/>
              </p:nvSpPr>
              <p:spPr>
                <a:xfrm flipV="1">
                  <a:off x="3821802" y="1429900"/>
                  <a:ext cx="1516487" cy="1429552"/>
                </a:xfrm>
                <a:prstGeom prst="arc">
                  <a:avLst>
                    <a:gd name="adj1" fmla="val 10792493"/>
                    <a:gd name="adj2" fmla="val 0"/>
                  </a:avLst>
                </a:prstGeom>
                <a:solidFill>
                  <a:srgbClr val="43479B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29" name="타원 28"/>
                <p:cNvSpPr/>
                <p:nvPr/>
              </p:nvSpPr>
              <p:spPr>
                <a:xfrm>
                  <a:off x="3802487" y="1344188"/>
                  <a:ext cx="1539026" cy="1539026"/>
                </a:xfrm>
                <a:prstGeom prst="ellipse">
                  <a:avLst/>
                </a:prstGeom>
                <a:noFill/>
                <a:ln w="76200" cap="flat" cmpd="sng" algn="ctr">
                  <a:solidFill>
                    <a:srgbClr val="43479B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</p:grpSp>
          <p:sp>
            <p:nvSpPr>
              <p:cNvPr id="26" name="TextBox 25"/>
              <p:cNvSpPr txBox="1"/>
              <p:nvPr/>
            </p:nvSpPr>
            <p:spPr>
              <a:xfrm>
                <a:off x="1860942" y="2877642"/>
                <a:ext cx="1723798" cy="5764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prstMaterial="matte">
                  <a:bevelT w="0" prst="artDeco"/>
                  <a:contourClr>
                    <a:schemeClr val="bg1"/>
                  </a:contourClr>
                </a:sp3d>
              </a:bodyPr>
              <a:lstStyle/>
              <a:p>
                <a:pPr marL="57150" marR="0" lvl="0" indent="-342900" algn="ctr" defTabSz="914400" eaLnBrk="0" fontAlgn="auto" latinLnBrk="0" hangingPunct="0">
                  <a:lnSpc>
                    <a:spcPts val="3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ct val="120000"/>
                  <a:buFontTx/>
                  <a:buNone/>
                  <a:tabLst>
                    <a:tab pos="5648325" algn="l"/>
                  </a:tabLst>
                  <a:defRPr/>
                </a:pPr>
                <a:r>
                  <a:rPr kumimoji="0" lang="ko-KR" altLang="en-US" sz="2000" b="1" i="0" u="none" strike="noStrike" kern="0" cap="none" spc="-150" normalizeH="0" baseline="0" noProof="0" dirty="0">
                    <a:ln w="11430"/>
                    <a:solidFill>
                      <a:prstClr val="white"/>
                    </a:solidFill>
                    <a:effectLst/>
                    <a:uLnTx/>
                    <a:uFillTx/>
                    <a:latin typeface="맑은 고딕" panose="020B0503020000020004" pitchFamily="50" charset="-127"/>
                  </a:rPr>
                  <a:t>추가모집</a:t>
                </a:r>
              </a:p>
            </p:txBody>
          </p:sp>
        </p:grpSp>
        <p:pic>
          <p:nvPicPr>
            <p:cNvPr id="24" name="그림 23" descr="36-512.png"/>
            <p:cNvPicPr>
              <a:picLocks noChangeAspect="1"/>
            </p:cNvPicPr>
            <p:nvPr/>
          </p:nvPicPr>
          <p:blipFill>
            <a:blip r:embed="rId4" cstate="print">
              <a:lum bright="41000"/>
            </a:blip>
            <a:stretch>
              <a:fillRect/>
            </a:stretch>
          </p:blipFill>
          <p:spPr>
            <a:xfrm>
              <a:off x="7122854" y="1629221"/>
              <a:ext cx="710208" cy="710207"/>
            </a:xfrm>
            <a:prstGeom prst="rect">
              <a:avLst/>
            </a:prstGeom>
          </p:spPr>
        </p:pic>
      </p:grpSp>
      <p:grpSp>
        <p:nvGrpSpPr>
          <p:cNvPr id="30" name="그룹 29"/>
          <p:cNvGrpSpPr/>
          <p:nvPr/>
        </p:nvGrpSpPr>
        <p:grpSpPr>
          <a:xfrm rot="16200000">
            <a:off x="4166228" y="3344918"/>
            <a:ext cx="198169" cy="399170"/>
            <a:chOff x="1403661" y="1759182"/>
            <a:chExt cx="281856" cy="567741"/>
          </a:xfrm>
        </p:grpSpPr>
        <p:sp>
          <p:nvSpPr>
            <p:cNvPr id="31" name="1/2 액자 30"/>
            <p:cNvSpPr/>
            <p:nvPr/>
          </p:nvSpPr>
          <p:spPr>
            <a:xfrm rot="13500000">
              <a:off x="1403661" y="2045068"/>
              <a:ext cx="281855" cy="281855"/>
            </a:xfrm>
            <a:prstGeom prst="halfFrame">
              <a:avLst>
                <a:gd name="adj1" fmla="val 23857"/>
                <a:gd name="adj2" fmla="val 25752"/>
              </a:avLst>
            </a:prstGeom>
            <a:solidFill>
              <a:srgbClr val="64B2BC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2" name="1/2 액자 31"/>
            <p:cNvSpPr/>
            <p:nvPr/>
          </p:nvSpPr>
          <p:spPr>
            <a:xfrm rot="13500000">
              <a:off x="1403662" y="1903197"/>
              <a:ext cx="281855" cy="281855"/>
            </a:xfrm>
            <a:prstGeom prst="halfFrame">
              <a:avLst>
                <a:gd name="adj1" fmla="val 23857"/>
                <a:gd name="adj2" fmla="val 25752"/>
              </a:avLst>
            </a:prstGeom>
            <a:solidFill>
              <a:srgbClr val="64B2BC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3" name="1/2 액자 32"/>
            <p:cNvSpPr/>
            <p:nvPr/>
          </p:nvSpPr>
          <p:spPr>
            <a:xfrm rot="13500000">
              <a:off x="1403662" y="1759182"/>
              <a:ext cx="281855" cy="281855"/>
            </a:xfrm>
            <a:prstGeom prst="halfFrame">
              <a:avLst>
                <a:gd name="adj1" fmla="val 23857"/>
                <a:gd name="adj2" fmla="val 25752"/>
              </a:avLst>
            </a:prstGeom>
            <a:solidFill>
              <a:srgbClr val="64B2BC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34" name="그룹 33"/>
          <p:cNvGrpSpPr/>
          <p:nvPr/>
        </p:nvGrpSpPr>
        <p:grpSpPr>
          <a:xfrm rot="16200000">
            <a:off x="7053427" y="3336172"/>
            <a:ext cx="198168" cy="399168"/>
            <a:chOff x="1403661" y="1759182"/>
            <a:chExt cx="281856" cy="567741"/>
          </a:xfrm>
          <a:solidFill>
            <a:srgbClr val="1F497D">
              <a:lumMod val="60000"/>
              <a:lumOff val="40000"/>
            </a:srgbClr>
          </a:solidFill>
        </p:grpSpPr>
        <p:sp>
          <p:nvSpPr>
            <p:cNvPr id="35" name="1/2 액자 34"/>
            <p:cNvSpPr/>
            <p:nvPr/>
          </p:nvSpPr>
          <p:spPr>
            <a:xfrm rot="13500000">
              <a:off x="1403661" y="2045068"/>
              <a:ext cx="281855" cy="281855"/>
            </a:xfrm>
            <a:prstGeom prst="halfFrame">
              <a:avLst>
                <a:gd name="adj1" fmla="val 23857"/>
                <a:gd name="adj2" fmla="val 25752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6" name="1/2 액자 35"/>
            <p:cNvSpPr/>
            <p:nvPr/>
          </p:nvSpPr>
          <p:spPr>
            <a:xfrm rot="13500000">
              <a:off x="1403662" y="1903197"/>
              <a:ext cx="281855" cy="281855"/>
            </a:xfrm>
            <a:prstGeom prst="halfFrame">
              <a:avLst>
                <a:gd name="adj1" fmla="val 23857"/>
                <a:gd name="adj2" fmla="val 25752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7" name="1/2 액자 36"/>
            <p:cNvSpPr/>
            <p:nvPr/>
          </p:nvSpPr>
          <p:spPr>
            <a:xfrm rot="13500000">
              <a:off x="1403662" y="1759182"/>
              <a:ext cx="281855" cy="281855"/>
            </a:xfrm>
            <a:prstGeom prst="halfFrame">
              <a:avLst>
                <a:gd name="adj1" fmla="val 23857"/>
                <a:gd name="adj2" fmla="val 25752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38" name="직사각형 37"/>
          <p:cNvSpPr/>
          <p:nvPr/>
        </p:nvSpPr>
        <p:spPr bwMode="auto">
          <a:xfrm>
            <a:off x="1815985" y="3463616"/>
            <a:ext cx="2088232" cy="630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000" indent="-180000" defTabSz="1327648" eaLnBrk="0" latinLnBrk="0" hangingPunct="0">
              <a:lnSpc>
                <a:spcPts val="2100"/>
              </a:lnSpc>
              <a:spcBef>
                <a:spcPts val="400"/>
              </a:spcBef>
              <a:buSzPct val="80000"/>
              <a:buFont typeface="Wingdings" pitchFamily="2" charset="2"/>
              <a:buChar char="§"/>
              <a:defRPr/>
            </a:pPr>
            <a:r>
              <a:rPr lang="ko-KR" altLang="en-US" sz="2000" b="1" kern="0" dirty="0">
                <a:ln>
                  <a:solidFill>
                    <a:prstClr val="black">
                      <a:lumMod val="75000"/>
                      <a:lumOff val="25000"/>
                      <a:alpha val="500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최대 </a:t>
            </a:r>
            <a:r>
              <a:rPr lang="en-US" altLang="ko-KR" sz="2000" b="1" kern="0" dirty="0">
                <a:ln>
                  <a:solidFill>
                    <a:prstClr val="black">
                      <a:lumMod val="75000"/>
                      <a:lumOff val="25000"/>
                      <a:alpha val="500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6</a:t>
            </a:r>
            <a:r>
              <a:rPr lang="ko-KR" altLang="en-US" sz="2000" b="1" kern="0" dirty="0">
                <a:ln>
                  <a:solidFill>
                    <a:prstClr val="black">
                      <a:lumMod val="75000"/>
                      <a:lumOff val="25000"/>
                      <a:alpha val="500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회까지 </a:t>
            </a:r>
            <a:r>
              <a:rPr lang="en-US" altLang="ko-KR" sz="2000" b="1" kern="0" dirty="0">
                <a:ln>
                  <a:solidFill>
                    <a:prstClr val="black">
                      <a:lumMod val="75000"/>
                      <a:lumOff val="25000"/>
                      <a:alpha val="500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/>
            </a:r>
            <a:br>
              <a:rPr lang="en-US" altLang="ko-KR" sz="2000" b="1" kern="0" dirty="0">
                <a:ln>
                  <a:solidFill>
                    <a:prstClr val="black">
                      <a:lumMod val="75000"/>
                      <a:lumOff val="25000"/>
                      <a:alpha val="500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</a:br>
            <a:r>
              <a:rPr lang="ko-KR" altLang="en-US" sz="2000" b="1" kern="0" dirty="0">
                <a:ln>
                  <a:solidFill>
                    <a:prstClr val="black">
                      <a:lumMod val="75000"/>
                      <a:lumOff val="25000"/>
                      <a:alpha val="500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지원 가능</a:t>
            </a:r>
          </a:p>
        </p:txBody>
      </p:sp>
      <p:sp>
        <p:nvSpPr>
          <p:cNvPr id="39" name="직사각형 38"/>
          <p:cNvSpPr/>
          <p:nvPr/>
        </p:nvSpPr>
        <p:spPr bwMode="auto">
          <a:xfrm>
            <a:off x="4623040" y="3463616"/>
            <a:ext cx="2484276" cy="630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000" indent="-180000" defTabSz="1327648" eaLnBrk="0" latinLnBrk="0" hangingPunct="0">
              <a:lnSpc>
                <a:spcPts val="2100"/>
              </a:lnSpc>
              <a:spcBef>
                <a:spcPts val="400"/>
              </a:spcBef>
              <a:buSzPct val="80000"/>
              <a:buFont typeface="Wingdings" pitchFamily="2" charset="2"/>
              <a:buChar char="§"/>
              <a:defRPr/>
            </a:pPr>
            <a:r>
              <a:rPr lang="ko-KR" altLang="en-US" sz="2000" b="1" kern="0" dirty="0">
                <a:ln>
                  <a:solidFill>
                    <a:prstClr val="black">
                      <a:lumMod val="75000"/>
                      <a:lumOff val="25000"/>
                      <a:alpha val="500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군별 </a:t>
            </a:r>
            <a:r>
              <a:rPr lang="en-US" altLang="ko-KR" sz="2000" b="1" kern="0" dirty="0">
                <a:ln>
                  <a:solidFill>
                    <a:prstClr val="black">
                      <a:lumMod val="75000"/>
                      <a:lumOff val="25000"/>
                      <a:alpha val="500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sz="2000" b="1" kern="0" dirty="0">
                <a:ln>
                  <a:solidFill>
                    <a:prstClr val="black">
                      <a:lumMod val="75000"/>
                      <a:lumOff val="25000"/>
                      <a:alpha val="500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회씩 최대 </a:t>
            </a:r>
            <a:r>
              <a:rPr lang="en-US" altLang="ko-KR" sz="2000" b="1" kern="0" dirty="0">
                <a:ln>
                  <a:solidFill>
                    <a:prstClr val="black">
                      <a:lumMod val="75000"/>
                      <a:lumOff val="25000"/>
                      <a:alpha val="500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3</a:t>
            </a:r>
            <a:r>
              <a:rPr lang="ko-KR" altLang="en-US" sz="2000" b="1" kern="0" dirty="0">
                <a:ln>
                  <a:solidFill>
                    <a:prstClr val="black">
                      <a:lumMod val="75000"/>
                      <a:lumOff val="25000"/>
                      <a:alpha val="500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회 지원 가능</a:t>
            </a:r>
          </a:p>
        </p:txBody>
      </p:sp>
      <p:sp>
        <p:nvSpPr>
          <p:cNvPr id="40" name="직사각형 39"/>
          <p:cNvSpPr/>
          <p:nvPr/>
        </p:nvSpPr>
        <p:spPr bwMode="auto">
          <a:xfrm>
            <a:off x="7819379" y="3516897"/>
            <a:ext cx="1764964" cy="3616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000" indent="-180000" defTabSz="1327648" eaLnBrk="0" latinLnBrk="0" hangingPunct="0">
              <a:lnSpc>
                <a:spcPts val="2100"/>
              </a:lnSpc>
              <a:spcBef>
                <a:spcPts val="400"/>
              </a:spcBef>
              <a:buSzPct val="80000"/>
              <a:buFont typeface="Wingdings" pitchFamily="2" charset="2"/>
              <a:buChar char="§"/>
              <a:defRPr/>
            </a:pPr>
            <a:r>
              <a:rPr lang="ko-KR" altLang="en-US" sz="2000" b="1" kern="0" dirty="0">
                <a:ln>
                  <a:solidFill>
                    <a:prstClr val="black">
                      <a:lumMod val="75000"/>
                      <a:lumOff val="25000"/>
                      <a:alpha val="500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</a:rPr>
              <a:t>제한 없음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486992" y="386902"/>
            <a:ext cx="7692156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2800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j-lt"/>
              </a:rPr>
              <a:t>복수지원 금지 </a:t>
            </a:r>
            <a:r>
              <a:rPr lang="en-US" altLang="ko-KR" sz="2800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j-lt"/>
              </a:rPr>
              <a:t> </a:t>
            </a:r>
            <a:r>
              <a:rPr lang="ko-KR" altLang="en-US" sz="2800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j-lt"/>
              </a:rPr>
              <a:t>지원 가능 횟수</a:t>
            </a:r>
          </a:p>
        </p:txBody>
      </p:sp>
    </p:spTree>
    <p:extLst>
      <p:ext uri="{BB962C8B-B14F-4D97-AF65-F5344CB8AC3E}">
        <p14:creationId xmlns:p14="http://schemas.microsoft.com/office/powerpoint/2010/main" val="24393100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4541B73C-31A6-4B21-AD9A-168CA56583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6863157"/>
              </p:ext>
            </p:extLst>
          </p:nvPr>
        </p:nvGraphicFramePr>
        <p:xfrm>
          <a:off x="466078" y="1008880"/>
          <a:ext cx="11259844" cy="5701775"/>
        </p:xfrm>
        <a:graphic>
          <a:graphicData uri="http://schemas.openxmlformats.org/drawingml/2006/table">
            <a:tbl>
              <a:tblPr/>
              <a:tblGrid>
                <a:gridCol w="1529242">
                  <a:extLst>
                    <a:ext uri="{9D8B030D-6E8A-4147-A177-3AD203B41FA5}">
                      <a16:colId xmlns:a16="http://schemas.microsoft.com/office/drawing/2014/main" val="304361027"/>
                    </a:ext>
                  </a:extLst>
                </a:gridCol>
                <a:gridCol w="1341841">
                  <a:extLst>
                    <a:ext uri="{9D8B030D-6E8A-4147-A177-3AD203B41FA5}">
                      <a16:colId xmlns:a16="http://schemas.microsoft.com/office/drawing/2014/main" val="1407812816"/>
                    </a:ext>
                  </a:extLst>
                </a:gridCol>
                <a:gridCol w="8388761">
                  <a:extLst>
                    <a:ext uri="{9D8B030D-6E8A-4147-A177-3AD203B41FA5}">
                      <a16:colId xmlns:a16="http://schemas.microsoft.com/office/drawing/2014/main" val="1377006121"/>
                    </a:ext>
                  </a:extLst>
                </a:gridCol>
              </a:tblGrid>
              <a:tr h="31772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10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분할모집 군</a:t>
                      </a:r>
                      <a:endParaRPr lang="ko-KR" altLang="en-US" sz="1200" b="1" kern="0" spc="-10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10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대학수</a:t>
                      </a:r>
                      <a:endParaRPr lang="ko-KR" altLang="en-US" sz="1200" b="1" kern="0" spc="-10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10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대학명</a:t>
                      </a:r>
                      <a:endParaRPr lang="ko-KR" altLang="en-US" sz="1200" b="1" kern="0" spc="-10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4306472"/>
                  </a:ext>
                </a:extLst>
              </a:tr>
              <a:tr h="67254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가</a:t>
                      </a:r>
                      <a:endParaRPr lang="ko-KR" altLang="en-US" sz="1800" b="1" kern="0" spc="-10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62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18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3038DC"/>
                          </a:solidFill>
                          <a:effectLst/>
                          <a:latin typeface="한양중고딕"/>
                          <a:ea typeface="한양중고딕"/>
                        </a:rPr>
                        <a:t>고려대</a:t>
                      </a:r>
                      <a:r>
                        <a:rPr lang="en-US" altLang="ko-KR" sz="1400" b="1" kern="0" spc="-100" dirty="0">
                          <a:solidFill>
                            <a:srgbClr val="3038DC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3038DC"/>
                          </a:solidFill>
                          <a:effectLst/>
                          <a:latin typeface="한양중고딕"/>
                          <a:ea typeface="한양중고딕"/>
                        </a:rPr>
                        <a:t>  연세대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 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한국교원대  등 </a:t>
                      </a:r>
                      <a:endParaRPr lang="ko-KR" altLang="en-US" sz="1400" b="1" kern="0" spc="-10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2950397"/>
                  </a:ext>
                </a:extLst>
              </a:tr>
              <a:tr h="67254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나</a:t>
                      </a:r>
                      <a:endParaRPr lang="ko-KR" altLang="en-US" sz="1800" b="1" kern="0" spc="-10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62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22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경인교대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공주교대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공주대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광주교대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대구교대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부산교대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서강대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서울교대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3038DC"/>
                          </a:solidFill>
                          <a:effectLst/>
                          <a:latin typeface="한양중고딕"/>
                          <a:ea typeface="한양중고딕"/>
                        </a:rPr>
                        <a:t>서울대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전주교대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진주교대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청주교대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춘천교대  등</a:t>
                      </a:r>
                      <a:endParaRPr lang="ko-KR" altLang="en-US" sz="1400" b="1" kern="0" spc="-10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806947"/>
                  </a:ext>
                </a:extLst>
              </a:tr>
              <a:tr h="45400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다</a:t>
                      </a:r>
                      <a:endParaRPr lang="ko-KR" altLang="en-US" sz="1800" b="1" kern="0" spc="-10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62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16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한경대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 </a:t>
                      </a:r>
                      <a:r>
                        <a:rPr lang="ko-KR" altLang="en-US" sz="1400" b="1" kern="0" spc="-10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한동대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  등</a:t>
                      </a:r>
                      <a:endParaRPr lang="ko-KR" altLang="en-US" sz="1400" b="1" kern="0" spc="-10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0869171"/>
                  </a:ext>
                </a:extLst>
              </a:tr>
              <a:tr h="89107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가</a:t>
                      </a:r>
                      <a:r>
                        <a:rPr lang="en-US" altLang="ko-KR" sz="1400" b="1" kern="0" spc="-10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/</a:t>
                      </a:r>
                      <a:r>
                        <a:rPr lang="ko-KR" altLang="en-US" sz="1400" b="1" kern="0" spc="-10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나</a:t>
                      </a:r>
                      <a:endParaRPr lang="ko-KR" altLang="en-US" sz="1800" b="1" kern="0" spc="-10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62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34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경북대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경상대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경희대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대구한의대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덕성여대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백석대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부산대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서울과학기술대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서울시립대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성균관대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세종대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숙명여대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연세대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(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미래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),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이화여대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전북대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충남대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충북대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한남대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한밭대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한양대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호서대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endParaRPr lang="ko-KR" altLang="en-US" sz="1400" b="1" kern="0" spc="-10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2910567"/>
                  </a:ext>
                </a:extLst>
              </a:tr>
              <a:tr h="45400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가</a:t>
                      </a:r>
                      <a:r>
                        <a:rPr lang="en-US" altLang="ko-KR" sz="1400" b="1" kern="0" spc="-10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/</a:t>
                      </a:r>
                      <a:r>
                        <a:rPr lang="ko-KR" altLang="en-US" sz="1400" b="1" kern="0" spc="-10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다</a:t>
                      </a:r>
                      <a:endParaRPr lang="ko-KR" altLang="en-US" sz="1800" b="1" kern="0" spc="-10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62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17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인천대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한국기술교대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한국해양대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한신대 등</a:t>
                      </a:r>
                      <a:endParaRPr lang="ko-KR" altLang="en-US" sz="1400" b="1" kern="0" spc="-10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6377749"/>
                  </a:ext>
                </a:extLst>
              </a:tr>
              <a:tr h="67254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나</a:t>
                      </a:r>
                      <a:r>
                        <a:rPr lang="en-US" altLang="ko-KR" sz="1400" b="1" kern="0" spc="-10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/</a:t>
                      </a:r>
                      <a:r>
                        <a:rPr lang="ko-KR" altLang="en-US" sz="1400" b="1" kern="0" spc="-10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다</a:t>
                      </a:r>
                      <a:endParaRPr lang="ko-KR" altLang="en-US" sz="1800" b="1" kern="0" spc="-10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62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19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가톨릭관동대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건국대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(</a:t>
                      </a:r>
                      <a:r>
                        <a:rPr lang="ko-KR" altLang="en-US" sz="1400" b="1" kern="0" spc="-10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글로컬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),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동덕여대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수원대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아주대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안양대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 </a:t>
                      </a:r>
                      <a:r>
                        <a:rPr lang="ko-KR" altLang="en-US" sz="1400" b="1" kern="0" spc="-10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인천가톨릭대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차의과학대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 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등</a:t>
                      </a:r>
                      <a:endParaRPr lang="ko-KR" altLang="en-US" sz="1400" b="1" kern="0" spc="-10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4025234"/>
                  </a:ext>
                </a:extLst>
              </a:tr>
              <a:tr h="15650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가</a:t>
                      </a:r>
                      <a:r>
                        <a:rPr lang="en-US" altLang="ko-KR" sz="1400" b="1" kern="0" spc="-10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/</a:t>
                      </a:r>
                      <a:r>
                        <a:rPr lang="ko-KR" altLang="en-US" sz="1400" b="1" kern="0" spc="-10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나</a:t>
                      </a:r>
                      <a:r>
                        <a:rPr lang="en-US" altLang="ko-KR" sz="1400" b="1" kern="0" spc="-10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/</a:t>
                      </a:r>
                      <a:r>
                        <a:rPr lang="ko-KR" altLang="en-US" sz="1400" b="1" kern="0" spc="-10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다</a:t>
                      </a:r>
                      <a:endParaRPr lang="ko-KR" altLang="en-US" sz="1800" b="1" kern="0" spc="-10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62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70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가천대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가톨릭대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강남대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강릉원주대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강원대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건국대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경기대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고려대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(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세종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)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광운대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국민대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남서울대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단국대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동국대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명지대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상명대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서경대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서울여대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성결대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성신여대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순천향대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숭실대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영남대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우송대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울산대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원광대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을지대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인하대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전남대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전주대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3038DC"/>
                          </a:solidFill>
                          <a:effectLst/>
                          <a:latin typeface="한양중고딕"/>
                          <a:ea typeface="한양중고딕"/>
                        </a:rPr>
                        <a:t>중앙대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평택대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한국교통대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한국산업기술대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한국외국어대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한국항공대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한림대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한서대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한성대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한양대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(ERICA),</a:t>
                      </a:r>
                      <a:r>
                        <a:rPr lang="ko-KR" altLang="en-US" sz="1400" b="1" kern="0" spc="-100" dirty="0" err="1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협성대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한양중고딕"/>
                        </a:rPr>
                        <a:t>,</a:t>
                      </a:r>
                      <a:r>
                        <a:rPr lang="ko-KR" altLang="en-US" sz="1400" b="1" kern="0" spc="-100" dirty="0">
                          <a:solidFill>
                            <a:srgbClr val="3038DC"/>
                          </a:solidFill>
                          <a:effectLst/>
                          <a:latin typeface="한양중고딕"/>
                          <a:ea typeface="한양중고딕"/>
                        </a:rPr>
                        <a:t>홍익대</a:t>
                      </a:r>
                      <a:endParaRPr lang="ko-KR" altLang="en-US" sz="1400" b="1" kern="0" spc="-100" dirty="0">
                        <a:solidFill>
                          <a:srgbClr val="3038DC"/>
                        </a:solidFill>
                        <a:effectLst/>
                        <a:latin typeface="한양신명조"/>
                      </a:endParaRPr>
                    </a:p>
                  </a:txBody>
                  <a:tcPr marL="13712" marR="13712" marT="13712" marB="13712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5976403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40CE3445-D6B2-46E0-BC49-40E9BB331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0172" y="1008880"/>
            <a:ext cx="2181812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02AE5D-6372-4EC6-9952-9C3F32351AB3}"/>
              </a:ext>
            </a:extLst>
          </p:cNvPr>
          <p:cNvSpPr txBox="1"/>
          <p:nvPr/>
        </p:nvSpPr>
        <p:spPr>
          <a:xfrm>
            <a:off x="585926" y="85550"/>
            <a:ext cx="596727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b="1" dirty="0"/>
          </a:p>
          <a:p>
            <a:r>
              <a:rPr lang="en-US" altLang="ko-KR" sz="2400" b="1" dirty="0"/>
              <a:t>2023</a:t>
            </a:r>
            <a:r>
              <a:rPr lang="ko-KR" altLang="en-US" sz="2400" b="1" dirty="0"/>
              <a:t>학년도 각 군별 모집대학명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7762676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8757012"/>
              </p:ext>
            </p:extLst>
          </p:nvPr>
        </p:nvGraphicFramePr>
        <p:xfrm>
          <a:off x="82642" y="984737"/>
          <a:ext cx="11943470" cy="4942540"/>
        </p:xfrm>
        <a:graphic>
          <a:graphicData uri="http://schemas.openxmlformats.org/drawingml/2006/table">
            <a:tbl>
              <a:tblPr/>
              <a:tblGrid>
                <a:gridCol w="1268795">
                  <a:extLst>
                    <a:ext uri="{9D8B030D-6E8A-4147-A177-3AD203B41FA5}">
                      <a16:colId xmlns:a16="http://schemas.microsoft.com/office/drawing/2014/main" val="3005236522"/>
                    </a:ext>
                  </a:extLst>
                </a:gridCol>
                <a:gridCol w="970425">
                  <a:extLst>
                    <a:ext uri="{9D8B030D-6E8A-4147-A177-3AD203B41FA5}">
                      <a16:colId xmlns:a16="http://schemas.microsoft.com/office/drawing/2014/main" val="2138560294"/>
                    </a:ext>
                  </a:extLst>
                </a:gridCol>
                <a:gridCol w="970425">
                  <a:extLst>
                    <a:ext uri="{9D8B030D-6E8A-4147-A177-3AD203B41FA5}">
                      <a16:colId xmlns:a16="http://schemas.microsoft.com/office/drawing/2014/main" val="981740647"/>
                    </a:ext>
                  </a:extLst>
                </a:gridCol>
                <a:gridCol w="970425">
                  <a:extLst>
                    <a:ext uri="{9D8B030D-6E8A-4147-A177-3AD203B41FA5}">
                      <a16:colId xmlns:a16="http://schemas.microsoft.com/office/drawing/2014/main" val="1985530847"/>
                    </a:ext>
                  </a:extLst>
                </a:gridCol>
                <a:gridCol w="970425">
                  <a:extLst>
                    <a:ext uri="{9D8B030D-6E8A-4147-A177-3AD203B41FA5}">
                      <a16:colId xmlns:a16="http://schemas.microsoft.com/office/drawing/2014/main" val="2711773967"/>
                    </a:ext>
                  </a:extLst>
                </a:gridCol>
                <a:gridCol w="970425">
                  <a:extLst>
                    <a:ext uri="{9D8B030D-6E8A-4147-A177-3AD203B41FA5}">
                      <a16:colId xmlns:a16="http://schemas.microsoft.com/office/drawing/2014/main" val="1756624236"/>
                    </a:ext>
                  </a:extLst>
                </a:gridCol>
                <a:gridCol w="999096">
                  <a:extLst>
                    <a:ext uri="{9D8B030D-6E8A-4147-A177-3AD203B41FA5}">
                      <a16:colId xmlns:a16="http://schemas.microsoft.com/office/drawing/2014/main" val="3550300618"/>
                    </a:ext>
                  </a:extLst>
                </a:gridCol>
                <a:gridCol w="941754">
                  <a:extLst>
                    <a:ext uri="{9D8B030D-6E8A-4147-A177-3AD203B41FA5}">
                      <a16:colId xmlns:a16="http://schemas.microsoft.com/office/drawing/2014/main" val="1197936396"/>
                    </a:ext>
                  </a:extLst>
                </a:gridCol>
                <a:gridCol w="970425">
                  <a:extLst>
                    <a:ext uri="{9D8B030D-6E8A-4147-A177-3AD203B41FA5}">
                      <a16:colId xmlns:a16="http://schemas.microsoft.com/office/drawing/2014/main" val="1428010680"/>
                    </a:ext>
                  </a:extLst>
                </a:gridCol>
                <a:gridCol w="970425">
                  <a:extLst>
                    <a:ext uri="{9D8B030D-6E8A-4147-A177-3AD203B41FA5}">
                      <a16:colId xmlns:a16="http://schemas.microsoft.com/office/drawing/2014/main" val="3478915626"/>
                    </a:ext>
                  </a:extLst>
                </a:gridCol>
                <a:gridCol w="970425">
                  <a:extLst>
                    <a:ext uri="{9D8B030D-6E8A-4147-A177-3AD203B41FA5}">
                      <a16:colId xmlns:a16="http://schemas.microsoft.com/office/drawing/2014/main" val="1819614517"/>
                    </a:ext>
                  </a:extLst>
                </a:gridCol>
                <a:gridCol w="970425">
                  <a:extLst>
                    <a:ext uri="{9D8B030D-6E8A-4147-A177-3AD203B41FA5}">
                      <a16:colId xmlns:a16="http://schemas.microsoft.com/office/drawing/2014/main" val="3744401391"/>
                    </a:ext>
                  </a:extLst>
                </a:gridCol>
              </a:tblGrid>
              <a:tr h="475246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 err="1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범주별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</a:txBody>
                  <a:tcPr anchor="ctr">
                    <a:lnL>
                      <a:noFill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 err="1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전형별</a:t>
                      </a: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 모집인원</a:t>
                      </a:r>
                      <a:r>
                        <a:rPr lang="en-US" altLang="ko-KR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(</a:t>
                      </a: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명</a:t>
                      </a:r>
                      <a:r>
                        <a:rPr lang="en-US" altLang="ko-KR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) 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 err="1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전형별</a:t>
                      </a: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 모집인원 비율</a:t>
                      </a:r>
                      <a:r>
                        <a:rPr lang="en-US" altLang="ko-KR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(%)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5791808"/>
                  </a:ext>
                </a:extLst>
              </a:tr>
              <a:tr h="8037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학생부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교과 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학생부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종합 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논술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위주 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실기</a:t>
                      </a:r>
                      <a:r>
                        <a:rPr lang="en-US" altLang="ko-KR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/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실적 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수능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위주 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합계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학생부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교과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학생부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종합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논술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위주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실기</a:t>
                      </a:r>
                      <a:r>
                        <a:rPr lang="en-US" altLang="ko-KR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/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실적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수능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60" dirty="0">
                          <a:solidFill>
                            <a:schemeClr val="tx1"/>
                          </a:solidFill>
                          <a:effectLst/>
                          <a:latin typeface="KoPub돋움체 Bold"/>
                          <a:ea typeface="KoPub돋움체 Bold"/>
                        </a:rPr>
                        <a:t>위주</a:t>
                      </a:r>
                      <a:endParaRPr lang="ko-KR" altLang="en-US" sz="2000" b="1" kern="0" spc="-60" dirty="0">
                        <a:solidFill>
                          <a:schemeClr val="tx1"/>
                        </a:solidFill>
                        <a:effectLst/>
                        <a:latin typeface="KoPub돋움체 Bold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6747957"/>
                  </a:ext>
                </a:extLst>
              </a:tr>
              <a:tr h="80252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서울소재 </a:t>
                      </a:r>
                      <a:endParaRPr lang="ko-KR" alt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16</a:t>
                      </a: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개 대학</a:t>
                      </a:r>
                      <a:endParaRPr lang="ko-KR" alt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>
                      <a:noFill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5,795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18,281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4,437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1,584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20,241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50,338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11.5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36.3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8.8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3.1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40.2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0472103"/>
                  </a:ext>
                </a:extLst>
              </a:tr>
              <a:tr h="80252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서울소재 </a:t>
                      </a:r>
                      <a:endParaRPr lang="ko-KR" alt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대학</a:t>
                      </a:r>
                      <a:endParaRPr lang="ko-KR" alt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>
                      <a:noFill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12,368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27,150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5,976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3,740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30,709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79,943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15.5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34.0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7.5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4.7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38.4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6195392"/>
                  </a:ext>
                </a:extLst>
              </a:tr>
              <a:tr h="80252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수도권</a:t>
                      </a:r>
                      <a:endParaRPr lang="en-US" altLang="ko-KR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KoPub돋움체 Light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소재 대학</a:t>
                      </a:r>
                      <a:endParaRPr lang="ko-KR" alt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>
                      <a:noFill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13,885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11,185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3,130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2,772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14,424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45,396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30.6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24.6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6.9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6.1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31.8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2948116"/>
                  </a:ext>
                </a:extLst>
              </a:tr>
              <a:tr h="72278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지역거점</a:t>
                      </a:r>
                      <a:endParaRPr lang="ko-KR" alt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국립대</a:t>
                      </a:r>
                      <a:endParaRPr lang="ko-KR" alt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>
                      <a:noFill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13,743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8,553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911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811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11,309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35,327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38.9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24.2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2.6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2.3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32.0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3936335"/>
                  </a:ext>
                </a:extLst>
              </a:tr>
              <a:tr h="48231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전국</a:t>
                      </a:r>
                      <a:endParaRPr lang="ko-KR" alt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>
                      <a:noFill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148,506</a:t>
                      </a:r>
                      <a:endParaRPr lang="en-US" sz="16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79,503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11,069</a:t>
                      </a:r>
                      <a:endParaRPr lang="en-US" sz="1800" b="1" kern="0" spc="-5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18,817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</a:rPr>
                        <a:t>75,978</a:t>
                      </a: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346,553</a:t>
                      </a:r>
                      <a:endParaRPr lang="en-US" sz="16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</a:rPr>
                        <a:t>42.9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22.9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3.2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5.4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KoPub돋움체 Light"/>
                        </a:rPr>
                        <a:t>24.3</a:t>
                      </a:r>
                      <a:endParaRPr lang="en-US" sz="1800" b="1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140526"/>
                  </a:ext>
                </a:extLst>
              </a:tr>
            </a:tbl>
          </a:graphicData>
        </a:graphic>
      </p:graphicFrame>
      <p:sp>
        <p:nvSpPr>
          <p:cNvPr id="3" name="제목 1"/>
          <p:cNvSpPr txBox="1">
            <a:spLocks/>
          </p:cNvSpPr>
          <p:nvPr/>
        </p:nvSpPr>
        <p:spPr>
          <a:xfrm>
            <a:off x="1445359" y="187483"/>
            <a:ext cx="8563694" cy="606991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30000"/>
              </a:lnSpc>
              <a:defRPr/>
            </a:pPr>
            <a:r>
              <a:rPr lang="en-US" altLang="ko-KR" sz="2400" b="1" spc="-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2022</a:t>
            </a:r>
            <a:r>
              <a:rPr lang="ko-KR" altLang="en-US" sz="2400" b="1" spc="-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학년도 전형 별 모집인원 및 비율 비교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3269836" y="6117540"/>
            <a:ext cx="8207375" cy="431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</a:pPr>
            <a:r>
              <a:rPr lang="en-US" altLang="ko-KR" b="1" dirty="0">
                <a:solidFill>
                  <a:prstClr val="black"/>
                </a:solidFill>
                <a:latin typeface="맑은 고딕"/>
              </a:rPr>
              <a:t>2022</a:t>
            </a:r>
            <a:r>
              <a:rPr lang="ko-KR" altLang="en-US" b="1" dirty="0">
                <a:solidFill>
                  <a:prstClr val="black"/>
                </a:solidFill>
                <a:latin typeface="맑은 고딕"/>
              </a:rPr>
              <a:t>년 </a:t>
            </a:r>
            <a:r>
              <a:rPr lang="en-US" altLang="ko-KR" b="1" dirty="0">
                <a:solidFill>
                  <a:prstClr val="black"/>
                </a:solidFill>
                <a:latin typeface="맑은 고딕"/>
              </a:rPr>
              <a:t>4</a:t>
            </a:r>
            <a:r>
              <a:rPr lang="ko-KR" altLang="en-US" b="1" dirty="0">
                <a:solidFill>
                  <a:prstClr val="black"/>
                </a:solidFill>
                <a:latin typeface="맑은 고딕"/>
              </a:rPr>
              <a:t>월 말 </a:t>
            </a:r>
            <a:r>
              <a:rPr lang="en-US" altLang="ko-KR" b="1" dirty="0">
                <a:solidFill>
                  <a:prstClr val="black"/>
                </a:solidFill>
                <a:latin typeface="맑은 고딕"/>
              </a:rPr>
              <a:t>2024</a:t>
            </a:r>
            <a:r>
              <a:rPr lang="ko-KR" altLang="en-US" b="1" dirty="0">
                <a:solidFill>
                  <a:prstClr val="black"/>
                </a:solidFill>
                <a:latin typeface="맑은 고딕"/>
              </a:rPr>
              <a:t>학년도 시행계획 발표</a:t>
            </a:r>
            <a:r>
              <a:rPr lang="en-US" altLang="ko-KR" b="1" dirty="0">
                <a:solidFill>
                  <a:prstClr val="black"/>
                </a:solidFill>
                <a:latin typeface="맑은 고딕"/>
              </a:rPr>
              <a:t>(1</a:t>
            </a:r>
            <a:r>
              <a:rPr lang="ko-KR" altLang="en-US" b="1" dirty="0">
                <a:solidFill>
                  <a:prstClr val="black"/>
                </a:solidFill>
                <a:latin typeface="맑은 고딕"/>
              </a:rPr>
              <a:t>학년</a:t>
            </a:r>
            <a:r>
              <a:rPr lang="en-US" altLang="ko-KR" b="1" dirty="0">
                <a:solidFill>
                  <a:prstClr val="black"/>
                </a:solidFill>
                <a:latin typeface="맑은 고딕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212612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그룹 81"/>
          <p:cNvGrpSpPr/>
          <p:nvPr/>
        </p:nvGrpSpPr>
        <p:grpSpPr>
          <a:xfrm>
            <a:off x="1947863" y="1197836"/>
            <a:ext cx="8324850" cy="5044215"/>
            <a:chOff x="423863" y="1197835"/>
            <a:chExt cx="8324850" cy="5044215"/>
          </a:xfrm>
        </p:grpSpPr>
        <p:sp>
          <p:nvSpPr>
            <p:cNvPr id="81" name="직각 삼각형 80"/>
            <p:cNvSpPr/>
            <p:nvPr/>
          </p:nvSpPr>
          <p:spPr>
            <a:xfrm flipV="1">
              <a:off x="4251984" y="3858316"/>
              <a:ext cx="360040" cy="144016"/>
            </a:xfrm>
            <a:prstGeom prst="rtTriangle">
              <a:avLst/>
            </a:prstGeom>
            <a:solidFill>
              <a:srgbClr val="736A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직각 삼각형 79"/>
            <p:cNvSpPr/>
            <p:nvPr/>
          </p:nvSpPr>
          <p:spPr>
            <a:xfrm flipV="1">
              <a:off x="2704347" y="2733303"/>
              <a:ext cx="360040" cy="144016"/>
            </a:xfrm>
            <a:prstGeom prst="rt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직각 삼각형 77"/>
            <p:cNvSpPr/>
            <p:nvPr/>
          </p:nvSpPr>
          <p:spPr>
            <a:xfrm flipV="1">
              <a:off x="1175361" y="3858316"/>
              <a:ext cx="360040" cy="144016"/>
            </a:xfrm>
            <a:prstGeom prst="rtTriangl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직각 삼각형 74"/>
            <p:cNvSpPr/>
            <p:nvPr/>
          </p:nvSpPr>
          <p:spPr>
            <a:xfrm flipV="1">
              <a:off x="1149524" y="6069459"/>
              <a:ext cx="360040" cy="144016"/>
            </a:xfrm>
            <a:prstGeom prst="rtTriangle">
              <a:avLst/>
            </a:prstGeom>
            <a:solidFill>
              <a:srgbClr val="1539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직각 삼각형 75"/>
            <p:cNvSpPr/>
            <p:nvPr/>
          </p:nvSpPr>
          <p:spPr>
            <a:xfrm flipV="1">
              <a:off x="2724175" y="6069459"/>
              <a:ext cx="360040" cy="144016"/>
            </a:xfrm>
            <a:prstGeom prst="rtTriangle">
              <a:avLst/>
            </a:prstGeom>
            <a:solidFill>
              <a:srgbClr val="1539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직각 삼각형 72"/>
            <p:cNvSpPr/>
            <p:nvPr/>
          </p:nvSpPr>
          <p:spPr>
            <a:xfrm flipV="1">
              <a:off x="423863" y="4979268"/>
              <a:ext cx="360040" cy="144016"/>
            </a:xfrm>
            <a:prstGeom prst="rtTriangle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직각 삼각형 73"/>
            <p:cNvSpPr/>
            <p:nvPr/>
          </p:nvSpPr>
          <p:spPr>
            <a:xfrm flipV="1">
              <a:off x="1922314" y="4979268"/>
              <a:ext cx="360040" cy="144016"/>
            </a:xfrm>
            <a:prstGeom prst="rtTriangle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직각 삼각형 71"/>
            <p:cNvSpPr/>
            <p:nvPr/>
          </p:nvSpPr>
          <p:spPr>
            <a:xfrm flipV="1">
              <a:off x="3482355" y="4979268"/>
              <a:ext cx="360040" cy="144016"/>
            </a:xfrm>
            <a:prstGeom prst="rtTriangle">
              <a:avLst/>
            </a:prstGeom>
            <a:solidFill>
              <a:srgbClr val="8849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직각 삼각형 70"/>
            <p:cNvSpPr/>
            <p:nvPr/>
          </p:nvSpPr>
          <p:spPr>
            <a:xfrm flipV="1">
              <a:off x="5057006" y="4979268"/>
              <a:ext cx="360040" cy="144016"/>
            </a:xfrm>
            <a:prstGeom prst="rtTriangle">
              <a:avLst/>
            </a:prstGeom>
            <a:solidFill>
              <a:srgbClr val="8849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직각 삼각형 68"/>
            <p:cNvSpPr/>
            <p:nvPr/>
          </p:nvSpPr>
          <p:spPr>
            <a:xfrm flipV="1">
              <a:off x="6982172" y="6098034"/>
              <a:ext cx="360040" cy="144016"/>
            </a:xfrm>
            <a:prstGeom prst="rtTriangle">
              <a:avLst/>
            </a:prstGeom>
            <a:solidFill>
              <a:srgbClr val="A379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직각 삼각형 69"/>
            <p:cNvSpPr/>
            <p:nvPr/>
          </p:nvSpPr>
          <p:spPr>
            <a:xfrm flipV="1">
              <a:off x="6982172" y="5301754"/>
              <a:ext cx="360040" cy="144016"/>
            </a:xfrm>
            <a:prstGeom prst="rtTriangle">
              <a:avLst/>
            </a:prstGeom>
            <a:solidFill>
              <a:srgbClr val="A379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직각 삼각형 67"/>
            <p:cNvSpPr/>
            <p:nvPr/>
          </p:nvSpPr>
          <p:spPr>
            <a:xfrm flipV="1">
              <a:off x="6982172" y="4562078"/>
              <a:ext cx="360040" cy="144016"/>
            </a:xfrm>
            <a:prstGeom prst="rtTriangle">
              <a:avLst/>
            </a:prstGeom>
            <a:solidFill>
              <a:srgbClr val="A379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직각 삼각형 65"/>
            <p:cNvSpPr/>
            <p:nvPr/>
          </p:nvSpPr>
          <p:spPr>
            <a:xfrm flipV="1">
              <a:off x="6982172" y="3813423"/>
              <a:ext cx="360040" cy="144016"/>
            </a:xfrm>
            <a:prstGeom prst="rtTriangle">
              <a:avLst/>
            </a:prstGeom>
            <a:solidFill>
              <a:srgbClr val="A379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직각 삼각형 64"/>
            <p:cNvSpPr/>
            <p:nvPr/>
          </p:nvSpPr>
          <p:spPr>
            <a:xfrm flipV="1">
              <a:off x="6948264" y="2708920"/>
              <a:ext cx="360040" cy="144016"/>
            </a:xfrm>
            <a:prstGeom prst="rtTriangl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64" name="직선 연결선 63"/>
            <p:cNvCxnSpPr/>
            <p:nvPr/>
          </p:nvCxnSpPr>
          <p:spPr>
            <a:xfrm>
              <a:off x="5652120" y="1556792"/>
              <a:ext cx="0" cy="432048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자유형 61"/>
            <p:cNvSpPr/>
            <p:nvPr/>
          </p:nvSpPr>
          <p:spPr>
            <a:xfrm>
              <a:off x="3347864" y="1988840"/>
              <a:ext cx="4536504" cy="466725"/>
            </a:xfrm>
            <a:custGeom>
              <a:avLst/>
              <a:gdLst>
                <a:gd name="connsiteX0" fmla="*/ 9525 w 4438650"/>
                <a:gd name="connsiteY0" fmla="*/ 333375 h 466725"/>
                <a:gd name="connsiteX1" fmla="*/ 0 w 4438650"/>
                <a:gd name="connsiteY1" fmla="*/ 0 h 466725"/>
                <a:gd name="connsiteX2" fmla="*/ 4438650 w 4438650"/>
                <a:gd name="connsiteY2" fmla="*/ 0 h 466725"/>
                <a:gd name="connsiteX3" fmla="*/ 4438650 w 4438650"/>
                <a:gd name="connsiteY3" fmla="*/ 466725 h 466725"/>
                <a:gd name="connsiteX0" fmla="*/ 14114 w 4438650"/>
                <a:gd name="connsiteY0" fmla="*/ 339105 h 466725"/>
                <a:gd name="connsiteX1" fmla="*/ 0 w 4438650"/>
                <a:gd name="connsiteY1" fmla="*/ 0 h 466725"/>
                <a:gd name="connsiteX2" fmla="*/ 4438650 w 4438650"/>
                <a:gd name="connsiteY2" fmla="*/ 0 h 466725"/>
                <a:gd name="connsiteX3" fmla="*/ 4438650 w 4438650"/>
                <a:gd name="connsiteY3" fmla="*/ 466725 h 466725"/>
                <a:gd name="connsiteX0" fmla="*/ 0 w 4438650"/>
                <a:gd name="connsiteY0" fmla="*/ 360040 h 466725"/>
                <a:gd name="connsiteX1" fmla="*/ 0 w 4438650"/>
                <a:gd name="connsiteY1" fmla="*/ 0 h 466725"/>
                <a:gd name="connsiteX2" fmla="*/ 4438650 w 4438650"/>
                <a:gd name="connsiteY2" fmla="*/ 0 h 466725"/>
                <a:gd name="connsiteX3" fmla="*/ 4438650 w 4438650"/>
                <a:gd name="connsiteY3" fmla="*/ 466725 h 466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8650" h="466725">
                  <a:moveTo>
                    <a:pt x="0" y="360040"/>
                  </a:moveTo>
                  <a:lnTo>
                    <a:pt x="0" y="0"/>
                  </a:lnTo>
                  <a:lnTo>
                    <a:pt x="4438650" y="0"/>
                  </a:lnTo>
                  <a:lnTo>
                    <a:pt x="4438650" y="466725"/>
                  </a:lnTo>
                </a:path>
              </a:pathLst>
            </a:cu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2" name="꺾인 연결선 5">
              <a:extLst>
                <a:ext uri="{FF2B5EF4-FFF2-40B4-BE49-F238E27FC236}">
                  <a16:creationId xmlns:a16="http://schemas.microsoft.com/office/drawing/2014/main" id="{02D7F25F-4AC1-4367-92F1-F71F95E33E37}"/>
                </a:ext>
              </a:extLst>
            </p:cNvPr>
            <p:cNvCxnSpPr/>
            <p:nvPr/>
          </p:nvCxnSpPr>
          <p:spPr>
            <a:xfrm rot="5400000">
              <a:off x="2261340" y="2347189"/>
              <a:ext cx="616383" cy="1529982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bg2">
                  <a:lumMod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꺾인 연결선 6">
              <a:extLst>
                <a:ext uri="{FF2B5EF4-FFF2-40B4-BE49-F238E27FC236}">
                  <a16:creationId xmlns:a16="http://schemas.microsoft.com/office/drawing/2014/main" id="{61390811-1963-4E14-BC30-21483F15638D}"/>
                </a:ext>
              </a:extLst>
            </p:cNvPr>
            <p:cNvCxnSpPr/>
            <p:nvPr/>
          </p:nvCxnSpPr>
          <p:spPr>
            <a:xfrm rot="16200000" flipH="1">
              <a:off x="3802144" y="2336365"/>
              <a:ext cx="616383" cy="1551628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bg2">
                  <a:lumMod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꺾인 연결선 7">
              <a:extLst>
                <a:ext uri="{FF2B5EF4-FFF2-40B4-BE49-F238E27FC236}">
                  <a16:creationId xmlns:a16="http://schemas.microsoft.com/office/drawing/2014/main" id="{A542AC7C-FB09-467D-8037-CD8529692970}"/>
                </a:ext>
              </a:extLst>
            </p:cNvPr>
            <p:cNvCxnSpPr/>
            <p:nvPr/>
          </p:nvCxnSpPr>
          <p:spPr>
            <a:xfrm rot="5400000">
              <a:off x="4190052" y="3844711"/>
              <a:ext cx="616383" cy="775814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bg2">
                  <a:lumMod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꺾인 연결선 8">
              <a:extLst>
                <a:ext uri="{FF2B5EF4-FFF2-40B4-BE49-F238E27FC236}">
                  <a16:creationId xmlns:a16="http://schemas.microsoft.com/office/drawing/2014/main" id="{26373E43-3E91-45F6-BCFF-3CEB33756E53}"/>
                </a:ext>
              </a:extLst>
            </p:cNvPr>
            <p:cNvCxnSpPr/>
            <p:nvPr/>
          </p:nvCxnSpPr>
          <p:spPr>
            <a:xfrm rot="5400000">
              <a:off x="1121501" y="3857770"/>
              <a:ext cx="616383" cy="749697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bg2">
                  <a:lumMod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꺾인 연결선 9">
              <a:extLst>
                <a:ext uri="{FF2B5EF4-FFF2-40B4-BE49-F238E27FC236}">
                  <a16:creationId xmlns:a16="http://schemas.microsoft.com/office/drawing/2014/main" id="{B6EADB39-5B8C-4C6A-BB4A-1A607D23EC39}"/>
                </a:ext>
              </a:extLst>
            </p:cNvPr>
            <p:cNvCxnSpPr/>
            <p:nvPr/>
          </p:nvCxnSpPr>
          <p:spPr>
            <a:xfrm rot="16200000" flipH="1">
              <a:off x="1873432" y="3855534"/>
              <a:ext cx="616383" cy="754167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bg2">
                  <a:lumMod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꺾인 연결선 10">
              <a:extLst>
                <a:ext uri="{FF2B5EF4-FFF2-40B4-BE49-F238E27FC236}">
                  <a16:creationId xmlns:a16="http://schemas.microsoft.com/office/drawing/2014/main" id="{1835699F-ADAB-4379-8CF5-4A2CE0614B53}"/>
                </a:ext>
              </a:extLst>
            </p:cNvPr>
            <p:cNvCxnSpPr/>
            <p:nvPr/>
          </p:nvCxnSpPr>
          <p:spPr>
            <a:xfrm rot="16200000" flipH="1">
              <a:off x="2647157" y="4956415"/>
              <a:ext cx="616382" cy="793283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bg2">
                  <a:lumMod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꺾인 연결선 11">
              <a:extLst>
                <a:ext uri="{FF2B5EF4-FFF2-40B4-BE49-F238E27FC236}">
                  <a16:creationId xmlns:a16="http://schemas.microsoft.com/office/drawing/2014/main" id="{ACDC9BAC-D9A7-4EDA-8BDE-7569EC693A2D}"/>
                </a:ext>
              </a:extLst>
            </p:cNvPr>
            <p:cNvCxnSpPr/>
            <p:nvPr/>
          </p:nvCxnSpPr>
          <p:spPr>
            <a:xfrm rot="5400000">
              <a:off x="1862609" y="4965150"/>
              <a:ext cx="616382" cy="775814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bg2">
                  <a:lumMod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93F157B7-9871-4DFE-8CB7-712C65CA6D05}"/>
                </a:ext>
              </a:extLst>
            </p:cNvPr>
            <p:cNvCxnSpPr/>
            <p:nvPr/>
          </p:nvCxnSpPr>
          <p:spPr>
            <a:xfrm>
              <a:off x="7893107" y="2803988"/>
              <a:ext cx="0" cy="285726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꺾인 연결선 13">
              <a:extLst>
                <a:ext uri="{FF2B5EF4-FFF2-40B4-BE49-F238E27FC236}">
                  <a16:creationId xmlns:a16="http://schemas.microsoft.com/office/drawing/2014/main" id="{810D0BAF-A524-44B3-BBED-99FEBCCEA78A}"/>
                </a:ext>
              </a:extLst>
            </p:cNvPr>
            <p:cNvCxnSpPr/>
            <p:nvPr/>
          </p:nvCxnSpPr>
          <p:spPr>
            <a:xfrm rot="16200000" flipH="1">
              <a:off x="4976298" y="3830281"/>
              <a:ext cx="616377" cy="804659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bg2">
                  <a:lumMod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그룹 21">
              <a:extLst>
                <a:ext uri="{FF2B5EF4-FFF2-40B4-BE49-F238E27FC236}">
                  <a16:creationId xmlns:a16="http://schemas.microsoft.com/office/drawing/2014/main" id="{8A008FE0-A632-4967-B2B0-2FB735D72C5C}"/>
                </a:ext>
              </a:extLst>
            </p:cNvPr>
            <p:cNvGrpSpPr/>
            <p:nvPr/>
          </p:nvGrpSpPr>
          <p:grpSpPr>
            <a:xfrm>
              <a:off x="6985643" y="2299931"/>
              <a:ext cx="1740102" cy="504055"/>
              <a:chOff x="2436019" y="2299931"/>
              <a:chExt cx="1285193" cy="504055"/>
            </a:xfrm>
          </p:grpSpPr>
          <p:sp>
            <p:nvSpPr>
              <p:cNvPr id="49" name="자유형 35">
                <a:extLst>
                  <a:ext uri="{FF2B5EF4-FFF2-40B4-BE49-F238E27FC236}">
                    <a16:creationId xmlns:a16="http://schemas.microsoft.com/office/drawing/2014/main" id="{8385477F-6E1F-4252-A3A5-B55675D3D9C0}"/>
                  </a:ext>
                </a:extLst>
              </p:cNvPr>
              <p:cNvSpPr/>
              <p:nvPr/>
            </p:nvSpPr>
            <p:spPr>
              <a:xfrm>
                <a:off x="2436019" y="2299931"/>
                <a:ext cx="365366" cy="504055"/>
              </a:xfrm>
              <a:custGeom>
                <a:avLst/>
                <a:gdLst>
                  <a:gd name="connsiteX0" fmla="*/ 0 w 692944"/>
                  <a:gd name="connsiteY0" fmla="*/ 0 h 338137"/>
                  <a:gd name="connsiteX1" fmla="*/ 0 w 692944"/>
                  <a:gd name="connsiteY1" fmla="*/ 338137 h 338137"/>
                  <a:gd name="connsiteX2" fmla="*/ 692944 w 692944"/>
                  <a:gd name="connsiteY2" fmla="*/ 0 h 338137"/>
                  <a:gd name="connsiteX3" fmla="*/ 0 w 692944"/>
                  <a:gd name="connsiteY3" fmla="*/ 0 h 3381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92944" h="338137">
                    <a:moveTo>
                      <a:pt x="0" y="0"/>
                    </a:moveTo>
                    <a:lnTo>
                      <a:pt x="0" y="338137"/>
                    </a:lnTo>
                    <a:lnTo>
                      <a:pt x="69294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19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Arial" pitchFamily="34" charset="0"/>
                  <a:ea typeface="+mj-ea"/>
                  <a:cs typeface="Arial" pitchFamily="34" charset="0"/>
                </a:endParaRPr>
              </a:p>
            </p:txBody>
          </p:sp>
          <p:sp>
            <p:nvSpPr>
              <p:cNvPr id="52" name="자유형 38">
                <a:extLst>
                  <a:ext uri="{FF2B5EF4-FFF2-40B4-BE49-F238E27FC236}">
                    <a16:creationId xmlns:a16="http://schemas.microsoft.com/office/drawing/2014/main" id="{9DBA7729-0D85-4EF9-894B-A2D78DF84BB9}"/>
                  </a:ext>
                </a:extLst>
              </p:cNvPr>
              <p:cNvSpPr/>
              <p:nvPr/>
            </p:nvSpPr>
            <p:spPr>
              <a:xfrm rot="5400000">
                <a:off x="3213067" y="2165024"/>
                <a:ext cx="373021" cy="643268"/>
              </a:xfrm>
              <a:custGeom>
                <a:avLst/>
                <a:gdLst>
                  <a:gd name="connsiteX0" fmla="*/ 0 w 692944"/>
                  <a:gd name="connsiteY0" fmla="*/ 0 h 338137"/>
                  <a:gd name="connsiteX1" fmla="*/ 0 w 692944"/>
                  <a:gd name="connsiteY1" fmla="*/ 338137 h 338137"/>
                  <a:gd name="connsiteX2" fmla="*/ 692944 w 692944"/>
                  <a:gd name="connsiteY2" fmla="*/ 0 h 338137"/>
                  <a:gd name="connsiteX3" fmla="*/ 0 w 692944"/>
                  <a:gd name="connsiteY3" fmla="*/ 0 h 3381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92944" h="338137">
                    <a:moveTo>
                      <a:pt x="0" y="0"/>
                    </a:moveTo>
                    <a:lnTo>
                      <a:pt x="0" y="338137"/>
                    </a:lnTo>
                    <a:lnTo>
                      <a:pt x="69294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Arial" pitchFamily="34" charset="0"/>
                  <a:ea typeface="+mj-ea"/>
                  <a:cs typeface="Arial" pitchFamily="34" charset="0"/>
                </a:endParaRPr>
              </a:p>
            </p:txBody>
          </p:sp>
        </p:grpSp>
        <p:sp>
          <p:nvSpPr>
            <p:cNvPr id="23" name="모서리가 둥근 직사각형 15">
              <a:extLst>
                <a:ext uri="{FF2B5EF4-FFF2-40B4-BE49-F238E27FC236}">
                  <a16:creationId xmlns:a16="http://schemas.microsoft.com/office/drawing/2014/main" id="{BBF6B60F-8B93-4024-AE5A-0878C1E4A5F4}"/>
                </a:ext>
              </a:extLst>
            </p:cNvPr>
            <p:cNvSpPr/>
            <p:nvPr/>
          </p:nvSpPr>
          <p:spPr>
            <a:xfrm>
              <a:off x="2704347" y="2298087"/>
              <a:ext cx="1259903" cy="502844"/>
            </a:xfrm>
            <a:prstGeom prst="roundRect">
              <a:avLst>
                <a:gd name="adj" fmla="val 0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>
                  <a:latin typeface="Arial" pitchFamily="34" charset="0"/>
                  <a:ea typeface="+mj-ea"/>
                  <a:cs typeface="Arial" pitchFamily="34" charset="0"/>
                </a:rPr>
                <a:t>교과</a:t>
              </a:r>
            </a:p>
          </p:txBody>
        </p:sp>
        <p:sp>
          <p:nvSpPr>
            <p:cNvPr id="24" name="모서리가 둥근 직사각형 16">
              <a:extLst>
                <a:ext uri="{FF2B5EF4-FFF2-40B4-BE49-F238E27FC236}">
                  <a16:creationId xmlns:a16="http://schemas.microsoft.com/office/drawing/2014/main" id="{F6F31473-E126-4CA4-B9ED-C4E7D0B91407}"/>
                </a:ext>
              </a:extLst>
            </p:cNvPr>
            <p:cNvSpPr/>
            <p:nvPr/>
          </p:nvSpPr>
          <p:spPr>
            <a:xfrm>
              <a:off x="1175361" y="3420153"/>
              <a:ext cx="1259903" cy="502844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>
                  <a:latin typeface="Arial" pitchFamily="34" charset="0"/>
                  <a:ea typeface="+mj-ea"/>
                  <a:cs typeface="Arial" pitchFamily="34" charset="0"/>
                </a:rPr>
                <a:t>보통 교과</a:t>
              </a:r>
            </a:p>
          </p:txBody>
        </p:sp>
        <p:sp>
          <p:nvSpPr>
            <p:cNvPr id="25" name="모서리가 둥근 직사각형 17">
              <a:extLst>
                <a:ext uri="{FF2B5EF4-FFF2-40B4-BE49-F238E27FC236}">
                  <a16:creationId xmlns:a16="http://schemas.microsoft.com/office/drawing/2014/main" id="{1ADADE01-61E4-418E-AC6F-F160EBC1EFDF}"/>
                </a:ext>
              </a:extLst>
            </p:cNvPr>
            <p:cNvSpPr/>
            <p:nvPr/>
          </p:nvSpPr>
          <p:spPr>
            <a:xfrm>
              <a:off x="424873" y="4554144"/>
              <a:ext cx="1259903" cy="502844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>
                  <a:latin typeface="Arial" pitchFamily="34" charset="0"/>
                  <a:ea typeface="+mj-ea"/>
                  <a:cs typeface="Arial" pitchFamily="34" charset="0"/>
                </a:rPr>
                <a:t>공통 과목</a:t>
              </a:r>
            </a:p>
          </p:txBody>
        </p:sp>
        <p:sp>
          <p:nvSpPr>
            <p:cNvPr id="26" name="모서리가 둥근 직사각형 18">
              <a:extLst>
                <a:ext uri="{FF2B5EF4-FFF2-40B4-BE49-F238E27FC236}">
                  <a16:creationId xmlns:a16="http://schemas.microsoft.com/office/drawing/2014/main" id="{5C2FBABB-992E-471E-A1DC-7BB05EEE25E9}"/>
                </a:ext>
              </a:extLst>
            </p:cNvPr>
            <p:cNvSpPr/>
            <p:nvPr/>
          </p:nvSpPr>
          <p:spPr>
            <a:xfrm>
              <a:off x="1924901" y="4554143"/>
              <a:ext cx="1259903" cy="502844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>
                  <a:latin typeface="Arial" pitchFamily="34" charset="0"/>
                  <a:ea typeface="+mj-ea"/>
                  <a:cs typeface="Arial" pitchFamily="34" charset="0"/>
                </a:rPr>
                <a:t>선택 과목</a:t>
              </a:r>
            </a:p>
          </p:txBody>
        </p:sp>
        <p:sp>
          <p:nvSpPr>
            <p:cNvPr id="27" name="모서리가 둥근 직사각형 19">
              <a:extLst>
                <a:ext uri="{FF2B5EF4-FFF2-40B4-BE49-F238E27FC236}">
                  <a16:creationId xmlns:a16="http://schemas.microsoft.com/office/drawing/2014/main" id="{901694F6-5A6F-4046-9F13-9E1071BF9112}"/>
                </a:ext>
              </a:extLst>
            </p:cNvPr>
            <p:cNvSpPr/>
            <p:nvPr/>
          </p:nvSpPr>
          <p:spPr>
            <a:xfrm>
              <a:off x="1149524" y="5660346"/>
              <a:ext cx="1259903" cy="502844"/>
            </a:xfrm>
            <a:prstGeom prst="roundRect">
              <a:avLst>
                <a:gd name="adj" fmla="val 0"/>
              </a:avLst>
            </a:prstGeom>
            <a:solidFill>
              <a:srgbClr val="1539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>
                  <a:latin typeface="Arial" pitchFamily="34" charset="0"/>
                  <a:ea typeface="+mj-ea"/>
                  <a:cs typeface="Arial" pitchFamily="34" charset="0"/>
                </a:rPr>
                <a:t>일반 선택</a:t>
              </a:r>
            </a:p>
          </p:txBody>
        </p:sp>
        <p:sp>
          <p:nvSpPr>
            <p:cNvPr id="28" name="모서리가 둥근 직사각형 20">
              <a:extLst>
                <a:ext uri="{FF2B5EF4-FFF2-40B4-BE49-F238E27FC236}">
                  <a16:creationId xmlns:a16="http://schemas.microsoft.com/office/drawing/2014/main" id="{C49242E9-9D05-4FF1-A955-F12B1B8486C0}"/>
                </a:ext>
              </a:extLst>
            </p:cNvPr>
            <p:cNvSpPr/>
            <p:nvPr/>
          </p:nvSpPr>
          <p:spPr>
            <a:xfrm>
              <a:off x="2722038" y="5660346"/>
              <a:ext cx="1259903" cy="502844"/>
            </a:xfrm>
            <a:prstGeom prst="roundRect">
              <a:avLst>
                <a:gd name="adj" fmla="val 0"/>
              </a:avLst>
            </a:prstGeom>
            <a:solidFill>
              <a:srgbClr val="1539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>
                  <a:latin typeface="Arial" pitchFamily="34" charset="0"/>
                  <a:ea typeface="+mj-ea"/>
                  <a:cs typeface="Arial" pitchFamily="34" charset="0"/>
                </a:rPr>
                <a:t>진로 선택</a:t>
              </a:r>
            </a:p>
          </p:txBody>
        </p:sp>
        <p:sp>
          <p:nvSpPr>
            <p:cNvPr id="29" name="모서리가 둥근 직사각형 21">
              <a:extLst>
                <a:ext uri="{FF2B5EF4-FFF2-40B4-BE49-F238E27FC236}">
                  <a16:creationId xmlns:a16="http://schemas.microsoft.com/office/drawing/2014/main" id="{AE98B47C-C279-43FF-8726-9B5FFC6FD245}"/>
                </a:ext>
              </a:extLst>
            </p:cNvPr>
            <p:cNvSpPr/>
            <p:nvPr/>
          </p:nvSpPr>
          <p:spPr>
            <a:xfrm>
              <a:off x="4251984" y="3420151"/>
              <a:ext cx="1259903" cy="502844"/>
            </a:xfrm>
            <a:prstGeom prst="roundRect">
              <a:avLst>
                <a:gd name="adj" fmla="val 0"/>
              </a:avLst>
            </a:prstGeom>
            <a:solidFill>
              <a:srgbClr val="736A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>
                  <a:latin typeface="Arial" pitchFamily="34" charset="0"/>
                  <a:ea typeface="+mj-ea"/>
                  <a:cs typeface="Arial" pitchFamily="34" charset="0"/>
                </a:rPr>
                <a:t>전문 교과</a:t>
              </a:r>
            </a:p>
          </p:txBody>
        </p:sp>
        <p:sp>
          <p:nvSpPr>
            <p:cNvPr id="30" name="모서리가 둥근 직사각형 22">
              <a:extLst>
                <a:ext uri="{FF2B5EF4-FFF2-40B4-BE49-F238E27FC236}">
                  <a16:creationId xmlns:a16="http://schemas.microsoft.com/office/drawing/2014/main" id="{65DDFF13-6CE1-42DB-B0EC-241259AAED76}"/>
                </a:ext>
              </a:extLst>
            </p:cNvPr>
            <p:cNvSpPr/>
            <p:nvPr/>
          </p:nvSpPr>
          <p:spPr>
            <a:xfrm>
              <a:off x="3482051" y="4554143"/>
              <a:ext cx="1400106" cy="502844"/>
            </a:xfrm>
            <a:prstGeom prst="roundRect">
              <a:avLst>
                <a:gd name="adj" fmla="val 0"/>
              </a:avLst>
            </a:prstGeom>
            <a:solidFill>
              <a:srgbClr val="8849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ko-KR" altLang="en-US" b="1" dirty="0">
                  <a:latin typeface="Arial" pitchFamily="34" charset="0"/>
                  <a:ea typeface="+mj-ea"/>
                  <a:cs typeface="Arial" pitchFamily="34" charset="0"/>
                </a:rPr>
                <a:t>전문 교과 </a:t>
              </a:r>
              <a:r>
                <a:rPr lang="en-US" altLang="ko-KR" b="1" dirty="0">
                  <a:latin typeface="Arial" pitchFamily="34" charset="0"/>
                  <a:ea typeface="+mj-ea"/>
                  <a:cs typeface="Arial" pitchFamily="34" charset="0"/>
                </a:rPr>
                <a:t>Ⅰ</a:t>
              </a:r>
            </a:p>
          </p:txBody>
        </p:sp>
        <p:sp>
          <p:nvSpPr>
            <p:cNvPr id="32" name="모서리가 둥근 직사각형 23">
              <a:extLst>
                <a:ext uri="{FF2B5EF4-FFF2-40B4-BE49-F238E27FC236}">
                  <a16:creationId xmlns:a16="http://schemas.microsoft.com/office/drawing/2014/main" id="{0150E2E1-D5C0-4C76-94DC-FFC1F7045950}"/>
                </a:ext>
              </a:extLst>
            </p:cNvPr>
            <p:cNvSpPr/>
            <p:nvPr/>
          </p:nvSpPr>
          <p:spPr>
            <a:xfrm>
              <a:off x="5056643" y="4541404"/>
              <a:ext cx="1372962" cy="502844"/>
            </a:xfrm>
            <a:prstGeom prst="roundRect">
              <a:avLst>
                <a:gd name="adj" fmla="val 0"/>
              </a:avLst>
            </a:prstGeom>
            <a:solidFill>
              <a:srgbClr val="8849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ko-KR" altLang="en-US" b="1" dirty="0">
                  <a:latin typeface="Arial" pitchFamily="34" charset="0"/>
                  <a:ea typeface="+mj-ea"/>
                  <a:cs typeface="Arial" pitchFamily="34" charset="0"/>
                </a:rPr>
                <a:t>전문 교과 </a:t>
              </a:r>
              <a:r>
                <a:rPr lang="en-US" altLang="ko-KR" b="1" dirty="0">
                  <a:latin typeface="Arial" pitchFamily="34" charset="0"/>
                  <a:ea typeface="+mj-ea"/>
                  <a:cs typeface="Arial" pitchFamily="34" charset="0"/>
                </a:rPr>
                <a:t>Ⅱ</a:t>
              </a:r>
              <a:endParaRPr lang="ko-KR" altLang="en-US" b="1" dirty="0"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  <p:sp>
          <p:nvSpPr>
            <p:cNvPr id="33" name="모서리가 둥근 직사각형 24">
              <a:extLst>
                <a:ext uri="{FF2B5EF4-FFF2-40B4-BE49-F238E27FC236}">
                  <a16:creationId xmlns:a16="http://schemas.microsoft.com/office/drawing/2014/main" id="{0D7212EF-CDC1-421D-A44D-26042E2D8F1B}"/>
                </a:ext>
              </a:extLst>
            </p:cNvPr>
            <p:cNvSpPr/>
            <p:nvPr/>
          </p:nvSpPr>
          <p:spPr>
            <a:xfrm>
              <a:off x="6948264" y="2278084"/>
              <a:ext cx="1800449" cy="502844"/>
            </a:xfrm>
            <a:prstGeom prst="roundRect">
              <a:avLst>
                <a:gd name="adj" fmla="val 0"/>
              </a:avLst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ko-KR" altLang="en-US" b="1" dirty="0">
                  <a:latin typeface="Arial" pitchFamily="34" charset="0"/>
                  <a:ea typeface="+mj-ea"/>
                  <a:cs typeface="Arial" pitchFamily="34" charset="0"/>
                </a:rPr>
                <a:t>창의적 체험활동</a:t>
              </a:r>
            </a:p>
          </p:txBody>
        </p:sp>
        <p:sp>
          <p:nvSpPr>
            <p:cNvPr id="34" name="모서리가 둥근 직사각형 25">
              <a:extLst>
                <a:ext uri="{FF2B5EF4-FFF2-40B4-BE49-F238E27FC236}">
                  <a16:creationId xmlns:a16="http://schemas.microsoft.com/office/drawing/2014/main" id="{7D515826-A154-483E-8310-3AF639FA6EA1}"/>
                </a:ext>
              </a:extLst>
            </p:cNvPr>
            <p:cNvSpPr/>
            <p:nvPr/>
          </p:nvSpPr>
          <p:spPr>
            <a:xfrm>
              <a:off x="6983824" y="3370598"/>
              <a:ext cx="1741475" cy="502844"/>
            </a:xfrm>
            <a:prstGeom prst="roundRect">
              <a:avLst>
                <a:gd name="adj" fmla="val 0"/>
              </a:avLst>
            </a:prstGeom>
            <a:solidFill>
              <a:srgbClr val="A379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ko-KR" altLang="en-US" b="1" dirty="0">
                  <a:latin typeface="Arial" pitchFamily="34" charset="0"/>
                  <a:ea typeface="+mj-ea"/>
                  <a:cs typeface="Arial" pitchFamily="34" charset="0"/>
                </a:rPr>
                <a:t>자율 활동</a:t>
              </a:r>
            </a:p>
          </p:txBody>
        </p:sp>
        <p:sp>
          <p:nvSpPr>
            <p:cNvPr id="35" name="모서리가 둥근 직사각형 26">
              <a:extLst>
                <a:ext uri="{FF2B5EF4-FFF2-40B4-BE49-F238E27FC236}">
                  <a16:creationId xmlns:a16="http://schemas.microsoft.com/office/drawing/2014/main" id="{49476C0E-7DC4-42DE-9058-8D9A6730BE2B}"/>
                </a:ext>
              </a:extLst>
            </p:cNvPr>
            <p:cNvSpPr/>
            <p:nvPr/>
          </p:nvSpPr>
          <p:spPr>
            <a:xfrm>
              <a:off x="6983824" y="4124466"/>
              <a:ext cx="1741475" cy="502844"/>
            </a:xfrm>
            <a:prstGeom prst="roundRect">
              <a:avLst>
                <a:gd name="adj" fmla="val 0"/>
              </a:avLst>
            </a:prstGeom>
            <a:solidFill>
              <a:srgbClr val="A379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ko-KR" altLang="en-US" b="1">
                  <a:latin typeface="Arial" pitchFamily="34" charset="0"/>
                  <a:ea typeface="+mj-ea"/>
                  <a:cs typeface="Arial" pitchFamily="34" charset="0"/>
                </a:rPr>
                <a:t>동아리 활동</a:t>
              </a:r>
              <a:endParaRPr lang="ko-KR" altLang="en-US" b="1" dirty="0"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  <p:sp>
          <p:nvSpPr>
            <p:cNvPr id="36" name="모서리가 둥근 직사각형 27">
              <a:extLst>
                <a:ext uri="{FF2B5EF4-FFF2-40B4-BE49-F238E27FC236}">
                  <a16:creationId xmlns:a16="http://schemas.microsoft.com/office/drawing/2014/main" id="{60A70B79-97E2-4188-AC17-431FB528008E}"/>
                </a:ext>
              </a:extLst>
            </p:cNvPr>
            <p:cNvSpPr/>
            <p:nvPr/>
          </p:nvSpPr>
          <p:spPr>
            <a:xfrm>
              <a:off x="6983824" y="4869160"/>
              <a:ext cx="1741475" cy="502844"/>
            </a:xfrm>
            <a:prstGeom prst="roundRect">
              <a:avLst>
                <a:gd name="adj" fmla="val 0"/>
              </a:avLst>
            </a:prstGeom>
            <a:solidFill>
              <a:srgbClr val="A379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ko-KR" altLang="en-US" b="1" dirty="0">
                  <a:latin typeface="Arial" pitchFamily="34" charset="0"/>
                  <a:ea typeface="+mj-ea"/>
                  <a:cs typeface="Arial" pitchFamily="34" charset="0"/>
                </a:rPr>
                <a:t>봉사 활동</a:t>
              </a:r>
            </a:p>
          </p:txBody>
        </p:sp>
        <p:sp>
          <p:nvSpPr>
            <p:cNvPr id="37" name="모서리가 둥근 직사각형 28">
              <a:extLst>
                <a:ext uri="{FF2B5EF4-FFF2-40B4-BE49-F238E27FC236}">
                  <a16:creationId xmlns:a16="http://schemas.microsoft.com/office/drawing/2014/main" id="{0D495DC6-8527-409B-AA1C-43AB2676C568}"/>
                </a:ext>
              </a:extLst>
            </p:cNvPr>
            <p:cNvSpPr/>
            <p:nvPr/>
          </p:nvSpPr>
          <p:spPr>
            <a:xfrm>
              <a:off x="6983824" y="5655424"/>
              <a:ext cx="1741475" cy="502844"/>
            </a:xfrm>
            <a:prstGeom prst="roundRect">
              <a:avLst>
                <a:gd name="adj" fmla="val 0"/>
              </a:avLst>
            </a:prstGeom>
            <a:solidFill>
              <a:srgbClr val="A379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ko-KR" altLang="en-US" b="1" dirty="0">
                  <a:latin typeface="Arial" pitchFamily="34" charset="0"/>
                  <a:ea typeface="+mj-ea"/>
                  <a:cs typeface="Arial" pitchFamily="34" charset="0"/>
                </a:rPr>
                <a:t>진로 활동</a:t>
              </a:r>
            </a:p>
          </p:txBody>
        </p:sp>
        <p:grpSp>
          <p:nvGrpSpPr>
            <p:cNvPr id="4" name="그룹 35">
              <a:extLst>
                <a:ext uri="{FF2B5EF4-FFF2-40B4-BE49-F238E27FC236}">
                  <a16:creationId xmlns:a16="http://schemas.microsoft.com/office/drawing/2014/main" id="{88577377-56AB-4F15-8F68-84824D4933D2}"/>
                </a:ext>
              </a:extLst>
            </p:cNvPr>
            <p:cNvGrpSpPr/>
            <p:nvPr/>
          </p:nvGrpSpPr>
          <p:grpSpPr>
            <a:xfrm>
              <a:off x="3410773" y="1197835"/>
              <a:ext cx="4363487" cy="502975"/>
              <a:chOff x="4514882" y="3786191"/>
              <a:chExt cx="4455017" cy="502975"/>
            </a:xfrm>
          </p:grpSpPr>
          <p:sp>
            <p:nvSpPr>
              <p:cNvPr id="39" name="모서리가 둥근 직사각형 30">
                <a:extLst>
                  <a:ext uri="{FF2B5EF4-FFF2-40B4-BE49-F238E27FC236}">
                    <a16:creationId xmlns:a16="http://schemas.microsoft.com/office/drawing/2014/main" id="{E493B44A-EBD9-4EC9-8D16-EBB0B84F375F}"/>
                  </a:ext>
                </a:extLst>
              </p:cNvPr>
              <p:cNvSpPr/>
              <p:nvPr/>
            </p:nvSpPr>
            <p:spPr>
              <a:xfrm>
                <a:off x="4558791" y="3786191"/>
                <a:ext cx="4411108" cy="502974"/>
              </a:xfrm>
              <a:prstGeom prst="roundRect">
                <a:avLst>
                  <a:gd name="adj" fmla="val 50000"/>
                </a:avLst>
              </a:prstGeom>
              <a:solidFill>
                <a:schemeClr val="accent3">
                  <a:lumMod val="75000"/>
                </a:schemeClr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rtlCol="0" anchor="ctr"/>
              <a:lstStyle/>
              <a:p>
                <a:pPr marL="176213" indent="-176213" algn="ctr">
                  <a:lnSpc>
                    <a:spcPct val="120000"/>
                  </a:lnSpc>
                </a:pPr>
                <a:r>
                  <a:rPr lang="en-US" altLang="ko-KR" b="1" dirty="0">
                    <a:solidFill>
                      <a:schemeClr val="bg1"/>
                    </a:solidFill>
                    <a:latin typeface="Arial" pitchFamily="34" charset="0"/>
                    <a:ea typeface="+mj-ea"/>
                    <a:cs typeface="Arial" pitchFamily="34" charset="0"/>
                  </a:rPr>
                  <a:t>2015 </a:t>
                </a:r>
                <a:r>
                  <a:rPr lang="ko-KR" altLang="en-US" b="1" dirty="0">
                    <a:solidFill>
                      <a:schemeClr val="bg1"/>
                    </a:solidFill>
                    <a:latin typeface="Arial" pitchFamily="34" charset="0"/>
                    <a:ea typeface="+mj-ea"/>
                    <a:cs typeface="Arial" pitchFamily="34" charset="0"/>
                  </a:rPr>
                  <a:t>개정 교육과정 고등학교 편제</a:t>
                </a:r>
              </a:p>
            </p:txBody>
          </p:sp>
          <p:sp>
            <p:nvSpPr>
              <p:cNvPr id="41" name="모서리가 둥근 직사각형 59">
                <a:extLst>
                  <a:ext uri="{FF2B5EF4-FFF2-40B4-BE49-F238E27FC236}">
                    <a16:creationId xmlns:a16="http://schemas.microsoft.com/office/drawing/2014/main" id="{3758EBC0-BC3D-4368-B0FF-B0599F9AD528}"/>
                  </a:ext>
                </a:extLst>
              </p:cNvPr>
              <p:cNvSpPr/>
              <p:nvPr/>
            </p:nvSpPr>
            <p:spPr>
              <a:xfrm>
                <a:off x="4514882" y="3789042"/>
                <a:ext cx="337982" cy="500124"/>
              </a:xfrm>
              <a:custGeom>
                <a:avLst/>
                <a:gdLst>
                  <a:gd name="connsiteX0" fmla="*/ 0 w 2602223"/>
                  <a:gd name="connsiteY0" fmla="*/ 99339 h 596022"/>
                  <a:gd name="connsiteX1" fmla="*/ 99339 w 2602223"/>
                  <a:gd name="connsiteY1" fmla="*/ 0 h 596022"/>
                  <a:gd name="connsiteX2" fmla="*/ 2502884 w 2602223"/>
                  <a:gd name="connsiteY2" fmla="*/ 0 h 596022"/>
                  <a:gd name="connsiteX3" fmla="*/ 2602223 w 2602223"/>
                  <a:gd name="connsiteY3" fmla="*/ 99339 h 596022"/>
                  <a:gd name="connsiteX4" fmla="*/ 2602223 w 2602223"/>
                  <a:gd name="connsiteY4" fmla="*/ 496683 h 596022"/>
                  <a:gd name="connsiteX5" fmla="*/ 2502884 w 2602223"/>
                  <a:gd name="connsiteY5" fmla="*/ 596022 h 596022"/>
                  <a:gd name="connsiteX6" fmla="*/ 99339 w 2602223"/>
                  <a:gd name="connsiteY6" fmla="*/ 596022 h 596022"/>
                  <a:gd name="connsiteX7" fmla="*/ 0 w 2602223"/>
                  <a:gd name="connsiteY7" fmla="*/ 496683 h 596022"/>
                  <a:gd name="connsiteX8" fmla="*/ 0 w 2602223"/>
                  <a:gd name="connsiteY8" fmla="*/ 99339 h 596022"/>
                  <a:gd name="connsiteX0" fmla="*/ 0 w 2602223"/>
                  <a:gd name="connsiteY0" fmla="*/ 99339 h 596022"/>
                  <a:gd name="connsiteX1" fmla="*/ 99339 w 2602223"/>
                  <a:gd name="connsiteY1" fmla="*/ 0 h 596022"/>
                  <a:gd name="connsiteX2" fmla="*/ 2502884 w 2602223"/>
                  <a:gd name="connsiteY2" fmla="*/ 0 h 596022"/>
                  <a:gd name="connsiteX3" fmla="*/ 2602223 w 2602223"/>
                  <a:gd name="connsiteY3" fmla="*/ 99339 h 596022"/>
                  <a:gd name="connsiteX4" fmla="*/ 2502884 w 2602223"/>
                  <a:gd name="connsiteY4" fmla="*/ 596022 h 596022"/>
                  <a:gd name="connsiteX5" fmla="*/ 99339 w 2602223"/>
                  <a:gd name="connsiteY5" fmla="*/ 596022 h 596022"/>
                  <a:gd name="connsiteX6" fmla="*/ 0 w 2602223"/>
                  <a:gd name="connsiteY6" fmla="*/ 496683 h 596022"/>
                  <a:gd name="connsiteX7" fmla="*/ 0 w 2602223"/>
                  <a:gd name="connsiteY7" fmla="*/ 99339 h 596022"/>
                  <a:gd name="connsiteX0" fmla="*/ 0 w 2602223"/>
                  <a:gd name="connsiteY0" fmla="*/ 99339 h 615477"/>
                  <a:gd name="connsiteX1" fmla="*/ 99339 w 2602223"/>
                  <a:gd name="connsiteY1" fmla="*/ 0 h 615477"/>
                  <a:gd name="connsiteX2" fmla="*/ 2502884 w 2602223"/>
                  <a:gd name="connsiteY2" fmla="*/ 0 h 615477"/>
                  <a:gd name="connsiteX3" fmla="*/ 2602223 w 2602223"/>
                  <a:gd name="connsiteY3" fmla="*/ 99339 h 615477"/>
                  <a:gd name="connsiteX4" fmla="*/ 654629 w 2602223"/>
                  <a:gd name="connsiteY4" fmla="*/ 615477 h 615477"/>
                  <a:gd name="connsiteX5" fmla="*/ 99339 w 2602223"/>
                  <a:gd name="connsiteY5" fmla="*/ 596022 h 615477"/>
                  <a:gd name="connsiteX6" fmla="*/ 0 w 2602223"/>
                  <a:gd name="connsiteY6" fmla="*/ 496683 h 615477"/>
                  <a:gd name="connsiteX7" fmla="*/ 0 w 2602223"/>
                  <a:gd name="connsiteY7" fmla="*/ 99339 h 615477"/>
                  <a:gd name="connsiteX0" fmla="*/ 0 w 2506883"/>
                  <a:gd name="connsiteY0" fmla="*/ 99339 h 615477"/>
                  <a:gd name="connsiteX1" fmla="*/ 99339 w 2506883"/>
                  <a:gd name="connsiteY1" fmla="*/ 0 h 615477"/>
                  <a:gd name="connsiteX2" fmla="*/ 2502884 w 2506883"/>
                  <a:gd name="connsiteY2" fmla="*/ 0 h 615477"/>
                  <a:gd name="connsiteX3" fmla="*/ 654629 w 2506883"/>
                  <a:gd name="connsiteY3" fmla="*/ 615477 h 615477"/>
                  <a:gd name="connsiteX4" fmla="*/ 99339 w 2506883"/>
                  <a:gd name="connsiteY4" fmla="*/ 596022 h 615477"/>
                  <a:gd name="connsiteX5" fmla="*/ 0 w 2506883"/>
                  <a:gd name="connsiteY5" fmla="*/ 496683 h 615477"/>
                  <a:gd name="connsiteX6" fmla="*/ 0 w 2506883"/>
                  <a:gd name="connsiteY6" fmla="*/ 99339 h 615477"/>
                  <a:gd name="connsiteX0" fmla="*/ 0 w 654629"/>
                  <a:gd name="connsiteY0" fmla="*/ 99339 h 615477"/>
                  <a:gd name="connsiteX1" fmla="*/ 99339 w 654629"/>
                  <a:gd name="connsiteY1" fmla="*/ 0 h 615477"/>
                  <a:gd name="connsiteX2" fmla="*/ 654629 w 654629"/>
                  <a:gd name="connsiteY2" fmla="*/ 615477 h 615477"/>
                  <a:gd name="connsiteX3" fmla="*/ 99339 w 654629"/>
                  <a:gd name="connsiteY3" fmla="*/ 596022 h 615477"/>
                  <a:gd name="connsiteX4" fmla="*/ 0 w 654629"/>
                  <a:gd name="connsiteY4" fmla="*/ 496683 h 615477"/>
                  <a:gd name="connsiteX5" fmla="*/ 0 w 654629"/>
                  <a:gd name="connsiteY5" fmla="*/ 99339 h 615477"/>
                  <a:gd name="connsiteX0" fmla="*/ 0 w 651304"/>
                  <a:gd name="connsiteY0" fmla="*/ 99339 h 596022"/>
                  <a:gd name="connsiteX1" fmla="*/ 99339 w 651304"/>
                  <a:gd name="connsiteY1" fmla="*/ 0 h 596022"/>
                  <a:gd name="connsiteX2" fmla="*/ 651304 w 651304"/>
                  <a:gd name="connsiteY2" fmla="*/ 595527 h 596022"/>
                  <a:gd name="connsiteX3" fmla="*/ 99339 w 651304"/>
                  <a:gd name="connsiteY3" fmla="*/ 596022 h 596022"/>
                  <a:gd name="connsiteX4" fmla="*/ 0 w 651304"/>
                  <a:gd name="connsiteY4" fmla="*/ 496683 h 596022"/>
                  <a:gd name="connsiteX5" fmla="*/ 0 w 651304"/>
                  <a:gd name="connsiteY5" fmla="*/ 99339 h 5960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51304" h="596022">
                    <a:moveTo>
                      <a:pt x="0" y="99339"/>
                    </a:moveTo>
                    <a:cubicBezTo>
                      <a:pt x="0" y="44476"/>
                      <a:pt x="44476" y="0"/>
                      <a:pt x="99339" y="0"/>
                    </a:cubicBezTo>
                    <a:lnTo>
                      <a:pt x="651304" y="595527"/>
                    </a:lnTo>
                    <a:lnTo>
                      <a:pt x="99339" y="596022"/>
                    </a:lnTo>
                    <a:cubicBezTo>
                      <a:pt x="44476" y="596022"/>
                      <a:pt x="0" y="551546"/>
                      <a:pt x="0" y="496683"/>
                    </a:cubicBezTo>
                    <a:lnTo>
                      <a:pt x="0" y="99339"/>
                    </a:lnTo>
                    <a:close/>
                  </a:path>
                </a:pathLst>
              </a:custGeom>
              <a:solidFill>
                <a:srgbClr val="FFFFFF">
                  <a:alpha val="12157"/>
                </a:srgb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Arial" pitchFamily="34" charset="0"/>
                  <a:ea typeface="+mj-ea"/>
                  <a:cs typeface="Arial" pitchFamily="34" charset="0"/>
                </a:endParaRPr>
              </a:p>
            </p:txBody>
          </p:sp>
        </p:grpSp>
      </p:grpSp>
      <p:sp>
        <p:nvSpPr>
          <p:cNvPr id="43" name="TextBox 42"/>
          <p:cNvSpPr txBox="1"/>
          <p:nvPr/>
        </p:nvSpPr>
        <p:spPr>
          <a:xfrm>
            <a:off x="2588106" y="196555"/>
            <a:ext cx="6676246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800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교육과정 편제 </a:t>
            </a:r>
            <a:r>
              <a:rPr lang="en-US" altLang="ko-KR" sz="2800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800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고등학교</a:t>
            </a:r>
          </a:p>
        </p:txBody>
      </p:sp>
      <p:sp>
        <p:nvSpPr>
          <p:cNvPr id="50" name="직사각형 49"/>
          <p:cNvSpPr/>
          <p:nvPr/>
        </p:nvSpPr>
        <p:spPr>
          <a:xfrm>
            <a:off x="8870213" y="6308970"/>
            <a:ext cx="2842411" cy="4326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1703860" y="5169275"/>
            <a:ext cx="1541685" cy="393948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r>
              <a:rPr lang="ko-KR" altLang="en-US" dirty="0">
                <a:solidFill>
                  <a:schemeClr val="tx1"/>
                </a:solidFill>
              </a:rPr>
              <a:t>학년 수강</a:t>
            </a:r>
          </a:p>
        </p:txBody>
      </p:sp>
      <p:sp>
        <p:nvSpPr>
          <p:cNvPr id="51" name="직사각형 50"/>
          <p:cNvSpPr/>
          <p:nvPr/>
        </p:nvSpPr>
        <p:spPr>
          <a:xfrm>
            <a:off x="3208777" y="6308970"/>
            <a:ext cx="2157619" cy="393948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>
                <a:solidFill>
                  <a:schemeClr val="tx1"/>
                </a:solidFill>
              </a:rPr>
              <a:t>주로</a:t>
            </a:r>
            <a:r>
              <a:rPr lang="en-US" altLang="ko-KR" dirty="0">
                <a:solidFill>
                  <a:schemeClr val="tx1"/>
                </a:solidFill>
              </a:rPr>
              <a:t>2,3</a:t>
            </a:r>
            <a:r>
              <a:rPr lang="ko-KR" altLang="en-US" dirty="0">
                <a:solidFill>
                  <a:schemeClr val="tx1"/>
                </a:solidFill>
              </a:rPr>
              <a:t>학년 수강</a:t>
            </a:r>
          </a:p>
        </p:txBody>
      </p:sp>
      <p:sp>
        <p:nvSpPr>
          <p:cNvPr id="53" name="직사각형 52"/>
          <p:cNvSpPr/>
          <p:nvPr/>
        </p:nvSpPr>
        <p:spPr>
          <a:xfrm>
            <a:off x="4991991" y="5166058"/>
            <a:ext cx="1541685" cy="393948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>
                <a:solidFill>
                  <a:schemeClr val="tx1"/>
                </a:solidFill>
              </a:rPr>
              <a:t>특목고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6632185" y="5156082"/>
            <a:ext cx="1541685" cy="393948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전문계고</a:t>
            </a:r>
          </a:p>
        </p:txBody>
      </p:sp>
      <p:sp>
        <p:nvSpPr>
          <p:cNvPr id="55" name="직사각형 54"/>
          <p:cNvSpPr/>
          <p:nvPr/>
        </p:nvSpPr>
        <p:spPr>
          <a:xfrm>
            <a:off x="5673829" y="5744384"/>
            <a:ext cx="2500040" cy="3939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>
                <a:solidFill>
                  <a:schemeClr val="tx1"/>
                </a:solidFill>
              </a:rPr>
              <a:t>일반고에서</a:t>
            </a:r>
            <a:r>
              <a:rPr lang="ko-KR" altLang="en-US" sz="1100" dirty="0">
                <a:solidFill>
                  <a:schemeClr val="tx1"/>
                </a:solidFill>
              </a:rPr>
              <a:t> 수강 시 진로선택교과 </a:t>
            </a:r>
          </a:p>
        </p:txBody>
      </p:sp>
      <p:sp>
        <p:nvSpPr>
          <p:cNvPr id="56" name="말풍선: 모서리가 둥근 사각형 51">
            <a:extLst>
              <a:ext uri="{FF2B5EF4-FFF2-40B4-BE49-F238E27FC236}">
                <a16:creationId xmlns:a16="http://schemas.microsoft.com/office/drawing/2014/main" id="{6C5B2387-659E-45A3-899C-B117EC14DA2E}"/>
              </a:ext>
            </a:extLst>
          </p:cNvPr>
          <p:cNvSpPr/>
          <p:nvPr/>
        </p:nvSpPr>
        <p:spPr>
          <a:xfrm>
            <a:off x="1643279" y="3309995"/>
            <a:ext cx="4082506" cy="754038"/>
          </a:xfrm>
          <a:prstGeom prst="wedgeRoundRectCallout">
            <a:avLst>
              <a:gd name="adj1" fmla="val -41804"/>
              <a:gd name="adj2" fmla="val 115300"/>
              <a:gd name="adj3" fmla="val 16667"/>
            </a:avLst>
          </a:prstGeom>
          <a:solidFill>
            <a:srgbClr val="FFFF0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문</a:t>
            </a:r>
            <a:r>
              <a:rPr kumimoji="0" lang="en-US" altLang="ko-KR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·</a:t>
            </a:r>
            <a:r>
              <a:rPr kumimoji="0" lang="ko-KR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이과 구분 없이 모든 고등학생들이 배워야 할 필수적인 내용</a:t>
            </a:r>
          </a:p>
        </p:txBody>
      </p:sp>
      <p:sp>
        <p:nvSpPr>
          <p:cNvPr id="57" name="말풍선: 모서리가 둥근 사각형 52">
            <a:extLst>
              <a:ext uri="{FF2B5EF4-FFF2-40B4-BE49-F238E27FC236}">
                <a16:creationId xmlns:a16="http://schemas.microsoft.com/office/drawing/2014/main" id="{8CA77459-A8DA-46A0-847B-EC0B2CE8588B}"/>
              </a:ext>
            </a:extLst>
          </p:cNvPr>
          <p:cNvSpPr/>
          <p:nvPr/>
        </p:nvSpPr>
        <p:spPr>
          <a:xfrm>
            <a:off x="3143139" y="4553583"/>
            <a:ext cx="4023340" cy="754038"/>
          </a:xfrm>
          <a:prstGeom prst="wedgeRoundRectCallout">
            <a:avLst>
              <a:gd name="adj1" fmla="val -46674"/>
              <a:gd name="adj2" fmla="val 94552"/>
              <a:gd name="adj3" fmla="val 16667"/>
            </a:avLst>
          </a:prstGeom>
          <a:solidFill>
            <a:srgbClr val="FFFF00"/>
          </a:solidFill>
          <a:ln w="9525" cap="flat" cmpd="sng" algn="ctr">
            <a:solidFill>
              <a:srgbClr val="F79646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각 교과별 학문의 기본적 이해를 바탕으로 한 과목</a:t>
            </a:r>
          </a:p>
        </p:txBody>
      </p:sp>
      <p:sp>
        <p:nvSpPr>
          <p:cNvPr id="58" name="말풍선: 모서리가 둥근 사각형 53">
            <a:extLst>
              <a:ext uri="{FF2B5EF4-FFF2-40B4-BE49-F238E27FC236}">
                <a16:creationId xmlns:a16="http://schemas.microsoft.com/office/drawing/2014/main" id="{DA658BC2-A7DD-498D-B3B0-03BCC80DFC9C}"/>
              </a:ext>
            </a:extLst>
          </p:cNvPr>
          <p:cNvSpPr/>
          <p:nvPr/>
        </p:nvSpPr>
        <p:spPr>
          <a:xfrm>
            <a:off x="6043716" y="5655425"/>
            <a:ext cx="4260306" cy="936104"/>
          </a:xfrm>
          <a:prstGeom prst="wedgeRoundRectCallout">
            <a:avLst>
              <a:gd name="adj1" fmla="val -66807"/>
              <a:gd name="adj2" fmla="val -24000"/>
              <a:gd name="adj3" fmla="val 16667"/>
            </a:avLst>
          </a:prstGeom>
          <a:solidFill>
            <a:srgbClr val="FFFF00"/>
          </a:solidFill>
          <a:ln w="9525" cap="flat" cmpd="sng" algn="ctr">
            <a:solidFill>
              <a:srgbClr val="F79646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교과 융합</a:t>
            </a:r>
            <a:r>
              <a:rPr kumimoji="0" lang="en-US" altLang="ko-KR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진로 안내</a:t>
            </a:r>
            <a:r>
              <a:rPr kumimoji="0" lang="en-US" altLang="ko-KR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심화</a:t>
            </a:r>
            <a:r>
              <a:rPr kumimoji="0" lang="en-US" altLang="ko-KR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실생활 체험 학습이 가능한 과목 </a:t>
            </a:r>
            <a:r>
              <a:rPr kumimoji="0" lang="en-US" altLang="ko-KR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3</a:t>
            </a:r>
            <a:r>
              <a:rPr kumimoji="0" lang="ko-KR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개 이상 선택</a:t>
            </a:r>
          </a:p>
        </p:txBody>
      </p:sp>
    </p:spTree>
    <p:extLst>
      <p:ext uri="{BB962C8B-B14F-4D97-AF65-F5344CB8AC3E}">
        <p14:creationId xmlns:p14="http://schemas.microsoft.com/office/powerpoint/2010/main" val="31539611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 animBg="1"/>
      <p:bldP spid="5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4961698"/>
              </p:ext>
            </p:extLst>
          </p:nvPr>
        </p:nvGraphicFramePr>
        <p:xfrm>
          <a:off x="335360" y="548681"/>
          <a:ext cx="10801200" cy="5774236"/>
        </p:xfrm>
        <a:graphic>
          <a:graphicData uri="http://schemas.openxmlformats.org/drawingml/2006/table">
            <a:tbl>
              <a:tblPr/>
              <a:tblGrid>
                <a:gridCol w="12659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5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02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403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385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0736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교과영역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교과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군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공통 과목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선택 과목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07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일반 선택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진로 선택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0736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기초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국어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국어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화법과 작문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독서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언어와 매체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문학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실용 국어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심화 국어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고전 읽기</a:t>
                      </a:r>
                      <a:endParaRPr lang="ko-KR" altLang="en-US" sz="12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07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수학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수학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수학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Ⅰ,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수학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Ⅱ,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미적분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확률과 통계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실용 수학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기하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경제 수학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수학과제 탐구</a:t>
                      </a:r>
                      <a:endParaRPr lang="ko-KR" altLang="en-US" sz="12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51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영어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영어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영어 회화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영어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Ⅰ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영어 독해와 작문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영어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Ⅱ 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실용 영어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영어권 문화</a:t>
                      </a:r>
                      <a:endParaRPr lang="ko-KR" altLang="en-US" sz="12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진로 영어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영미 문학 읽기</a:t>
                      </a:r>
                      <a:endParaRPr lang="ko-KR" altLang="en-US" sz="12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07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한국사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한국사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8962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탐구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사회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(</a:t>
                      </a: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역사</a:t>
                      </a:r>
                      <a:r>
                        <a:rPr lang="en-US" altLang="ko-KR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/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도덕포함</a:t>
                      </a:r>
                      <a:r>
                        <a:rPr lang="en-US" altLang="ko-KR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)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통합사회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한국지리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세계지리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세계사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동아시아사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경제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정치와 법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사회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‧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문화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생활과 윤리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윤리와 사상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여행지리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사회문제 탐구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고전과 윤리</a:t>
                      </a:r>
                      <a:endParaRPr lang="ko-KR" altLang="en-US" sz="12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51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과학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통합과학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과학탐구실험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물리학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Ⅰ,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화학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Ⅰ,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생명과학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Ⅰ,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지구과학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Ⅰ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물리학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Ⅱ,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화학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Ⅱ,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생명과학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Ⅱ,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지구과학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Ⅱ, </a:t>
                      </a:r>
                      <a:endParaRPr lang="ko-KR" altLang="en-US" sz="12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과학사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생활과 과학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융합과학 </a:t>
                      </a:r>
                      <a:endParaRPr lang="ko-KR" altLang="en-US" sz="12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0736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체육</a:t>
                      </a:r>
                      <a:r>
                        <a:rPr lang="en-US" altLang="ko-KR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·</a:t>
                      </a: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예술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체육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체육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운동과 건강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스포츠 생활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체육 탐구</a:t>
                      </a:r>
                      <a:endParaRPr lang="ko-KR" altLang="en-US" sz="12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39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예술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음악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미술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연극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음악 연주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음악 감상과 비평</a:t>
                      </a:r>
                      <a:endParaRPr lang="ko-KR" altLang="en-US" sz="12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미술 창작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미술 감상과 비평</a:t>
                      </a:r>
                      <a:endParaRPr lang="ko-KR" altLang="en-US" sz="12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75179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생활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·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교양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기술･가정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기술･가정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정보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농업 생명 과학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공학 일반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창의 경영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해양문화와 기술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가정과학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지식 재산 일반</a:t>
                      </a:r>
                      <a:endParaRPr lang="ko-KR" altLang="en-US" sz="12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957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제</a:t>
                      </a:r>
                      <a:r>
                        <a:rPr lang="en-US" altLang="ko-KR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2</a:t>
                      </a: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외국어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독일어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Ⅰ,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프랑스어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Ⅰ,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스페인어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Ⅰ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중국어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Ⅰ,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일본어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Ⅰ,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러시아어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Ⅰ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아랍어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Ⅰ,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베트남어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Ⅰ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독일어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Ⅱ,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프랑스어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Ⅱ,,</a:t>
                      </a: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스페인어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Ⅱ</a:t>
                      </a:r>
                      <a:endParaRPr lang="ko-KR" altLang="en-US" sz="12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중국어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Ⅱ,</a:t>
                      </a:r>
                      <a:r>
                        <a:rPr lang="ko-KR" altLang="en-US" sz="1200" b="1" kern="0" spc="-9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일본어</a:t>
                      </a:r>
                      <a:r>
                        <a:rPr lang="en-US" altLang="ko-KR" sz="1200" b="1" kern="0" spc="-9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Ⅱ, </a:t>
                      </a:r>
                      <a:r>
                        <a:rPr lang="ko-KR" altLang="en-US" sz="1200" b="1" kern="0" spc="-9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러시아어</a:t>
                      </a:r>
                      <a:r>
                        <a:rPr lang="en-US" altLang="ko-KR" sz="1200" b="1" kern="0" spc="-9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Ⅱ</a:t>
                      </a:r>
                      <a:endParaRPr lang="ko-KR" altLang="en-US" sz="12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9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아랍어</a:t>
                      </a:r>
                      <a:r>
                        <a:rPr lang="en-US" altLang="ko-KR" sz="1200" b="1" kern="0" spc="-9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Ⅱ, </a:t>
                      </a:r>
                      <a:r>
                        <a:rPr lang="ko-KR" altLang="en-US" sz="1200" b="1" kern="0" spc="-9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베트남어</a:t>
                      </a:r>
                      <a:r>
                        <a:rPr lang="en-US" altLang="ko-KR" sz="1200" b="1" kern="0" spc="-9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Ⅱ</a:t>
                      </a:r>
                      <a:endParaRPr lang="ko-KR" altLang="en-US" sz="12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07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한문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한문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Ⅰ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한문</a:t>
                      </a:r>
                      <a:r>
                        <a:rPr lang="en-US" altLang="ko-KR" sz="1200" b="1" kern="0" spc="-8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Ⅱ</a:t>
                      </a:r>
                      <a:endParaRPr lang="ko-KR" altLang="en-US" sz="12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751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교양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철학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논리학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심리학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교육학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종교학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진로와 직업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보건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환경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실용 경제</a:t>
                      </a:r>
                      <a:r>
                        <a:rPr lang="en-US" altLang="ko-KR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논술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5780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평가방식</a:t>
                      </a: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상대평가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(1~9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등급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kern="0" spc="0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상대평가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(1~9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등급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kern="0" spc="0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성취도평가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(A,B,C)</a:t>
                      </a:r>
                      <a:endParaRPr lang="ko-KR" altLang="en-US" sz="1400" b="1" kern="0" spc="0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478" marR="39478" marT="19739" marB="19739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430714" y="1721922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773578" y="-17370"/>
            <a:ext cx="5400600" cy="6023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24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2015 </a:t>
            </a:r>
            <a:r>
              <a:rPr lang="ko-KR" altLang="en-US" sz="24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개정교육과정 과목</a:t>
            </a:r>
            <a:endParaRPr lang="ko-KR" altLang="en-US" sz="11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05A1246-8227-4FA0-98D8-E65A4F58B1F7}"/>
              </a:ext>
            </a:extLst>
          </p:cNvPr>
          <p:cNvSpPr/>
          <p:nvPr/>
        </p:nvSpPr>
        <p:spPr>
          <a:xfrm>
            <a:off x="491716" y="6294770"/>
            <a:ext cx="11364924" cy="432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>
              <a:lnSpc>
                <a:spcPct val="16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휴먼명조"/>
                <a:ea typeface="휴먼명조"/>
              </a:rPr>
              <a:t>※</a:t>
            </a:r>
            <a:r>
              <a:rPr lang="ko-KR" altLang="en-US" sz="1600" kern="0" dirty="0">
                <a:solidFill>
                  <a:srgbClr val="000000"/>
                </a:solidFill>
                <a:latin typeface="휴먼명조"/>
                <a:ea typeface="휴먼명조"/>
              </a:rPr>
              <a:t>교육부 및 교육청에서 인정하는 공동교육과정</a:t>
            </a:r>
            <a:r>
              <a:rPr lang="en-US" altLang="ko-KR" sz="1600" kern="0" dirty="0">
                <a:solidFill>
                  <a:srgbClr val="000000"/>
                </a:solidFill>
                <a:latin typeface="휴먼명조"/>
                <a:ea typeface="휴먼명조"/>
              </a:rPr>
              <a:t>, </a:t>
            </a:r>
            <a:r>
              <a:rPr lang="ko-KR" altLang="en-US" sz="1600" kern="0" dirty="0">
                <a:solidFill>
                  <a:srgbClr val="000000"/>
                </a:solidFill>
                <a:latin typeface="휴먼명조"/>
                <a:ea typeface="휴먼명조"/>
              </a:rPr>
              <a:t>온라인 공동교육과정 및 온라인수업에서 이수한 과목도 포함함</a:t>
            </a:r>
            <a:r>
              <a:rPr lang="en-US" altLang="ko-KR" sz="1600" kern="0" dirty="0">
                <a:solidFill>
                  <a:srgbClr val="000000"/>
                </a:solidFill>
                <a:latin typeface="휴먼명조"/>
                <a:ea typeface="휴먼명조"/>
              </a:rPr>
              <a:t>.</a:t>
            </a:r>
            <a:endParaRPr lang="ko-KR" altLang="en-US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39838581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직사각형 56">
            <a:extLst>
              <a:ext uri="{FF2B5EF4-FFF2-40B4-BE49-F238E27FC236}">
                <a16:creationId xmlns:a16="http://schemas.microsoft.com/office/drawing/2014/main" id="{750D3695-F18A-4E29-BCC4-D225CCF4491E}"/>
              </a:ext>
            </a:extLst>
          </p:cNvPr>
          <p:cNvSpPr/>
          <p:nvPr/>
        </p:nvSpPr>
        <p:spPr>
          <a:xfrm>
            <a:off x="1375487" y="4342124"/>
            <a:ext cx="1331765" cy="1793394"/>
          </a:xfrm>
          <a:prstGeom prst="rect">
            <a:avLst/>
          </a:prstGeom>
          <a:solidFill>
            <a:srgbClr val="217BA3"/>
          </a:solidFill>
          <a:ln>
            <a:solidFill>
              <a:schemeClr val="bg1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5176DA23-6B8A-4296-BC29-D252C2F8D835}"/>
              </a:ext>
            </a:extLst>
          </p:cNvPr>
          <p:cNvGrpSpPr/>
          <p:nvPr/>
        </p:nvGrpSpPr>
        <p:grpSpPr>
          <a:xfrm rot="16200000">
            <a:off x="2610462" y="5043191"/>
            <a:ext cx="328626" cy="357392"/>
            <a:chOff x="3614329" y="4895315"/>
            <a:chExt cx="229733" cy="208146"/>
          </a:xfrm>
          <a:solidFill>
            <a:srgbClr val="217BA3"/>
          </a:solidFill>
        </p:grpSpPr>
        <p:sp>
          <p:nvSpPr>
            <p:cNvPr id="59" name="화살표: 갈매기형 수장 58">
              <a:extLst>
                <a:ext uri="{FF2B5EF4-FFF2-40B4-BE49-F238E27FC236}">
                  <a16:creationId xmlns:a16="http://schemas.microsoft.com/office/drawing/2014/main" id="{1733F19F-996E-4BB1-A37D-F7AC2F414C40}"/>
                </a:ext>
              </a:extLst>
            </p:cNvPr>
            <p:cNvSpPr/>
            <p:nvPr/>
          </p:nvSpPr>
          <p:spPr>
            <a:xfrm rot="5400000">
              <a:off x="3671672" y="4931071"/>
              <a:ext cx="115047" cy="22973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60" name="화살표: 갈매기형 수장 59">
              <a:extLst>
                <a:ext uri="{FF2B5EF4-FFF2-40B4-BE49-F238E27FC236}">
                  <a16:creationId xmlns:a16="http://schemas.microsoft.com/office/drawing/2014/main" id="{5FB8ADE8-8B09-434A-845B-1697AA4E4D5C}"/>
                </a:ext>
              </a:extLst>
            </p:cNvPr>
            <p:cNvSpPr/>
            <p:nvPr/>
          </p:nvSpPr>
          <p:spPr>
            <a:xfrm rot="5400000">
              <a:off x="3671672" y="4837972"/>
              <a:ext cx="115047" cy="22973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C22FCFA6-D0E1-40D1-9A44-499F87979787}"/>
              </a:ext>
            </a:extLst>
          </p:cNvPr>
          <p:cNvSpPr/>
          <p:nvPr/>
        </p:nvSpPr>
        <p:spPr>
          <a:xfrm>
            <a:off x="1375487" y="1616587"/>
            <a:ext cx="1331765" cy="1812413"/>
          </a:xfrm>
          <a:prstGeom prst="rect">
            <a:avLst/>
          </a:prstGeom>
          <a:solidFill>
            <a:srgbClr val="217BA3"/>
          </a:solidFill>
          <a:ln>
            <a:solidFill>
              <a:schemeClr val="bg1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A8B6ADD3-D4F4-43C4-9954-81594801F80B}"/>
              </a:ext>
            </a:extLst>
          </p:cNvPr>
          <p:cNvGrpSpPr/>
          <p:nvPr/>
        </p:nvGrpSpPr>
        <p:grpSpPr>
          <a:xfrm rot="16200000">
            <a:off x="2610462" y="2376343"/>
            <a:ext cx="328626" cy="357392"/>
            <a:chOff x="3614329" y="4895315"/>
            <a:chExt cx="229733" cy="208146"/>
          </a:xfrm>
          <a:solidFill>
            <a:srgbClr val="217BA3"/>
          </a:solidFill>
        </p:grpSpPr>
        <p:sp>
          <p:nvSpPr>
            <p:cNvPr id="55" name="화살표: 갈매기형 수장 54">
              <a:extLst>
                <a:ext uri="{FF2B5EF4-FFF2-40B4-BE49-F238E27FC236}">
                  <a16:creationId xmlns:a16="http://schemas.microsoft.com/office/drawing/2014/main" id="{CA33327A-95FB-484B-BE88-52AE010F5907}"/>
                </a:ext>
              </a:extLst>
            </p:cNvPr>
            <p:cNvSpPr/>
            <p:nvPr/>
          </p:nvSpPr>
          <p:spPr>
            <a:xfrm rot="5400000">
              <a:off x="3671672" y="4931071"/>
              <a:ext cx="115047" cy="22973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56" name="화살표: 갈매기형 수장 55">
              <a:extLst>
                <a:ext uri="{FF2B5EF4-FFF2-40B4-BE49-F238E27FC236}">
                  <a16:creationId xmlns:a16="http://schemas.microsoft.com/office/drawing/2014/main" id="{99778A34-1683-464B-8F65-3A4E1FE1BE7B}"/>
                </a:ext>
              </a:extLst>
            </p:cNvPr>
            <p:cNvSpPr/>
            <p:nvPr/>
          </p:nvSpPr>
          <p:spPr>
            <a:xfrm rot="5400000">
              <a:off x="3671672" y="4837972"/>
              <a:ext cx="115047" cy="22973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graphicFrame>
        <p:nvGraphicFramePr>
          <p:cNvPr id="46" name="표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2585817"/>
              </p:ext>
            </p:extLst>
          </p:nvPr>
        </p:nvGraphicFramePr>
        <p:xfrm>
          <a:off x="2945490" y="1627271"/>
          <a:ext cx="7419543" cy="1801729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1659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69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45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45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665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40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과목</a:t>
                      </a:r>
                    </a:p>
                  </a:txBody>
                  <a:tcPr marL="0" marR="0" marT="72000" marB="72000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단위수</a:t>
                      </a:r>
                      <a:endParaRPr lang="ko-KR" altLang="en-US" sz="1600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원점수</a:t>
                      </a:r>
                      <a:r>
                        <a:rPr lang="en-US" altLang="ko-KR" sz="16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6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과목평균</a:t>
                      </a:r>
                      <a:r>
                        <a:rPr lang="en-US" altLang="ko-KR" sz="16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/>
                      </a:r>
                      <a:br>
                        <a:rPr lang="en-US" altLang="ko-KR" sz="16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</a:br>
                      <a:r>
                        <a:rPr lang="en-US" altLang="ko-KR" sz="16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6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표준편차</a:t>
                      </a:r>
                      <a:r>
                        <a:rPr lang="en-US" altLang="ko-KR" sz="16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600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성취도</a:t>
                      </a:r>
                      <a:endParaRPr lang="en-US" altLang="ko-KR" sz="1600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6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수강자수</a:t>
                      </a:r>
                      <a:r>
                        <a:rPr lang="en-US" altLang="ko-KR" sz="16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600" b="1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석차등급</a:t>
                      </a:r>
                    </a:p>
                  </a:txBody>
                  <a:tcPr marL="0" marR="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00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>
                          <a:latin typeface="+mj-ea"/>
                          <a:ea typeface="+mj-ea"/>
                        </a:rPr>
                        <a:t>화법과작문</a:t>
                      </a:r>
                      <a:endParaRPr lang="ko-KR" altLang="en-US" sz="1600" b="1" dirty="0">
                        <a:latin typeface="+mj-ea"/>
                        <a:ea typeface="+mj-ea"/>
                      </a:endParaRPr>
                    </a:p>
                  </a:txBody>
                  <a:tcPr marL="0" marR="0" marT="72000" marB="72000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latin typeface="+mj-ea"/>
                          <a:ea typeface="+mj-ea"/>
                        </a:rPr>
                        <a:t>4</a:t>
                      </a:r>
                      <a:endParaRPr lang="ko-KR" altLang="en-US" sz="1600" b="1" dirty="0">
                        <a:latin typeface="+mj-ea"/>
                        <a:ea typeface="+mj-ea"/>
                      </a:endParaRPr>
                    </a:p>
                  </a:txBody>
                  <a:tcPr marL="0" marR="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latin typeface="+mj-ea"/>
                          <a:ea typeface="+mj-ea"/>
                        </a:rPr>
                        <a:t>95/70</a:t>
                      </a:r>
                    </a:p>
                    <a:p>
                      <a:pPr algn="ctr" latinLnBrk="1"/>
                      <a:r>
                        <a:rPr lang="en-US" altLang="ko-KR" sz="1600" b="1" dirty="0">
                          <a:latin typeface="+mj-ea"/>
                          <a:ea typeface="+mj-ea"/>
                        </a:rPr>
                        <a:t>(10)</a:t>
                      </a:r>
                      <a:endParaRPr lang="ko-KR" altLang="en-US" sz="1600" b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latin typeface="+mj-ea"/>
                          <a:ea typeface="+mj-ea"/>
                        </a:rPr>
                        <a:t>A</a:t>
                      </a:r>
                    </a:p>
                    <a:p>
                      <a:pPr algn="ctr" latinLnBrk="1"/>
                      <a:r>
                        <a:rPr lang="en-US" altLang="ko-KR" sz="1600" b="1" dirty="0">
                          <a:latin typeface="+mj-ea"/>
                          <a:ea typeface="+mj-ea"/>
                        </a:rPr>
                        <a:t>(250)</a:t>
                      </a:r>
                      <a:endParaRPr lang="ko-KR" altLang="en-US" sz="1600" b="1" dirty="0">
                        <a:latin typeface="+mj-ea"/>
                        <a:ea typeface="+mj-ea"/>
                      </a:endParaRPr>
                    </a:p>
                  </a:txBody>
                  <a:tcPr marL="0" marR="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latin typeface="+mj-ea"/>
                          <a:ea typeface="+mj-ea"/>
                        </a:rPr>
                        <a:t>1</a:t>
                      </a:r>
                      <a:endParaRPr lang="ko-KR" altLang="en-US" sz="1600" b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7" name="표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6008490"/>
              </p:ext>
            </p:extLst>
          </p:nvPr>
        </p:nvGraphicFramePr>
        <p:xfrm>
          <a:off x="2945489" y="4342122"/>
          <a:ext cx="7419544" cy="179340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1909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31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66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946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841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40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  <a:cs typeface="+mn-cs"/>
                        </a:rPr>
                        <a:t>과목</a:t>
                      </a:r>
                    </a:p>
                  </a:txBody>
                  <a:tcPr marL="0" marR="0" marT="72000" marB="72000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 err="1">
                          <a:solidFill>
                            <a:schemeClr val="bg1"/>
                          </a:solidFill>
                          <a:latin typeface="+mj-ea"/>
                          <a:ea typeface="+mj-ea"/>
                          <a:cs typeface="+mn-cs"/>
                        </a:rPr>
                        <a:t>단위수</a:t>
                      </a:r>
                      <a:endParaRPr lang="ko-KR" altLang="en-US" sz="1600" b="1" kern="1200" dirty="0">
                        <a:solidFill>
                          <a:schemeClr val="bg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 err="1">
                          <a:solidFill>
                            <a:schemeClr val="bg1"/>
                          </a:solidFill>
                          <a:latin typeface="+mj-ea"/>
                          <a:ea typeface="+mj-ea"/>
                          <a:cs typeface="+mn-cs"/>
                        </a:rPr>
                        <a:t>원점수</a:t>
                      </a:r>
                      <a:r>
                        <a:rPr lang="en-US" altLang="ko-KR" sz="1600" b="1" kern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en-US" sz="1600" b="1" kern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  <a:cs typeface="+mn-cs"/>
                        </a:rPr>
                        <a:t>과목평균</a:t>
                      </a:r>
                    </a:p>
                  </a:txBody>
                  <a:tcPr marL="0" marR="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  <a:cs typeface="+mn-cs"/>
                        </a:rPr>
                        <a:t>성취도</a:t>
                      </a:r>
                      <a:endParaRPr lang="en-US" altLang="ko-KR" sz="1600" b="1" kern="1200" dirty="0">
                        <a:solidFill>
                          <a:schemeClr val="bg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600" b="1" kern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600" b="1" kern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  <a:cs typeface="+mn-cs"/>
                        </a:rPr>
                        <a:t>수강자수</a:t>
                      </a:r>
                      <a:r>
                        <a:rPr lang="en-US" altLang="ko-KR" sz="1600" b="1" kern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600" b="1" kern="1200" dirty="0">
                        <a:solidFill>
                          <a:schemeClr val="bg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  <a:cs typeface="+mn-cs"/>
                        </a:rPr>
                        <a:t>성취수준학생</a:t>
                      </a:r>
                      <a:r>
                        <a:rPr lang="en-US" altLang="ko-KR" sz="1600" b="1" kern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  <a:cs typeface="+mn-cs"/>
                        </a:rPr>
                        <a:t/>
                      </a:r>
                      <a:br>
                        <a:rPr lang="en-US" altLang="ko-KR" sz="1600" b="1" kern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  <a:cs typeface="+mn-cs"/>
                        </a:rPr>
                      </a:br>
                      <a:r>
                        <a:rPr lang="ko-KR" altLang="en-US" sz="1600" b="1" kern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  <a:cs typeface="+mn-cs"/>
                        </a:rPr>
                        <a:t>비율</a:t>
                      </a:r>
                    </a:p>
                  </a:txBody>
                  <a:tcPr marL="0" marR="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17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고전읽기</a:t>
                      </a:r>
                    </a:p>
                  </a:txBody>
                  <a:tcPr marL="0" marR="0" marT="72000" marB="72000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4</a:t>
                      </a:r>
                      <a:endParaRPr lang="ko-KR" altLang="en-US" sz="16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95/70</a:t>
                      </a:r>
                    </a:p>
                  </a:txBody>
                  <a:tcPr marL="0" marR="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A</a:t>
                      </a:r>
                    </a:p>
                    <a:p>
                      <a:pPr algn="ctr" latinLnBrk="1"/>
                      <a:r>
                        <a:rPr lang="en-US" altLang="ko-KR" sz="1600" b="1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(150)</a:t>
                      </a:r>
                      <a:endParaRPr lang="ko-KR" altLang="en-US" sz="16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A(32.4%)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B(30.9%)</a:t>
                      </a:r>
                      <a:endParaRPr lang="ko-KR" altLang="en-US" sz="16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C(36.7%)</a:t>
                      </a:r>
                      <a:endParaRPr lang="ko-KR" altLang="en-US" sz="16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직사각형 1">
            <a:extLst>
              <a:ext uri="{FF2B5EF4-FFF2-40B4-BE49-F238E27FC236}">
                <a16:creationId xmlns:a16="http://schemas.microsoft.com/office/drawing/2014/main" id="{97327E55-206C-40CA-95EF-86DCA055EEBB}"/>
              </a:ext>
            </a:extLst>
          </p:cNvPr>
          <p:cNvSpPr/>
          <p:nvPr/>
        </p:nvSpPr>
        <p:spPr>
          <a:xfrm>
            <a:off x="1324432" y="2362942"/>
            <a:ext cx="141577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일반</a:t>
            </a:r>
            <a:endParaRPr lang="en-US" altLang="ko-KR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선택과목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34AF8AD1-AE05-4E6F-B7FA-2C362A309F55}"/>
              </a:ext>
            </a:extLst>
          </p:cNvPr>
          <p:cNvSpPr/>
          <p:nvPr/>
        </p:nvSpPr>
        <p:spPr>
          <a:xfrm>
            <a:off x="1325621" y="5026848"/>
            <a:ext cx="14157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진로</a:t>
            </a:r>
            <a:endParaRPr lang="en-US" altLang="ko-KR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선택과목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FCF26E85-655F-4B03-B34F-00754FB7ED63}"/>
              </a:ext>
            </a:extLst>
          </p:cNvPr>
          <p:cNvSpPr txBox="1"/>
          <p:nvPr/>
        </p:nvSpPr>
        <p:spPr>
          <a:xfrm>
            <a:off x="726343" y="377973"/>
            <a:ext cx="8829547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 </a:t>
            </a:r>
            <a:r>
              <a:rPr lang="ko-KR" altLang="en-US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일반선택과목과  진로선택과목</a:t>
            </a:r>
            <a:r>
              <a:rPr lang="en-US" altLang="ko-KR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(</a:t>
            </a:r>
            <a:r>
              <a:rPr lang="ko-KR" altLang="en-US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 성취평가제</a:t>
            </a:r>
            <a:r>
              <a:rPr lang="en-US" altLang="ko-KR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)</a:t>
            </a:r>
            <a:endParaRPr lang="ko-KR" altLang="en-US" sz="2600" b="1" spc="-150" dirty="0">
              <a:ln>
                <a:solidFill>
                  <a:srgbClr val="4F81BD">
                    <a:alpha val="2000"/>
                  </a:srgbClr>
                </a:solidFill>
              </a:ln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0115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098A1291-111C-4F41-9870-D7E720AB483F}"/>
              </a:ext>
            </a:extLst>
          </p:cNvPr>
          <p:cNvGrpSpPr/>
          <p:nvPr/>
        </p:nvGrpSpPr>
        <p:grpSpPr>
          <a:xfrm>
            <a:off x="1524000" y="1916832"/>
            <a:ext cx="9144000" cy="2016224"/>
            <a:chOff x="0" y="1916832"/>
            <a:chExt cx="9144000" cy="2016224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69688B53-95A1-42EB-B936-816A48E40329}"/>
                </a:ext>
              </a:extLst>
            </p:cNvPr>
            <p:cNvSpPr/>
            <p:nvPr/>
          </p:nvSpPr>
          <p:spPr>
            <a:xfrm>
              <a:off x="0" y="1916832"/>
              <a:ext cx="9144000" cy="2016224"/>
            </a:xfrm>
            <a:prstGeom prst="rect">
              <a:avLst/>
            </a:prstGeom>
            <a:solidFill>
              <a:srgbClr val="E2E2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1051A0FD-F8AE-4152-91FA-FAE8223700CD}"/>
                </a:ext>
              </a:extLst>
            </p:cNvPr>
            <p:cNvSpPr/>
            <p:nvPr/>
          </p:nvSpPr>
          <p:spPr>
            <a:xfrm>
              <a:off x="0" y="3794900"/>
              <a:ext cx="9144000" cy="138156"/>
            </a:xfrm>
            <a:prstGeom prst="rect">
              <a:avLst/>
            </a:prstGeom>
            <a:gradFill>
              <a:gsLst>
                <a:gs pos="0">
                  <a:srgbClr val="D9D9D9">
                    <a:alpha val="0"/>
                  </a:srgb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25DE79D-4554-4190-A212-CF643659C963}"/>
                </a:ext>
              </a:extLst>
            </p:cNvPr>
            <p:cNvSpPr/>
            <p:nvPr/>
          </p:nvSpPr>
          <p:spPr>
            <a:xfrm flipH="1" flipV="1">
              <a:off x="0" y="1916832"/>
              <a:ext cx="9144000" cy="138156"/>
            </a:xfrm>
            <a:prstGeom prst="rect">
              <a:avLst/>
            </a:prstGeom>
            <a:gradFill>
              <a:gsLst>
                <a:gs pos="0">
                  <a:srgbClr val="D9D9D9">
                    <a:alpha val="0"/>
                  </a:srgb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" name="직사각형 8"/>
          <p:cNvSpPr/>
          <p:nvPr/>
        </p:nvSpPr>
        <p:spPr>
          <a:xfrm>
            <a:off x="1524000" y="2759160"/>
            <a:ext cx="914400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전국연합학력평가와 수능</a:t>
            </a: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EB45DA7D-EF7C-4B6F-806E-5A00C412D78A}"/>
              </a:ext>
            </a:extLst>
          </p:cNvPr>
          <p:cNvGrpSpPr/>
          <p:nvPr/>
        </p:nvGrpSpPr>
        <p:grpSpPr>
          <a:xfrm>
            <a:off x="9317177" y="4140440"/>
            <a:ext cx="2966532" cy="2780928"/>
            <a:chOff x="5626163" y="3483424"/>
            <a:chExt cx="3599801" cy="3374576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9263E360-F13B-4C31-8B37-2214F11C913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0726" b="19583"/>
            <a:stretch/>
          </p:blipFill>
          <p:spPr>
            <a:xfrm>
              <a:off x="5626163" y="3483424"/>
              <a:ext cx="3522349" cy="3374576"/>
            </a:xfrm>
            <a:prstGeom prst="rect">
              <a:avLst/>
            </a:prstGeom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B77FEC4D-A4A5-42F6-83CE-AD6D53203B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08" t="79218" r="78263" b="4158"/>
            <a:stretch/>
          </p:blipFill>
          <p:spPr>
            <a:xfrm>
              <a:off x="5832140" y="6137536"/>
              <a:ext cx="504056" cy="556199"/>
            </a:xfrm>
            <a:prstGeom prst="rect">
              <a:avLst/>
            </a:prstGeom>
          </p:spPr>
        </p:pic>
        <p:pic>
          <p:nvPicPr>
            <p:cNvPr id="13" name="그림 12" descr="아이콘.png">
              <a:extLst>
                <a:ext uri="{FF2B5EF4-FFF2-40B4-BE49-F238E27FC236}">
                  <a16:creationId xmlns:a16="http://schemas.microsoft.com/office/drawing/2014/main" id="{BCF9F7C5-F1A9-4F98-9422-A45C1DF24DD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0" contrast="100000"/>
                      </a14:imgEffect>
                    </a14:imgLayer>
                  </a14:imgProps>
                </a:ext>
              </a:extLst>
            </a:blip>
            <a:srcRect t="24060" b="53104"/>
            <a:stretch>
              <a:fillRect/>
            </a:stretch>
          </p:blipFill>
          <p:spPr>
            <a:xfrm>
              <a:off x="8603942" y="5126175"/>
              <a:ext cx="622022" cy="395832"/>
            </a:xfrm>
            <a:prstGeom prst="rect">
              <a:avLst/>
            </a:prstGeom>
          </p:spPr>
        </p:pic>
        <p:pic>
          <p:nvPicPr>
            <p:cNvPr id="14" name="그림 13" descr="아이콘.png">
              <a:extLst>
                <a:ext uri="{FF2B5EF4-FFF2-40B4-BE49-F238E27FC236}">
                  <a16:creationId xmlns:a16="http://schemas.microsoft.com/office/drawing/2014/main" id="{C26A0DA7-68CC-4BA1-B589-7C72AE14377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bright="100000" contrast="-100000"/>
            </a:blip>
            <a:srcRect b="79289"/>
            <a:stretch>
              <a:fillRect/>
            </a:stretch>
          </p:blipFill>
          <p:spPr>
            <a:xfrm>
              <a:off x="7776356" y="5812399"/>
              <a:ext cx="682050" cy="393643"/>
            </a:xfrm>
            <a:prstGeom prst="rect">
              <a:avLst/>
            </a:prstGeom>
          </p:spPr>
        </p:pic>
        <p:pic>
          <p:nvPicPr>
            <p:cNvPr id="15" name="그림 14" descr="아이콘2.png">
              <a:extLst>
                <a:ext uri="{FF2B5EF4-FFF2-40B4-BE49-F238E27FC236}">
                  <a16:creationId xmlns:a16="http://schemas.microsoft.com/office/drawing/2014/main" id="{ABE4C26D-5DEF-48BA-8500-4271255BA83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lum bright="100000" contrast="100000"/>
            </a:blip>
            <a:srcRect t="60309" r="23077" b="15567"/>
            <a:stretch>
              <a:fillRect/>
            </a:stretch>
          </p:blipFill>
          <p:spPr>
            <a:xfrm>
              <a:off x="7524328" y="5121188"/>
              <a:ext cx="565474" cy="395833"/>
            </a:xfrm>
            <a:prstGeom prst="rect">
              <a:avLst/>
            </a:prstGeom>
          </p:spPr>
        </p:pic>
        <p:pic>
          <p:nvPicPr>
            <p:cNvPr id="16" name="그림 15" descr="아이콘.png">
              <a:extLst>
                <a:ext uri="{FF2B5EF4-FFF2-40B4-BE49-F238E27FC236}">
                  <a16:creationId xmlns:a16="http://schemas.microsoft.com/office/drawing/2014/main" id="{0B9E869B-6825-4544-A328-610719AD4B1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lum bright="100000" contrast="100000"/>
            </a:blip>
            <a:srcRect t="47844" b="28233"/>
            <a:stretch>
              <a:fillRect/>
            </a:stretch>
          </p:blipFill>
          <p:spPr>
            <a:xfrm>
              <a:off x="7020272" y="5605148"/>
              <a:ext cx="678569" cy="452380"/>
            </a:xfrm>
            <a:prstGeom prst="rect">
              <a:avLst/>
            </a:prstGeom>
          </p:spPr>
        </p:pic>
        <p:pic>
          <p:nvPicPr>
            <p:cNvPr id="17" name="그림 16" descr="아이콘.png">
              <a:extLst>
                <a:ext uri="{FF2B5EF4-FFF2-40B4-BE49-F238E27FC236}">
                  <a16:creationId xmlns:a16="http://schemas.microsoft.com/office/drawing/2014/main" id="{4EC34CFA-1677-4066-8BAD-12A7A639F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0" contrast="100000"/>
                      </a14:imgEffect>
                    </a14:imgLayer>
                  </a14:imgProps>
                </a:ext>
              </a:extLst>
            </a:blip>
            <a:srcRect t="76256" b="1316"/>
            <a:stretch>
              <a:fillRect/>
            </a:stretch>
          </p:blipFill>
          <p:spPr>
            <a:xfrm>
              <a:off x="6978408" y="6446551"/>
              <a:ext cx="622022" cy="388764"/>
            </a:xfrm>
            <a:prstGeom prst="rect">
              <a:avLst/>
            </a:prstGeom>
          </p:spPr>
        </p:pic>
      </p:grpSp>
      <p:sp>
        <p:nvSpPr>
          <p:cNvPr id="19" name="사각형: 둥근 위쪽 모서리 3">
            <a:extLst>
              <a:ext uri="{FF2B5EF4-FFF2-40B4-BE49-F238E27FC236}">
                <a16:creationId xmlns:a16="http://schemas.microsoft.com/office/drawing/2014/main" id="{59926E24-5A27-4C02-B5B6-98B6DD9B9E82}"/>
              </a:ext>
            </a:extLst>
          </p:cNvPr>
          <p:cNvSpPr/>
          <p:nvPr/>
        </p:nvSpPr>
        <p:spPr>
          <a:xfrm flipV="1">
            <a:off x="4745850" y="1918504"/>
            <a:ext cx="2700300" cy="36004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4835860" y="1660616"/>
            <a:ext cx="187211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srgbClr val="0070C0"/>
                </a:solidFill>
              </a:rPr>
              <a:t>Chapter</a:t>
            </a:r>
            <a:endParaRPr lang="ko-KR" altLang="en-US" b="1" dirty="0">
              <a:ln>
                <a:solidFill>
                  <a:srgbClr val="4F81BD">
                    <a:alpha val="2000"/>
                  </a:srgbClr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276020" y="1118865"/>
            <a:ext cx="447558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6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srgbClr val="0070C0"/>
                </a:solidFill>
              </a:rPr>
              <a:t>3</a:t>
            </a:r>
            <a:endParaRPr lang="ko-KR" altLang="en-US" sz="6400" b="1" spc="-150" dirty="0">
              <a:ln>
                <a:solidFill>
                  <a:srgbClr val="4F81BD">
                    <a:alpha val="2000"/>
                  </a:srgbClr>
                </a:solidFill>
              </a:ln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611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54E42F70-27AC-4CC6-85D8-39633A762D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2740904"/>
              </p:ext>
            </p:extLst>
          </p:nvPr>
        </p:nvGraphicFramePr>
        <p:xfrm>
          <a:off x="511729" y="1699540"/>
          <a:ext cx="10427515" cy="4690599"/>
        </p:xfrm>
        <a:graphic>
          <a:graphicData uri="http://schemas.openxmlformats.org/drawingml/2006/table">
            <a:tbl>
              <a:tblPr/>
              <a:tblGrid>
                <a:gridCol w="10392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39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023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34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584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515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</a:p>
                  </a:txBody>
                  <a:tcPr marL="12746" marR="12746" marT="16994" marB="16994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1 ․ 2</a:t>
                      </a:r>
                      <a:r>
                        <a:rPr lang="ko-KR" altLang="en-US" sz="16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학년</a:t>
                      </a: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6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학년</a:t>
                      </a: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7672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</a:p>
                  </a:txBody>
                  <a:tcPr marL="12746" marR="12746" marT="16994" marB="16994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23(</a:t>
                      </a:r>
                      <a:r>
                        <a:rPr lang="ko-KR" altLang="en-US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500" b="1" kern="0" spc="-4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서울특별시교육청 </a:t>
                      </a:r>
                      <a:r>
                        <a:rPr lang="en-US" altLang="ko-KR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학년</a:t>
                      </a:r>
                      <a:endParaRPr lang="en-US" altLang="ko-KR" sz="1500" b="1" kern="0" spc="-4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25(</a:t>
                      </a:r>
                      <a:r>
                        <a:rPr lang="ko-KR" altLang="en-US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500" b="1" kern="0" spc="-4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서울특별시교육청</a:t>
                      </a: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27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24(</a:t>
                      </a:r>
                      <a:r>
                        <a:rPr lang="ko-KR" altLang="en-US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500" b="1" kern="0" spc="-4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서울특별시교육청</a:t>
                      </a:r>
                      <a:r>
                        <a:rPr lang="en-US" altLang="ko-KR" sz="1500" b="1" kern="0" spc="-4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2</a:t>
                      </a:r>
                      <a:r>
                        <a:rPr lang="ko-KR" altLang="en-US" sz="1500" b="1" kern="0" spc="-4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학년</a:t>
                      </a:r>
                      <a:endParaRPr lang="en-US" altLang="ko-KR" sz="1500" b="1" kern="0" spc="-4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25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</a:p>
                  </a:txBody>
                  <a:tcPr marL="12746" marR="12746" marT="16994" marB="16994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b="1" kern="0" spc="-4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500" b="1" kern="0" spc="-4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14(</a:t>
                      </a:r>
                      <a:r>
                        <a:rPr lang="ko-KR" altLang="en-US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500" b="1" kern="0" spc="-4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경기도교육청</a:t>
                      </a: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550052"/>
                  </a:ext>
                </a:extLst>
              </a:tr>
              <a:tr h="6123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</a:p>
                  </a:txBody>
                  <a:tcPr marL="12746" marR="12746" marT="16994" marB="16994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2(</a:t>
                      </a:r>
                      <a:r>
                        <a:rPr lang="ko-KR" altLang="en-US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500" b="1" kern="0" spc="-4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부산광역시교육청 </a:t>
                      </a:r>
                      <a:r>
                        <a:rPr lang="en-US" altLang="ko-KR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학년</a:t>
                      </a:r>
                      <a:endParaRPr lang="en-US" altLang="ko-KR" sz="1500" b="1" kern="0" spc="-4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서울 참여하지 않음</a:t>
                      </a:r>
                      <a:r>
                        <a:rPr lang="en-US" altLang="ko-KR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3(</a:t>
                      </a:r>
                      <a:r>
                        <a:rPr lang="ko-KR" altLang="en-US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500" b="1" kern="0" spc="-4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한국교육과정평가원</a:t>
                      </a:r>
                      <a:endParaRPr lang="en-US" altLang="ko-KR" sz="15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대학수학능력시험 모의평가</a:t>
                      </a:r>
                      <a:r>
                        <a:rPr lang="en-US" altLang="ko-KR" sz="15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61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</a:p>
                  </a:txBody>
                  <a:tcPr marL="12746" marR="12746" marT="16994" marB="16994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b="1" kern="0" spc="-4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b="1" kern="0" spc="-4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 (</a:t>
                      </a:r>
                      <a:r>
                        <a:rPr lang="ko-KR" altLang="en-US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500" b="1" kern="0" spc="-4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인천광역시교육청</a:t>
                      </a: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5078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>
                          <a:solidFill>
                            <a:srgbClr val="3038DC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1500" b="1" kern="0" spc="0" dirty="0">
                          <a:solidFill>
                            <a:srgbClr val="3038DC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</a:p>
                  </a:txBody>
                  <a:tcPr marL="12746" marR="12746" marT="16994" marB="16994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-40" dirty="0">
                          <a:solidFill>
                            <a:srgbClr val="3038DC"/>
                          </a:solidFill>
                          <a:effectLst/>
                          <a:latin typeface="+mn-ea"/>
                          <a:ea typeface="+mn-ea"/>
                        </a:rPr>
                        <a:t>31(</a:t>
                      </a:r>
                      <a:r>
                        <a:rPr lang="ko-KR" altLang="en-US" sz="1500" b="1" kern="0" spc="-40" dirty="0">
                          <a:solidFill>
                            <a:srgbClr val="3038DC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500" b="1" kern="0" spc="-40" dirty="0">
                          <a:solidFill>
                            <a:srgbClr val="3038DC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500" b="1" kern="0" spc="-40" dirty="0">
                        <a:solidFill>
                          <a:srgbClr val="3038DC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40" dirty="0">
                          <a:solidFill>
                            <a:srgbClr val="3038DC"/>
                          </a:solidFill>
                          <a:effectLst/>
                          <a:latin typeface="+mn-ea"/>
                          <a:ea typeface="+mn-ea"/>
                        </a:rPr>
                        <a:t>인천광역시교육청</a:t>
                      </a: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1(</a:t>
                      </a:r>
                      <a:r>
                        <a:rPr lang="ko-KR" altLang="en-US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5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500" b="1" kern="0" spc="-4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한국교육과정평가원</a:t>
                      </a:r>
                      <a:endParaRPr lang="en-US" altLang="ko-KR" sz="15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대학수학능력시험 모의평가</a:t>
                      </a:r>
                      <a:r>
                        <a:rPr lang="en-US" altLang="ko-KR" sz="15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407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</a:p>
                  </a:txBody>
                  <a:tcPr marL="12746" marR="12746" marT="16994" marB="16994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b="1" kern="0" spc="-4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b="1" kern="0" spc="-4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12(</a:t>
                      </a:r>
                      <a:r>
                        <a:rPr lang="ko-KR" altLang="en-US" sz="15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5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500" b="1" kern="0" spc="-8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서울특별시교육청</a:t>
                      </a: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0232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</a:p>
                  </a:txBody>
                  <a:tcPr marL="12746" marR="12746" marT="16994" marB="16994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24(</a:t>
                      </a:r>
                      <a:r>
                        <a:rPr lang="ko-KR" altLang="en-US" sz="15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5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500" b="1" kern="0" spc="-8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경기도교육청</a:t>
                      </a: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-8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18(</a:t>
                      </a:r>
                      <a:r>
                        <a:rPr lang="ko-KR" altLang="en-US" sz="1500" b="1" kern="0" spc="-8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500" b="1" kern="0" spc="-8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500" b="1" kern="0" spc="-8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1" kern="0" spc="-80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</a:rPr>
                        <a:t>대학수학능력시험</a:t>
                      </a:r>
                    </a:p>
                  </a:txBody>
                  <a:tcPr marL="12746" marR="12746" marT="16994" marB="16994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직사각형 2">
            <a:extLst>
              <a:ext uri="{FF2B5EF4-FFF2-40B4-BE49-F238E27FC236}">
                <a16:creationId xmlns:a16="http://schemas.microsoft.com/office/drawing/2014/main" id="{15F79BC7-C98C-4340-8956-F15889C96EB9}"/>
              </a:ext>
            </a:extLst>
          </p:cNvPr>
          <p:cNvSpPr/>
          <p:nvPr/>
        </p:nvSpPr>
        <p:spPr>
          <a:xfrm>
            <a:off x="1200665" y="467861"/>
            <a:ext cx="55739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2021</a:t>
            </a:r>
            <a:r>
              <a:rPr lang="ko-KR" altLang="en-US" sz="28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년 전국연합학력평가 시행일정</a:t>
            </a:r>
            <a:endParaRPr lang="ko-KR" altLang="en-US" sz="2800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387DB731-686C-4CCA-BD0A-078BD66E78D2}"/>
              </a:ext>
            </a:extLst>
          </p:cNvPr>
          <p:cNvSpPr/>
          <p:nvPr/>
        </p:nvSpPr>
        <p:spPr>
          <a:xfrm>
            <a:off x="984259" y="1160644"/>
            <a:ext cx="60067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※ </a:t>
            </a:r>
            <a:r>
              <a:rPr lang="ko-KR" altLang="en-US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학년별 시행일정</a:t>
            </a:r>
            <a:r>
              <a:rPr lang="en-US" altLang="ko-KR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/</a:t>
            </a:r>
            <a:r>
              <a:rPr lang="ko-KR" altLang="en-US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주관교육청 </a:t>
            </a:r>
            <a:r>
              <a:rPr lang="en-US" altLang="ko-KR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[1,2</a:t>
            </a:r>
            <a:r>
              <a:rPr lang="ko-KR" altLang="en-US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학년 총 </a:t>
            </a:r>
            <a:r>
              <a:rPr lang="en-US" altLang="ko-KR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4</a:t>
            </a:r>
            <a:r>
              <a:rPr lang="ko-KR" altLang="en-US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회</a:t>
            </a:r>
            <a:r>
              <a:rPr lang="en-US" altLang="ko-KR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,  3</a:t>
            </a:r>
            <a:r>
              <a:rPr lang="ko-KR" altLang="en-US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학년 총 </a:t>
            </a:r>
            <a:r>
              <a:rPr lang="en-US" altLang="ko-KR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6</a:t>
            </a:r>
            <a:r>
              <a:rPr lang="ko-KR" altLang="en-US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회</a:t>
            </a:r>
            <a:r>
              <a:rPr lang="en-US" altLang="ko-KR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</a:rPr>
              <a:t>]</a:t>
            </a:r>
            <a:endParaRPr lang="ko-KR" altLang="en-US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D6B34FE-A541-4019-BAB8-5A8F2E4AE073}"/>
              </a:ext>
            </a:extLst>
          </p:cNvPr>
          <p:cNvSpPr/>
          <p:nvPr/>
        </p:nvSpPr>
        <p:spPr>
          <a:xfrm>
            <a:off x="1566023" y="1699539"/>
            <a:ext cx="4464074" cy="469059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24341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8832305" y="6453336"/>
            <a:ext cx="1440409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4CF9E6-CAFA-4875-98B8-9E7A91D748BE}"/>
              </a:ext>
            </a:extLst>
          </p:cNvPr>
          <p:cNvSpPr txBox="1"/>
          <p:nvPr/>
        </p:nvSpPr>
        <p:spPr>
          <a:xfrm>
            <a:off x="1775521" y="142439"/>
            <a:ext cx="6752443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2600" b="1" spc="-2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7800007"/>
              </p:ext>
            </p:extLst>
          </p:nvPr>
        </p:nvGraphicFramePr>
        <p:xfrm>
          <a:off x="531845" y="980727"/>
          <a:ext cx="11103429" cy="5692689"/>
        </p:xfrm>
        <a:graphic>
          <a:graphicData uri="http://schemas.openxmlformats.org/drawingml/2006/table">
            <a:tbl>
              <a:tblPr/>
              <a:tblGrid>
                <a:gridCol w="11703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90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704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9735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08817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과목</a:t>
                      </a:r>
                      <a:endParaRPr lang="ko-KR" altLang="en-US" sz="1600" b="1" kern="0" spc="-4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34466" marR="34466" marT="34466" marB="34466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2021</a:t>
                      </a:r>
                      <a:r>
                        <a:rPr lang="ko-KR" altLang="en-US" sz="18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학년도 </a:t>
                      </a:r>
                      <a:r>
                        <a:rPr lang="ko-KR" altLang="en-US" sz="1800" b="1" kern="0" spc="-40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대수능</a:t>
                      </a:r>
                      <a:endParaRPr lang="en-US" altLang="ko-KR" sz="1800" b="1" kern="0" spc="-40" dirty="0"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-40" dirty="0">
                          <a:solidFill>
                            <a:srgbClr val="C00000"/>
                          </a:solidFill>
                          <a:effectLst/>
                          <a:latin typeface="맑은 고딕"/>
                          <a:ea typeface="맑은 고딕"/>
                        </a:rPr>
                        <a:t>(</a:t>
                      </a:r>
                      <a:r>
                        <a:rPr lang="ko-KR" altLang="en-US" sz="1600" b="1" kern="0" spc="-40" dirty="0">
                          <a:solidFill>
                            <a:srgbClr val="C00000"/>
                          </a:solidFill>
                          <a:effectLst/>
                          <a:latin typeface="맑은 고딕"/>
                          <a:ea typeface="맑은 고딕"/>
                        </a:rPr>
                        <a:t>졸업생</a:t>
                      </a:r>
                      <a:r>
                        <a:rPr lang="en-US" altLang="ko-KR" sz="1600" b="1" kern="0" spc="-40" dirty="0">
                          <a:solidFill>
                            <a:srgbClr val="C00000"/>
                          </a:solidFill>
                          <a:effectLst/>
                          <a:latin typeface="맑은 고딕"/>
                          <a:ea typeface="맑은 고딕"/>
                        </a:rPr>
                        <a:t>)</a:t>
                      </a:r>
                      <a:endParaRPr lang="ko-KR" altLang="en-US" sz="1600" b="1" kern="0" spc="-40" dirty="0">
                        <a:solidFill>
                          <a:srgbClr val="C00000"/>
                        </a:solidFill>
                        <a:effectLst/>
                        <a:latin typeface="맑은 고딕"/>
                      </a:endParaRPr>
                    </a:p>
                  </a:txBody>
                  <a:tcPr marL="35941" marR="35941" marT="35941" marB="35941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2022~2024</a:t>
                      </a:r>
                      <a:r>
                        <a:rPr lang="ko-KR" altLang="en-US" sz="18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학년도 </a:t>
                      </a:r>
                      <a:r>
                        <a:rPr lang="ko-KR" altLang="en-US" sz="1800" b="1" kern="0" spc="-40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대수능</a:t>
                      </a:r>
                      <a:endParaRPr lang="en-US" altLang="ko-KR" sz="1800" b="1" kern="0" spc="-40" dirty="0"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-40" dirty="0">
                          <a:solidFill>
                            <a:srgbClr val="C00000"/>
                          </a:solidFill>
                          <a:effectLst/>
                          <a:latin typeface="맑은 고딕"/>
                          <a:ea typeface="맑은 고딕"/>
                        </a:rPr>
                        <a:t>(</a:t>
                      </a:r>
                      <a:r>
                        <a:rPr lang="ko-KR" altLang="en-US" sz="1600" b="1" kern="0" spc="-40" dirty="0">
                          <a:solidFill>
                            <a:srgbClr val="C00000"/>
                          </a:solidFill>
                          <a:effectLst/>
                          <a:latin typeface="맑은 고딕"/>
                          <a:ea typeface="맑은 고딕"/>
                        </a:rPr>
                        <a:t>현 고 </a:t>
                      </a:r>
                      <a:r>
                        <a:rPr lang="en-US" altLang="ko-KR" sz="1600" b="1" kern="0" spc="-40" dirty="0">
                          <a:solidFill>
                            <a:srgbClr val="C00000"/>
                          </a:solidFill>
                          <a:effectLst/>
                          <a:latin typeface="맑은 고딕"/>
                          <a:ea typeface="맑은 고딕"/>
                        </a:rPr>
                        <a:t>3~</a:t>
                      </a:r>
                      <a:r>
                        <a:rPr lang="ko-KR" altLang="en-US" sz="1600" b="1" kern="0" spc="-40" dirty="0">
                          <a:solidFill>
                            <a:srgbClr val="C00000"/>
                          </a:solidFill>
                          <a:effectLst/>
                          <a:latin typeface="맑은 고딕"/>
                          <a:ea typeface="맑은 고딕"/>
                        </a:rPr>
                        <a:t>고</a:t>
                      </a:r>
                      <a:r>
                        <a:rPr lang="en-US" altLang="ko-KR" sz="1600" b="1" kern="0" spc="-40" dirty="0">
                          <a:solidFill>
                            <a:srgbClr val="C00000"/>
                          </a:solidFill>
                          <a:effectLst/>
                          <a:latin typeface="맑은 고딕"/>
                          <a:ea typeface="맑은 고딕"/>
                        </a:rPr>
                        <a:t>1)</a:t>
                      </a:r>
                      <a:endParaRPr lang="ko-KR" altLang="en-US" sz="1600" b="1" kern="0" spc="-40" dirty="0">
                        <a:solidFill>
                          <a:srgbClr val="C00000"/>
                        </a:solidFill>
                        <a:effectLst/>
                        <a:latin typeface="맑은 고딕"/>
                      </a:endParaRPr>
                    </a:p>
                  </a:txBody>
                  <a:tcPr marL="34466" marR="34466" marT="34466" marB="34466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035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교육과정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34466" marR="34466" marT="34466" marB="34466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2015 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개정 교육과정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35941" marR="35941" marT="35941" marB="35941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2015 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개정 교육과정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34466" marR="34466" marT="34466" marB="34466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0031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국어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(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상대평가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)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34466" marR="34466" marT="34466" marB="34466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독서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, 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문학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, 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화법과 작문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, 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언어와 매체 중 언어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바탕"/>
                        <a:ea typeface="맑은 고딕"/>
                      </a:endParaRPr>
                    </a:p>
                  </a:txBody>
                  <a:tcPr marL="35941" marR="35941" marT="35941" marB="35941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>
                          <a:solidFill>
                            <a:srgbClr val="0070C0"/>
                          </a:solidFill>
                          <a:effectLst/>
                          <a:latin typeface="맑은 고딕"/>
                          <a:ea typeface="맑은 고딕"/>
                        </a:rPr>
                        <a:t>공통</a:t>
                      </a:r>
                      <a:r>
                        <a:rPr lang="ko-KR" altLang="en-US" sz="1400" b="1" kern="0" spc="-40" dirty="0">
                          <a:solidFill>
                            <a:srgbClr val="0070C0"/>
                          </a:solidFill>
                          <a:effectLst/>
                          <a:latin typeface="바탕"/>
                          <a:ea typeface="맑은 고딕"/>
                        </a:rPr>
                        <a:t> </a:t>
                      </a:r>
                      <a:r>
                        <a:rPr lang="en-US" altLang="ko-KR" sz="1400" b="1" kern="0" spc="-40" dirty="0">
                          <a:solidFill>
                            <a:srgbClr val="0070C0"/>
                          </a:solidFill>
                          <a:effectLst/>
                          <a:latin typeface="맑은 고딕"/>
                          <a:ea typeface="맑은 고딕"/>
                        </a:rPr>
                        <a:t>: </a:t>
                      </a:r>
                      <a:r>
                        <a:rPr lang="ko-KR" altLang="en-US" sz="1400" b="1" kern="0" spc="-40" dirty="0">
                          <a:solidFill>
                            <a:srgbClr val="0070C0"/>
                          </a:solidFill>
                          <a:effectLst/>
                          <a:latin typeface="맑은 고딕"/>
                          <a:ea typeface="맑은 고딕"/>
                        </a:rPr>
                        <a:t>독서</a:t>
                      </a:r>
                      <a:r>
                        <a:rPr lang="en-US" altLang="ko-KR" sz="1400" b="1" kern="0" spc="-40" dirty="0">
                          <a:solidFill>
                            <a:srgbClr val="0070C0"/>
                          </a:solidFill>
                          <a:effectLst/>
                          <a:latin typeface="맑은 고딕"/>
                          <a:ea typeface="맑은 고딕"/>
                        </a:rPr>
                        <a:t>, </a:t>
                      </a:r>
                      <a:r>
                        <a:rPr lang="ko-KR" altLang="en-US" sz="1400" b="1" kern="0" spc="-40" dirty="0">
                          <a:solidFill>
                            <a:srgbClr val="0070C0"/>
                          </a:solidFill>
                          <a:effectLst/>
                          <a:latin typeface="맑은 고딕"/>
                          <a:ea typeface="맑은 고딕"/>
                        </a:rPr>
                        <a:t>문학</a:t>
                      </a:r>
                      <a:endParaRPr lang="ko-KR" altLang="en-US" sz="1400" b="1" kern="0" spc="-40" dirty="0">
                        <a:solidFill>
                          <a:srgbClr val="0070C0"/>
                        </a:solidFill>
                        <a:effectLst/>
                        <a:latin typeface="바탕"/>
                        <a:ea typeface="맑은 고딕"/>
                      </a:endParaRPr>
                    </a:p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선택 </a:t>
                      </a:r>
                      <a:r>
                        <a:rPr lang="en-US" altLang="ko-KR" sz="1400" b="1" kern="0" spc="-40" dirty="0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: </a:t>
                      </a:r>
                      <a:r>
                        <a:rPr lang="ko-KR" altLang="en-US" sz="1400" b="1" kern="0" spc="-40" dirty="0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화법과 작문</a:t>
                      </a:r>
                      <a:r>
                        <a:rPr lang="en-US" altLang="ko-KR" sz="1400" b="1" kern="0" spc="-40" dirty="0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, </a:t>
                      </a:r>
                      <a:r>
                        <a:rPr lang="ko-KR" altLang="en-US" sz="1400" b="1" kern="0" spc="-40" dirty="0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언어와 매체 중 </a:t>
                      </a:r>
                      <a:r>
                        <a:rPr lang="ko-KR" altLang="en-US" sz="1400" b="1" kern="0" spc="-40" dirty="0" err="1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택</a:t>
                      </a:r>
                      <a:r>
                        <a:rPr lang="en-US" altLang="ko-KR" sz="1400" b="1" kern="0" spc="-40" dirty="0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1</a:t>
                      </a:r>
                      <a:endParaRPr lang="ko-KR" altLang="en-US" sz="1400" b="1" kern="0" spc="-40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34466" marR="34466" marT="34466" marB="34466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2865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수학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(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상대평가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)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34466" marR="34466" marT="34466" marB="34466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가형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(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이과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) ⇨ 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수학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Ⅰ, 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확률과 통계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, </a:t>
                      </a:r>
                    </a:p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미적분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바탕"/>
                        <a:ea typeface="맑은 고딕"/>
                      </a:endParaRPr>
                    </a:p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나형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(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문과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) 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⇨ 수학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Ⅰ, 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수학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Ⅱ, 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확률과 통계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35941" marR="35941" marT="35941" marB="35941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>
                          <a:solidFill>
                            <a:srgbClr val="0070C0"/>
                          </a:solidFill>
                          <a:effectLst/>
                          <a:latin typeface="맑은 고딕"/>
                          <a:ea typeface="맑은 고딕"/>
                        </a:rPr>
                        <a:t>공통</a:t>
                      </a:r>
                      <a:r>
                        <a:rPr lang="ko-KR" altLang="en-US" sz="1400" b="1" kern="0" spc="-40" dirty="0">
                          <a:solidFill>
                            <a:srgbClr val="0070C0"/>
                          </a:solidFill>
                          <a:effectLst/>
                          <a:latin typeface="바탕"/>
                          <a:ea typeface="맑은 고딕"/>
                        </a:rPr>
                        <a:t> </a:t>
                      </a:r>
                      <a:r>
                        <a:rPr lang="ko-KR" altLang="en-US" sz="1400" b="1" kern="0" spc="-40" dirty="0">
                          <a:solidFill>
                            <a:srgbClr val="0070C0"/>
                          </a:solidFill>
                          <a:effectLst/>
                          <a:latin typeface="맑은 고딕"/>
                          <a:ea typeface="맑은 고딕"/>
                        </a:rPr>
                        <a:t>⇨ 수학</a:t>
                      </a:r>
                      <a:r>
                        <a:rPr lang="en-US" altLang="ko-KR" sz="1400" b="1" kern="0" spc="-40" dirty="0">
                          <a:solidFill>
                            <a:srgbClr val="0070C0"/>
                          </a:solidFill>
                          <a:effectLst/>
                          <a:latin typeface="맑은 고딕"/>
                          <a:ea typeface="맑은 고딕"/>
                        </a:rPr>
                        <a:t>Ⅰ, </a:t>
                      </a:r>
                      <a:r>
                        <a:rPr lang="ko-KR" altLang="en-US" sz="1400" b="1" kern="0" spc="-40" dirty="0">
                          <a:solidFill>
                            <a:srgbClr val="0070C0"/>
                          </a:solidFill>
                          <a:effectLst/>
                          <a:latin typeface="맑은 고딕"/>
                          <a:ea typeface="맑은 고딕"/>
                        </a:rPr>
                        <a:t>수학</a:t>
                      </a:r>
                      <a:r>
                        <a:rPr lang="en-US" altLang="ko-KR" sz="1400" b="1" kern="0" spc="-40" dirty="0">
                          <a:solidFill>
                            <a:srgbClr val="0070C0"/>
                          </a:solidFill>
                          <a:effectLst/>
                          <a:latin typeface="맑은 고딕"/>
                          <a:ea typeface="맑은 고딕"/>
                        </a:rPr>
                        <a:t>Ⅱ</a:t>
                      </a:r>
                      <a:endParaRPr lang="ko-KR" altLang="en-US" sz="1400" b="1" kern="0" spc="-40" dirty="0">
                        <a:solidFill>
                          <a:srgbClr val="0070C0"/>
                        </a:solidFill>
                        <a:effectLst/>
                        <a:latin typeface="바탕"/>
                        <a:ea typeface="맑은 고딕"/>
                      </a:endParaRPr>
                    </a:p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선택 ⇨ 확률과 통계</a:t>
                      </a:r>
                      <a:r>
                        <a:rPr lang="en-US" altLang="ko-KR" sz="1400" b="1" kern="0" spc="-40" dirty="0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, </a:t>
                      </a:r>
                      <a:r>
                        <a:rPr lang="ko-KR" altLang="en-US" sz="1400" b="1" kern="0" spc="-40" dirty="0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미적분</a:t>
                      </a:r>
                      <a:r>
                        <a:rPr lang="en-US" altLang="ko-KR" sz="1400" b="1" kern="0" spc="-40" dirty="0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, </a:t>
                      </a:r>
                      <a:r>
                        <a:rPr lang="ko-KR" altLang="en-US" sz="1400" b="1" kern="0" spc="-40" dirty="0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기하 중 </a:t>
                      </a:r>
                      <a:r>
                        <a:rPr lang="ko-KR" altLang="en-US" sz="1400" b="1" kern="0" spc="-40" dirty="0" err="1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택</a:t>
                      </a:r>
                      <a:r>
                        <a:rPr lang="en-US" altLang="ko-KR" sz="1400" b="1" kern="0" spc="-40" dirty="0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1</a:t>
                      </a:r>
                      <a:endParaRPr lang="ko-KR" altLang="en-US" sz="1400" b="1" kern="0" spc="-40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34466" marR="34466" marT="34466" marB="34466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211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탐구</a:t>
                      </a:r>
                      <a:endParaRPr lang="ko-KR" altLang="en-US" sz="1200" b="1" kern="0" spc="-4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(</a:t>
                      </a:r>
                      <a:r>
                        <a:rPr lang="ko-KR" altLang="en-US" sz="12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상대평가</a:t>
                      </a:r>
                      <a:r>
                        <a:rPr lang="en-US" altLang="ko-KR" sz="12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)</a:t>
                      </a:r>
                      <a:endParaRPr lang="ko-KR" altLang="en-US" sz="1200" b="1" kern="0" spc="-4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34466" marR="34466" marT="34466" marB="34466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사회탐구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(9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과목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)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34466" marR="34466" marT="34466" marB="34466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사회 계열 중 </a:t>
                      </a:r>
                      <a:r>
                        <a:rPr lang="ko-KR" altLang="en-US" sz="1400" b="1" dirty="0" err="1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택</a:t>
                      </a:r>
                      <a:r>
                        <a:rPr lang="ko-KR" altLang="en-US" sz="1400" b="1" dirty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1" dirty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</a:t>
                      </a:r>
                    </a:p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-3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35941" marR="35941" marT="35941" marB="35941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사회</a:t>
                      </a:r>
                      <a:r>
                        <a:rPr lang="en-US" altLang="ko-KR" sz="1400" b="1" kern="0" spc="-40" dirty="0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1400" b="1" kern="0" spc="-40" dirty="0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과학 계열 구분 없이 </a:t>
                      </a:r>
                      <a:r>
                        <a:rPr lang="ko-KR" altLang="en-US" sz="1400" b="1" kern="0" spc="-40" dirty="0" err="1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택</a:t>
                      </a:r>
                      <a:r>
                        <a:rPr lang="ko-KR" altLang="en-US" sz="1400" b="1" kern="0" spc="-40" dirty="0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lang="en-US" altLang="ko-KR" sz="1400" b="1" kern="0" spc="-40" dirty="0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2</a:t>
                      </a:r>
                    </a:p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(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사회탐구 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1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과목 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+ 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과학탐구 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1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과목 응시</a:t>
                      </a:r>
                      <a:endParaRPr lang="en-US" altLang="ko-KR" sz="1400" b="1" kern="0" spc="-40" dirty="0"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 가능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)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34466" marR="34466" marT="34466" marB="34466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70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과학탐구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(8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과목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)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34466" marR="34466" marT="34466" marB="34466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과학 계열 중 </a:t>
                      </a:r>
                      <a:r>
                        <a:rPr lang="ko-KR" altLang="en-US" sz="1400" b="1" dirty="0" err="1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택</a:t>
                      </a:r>
                      <a:r>
                        <a:rPr lang="ko-KR" altLang="en-US" sz="1400" b="1" dirty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400" b="1" dirty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</a:t>
                      </a:r>
                    </a:p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35941" marR="35941" marT="35941" marB="35941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-4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34466" marR="34466" marT="34466" marB="34466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035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영어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(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절대평가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)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34466" marR="34466" marT="34466" marB="34466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영어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Ⅰ, 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영어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Ⅱ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바탕"/>
                        <a:ea typeface="맑은 고딕"/>
                      </a:endParaRPr>
                    </a:p>
                  </a:txBody>
                  <a:tcPr marL="35941" marR="35941" marT="35941" marB="35941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영어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Ⅰ, 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영어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Ⅱ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바탕"/>
                        <a:ea typeface="맑은 고딕"/>
                      </a:endParaRPr>
                    </a:p>
                  </a:txBody>
                  <a:tcPr marL="34466" marR="34466" marT="34466" marB="34466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035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한국사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(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절대평가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)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34466" marR="34466" marT="34466" marB="34466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한국사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바탕"/>
                        <a:ea typeface="맑은 고딕"/>
                      </a:endParaRPr>
                    </a:p>
                  </a:txBody>
                  <a:tcPr marL="35941" marR="35941" marT="35941" marB="35941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한국사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바탕"/>
                        <a:ea typeface="맑은 고딕"/>
                      </a:endParaRPr>
                    </a:p>
                  </a:txBody>
                  <a:tcPr marL="34466" marR="34466" marT="34466" marB="34466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17087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제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2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외국어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/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한문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34466" marR="34466" marT="34466" marB="34466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9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과목 중 </a:t>
                      </a:r>
                      <a:r>
                        <a:rPr lang="ko-KR" altLang="en-US" sz="1400" b="1" kern="0" spc="-40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택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1 </a:t>
                      </a:r>
                    </a:p>
                  </a:txBody>
                  <a:tcPr marL="35941" marR="35941" marT="35941" marB="35941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9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과목 중 </a:t>
                      </a:r>
                      <a:r>
                        <a:rPr lang="ko-KR" altLang="en-US" sz="1400" b="1" kern="0" spc="-40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택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lang="en-US" altLang="ko-KR" sz="1400" b="1" kern="0" spc="-40" dirty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</a:rPr>
                        <a:t>1</a:t>
                      </a:r>
                      <a:r>
                        <a:rPr lang="en-US" altLang="ko-KR" sz="1400" b="1" kern="0" spc="-40" dirty="0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 (</a:t>
                      </a:r>
                      <a:r>
                        <a:rPr lang="ko-KR" altLang="en-US" sz="1400" b="1" kern="0" spc="-40" dirty="0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절대평가</a:t>
                      </a:r>
                      <a:r>
                        <a:rPr lang="en-US" altLang="ko-KR" sz="1400" b="1" kern="0" spc="-40" dirty="0">
                          <a:solidFill>
                            <a:srgbClr val="FF0000"/>
                          </a:solidFill>
                          <a:effectLst/>
                          <a:latin typeface="맑은 고딕"/>
                          <a:ea typeface="맑은 고딕"/>
                        </a:rPr>
                        <a:t>)</a:t>
                      </a:r>
                    </a:p>
                  </a:txBody>
                  <a:tcPr marL="34466" marR="34466" marT="34466" marB="34466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0354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40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ebs</a:t>
                      </a:r>
                      <a:r>
                        <a:rPr 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교재 </a:t>
                      </a:r>
                      <a:r>
                        <a:rPr lang="ko-KR" altLang="en-US" sz="1400" b="1" kern="0" spc="-40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연계율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34466" marR="34466" marT="34466" marB="34466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70%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바탕"/>
                          <a:ea typeface="맑은 고딕"/>
                        </a:rPr>
                        <a:t> 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연계</a:t>
                      </a:r>
                      <a:endParaRPr lang="ko-KR" altLang="en-US" sz="1400" b="1" kern="0" spc="-40" dirty="0">
                        <a:solidFill>
                          <a:srgbClr val="000000"/>
                        </a:solidFill>
                        <a:effectLst/>
                        <a:latin typeface="바탕"/>
                        <a:ea typeface="맑은 고딕"/>
                      </a:endParaRPr>
                    </a:p>
                  </a:txBody>
                  <a:tcPr marL="35941" marR="35941" marT="35941" marB="35941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40" dirty="0">
                          <a:solidFill>
                            <a:srgbClr val="C00000"/>
                          </a:solidFill>
                          <a:effectLst/>
                          <a:latin typeface="맑은 고딕"/>
                          <a:ea typeface="맑은 고딕"/>
                        </a:rPr>
                        <a:t>50%</a:t>
                      </a:r>
                      <a:r>
                        <a:rPr lang="ko-KR" altLang="en-US" sz="1400" b="1" kern="0" spc="-40" dirty="0">
                          <a:solidFill>
                            <a:srgbClr val="C00000"/>
                          </a:solidFill>
                          <a:effectLst/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연계</a:t>
                      </a:r>
                      <a:endParaRPr lang="en-US" altLang="ko-KR" sz="1400" b="1" kern="0" spc="-40" dirty="0"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(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과목특성을 고려하여 간접연계로 전환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맑은 고딕"/>
                        </a:rPr>
                        <a:t>)</a:t>
                      </a:r>
                    </a:p>
                  </a:txBody>
                  <a:tcPr marL="34466" marR="34466" marT="34466" marB="34466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FBDA29C2-896A-4B7D-9683-E0C8866F448E}"/>
              </a:ext>
            </a:extLst>
          </p:cNvPr>
          <p:cNvSpPr txBox="1"/>
          <p:nvPr/>
        </p:nvSpPr>
        <p:spPr>
          <a:xfrm>
            <a:off x="1484467" y="279780"/>
            <a:ext cx="806804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2400" b="1" spc="-225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 대입제도 개편 주요사항 </a:t>
            </a:r>
            <a:r>
              <a:rPr lang="en-US" altLang="ko-KR" sz="2400" b="1" spc="-225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2400" b="1" spc="-188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수능체제 중심</a:t>
            </a:r>
            <a:r>
              <a:rPr lang="en-US" altLang="ko-KR" sz="2400" b="1" spc="-188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2400" b="1" spc="-188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수능과목 및 출제범위</a:t>
            </a:r>
            <a:r>
              <a:rPr lang="en-US" altLang="ko-KR" sz="2400" b="1" spc="-225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44976AA6-CB7D-467C-886D-6B5852A2524D}"/>
              </a:ext>
            </a:extLst>
          </p:cNvPr>
          <p:cNvSpPr/>
          <p:nvPr/>
        </p:nvSpPr>
        <p:spPr>
          <a:xfrm>
            <a:off x="6671388" y="933061"/>
            <a:ext cx="4945224" cy="578250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95991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EFE5CCD9-8264-4383-8BDF-D94F0D281E8E}"/>
              </a:ext>
            </a:extLst>
          </p:cNvPr>
          <p:cNvSpPr/>
          <p:nvPr/>
        </p:nvSpPr>
        <p:spPr>
          <a:xfrm>
            <a:off x="1522064" y="492745"/>
            <a:ext cx="45672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수능 영역별 평가 체계 </a:t>
            </a:r>
            <a:r>
              <a:rPr lang="en-US" altLang="ko-KR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[</a:t>
            </a:r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절대평가</a:t>
            </a:r>
            <a:r>
              <a:rPr lang="en-US" altLang="ko-KR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] </a:t>
            </a:r>
            <a:endParaRPr lang="ko-KR" altLang="en-US" sz="2400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4D46B7B-BC70-4CFA-B60B-E2BAFE3F1F11}"/>
              </a:ext>
            </a:extLst>
          </p:cNvPr>
          <p:cNvSpPr/>
          <p:nvPr/>
        </p:nvSpPr>
        <p:spPr>
          <a:xfrm>
            <a:off x="695588" y="1355913"/>
            <a:ext cx="75123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영어</a:t>
            </a:r>
            <a:r>
              <a:rPr lang="en-US" altLang="ko-KR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, </a:t>
            </a:r>
            <a:r>
              <a:rPr lang="ko-KR" altLang="en-US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한국사</a:t>
            </a:r>
            <a:r>
              <a:rPr lang="en-US" altLang="ko-KR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, </a:t>
            </a:r>
            <a:r>
              <a:rPr lang="ko-KR" altLang="en-US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제</a:t>
            </a:r>
            <a:r>
              <a:rPr lang="en-US" altLang="ko-KR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2</a:t>
            </a:r>
            <a:r>
              <a:rPr lang="ko-KR" altLang="en-US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외국어</a:t>
            </a:r>
            <a:r>
              <a:rPr lang="en-US" altLang="ko-KR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/</a:t>
            </a:r>
            <a:r>
              <a:rPr lang="ko-KR" altLang="en-US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한문 등급 분할 </a:t>
            </a:r>
            <a:r>
              <a:rPr lang="ko-KR" altLang="en-US" b="1" spc="-150" dirty="0" err="1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원점수</a:t>
            </a:r>
            <a:endParaRPr lang="ko-KR" altLang="en-US" b="1" spc="-150" dirty="0">
              <a:ln>
                <a:solidFill>
                  <a:srgbClr val="4F81BD">
                    <a:alpha val="2000"/>
                  </a:srgbClr>
                </a:solidFill>
              </a:ln>
              <a:solidFill>
                <a:prstClr val="black"/>
              </a:solidFill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76015B3A-C58E-42DC-9921-E5FA3B735E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9991857"/>
              </p:ext>
            </p:extLst>
          </p:nvPr>
        </p:nvGraphicFramePr>
        <p:xfrm>
          <a:off x="838200" y="1825625"/>
          <a:ext cx="6913228" cy="4638243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1141726">
                  <a:extLst>
                    <a:ext uri="{9D8B030D-6E8A-4147-A177-3AD203B41FA5}">
                      <a16:colId xmlns:a16="http://schemas.microsoft.com/office/drawing/2014/main" val="1338013439"/>
                    </a:ext>
                  </a:extLst>
                </a:gridCol>
                <a:gridCol w="1951618">
                  <a:extLst>
                    <a:ext uri="{9D8B030D-6E8A-4147-A177-3AD203B41FA5}">
                      <a16:colId xmlns:a16="http://schemas.microsoft.com/office/drawing/2014/main" val="562895699"/>
                    </a:ext>
                  </a:extLst>
                </a:gridCol>
                <a:gridCol w="1981066">
                  <a:extLst>
                    <a:ext uri="{9D8B030D-6E8A-4147-A177-3AD203B41FA5}">
                      <a16:colId xmlns:a16="http://schemas.microsoft.com/office/drawing/2014/main" val="3145096492"/>
                    </a:ext>
                  </a:extLst>
                </a:gridCol>
                <a:gridCol w="1838818">
                  <a:extLst>
                    <a:ext uri="{9D8B030D-6E8A-4147-A177-3AD203B41FA5}">
                      <a16:colId xmlns:a16="http://schemas.microsoft.com/office/drawing/2014/main" val="471691929"/>
                    </a:ext>
                  </a:extLst>
                </a:gridCol>
              </a:tblGrid>
              <a:tr h="411713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chemeClr val="bg1"/>
                          </a:solidFill>
                          <a:effectLst/>
                        </a:rPr>
                        <a:t>등급</a:t>
                      </a:r>
                      <a:endParaRPr lang="ko-KR" altLang="en-US" sz="1600" b="1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chemeClr val="bg1"/>
                          </a:solidFill>
                          <a:effectLst/>
                        </a:rPr>
                        <a:t>분할 기준</a:t>
                      </a:r>
                      <a:r>
                        <a:rPr lang="en-US" altLang="ko-KR" sz="1600" b="1" kern="0" spc="0" dirty="0">
                          <a:solidFill>
                            <a:schemeClr val="bg1"/>
                          </a:solidFill>
                          <a:effectLst/>
                        </a:rPr>
                        <a:t>(</a:t>
                      </a:r>
                      <a:r>
                        <a:rPr lang="ko-KR" altLang="en-US" sz="1600" b="1" kern="0" spc="0" dirty="0" err="1">
                          <a:solidFill>
                            <a:schemeClr val="bg1"/>
                          </a:solidFill>
                          <a:effectLst/>
                        </a:rPr>
                        <a:t>원점수</a:t>
                      </a:r>
                      <a:r>
                        <a:rPr lang="en-US" altLang="ko-KR" sz="1600" b="1" kern="0" spc="0" dirty="0">
                          <a:solidFill>
                            <a:schemeClr val="bg1"/>
                          </a:solidFill>
                          <a:effectLst/>
                        </a:rPr>
                        <a:t>)</a:t>
                      </a:r>
                    </a:p>
                  </a:txBody>
                  <a:tcPr marL="13430" marR="1343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600" b="1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3430" marR="13430" marT="17907" marB="17907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Horz">
                      <a:fgClr>
                        <a:srgbClr val="2A4A70"/>
                      </a:fgClr>
                      <a:bgClr>
                        <a:srgbClr val="376092"/>
                      </a:bgClr>
                    </a:patt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0690473"/>
                  </a:ext>
                </a:extLst>
              </a:tr>
              <a:tr h="36268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bg1"/>
                          </a:solidFill>
                          <a:effectLst/>
                        </a:rPr>
                        <a:t>영어</a:t>
                      </a:r>
                      <a:endParaRPr lang="en-US" altLang="ko-KR" sz="1400" b="1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3430" marR="1343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bg1"/>
                          </a:solidFill>
                          <a:effectLst/>
                        </a:rPr>
                        <a:t>한국사</a:t>
                      </a:r>
                      <a:endParaRPr lang="en-US" altLang="ko-KR" sz="1400" b="1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3430" marR="13430" marT="17907" marB="17907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bg1"/>
                          </a:solidFill>
                          <a:effectLst/>
                        </a:rPr>
                        <a:t>제</a:t>
                      </a:r>
                      <a:r>
                        <a:rPr lang="en-US" altLang="ko-KR" sz="1400" b="1" kern="0" spc="0" dirty="0">
                          <a:solidFill>
                            <a:schemeClr val="bg1"/>
                          </a:solidFill>
                          <a:effectLst/>
                        </a:rPr>
                        <a:t>2</a:t>
                      </a:r>
                      <a:r>
                        <a:rPr lang="ko-KR" altLang="en-US" sz="1400" b="1" kern="0" spc="0" dirty="0">
                          <a:solidFill>
                            <a:schemeClr val="bg1"/>
                          </a:solidFill>
                          <a:effectLst/>
                        </a:rPr>
                        <a:t>외국어</a:t>
                      </a:r>
                      <a:r>
                        <a:rPr lang="en-US" altLang="ko-KR" sz="1400" b="1" kern="0" spc="0" dirty="0">
                          <a:solidFill>
                            <a:schemeClr val="bg1"/>
                          </a:solidFill>
                          <a:effectLst/>
                        </a:rPr>
                        <a:t>/</a:t>
                      </a:r>
                      <a:r>
                        <a:rPr lang="ko-KR" altLang="en-US" sz="1400" b="1" kern="0" spc="0" dirty="0">
                          <a:solidFill>
                            <a:schemeClr val="bg1"/>
                          </a:solidFill>
                          <a:effectLst/>
                        </a:rPr>
                        <a:t>한문</a:t>
                      </a:r>
                      <a:endParaRPr lang="en-US" altLang="ko-KR" sz="1400" b="1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3430" marR="13430" marT="17907" marB="17907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7659711"/>
                  </a:ext>
                </a:extLst>
              </a:tr>
              <a:tr h="3850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10" dirty="0">
                          <a:effectLst/>
                        </a:rPr>
                        <a:t>90</a:t>
                      </a:r>
                      <a:r>
                        <a:rPr lang="en-US" altLang="ko-KR" sz="1400" b="1" kern="0" spc="0" dirty="0">
                          <a:effectLst/>
                        </a:rPr>
                        <a:t>~100</a:t>
                      </a:r>
                      <a:r>
                        <a:rPr lang="ko-KR" altLang="en-US" sz="1400" b="1" kern="0" spc="0" dirty="0">
                          <a:effectLst/>
                        </a:rPr>
                        <a:t>점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10" dirty="0">
                          <a:effectLst/>
                        </a:rPr>
                        <a:t>40</a:t>
                      </a:r>
                      <a:r>
                        <a:rPr lang="en-US" altLang="ko-KR" sz="1400" b="1" kern="0" spc="0" dirty="0">
                          <a:effectLst/>
                        </a:rPr>
                        <a:t>~50</a:t>
                      </a:r>
                      <a:r>
                        <a:rPr lang="ko-KR" altLang="en-US" sz="1400" b="1" kern="0" spc="0" dirty="0">
                          <a:effectLst/>
                        </a:rPr>
                        <a:t>점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45~50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13430" marR="13430" marT="17907" marB="17907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4708096"/>
                  </a:ext>
                </a:extLst>
              </a:tr>
              <a:tr h="4348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10" dirty="0">
                          <a:effectLst/>
                        </a:rPr>
                        <a:t>80~89</a:t>
                      </a:r>
                      <a:r>
                        <a:rPr lang="ko-KR" altLang="en-US" sz="1400" b="1" kern="0" spc="-110" dirty="0">
                          <a:effectLst/>
                        </a:rPr>
                        <a:t>점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10" dirty="0">
                          <a:effectLst/>
                        </a:rPr>
                        <a:t>35~39</a:t>
                      </a:r>
                      <a:r>
                        <a:rPr lang="ko-KR" altLang="en-US" sz="1400" b="1" kern="0" spc="-110" dirty="0">
                          <a:effectLst/>
                        </a:rPr>
                        <a:t>점 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40~44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13430" marR="13430" marT="17907" marB="17907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215099"/>
                  </a:ext>
                </a:extLst>
              </a:tr>
              <a:tr h="4348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10" dirty="0">
                          <a:effectLst/>
                        </a:rPr>
                        <a:t>70~79</a:t>
                      </a:r>
                      <a:r>
                        <a:rPr lang="ko-KR" altLang="en-US" sz="1400" b="1" kern="0" spc="-110" dirty="0">
                          <a:effectLst/>
                        </a:rPr>
                        <a:t>점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10" dirty="0">
                          <a:effectLst/>
                        </a:rPr>
                        <a:t>30~34</a:t>
                      </a:r>
                      <a:r>
                        <a:rPr lang="ko-KR" altLang="en-US" sz="1400" b="1" kern="0" spc="-110" dirty="0">
                          <a:effectLst/>
                        </a:rPr>
                        <a:t>점 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35~39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13430" marR="13430" marT="17907" marB="17907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0804296"/>
                  </a:ext>
                </a:extLst>
              </a:tr>
              <a:tr h="4348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10" dirty="0">
                          <a:effectLst/>
                        </a:rPr>
                        <a:t>60~69</a:t>
                      </a:r>
                      <a:r>
                        <a:rPr lang="ko-KR" altLang="en-US" sz="1400" b="1" kern="0" spc="-110" dirty="0">
                          <a:effectLst/>
                        </a:rPr>
                        <a:t>점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10" dirty="0">
                          <a:effectLst/>
                        </a:rPr>
                        <a:t>25~29</a:t>
                      </a:r>
                      <a:r>
                        <a:rPr lang="ko-KR" altLang="en-US" sz="1400" b="1" kern="0" spc="-110" dirty="0">
                          <a:effectLst/>
                        </a:rPr>
                        <a:t>점 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30~34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13430" marR="13430" marT="17907" marB="17907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0194866"/>
                  </a:ext>
                </a:extLst>
              </a:tr>
              <a:tr h="4348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10" dirty="0">
                          <a:effectLst/>
                        </a:rPr>
                        <a:t>50~59</a:t>
                      </a:r>
                      <a:r>
                        <a:rPr lang="ko-KR" altLang="en-US" sz="1400" b="1" kern="0" spc="-110" dirty="0">
                          <a:effectLst/>
                        </a:rPr>
                        <a:t>점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10" dirty="0">
                          <a:effectLst/>
                        </a:rPr>
                        <a:t>20~24</a:t>
                      </a:r>
                      <a:r>
                        <a:rPr lang="ko-KR" altLang="en-US" sz="1400" b="1" kern="0" spc="-110" dirty="0">
                          <a:effectLst/>
                        </a:rPr>
                        <a:t>점 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25~29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13430" marR="13430" marT="17907" marB="17907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7808808"/>
                  </a:ext>
                </a:extLst>
              </a:tr>
              <a:tr h="4348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10" dirty="0">
                          <a:effectLst/>
                        </a:rPr>
                        <a:t>40~49</a:t>
                      </a:r>
                      <a:r>
                        <a:rPr lang="ko-KR" altLang="en-US" sz="1400" b="1" kern="0" spc="-110" dirty="0">
                          <a:effectLst/>
                        </a:rPr>
                        <a:t>점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10" dirty="0">
                          <a:effectLst/>
                        </a:rPr>
                        <a:t>15~19</a:t>
                      </a:r>
                      <a:r>
                        <a:rPr lang="ko-KR" altLang="en-US" sz="1400" b="1" kern="0" spc="-110" dirty="0">
                          <a:effectLst/>
                        </a:rPr>
                        <a:t>점 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20~24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13430" marR="13430" marT="17907" marB="17907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0640313"/>
                  </a:ext>
                </a:extLst>
              </a:tr>
              <a:tr h="4348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10" dirty="0">
                          <a:effectLst/>
                        </a:rPr>
                        <a:t>30~39</a:t>
                      </a:r>
                      <a:r>
                        <a:rPr lang="ko-KR" altLang="en-US" sz="1400" b="1" kern="0" spc="-110" dirty="0">
                          <a:effectLst/>
                        </a:rPr>
                        <a:t>점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10" dirty="0">
                          <a:effectLst/>
                        </a:rPr>
                        <a:t>10~14</a:t>
                      </a:r>
                      <a:r>
                        <a:rPr lang="ko-KR" altLang="en-US" sz="1400" b="1" kern="0" spc="-110" dirty="0">
                          <a:effectLst/>
                        </a:rPr>
                        <a:t>점 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15~19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13430" marR="13430" marT="17907" marB="17907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5427149"/>
                  </a:ext>
                </a:extLst>
              </a:tr>
              <a:tr h="4348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10" dirty="0">
                          <a:effectLst/>
                        </a:rPr>
                        <a:t>20~29</a:t>
                      </a:r>
                      <a:r>
                        <a:rPr lang="ko-KR" altLang="en-US" sz="1400" b="1" kern="0" spc="-110" dirty="0">
                          <a:effectLst/>
                        </a:rPr>
                        <a:t>점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10" dirty="0">
                          <a:effectLst/>
                        </a:rPr>
                        <a:t>5~9</a:t>
                      </a:r>
                      <a:r>
                        <a:rPr lang="ko-KR" altLang="en-US" sz="1400" b="1" kern="0" spc="-110" dirty="0">
                          <a:effectLst/>
                        </a:rPr>
                        <a:t>점 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10~14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13430" marR="13430" marT="17907" marB="17907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5282229"/>
                  </a:ext>
                </a:extLst>
              </a:tr>
              <a:tr h="4348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10" dirty="0">
                          <a:effectLst/>
                        </a:rPr>
                        <a:t>0~19</a:t>
                      </a:r>
                      <a:r>
                        <a:rPr lang="ko-KR" altLang="en-US" sz="1400" b="1" kern="0" spc="-110" dirty="0">
                          <a:effectLst/>
                        </a:rPr>
                        <a:t>점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10" dirty="0">
                          <a:effectLst/>
                        </a:rPr>
                        <a:t>0~4</a:t>
                      </a:r>
                      <a:r>
                        <a:rPr lang="ko-KR" altLang="en-US" sz="1400" b="1" kern="0" spc="-110" dirty="0">
                          <a:effectLst/>
                        </a:rPr>
                        <a:t>점 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3430" marR="13430" marT="17907" marB="17907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0~9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13430" marR="13430" marT="17907" marB="17907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1181476"/>
                  </a:ext>
                </a:extLst>
              </a:tr>
            </a:tbl>
          </a:graphicData>
        </a:graphic>
      </p:graphicFrame>
      <p:sp>
        <p:nvSpPr>
          <p:cNvPr id="5" name="직사각형 4">
            <a:extLst>
              <a:ext uri="{FF2B5EF4-FFF2-40B4-BE49-F238E27FC236}">
                <a16:creationId xmlns:a16="http://schemas.microsoft.com/office/drawing/2014/main" id="{0880C0AA-A8DF-479A-AB9C-488D212308AD}"/>
              </a:ext>
            </a:extLst>
          </p:cNvPr>
          <p:cNvSpPr/>
          <p:nvPr/>
        </p:nvSpPr>
        <p:spPr>
          <a:xfrm>
            <a:off x="8629650" y="1751686"/>
            <a:ext cx="2795587" cy="4630064"/>
          </a:xfrm>
          <a:prstGeom prst="rect">
            <a:avLst/>
          </a:prstGeom>
          <a:pattFill prst="dashUpDiag">
            <a:fgClr>
              <a:srgbClr val="D5D5D5"/>
            </a:fgClr>
            <a:bgClr>
              <a:schemeClr val="bg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E230E86-F746-43FE-943D-9BB70FB0D8E6}"/>
              </a:ext>
            </a:extLst>
          </p:cNvPr>
          <p:cNvSpPr/>
          <p:nvPr/>
        </p:nvSpPr>
        <p:spPr>
          <a:xfrm>
            <a:off x="8934595" y="3697209"/>
            <a:ext cx="2021690" cy="1417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24000" indent="-324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2000" b="1" dirty="0"/>
              <a:t>등급별 감점</a:t>
            </a:r>
            <a:endParaRPr lang="en-US" altLang="ko-KR" sz="2000" b="1" dirty="0"/>
          </a:p>
          <a:p>
            <a:pPr marL="324000" indent="-324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2000" b="1" dirty="0"/>
              <a:t>가산점</a:t>
            </a:r>
            <a:endParaRPr lang="en-US" altLang="ko-KR" sz="2000" b="1" dirty="0"/>
          </a:p>
          <a:p>
            <a:pPr marL="324000" indent="-324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2000" b="1" dirty="0"/>
              <a:t>비율 반영</a:t>
            </a:r>
            <a:endParaRPr lang="en-US" altLang="ko-KR" sz="20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1957F6-23E7-458F-B400-5815C84E7FE9}"/>
              </a:ext>
            </a:extLst>
          </p:cNvPr>
          <p:cNvSpPr txBox="1"/>
          <p:nvPr/>
        </p:nvSpPr>
        <p:spPr>
          <a:xfrm>
            <a:off x="9697859" y="2523756"/>
            <a:ext cx="1748393" cy="761942"/>
          </a:xfrm>
          <a:prstGeom prst="rect">
            <a:avLst/>
          </a:prstGeom>
          <a:noFill/>
          <a:ln w="28575">
            <a:noFill/>
            <a:prstDash val="solid"/>
          </a:ln>
        </p:spPr>
        <p:txBody>
          <a:bodyPr wrap="square" lIns="36000" tIns="72000" rIns="36000" rtlCol="0">
            <a:noAutofit/>
          </a:bodyPr>
          <a:lstStyle/>
          <a:p>
            <a:r>
              <a:rPr lang="ko-KR" altLang="en-US" b="1" dirty="0">
                <a:solidFill>
                  <a:schemeClr val="accent5">
                    <a:lumMod val="75000"/>
                  </a:schemeClr>
                </a:solidFill>
              </a:rPr>
              <a:t>대학별</a:t>
            </a:r>
            <a:r>
              <a:rPr lang="en-US" altLang="ko-KR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ko-KR" altLang="en-US" b="1" dirty="0">
                <a:solidFill>
                  <a:schemeClr val="accent5">
                    <a:lumMod val="75000"/>
                  </a:schemeClr>
                </a:solidFill>
              </a:rPr>
              <a:t>성적</a:t>
            </a:r>
            <a:r>
              <a:rPr lang="en-US" altLang="ko-KR" b="1" dirty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en-US" altLang="ko-KR" b="1" dirty="0">
                <a:solidFill>
                  <a:schemeClr val="accent5">
                    <a:lumMod val="75000"/>
                  </a:schemeClr>
                </a:solidFill>
              </a:rPr>
            </a:br>
            <a:r>
              <a:rPr lang="ko-KR" altLang="en-US" b="1" dirty="0">
                <a:solidFill>
                  <a:schemeClr val="accent5">
                    <a:lumMod val="75000"/>
                  </a:schemeClr>
                </a:solidFill>
              </a:rPr>
              <a:t>반영</a:t>
            </a:r>
            <a:r>
              <a:rPr lang="en-US" altLang="ko-KR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ko-KR" altLang="en-US" b="1" dirty="0">
                <a:solidFill>
                  <a:schemeClr val="accent5">
                    <a:lumMod val="75000"/>
                  </a:schemeClr>
                </a:solidFill>
              </a:rPr>
              <a:t>방법</a:t>
            </a:r>
            <a:endParaRPr lang="en-US" altLang="ko-KR" b="1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en-US" altLang="ko-KR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8" name="그래픽 7">
            <a:extLst>
              <a:ext uri="{FF2B5EF4-FFF2-40B4-BE49-F238E27FC236}">
                <a16:creationId xmlns:a16="http://schemas.microsoft.com/office/drawing/2014/main" id="{5C8C7740-AF72-4669-B4EB-BC218A46FE2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79648" y="2346356"/>
            <a:ext cx="646214" cy="65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8135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27770" y="213919"/>
            <a:ext cx="55483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en-US" altLang="ko-KR" sz="2400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j-lt"/>
              </a:rPr>
              <a:t>2021 </a:t>
            </a:r>
            <a:r>
              <a:rPr lang="ko-KR" altLang="en-US" sz="2400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j-lt"/>
              </a:rPr>
              <a:t>수능 영어 등급 인원 및 누적 비율</a:t>
            </a: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2441266"/>
              </p:ext>
            </p:extLst>
          </p:nvPr>
        </p:nvGraphicFramePr>
        <p:xfrm>
          <a:off x="341194" y="957945"/>
          <a:ext cx="11279354" cy="5704114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9811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98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82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91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379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318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2694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144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399736">
                  <a:extLst>
                    <a:ext uri="{9D8B030D-6E8A-4147-A177-3AD203B41FA5}">
                      <a16:colId xmlns:a16="http://schemas.microsoft.com/office/drawing/2014/main" val="889698206"/>
                    </a:ext>
                  </a:extLst>
                </a:gridCol>
              </a:tblGrid>
              <a:tr h="420143">
                <a:tc rowSpan="2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등급</a:t>
                      </a:r>
                      <a:endParaRPr lang="ko-KR" altLang="en-US" sz="1050" kern="0" spc="0" dirty="0">
                        <a:solidFill>
                          <a:schemeClr val="tx1"/>
                        </a:solidFill>
                        <a:effectLst/>
                        <a:latin typeface="나눔바른고딕OTF" panose="02020603020101020101" pitchFamily="18" charset="-127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 err="1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원점수</a:t>
                      </a:r>
                      <a:endParaRPr lang="ko-KR" altLang="en-US" sz="1050" kern="0" spc="0" dirty="0">
                        <a:solidFill>
                          <a:schemeClr val="tx1"/>
                        </a:solidFill>
                        <a:effectLst/>
                        <a:latin typeface="나눔바른고딕OTF" panose="02020603020101020101" pitchFamily="18" charset="-127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2021</a:t>
                      </a:r>
                      <a:r>
                        <a:rPr lang="ko-KR" altLang="en-US" sz="1800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수능</a:t>
                      </a:r>
                      <a:endParaRPr lang="ko-KR" altLang="en-US" sz="1000" kern="0" spc="0" dirty="0">
                        <a:solidFill>
                          <a:schemeClr val="tx1"/>
                        </a:solidFill>
                        <a:effectLst/>
                        <a:latin typeface="나눔바른고딕OTF" panose="02020603020101020101" pitchFamily="18" charset="-127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2020</a:t>
                      </a:r>
                      <a:r>
                        <a:rPr lang="ko-KR" altLang="en-US" sz="1800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수능</a:t>
                      </a:r>
                      <a:endParaRPr lang="ko-KR" altLang="en-US" sz="1000" kern="0" spc="0" dirty="0">
                        <a:solidFill>
                          <a:schemeClr val="tx1"/>
                        </a:solidFill>
                        <a:effectLst/>
                        <a:latin typeface="나눔바른고딕OTF" panose="02020603020101020101" pitchFamily="18" charset="-127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59640" marR="59640" marT="16489" marB="16489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solidFill>
                            <a:schemeClr val="tx1"/>
                          </a:solidFill>
                        </a:rPr>
                        <a:t>상대평가</a:t>
                      </a:r>
                      <a:endParaRPr lang="en-US" altLang="ko-KR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b="1" dirty="0" err="1">
                          <a:solidFill>
                            <a:schemeClr val="tx1"/>
                          </a:solidFill>
                        </a:rPr>
                        <a:t>누적비율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marL="59640" marR="59640" marT="16489" marB="16489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58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인원</a:t>
                      </a:r>
                      <a:r>
                        <a:rPr lang="en-US" altLang="ko-KR" sz="1600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(</a:t>
                      </a:r>
                      <a:r>
                        <a:rPr lang="ko-KR" altLang="en-US" sz="1600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명</a:t>
                      </a:r>
                      <a:r>
                        <a:rPr lang="en-US" altLang="ko-KR" sz="1600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chemeClr val="tx1"/>
                        </a:solidFill>
                        <a:effectLst/>
                        <a:latin typeface="나눔바른고딕OTF" panose="02020603020101020101" pitchFamily="18" charset="-127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비율</a:t>
                      </a:r>
                      <a:r>
                        <a:rPr lang="en-US" altLang="ko-KR" sz="1600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(%)</a:t>
                      </a:r>
                      <a:endParaRPr lang="ko-KR" altLang="en-US" sz="800" kern="0" spc="0" dirty="0">
                        <a:solidFill>
                          <a:schemeClr val="tx1"/>
                        </a:solidFill>
                        <a:effectLst/>
                        <a:latin typeface="나눔바른고딕OTF" panose="02020603020101020101" pitchFamily="18" charset="-127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누적</a:t>
                      </a:r>
                      <a:r>
                        <a:rPr lang="en-US" altLang="ko-KR" sz="1600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(%)</a:t>
                      </a:r>
                      <a:endParaRPr lang="ko-KR" altLang="en-US" sz="800" kern="0" spc="0" dirty="0">
                        <a:solidFill>
                          <a:schemeClr val="tx1"/>
                        </a:solidFill>
                        <a:effectLst/>
                        <a:latin typeface="나눔바른고딕OTF" panose="02020603020101020101" pitchFamily="18" charset="-127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인원</a:t>
                      </a:r>
                      <a:r>
                        <a:rPr lang="en-US" altLang="ko-KR" sz="1600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(</a:t>
                      </a:r>
                      <a:r>
                        <a:rPr lang="ko-KR" altLang="en-US" sz="1600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명</a:t>
                      </a:r>
                      <a:r>
                        <a:rPr lang="en-US" altLang="ko-KR" sz="1600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chemeClr val="tx1"/>
                        </a:solidFill>
                        <a:effectLst/>
                        <a:latin typeface="나눔바른고딕OTF" panose="02020603020101020101" pitchFamily="18" charset="-127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비율</a:t>
                      </a:r>
                      <a:r>
                        <a:rPr lang="en-US" altLang="ko-KR" sz="1600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(%)</a:t>
                      </a:r>
                      <a:endParaRPr lang="ko-KR" altLang="en-US" sz="800" kern="0" spc="0" dirty="0">
                        <a:solidFill>
                          <a:schemeClr val="tx1"/>
                        </a:solidFill>
                        <a:effectLst/>
                        <a:latin typeface="나눔바른고딕OTF" panose="02020603020101020101" pitchFamily="18" charset="-127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누적</a:t>
                      </a:r>
                      <a:r>
                        <a:rPr lang="en-US" altLang="ko-KR" sz="1600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(%)</a:t>
                      </a:r>
                      <a:endParaRPr lang="ko-KR" altLang="en-US" sz="800" kern="0" spc="0" dirty="0">
                        <a:solidFill>
                          <a:schemeClr val="tx1"/>
                        </a:solidFill>
                        <a:effectLst/>
                        <a:latin typeface="나눔바른고딕OTF" panose="02020603020101020101" pitchFamily="18" charset="-127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chemeClr val="bg1"/>
                        </a:solidFill>
                        <a:effectLst/>
                        <a:latin typeface="나눔바른고딕OTF" panose="02020603020101020101" pitchFamily="18" charset="-127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1635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1</a:t>
                      </a:r>
                      <a:endParaRPr lang="en-US" sz="1050" kern="0" spc="0" dirty="0">
                        <a:solidFill>
                          <a:schemeClr val="tx1"/>
                        </a:solidFill>
                        <a:effectLst/>
                        <a:latin typeface="나눔바른고딕OTF" panose="02020603020101020101" pitchFamily="18" charset="-127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90</a:t>
                      </a:r>
                      <a:r>
                        <a:rPr lang="ko-KR" altLang="en-US" sz="1600" b="1" kern="0" spc="0" dirty="0"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이상</a:t>
                      </a:r>
                      <a:endParaRPr lang="ko-KR" altLang="en-US" sz="800" b="1" kern="0" spc="0" dirty="0">
                        <a:solidFill>
                          <a:schemeClr val="tx1"/>
                        </a:solidFill>
                        <a:effectLst/>
                        <a:latin typeface="+mj-lt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53,053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12.66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12.7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35,796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7.43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7.43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2787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2</a:t>
                      </a:r>
                      <a:endParaRPr lang="en-US" sz="1050" kern="0" spc="0" dirty="0">
                        <a:solidFill>
                          <a:schemeClr val="tx1"/>
                        </a:solidFill>
                        <a:effectLst/>
                        <a:latin typeface="나눔바른고딕OTF" panose="02020603020101020101" pitchFamily="18" charset="-127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89~80</a:t>
                      </a:r>
                      <a:endParaRPr lang="en-US" sz="800" b="1" kern="0" spc="0" dirty="0">
                        <a:solidFill>
                          <a:schemeClr val="tx1"/>
                        </a:solidFill>
                        <a:effectLst/>
                        <a:latin typeface="+mj-lt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69,051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16.48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29.18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78,296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16.25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23.68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2787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3</a:t>
                      </a:r>
                      <a:endParaRPr lang="en-US" sz="1050" kern="0" spc="0">
                        <a:solidFill>
                          <a:schemeClr val="tx1"/>
                        </a:solidFill>
                        <a:effectLst/>
                        <a:latin typeface="나눔바른고딕OTF" panose="02020603020101020101" pitchFamily="18" charset="-127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79~70</a:t>
                      </a:r>
                      <a:endParaRPr lang="en-US" sz="800" b="1" kern="0" spc="0" dirty="0">
                        <a:solidFill>
                          <a:schemeClr val="tx1"/>
                        </a:solidFill>
                        <a:effectLst/>
                        <a:latin typeface="+mj-lt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82,701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19.74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48.92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105,407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21.88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45.56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2704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4</a:t>
                      </a:r>
                      <a:endParaRPr lang="en-US" sz="1050" kern="0" spc="0">
                        <a:solidFill>
                          <a:schemeClr val="tx1"/>
                        </a:solidFill>
                        <a:effectLst/>
                        <a:latin typeface="나눔바른고딕OTF" panose="02020603020101020101" pitchFamily="18" charset="-127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69~60</a:t>
                      </a:r>
                      <a:endParaRPr lang="en-US" sz="800" b="1" kern="0" spc="0" dirty="0">
                        <a:solidFill>
                          <a:schemeClr val="tx1"/>
                        </a:solidFill>
                        <a:effectLst/>
                        <a:latin typeface="+mj-lt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77.774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18.56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67.48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89,034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18.48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64.04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40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1635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5</a:t>
                      </a:r>
                      <a:endParaRPr lang="en-US" sz="1050" kern="0" spc="0" dirty="0">
                        <a:solidFill>
                          <a:schemeClr val="tx1"/>
                        </a:solidFill>
                        <a:effectLst/>
                        <a:latin typeface="나눔바른고딕OTF" panose="02020603020101020101" pitchFamily="18" charset="-127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59~50</a:t>
                      </a:r>
                      <a:endParaRPr lang="en-US" sz="800" b="1" kern="0" spc="0" dirty="0">
                        <a:solidFill>
                          <a:schemeClr val="tx1"/>
                        </a:solidFill>
                        <a:effectLst/>
                        <a:latin typeface="+mj-lt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56,744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13.54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81.02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59,133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12.27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76.31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60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1635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6</a:t>
                      </a:r>
                      <a:endParaRPr lang="en-US" sz="1050" kern="0" spc="0" dirty="0">
                        <a:solidFill>
                          <a:schemeClr val="tx1"/>
                        </a:solidFill>
                        <a:effectLst/>
                        <a:latin typeface="나눔바른고딕OTF" panose="02020603020101020101" pitchFamily="18" charset="-127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49~40</a:t>
                      </a:r>
                      <a:endParaRPr lang="en-US" sz="800" b="1" kern="0" spc="0" dirty="0">
                        <a:solidFill>
                          <a:schemeClr val="tx1"/>
                        </a:solidFill>
                        <a:effectLst/>
                        <a:latin typeface="+mj-lt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37,649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8.98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90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44,398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9.21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85.52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77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41635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7</a:t>
                      </a:r>
                      <a:endParaRPr lang="en-US" sz="1050" kern="0" spc="0" dirty="0">
                        <a:solidFill>
                          <a:schemeClr val="tx1"/>
                        </a:solidFill>
                        <a:effectLst/>
                        <a:latin typeface="나눔바른고딕OTF" panose="02020603020101020101" pitchFamily="18" charset="-127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39~30</a:t>
                      </a:r>
                      <a:endParaRPr lang="en-US" sz="800" b="1" kern="0" spc="0" dirty="0">
                        <a:solidFill>
                          <a:schemeClr val="tx1"/>
                        </a:solidFill>
                        <a:effectLst/>
                        <a:latin typeface="+mj-lt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23,474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5.6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95.6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35,520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7.37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92.89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89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41635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8</a:t>
                      </a:r>
                      <a:endParaRPr lang="en-US" sz="1050" kern="0" spc="0" dirty="0">
                        <a:solidFill>
                          <a:schemeClr val="tx1"/>
                        </a:solidFill>
                        <a:effectLst/>
                        <a:latin typeface="나눔바른고딕OTF" panose="02020603020101020101" pitchFamily="18" charset="-127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29~20</a:t>
                      </a:r>
                      <a:endParaRPr lang="en-US" sz="800" b="1" kern="0" spc="0" dirty="0">
                        <a:solidFill>
                          <a:schemeClr val="tx1"/>
                        </a:solidFill>
                        <a:effectLst/>
                        <a:latin typeface="+mj-lt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14,419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3.44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99.04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25,233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5.24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98.13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96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41635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9</a:t>
                      </a:r>
                      <a:endParaRPr lang="en-US" sz="1050" kern="0" spc="0" dirty="0">
                        <a:solidFill>
                          <a:schemeClr val="tx1"/>
                        </a:solidFill>
                        <a:effectLst/>
                        <a:latin typeface="나눔바른고딕OTF" panose="02020603020101020101" pitchFamily="18" charset="-127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20</a:t>
                      </a:r>
                      <a:r>
                        <a:rPr lang="ko-KR" altLang="en-US" sz="1600" b="1" kern="0" spc="0" dirty="0"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미만</a:t>
                      </a:r>
                      <a:endParaRPr lang="ko-KR" altLang="en-US" sz="800" b="1" kern="0" spc="0" dirty="0">
                        <a:solidFill>
                          <a:schemeClr val="tx1"/>
                        </a:solidFill>
                        <a:effectLst/>
                        <a:latin typeface="+mj-lt"/>
                        <a:ea typeface="나눔바른고딕OTF" panose="02020603020101020101" pitchFamily="18" charset="-127"/>
                      </a:endParaRP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4,166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나눔바른고딕OTF" panose="02020603020101020101" pitchFamily="18" charset="-127"/>
                        </a:rPr>
                        <a:t>0.99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9,020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chemeClr val="tx1"/>
                          </a:solidFill>
                          <a:effectLst/>
                          <a:latin typeface="나눔바른고딕OTF" panose="02020603020101020101" pitchFamily="18" charset="-127"/>
                          <a:ea typeface="나눔바른고딕OTF" panose="02020603020101020101" pitchFamily="18" charset="-127"/>
                        </a:rPr>
                        <a:t>1.87</a:t>
                      </a:r>
                    </a:p>
                  </a:txBody>
                  <a:tcPr marL="59640" marR="59640" marT="16489" marB="1648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" name="직사각형 1">
            <a:extLst>
              <a:ext uri="{FF2B5EF4-FFF2-40B4-BE49-F238E27FC236}">
                <a16:creationId xmlns:a16="http://schemas.microsoft.com/office/drawing/2014/main" id="{5335C0D7-056C-423B-924E-957E0B8C32AE}"/>
              </a:ext>
            </a:extLst>
          </p:cNvPr>
          <p:cNvSpPr/>
          <p:nvPr/>
        </p:nvSpPr>
        <p:spPr>
          <a:xfrm>
            <a:off x="4890782" y="1417739"/>
            <a:ext cx="1275126" cy="5226342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0153265-544E-4E89-9B46-8594170B066A}"/>
              </a:ext>
            </a:extLst>
          </p:cNvPr>
          <p:cNvSpPr/>
          <p:nvPr/>
        </p:nvSpPr>
        <p:spPr>
          <a:xfrm>
            <a:off x="8835005" y="1435717"/>
            <a:ext cx="1399563" cy="5226342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49249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4097B2F1-A504-4887-BF51-56253D61DC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5613775"/>
              </p:ext>
            </p:extLst>
          </p:nvPr>
        </p:nvGraphicFramePr>
        <p:xfrm>
          <a:off x="405990" y="773239"/>
          <a:ext cx="11259266" cy="5864913"/>
        </p:xfrm>
        <a:graphic>
          <a:graphicData uri="http://schemas.openxmlformats.org/drawingml/2006/table">
            <a:tbl>
              <a:tblPr/>
              <a:tblGrid>
                <a:gridCol w="616751">
                  <a:extLst>
                    <a:ext uri="{9D8B030D-6E8A-4147-A177-3AD203B41FA5}">
                      <a16:colId xmlns:a16="http://schemas.microsoft.com/office/drawing/2014/main" val="4062755043"/>
                    </a:ext>
                  </a:extLst>
                </a:gridCol>
                <a:gridCol w="1093756">
                  <a:extLst>
                    <a:ext uri="{9D8B030D-6E8A-4147-A177-3AD203B41FA5}">
                      <a16:colId xmlns:a16="http://schemas.microsoft.com/office/drawing/2014/main" val="3067783"/>
                    </a:ext>
                  </a:extLst>
                </a:gridCol>
                <a:gridCol w="1280380">
                  <a:extLst>
                    <a:ext uri="{9D8B030D-6E8A-4147-A177-3AD203B41FA5}">
                      <a16:colId xmlns:a16="http://schemas.microsoft.com/office/drawing/2014/main" val="4052187224"/>
                    </a:ext>
                  </a:extLst>
                </a:gridCol>
                <a:gridCol w="1500446">
                  <a:extLst>
                    <a:ext uri="{9D8B030D-6E8A-4147-A177-3AD203B41FA5}">
                      <a16:colId xmlns:a16="http://schemas.microsoft.com/office/drawing/2014/main" val="1358820699"/>
                    </a:ext>
                  </a:extLst>
                </a:gridCol>
                <a:gridCol w="1552573">
                  <a:extLst>
                    <a:ext uri="{9D8B030D-6E8A-4147-A177-3AD203B41FA5}">
                      <a16:colId xmlns:a16="http://schemas.microsoft.com/office/drawing/2014/main" val="4094582914"/>
                    </a:ext>
                  </a:extLst>
                </a:gridCol>
                <a:gridCol w="1368294">
                  <a:extLst>
                    <a:ext uri="{9D8B030D-6E8A-4147-A177-3AD203B41FA5}">
                      <a16:colId xmlns:a16="http://schemas.microsoft.com/office/drawing/2014/main" val="948505750"/>
                    </a:ext>
                  </a:extLst>
                </a:gridCol>
                <a:gridCol w="1830543">
                  <a:extLst>
                    <a:ext uri="{9D8B030D-6E8A-4147-A177-3AD203B41FA5}">
                      <a16:colId xmlns:a16="http://schemas.microsoft.com/office/drawing/2014/main" val="2094512065"/>
                    </a:ext>
                  </a:extLst>
                </a:gridCol>
                <a:gridCol w="2016523">
                  <a:extLst>
                    <a:ext uri="{9D8B030D-6E8A-4147-A177-3AD203B41FA5}">
                      <a16:colId xmlns:a16="http://schemas.microsoft.com/office/drawing/2014/main" val="228072902"/>
                    </a:ext>
                  </a:extLst>
                </a:gridCol>
              </a:tblGrid>
              <a:tr h="459285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등급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원점수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월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</a:t>
                      </a: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월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7602136"/>
                  </a:ext>
                </a:extLst>
              </a:tr>
              <a:tr h="459285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인원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비율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(%)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누적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(%)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인원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명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비율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(%)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누적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(%)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575103"/>
                  </a:ext>
                </a:extLst>
              </a:tr>
              <a:tr h="43883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  <a:endParaRPr lang="en-US" sz="1050" b="1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90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12,338 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5.06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5.06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29,132 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10.11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10.11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355119"/>
                  </a:ext>
                </a:extLst>
              </a:tr>
              <a:tr h="45276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80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21,124 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8.66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13.72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41,141 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14.28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24.39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0036077"/>
                  </a:ext>
                </a:extLst>
              </a:tr>
              <a:tr h="46163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  <a:endParaRPr lang="en-US" sz="1050" b="1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70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>
                          <a:effectLst/>
                          <a:latin typeface="+mn-lt"/>
                          <a:ea typeface="돋움" panose="020B0600000101010101" pitchFamily="50" charset="-127"/>
                        </a:rPr>
                        <a:t>31,432 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12.89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26.61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50,536 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17.54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41.93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6035193"/>
                  </a:ext>
                </a:extLst>
              </a:tr>
              <a:tr h="45276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</a:t>
                      </a:r>
                      <a:endParaRPr lang="en-US" sz="1050" b="1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60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>
                          <a:effectLst/>
                          <a:latin typeface="+mn-lt"/>
                          <a:ea typeface="돋움" panose="020B0600000101010101" pitchFamily="50" charset="-127"/>
                        </a:rPr>
                        <a:t>35,433 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14.53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41.14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>
                          <a:effectLst/>
                          <a:latin typeface="+mn-lt"/>
                          <a:ea typeface="돋움" panose="020B0600000101010101" pitchFamily="50" charset="-127"/>
                        </a:rPr>
                        <a:t>47,052 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16.33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58.26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7997707"/>
                  </a:ext>
                </a:extLst>
              </a:tr>
              <a:tr h="47051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  <a:endParaRPr lang="en-US" sz="1050" b="1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50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>
                          <a:effectLst/>
                          <a:latin typeface="+mn-lt"/>
                          <a:ea typeface="돋움" panose="020B0600000101010101" pitchFamily="50" charset="-127"/>
                        </a:rPr>
                        <a:t>36,030 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14.78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55.92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>
                          <a:effectLst/>
                          <a:latin typeface="+mn-lt"/>
                          <a:ea typeface="돋움" panose="020B0600000101010101" pitchFamily="50" charset="-127"/>
                        </a:rPr>
                        <a:t>34,784 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12.08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70.34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3435698"/>
                  </a:ext>
                </a:extLst>
              </a:tr>
              <a:tr h="45276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</a:t>
                      </a:r>
                      <a:endParaRPr lang="en-US" sz="1050" b="1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40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>
                          <a:effectLst/>
                          <a:latin typeface="+mn-lt"/>
                          <a:ea typeface="돋움" panose="020B0600000101010101" pitchFamily="50" charset="-127"/>
                        </a:rPr>
                        <a:t>37,184 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15.25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71.17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>
                          <a:effectLst/>
                          <a:latin typeface="+mn-lt"/>
                          <a:ea typeface="돋움" panose="020B0600000101010101" pitchFamily="50" charset="-127"/>
                        </a:rPr>
                        <a:t>27,051 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9.39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79.73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210316"/>
                  </a:ext>
                </a:extLst>
              </a:tr>
              <a:tr h="4261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</a:t>
                      </a:r>
                      <a:endParaRPr lang="en-US" sz="1050" b="1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30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>
                          <a:effectLst/>
                          <a:latin typeface="+mn-lt"/>
                          <a:ea typeface="돋움" panose="020B0600000101010101" pitchFamily="50" charset="-127"/>
                        </a:rPr>
                        <a:t>33,837 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13.88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85.05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>
                          <a:effectLst/>
                          <a:latin typeface="+mn-lt"/>
                          <a:ea typeface="돋움" panose="020B0600000101010101" pitchFamily="50" charset="-127"/>
                        </a:rPr>
                        <a:t>22,325 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7.75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87.48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7006822"/>
                  </a:ext>
                </a:extLst>
              </a:tr>
              <a:tr h="45749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</a:t>
                      </a:r>
                      <a:endParaRPr lang="en-US" sz="1050" b="1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20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>
                          <a:effectLst/>
                          <a:latin typeface="+mn-lt"/>
                          <a:ea typeface="돋움" panose="020B0600000101010101" pitchFamily="50" charset="-127"/>
                        </a:rPr>
                        <a:t>25,585 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10.49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95.54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>
                          <a:effectLst/>
                          <a:latin typeface="+mn-lt"/>
                          <a:ea typeface="돋움" panose="020B0600000101010101" pitchFamily="50" charset="-127"/>
                        </a:rPr>
                        <a:t>22,838 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7.93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95.41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5458689"/>
                  </a:ext>
                </a:extLst>
              </a:tr>
              <a:tr h="42004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20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미만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>
                          <a:effectLst/>
                          <a:latin typeface="+mn-lt"/>
                          <a:ea typeface="돋움" panose="020B0600000101010101" pitchFamily="50" charset="-127"/>
                        </a:rPr>
                        <a:t>10,851 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4.45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100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>
                          <a:effectLst/>
                          <a:latin typeface="+mn-lt"/>
                          <a:ea typeface="돋움" panose="020B0600000101010101" pitchFamily="50" charset="-127"/>
                        </a:rPr>
                        <a:t>13,194 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n-lt"/>
                          <a:ea typeface="돋움" panose="020B0600000101010101" pitchFamily="50" charset="-127"/>
                        </a:rPr>
                        <a:t>4.58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100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9552709"/>
                  </a:ext>
                </a:extLst>
              </a:tr>
              <a:tr h="5040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응시</a:t>
                      </a:r>
                      <a:endParaRPr lang="en-US" altLang="ko-KR" sz="105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인원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j-lt"/>
                          <a:ea typeface="돋움" panose="020B0600000101010101" pitchFamily="50" charset="-127"/>
                        </a:rPr>
                        <a:t>245,895 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2000" b="1" i="0" u="none" strike="noStrike" dirty="0">
                        <a:effectLst/>
                        <a:latin typeface="+mj-lt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  <a:ea typeface="+mj-ea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effectLst/>
                          <a:latin typeface="+mj-lt"/>
                          <a:ea typeface="돋움" panose="020B0600000101010101" pitchFamily="50" charset="-127"/>
                        </a:rPr>
                        <a:t>291,688 </a:t>
                      </a:r>
                    </a:p>
                  </a:txBody>
                  <a:tcPr marL="9525" marR="9525" marT="9525" marB="0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5341008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B1CBD275-46A4-4AF2-93F2-EE495914A0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6378" y="20443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DEBCF1-223C-4230-B72E-41706060C8D1}"/>
              </a:ext>
            </a:extLst>
          </p:cNvPr>
          <p:cNvSpPr txBox="1"/>
          <p:nvPr/>
        </p:nvSpPr>
        <p:spPr>
          <a:xfrm>
            <a:off x="449800" y="222797"/>
            <a:ext cx="95061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en-US" altLang="ko-KR" sz="2400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j-lt"/>
              </a:rPr>
              <a:t>2021</a:t>
            </a:r>
            <a:r>
              <a:rPr lang="ko-KR" altLang="en-US" sz="2400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j-lt"/>
              </a:rPr>
              <a:t>년  </a:t>
            </a:r>
            <a:r>
              <a:rPr lang="ko-KR" altLang="en-US" sz="2400" b="1" spc="-150" dirty="0" err="1">
                <a:ln>
                  <a:solidFill>
                    <a:schemeClr val="accent1">
                      <a:alpha val="2000"/>
                    </a:schemeClr>
                  </a:solidFill>
                </a:ln>
                <a:latin typeface="+mj-lt"/>
              </a:rPr>
              <a:t>학평</a:t>
            </a:r>
            <a:r>
              <a:rPr lang="ko-KR" altLang="en-US" sz="2400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j-lt"/>
              </a:rPr>
              <a:t> 영어 등급 인원 및 누적 비율</a:t>
            </a:r>
            <a:r>
              <a:rPr lang="en-US" altLang="ko-KR" sz="2400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j-lt"/>
              </a:rPr>
              <a:t>(2</a:t>
            </a:r>
            <a:r>
              <a:rPr lang="ko-KR" altLang="en-US" sz="2400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j-lt"/>
              </a:rPr>
              <a:t>학년</a:t>
            </a:r>
            <a:r>
              <a:rPr lang="en-US" altLang="ko-KR" sz="2400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j-lt"/>
              </a:rPr>
              <a:t>)</a:t>
            </a:r>
            <a:endParaRPr lang="ko-KR" altLang="en-US" sz="2400" b="1" spc="-150" dirty="0">
              <a:ln>
                <a:solidFill>
                  <a:schemeClr val="accent1">
                    <a:alpha val="2000"/>
                  </a:schemeClr>
                </a:solidFill>
              </a:ln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826260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14B5D19C-86C6-447D-A456-74C2D2AA9E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1345744"/>
              </p:ext>
            </p:extLst>
          </p:nvPr>
        </p:nvGraphicFramePr>
        <p:xfrm>
          <a:off x="632676" y="850294"/>
          <a:ext cx="10981770" cy="5816544"/>
        </p:xfrm>
        <a:graphic>
          <a:graphicData uri="http://schemas.openxmlformats.org/drawingml/2006/table">
            <a:tbl>
              <a:tblPr/>
              <a:tblGrid>
                <a:gridCol w="931989">
                  <a:extLst>
                    <a:ext uri="{9D8B030D-6E8A-4147-A177-3AD203B41FA5}">
                      <a16:colId xmlns:a16="http://schemas.microsoft.com/office/drawing/2014/main" val="3626965358"/>
                    </a:ext>
                  </a:extLst>
                </a:gridCol>
                <a:gridCol w="821015">
                  <a:extLst>
                    <a:ext uri="{9D8B030D-6E8A-4147-A177-3AD203B41FA5}">
                      <a16:colId xmlns:a16="http://schemas.microsoft.com/office/drawing/2014/main" val="3197134925"/>
                    </a:ext>
                  </a:extLst>
                </a:gridCol>
                <a:gridCol w="765233">
                  <a:extLst>
                    <a:ext uri="{9D8B030D-6E8A-4147-A177-3AD203B41FA5}">
                      <a16:colId xmlns:a16="http://schemas.microsoft.com/office/drawing/2014/main" val="762349438"/>
                    </a:ext>
                  </a:extLst>
                </a:gridCol>
                <a:gridCol w="974809">
                  <a:extLst>
                    <a:ext uri="{9D8B030D-6E8A-4147-A177-3AD203B41FA5}">
                      <a16:colId xmlns:a16="http://schemas.microsoft.com/office/drawing/2014/main" val="3126139629"/>
                    </a:ext>
                  </a:extLst>
                </a:gridCol>
                <a:gridCol w="974809">
                  <a:extLst>
                    <a:ext uri="{9D8B030D-6E8A-4147-A177-3AD203B41FA5}">
                      <a16:colId xmlns:a16="http://schemas.microsoft.com/office/drawing/2014/main" val="1969700654"/>
                    </a:ext>
                  </a:extLst>
                </a:gridCol>
                <a:gridCol w="974809">
                  <a:extLst>
                    <a:ext uri="{9D8B030D-6E8A-4147-A177-3AD203B41FA5}">
                      <a16:colId xmlns:a16="http://schemas.microsoft.com/office/drawing/2014/main" val="683240367"/>
                    </a:ext>
                  </a:extLst>
                </a:gridCol>
                <a:gridCol w="876403">
                  <a:extLst>
                    <a:ext uri="{9D8B030D-6E8A-4147-A177-3AD203B41FA5}">
                      <a16:colId xmlns:a16="http://schemas.microsoft.com/office/drawing/2014/main" val="425350876"/>
                    </a:ext>
                  </a:extLst>
                </a:gridCol>
                <a:gridCol w="863637">
                  <a:extLst>
                    <a:ext uri="{9D8B030D-6E8A-4147-A177-3AD203B41FA5}">
                      <a16:colId xmlns:a16="http://schemas.microsoft.com/office/drawing/2014/main" val="2770890784"/>
                    </a:ext>
                  </a:extLst>
                </a:gridCol>
                <a:gridCol w="207814">
                  <a:extLst>
                    <a:ext uri="{9D8B030D-6E8A-4147-A177-3AD203B41FA5}">
                      <a16:colId xmlns:a16="http://schemas.microsoft.com/office/drawing/2014/main" val="3678473714"/>
                    </a:ext>
                  </a:extLst>
                </a:gridCol>
                <a:gridCol w="931989">
                  <a:extLst>
                    <a:ext uri="{9D8B030D-6E8A-4147-A177-3AD203B41FA5}">
                      <a16:colId xmlns:a16="http://schemas.microsoft.com/office/drawing/2014/main" val="2223736878"/>
                    </a:ext>
                  </a:extLst>
                </a:gridCol>
                <a:gridCol w="931989">
                  <a:extLst>
                    <a:ext uri="{9D8B030D-6E8A-4147-A177-3AD203B41FA5}">
                      <a16:colId xmlns:a16="http://schemas.microsoft.com/office/drawing/2014/main" val="1565502256"/>
                    </a:ext>
                  </a:extLst>
                </a:gridCol>
                <a:gridCol w="863637">
                  <a:extLst>
                    <a:ext uri="{9D8B030D-6E8A-4147-A177-3AD203B41FA5}">
                      <a16:colId xmlns:a16="http://schemas.microsoft.com/office/drawing/2014/main" val="363237138"/>
                    </a:ext>
                  </a:extLst>
                </a:gridCol>
                <a:gridCol w="863637">
                  <a:extLst>
                    <a:ext uri="{9D8B030D-6E8A-4147-A177-3AD203B41FA5}">
                      <a16:colId xmlns:a16="http://schemas.microsoft.com/office/drawing/2014/main" val="1676092529"/>
                    </a:ext>
                  </a:extLst>
                </a:gridCol>
              </a:tblGrid>
              <a:tr h="442926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영역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영역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문항수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배점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7731838"/>
                  </a:ext>
                </a:extLst>
              </a:tr>
              <a:tr h="4429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공통과목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선택과목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8131380"/>
                  </a:ext>
                </a:extLst>
              </a:tr>
              <a:tr h="442926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국어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문항 배점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0285483"/>
                  </a:ext>
                </a:extLst>
              </a:tr>
              <a:tr h="4452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문항수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문항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3037954"/>
                  </a:ext>
                </a:extLst>
              </a:tr>
              <a:tr h="4452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총 배점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3702940"/>
                  </a:ext>
                </a:extLst>
              </a:tr>
              <a:tr h="4429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소계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34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문항 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76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문항 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24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45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문항 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100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8602150"/>
                  </a:ext>
                </a:extLst>
              </a:tr>
              <a:tr h="442926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수학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문항 배점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6493879"/>
                  </a:ext>
                </a:extLst>
              </a:tr>
              <a:tr h="911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문항수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선택형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0258309"/>
                  </a:ext>
                </a:extLst>
              </a:tr>
              <a:tr h="911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단답형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4074616"/>
                  </a:ext>
                </a:extLst>
              </a:tr>
              <a:tr h="4452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총 배점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0446744"/>
                  </a:ext>
                </a:extLst>
              </a:tr>
              <a:tr h="4429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소계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22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문항 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74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문항 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26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문항 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100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2329802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11C04BCE-A553-42B5-B826-CFC58A5365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6350" y="24114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4D66526-7928-4111-A552-6EB9AC0C04D0}"/>
              </a:ext>
            </a:extLst>
          </p:cNvPr>
          <p:cNvSpPr/>
          <p:nvPr/>
        </p:nvSpPr>
        <p:spPr>
          <a:xfrm>
            <a:off x="682557" y="325896"/>
            <a:ext cx="1082688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en-US" altLang="ko-KR" sz="2000" b="1" kern="0" dirty="0">
                <a:solidFill>
                  <a:srgbClr val="000000"/>
                </a:solidFill>
                <a:latin typeface="+mn-ea"/>
              </a:rPr>
              <a:t>2022</a:t>
            </a:r>
            <a:r>
              <a:rPr lang="ko-KR" altLang="en-US" sz="2000" b="1" kern="0" dirty="0">
                <a:solidFill>
                  <a:srgbClr val="000000"/>
                </a:solidFill>
                <a:latin typeface="+mn-ea"/>
              </a:rPr>
              <a:t>학년도 대학수학능력시험 예시문항’ 중 국어영역</a:t>
            </a:r>
            <a:r>
              <a:rPr lang="en-US" altLang="ko-KR" sz="2000" b="1" kern="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2000" b="1" kern="0" dirty="0">
                <a:solidFill>
                  <a:srgbClr val="000000"/>
                </a:solidFill>
                <a:latin typeface="+mn-ea"/>
              </a:rPr>
              <a:t>수학영역 문항 및 배점</a:t>
            </a:r>
            <a:endParaRPr lang="ko-KR" altLang="en-US" sz="1600" b="1" kern="0" spc="0" dirty="0">
              <a:solidFill>
                <a:srgbClr val="000000"/>
              </a:solidFill>
              <a:effectLst/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480557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D97F0AE2-F619-4C6C-A3C3-F0590264601D}"/>
              </a:ext>
            </a:extLst>
          </p:cNvPr>
          <p:cNvSpPr/>
          <p:nvPr/>
        </p:nvSpPr>
        <p:spPr>
          <a:xfrm>
            <a:off x="767408" y="260648"/>
            <a:ext cx="73068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400" b="1" kern="0" spc="-10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[</a:t>
            </a:r>
            <a:r>
              <a:rPr lang="ko-KR" altLang="ko-KR" sz="2400" b="1" kern="0" spc="-100" dirty="0" err="1">
                <a:solidFill>
                  <a:srgbClr val="000000"/>
                </a:solidFill>
                <a:ea typeface="맑은 고딕" panose="020B0503020000020004" pitchFamily="50" charset="-127"/>
                <a:cs typeface="굴림" panose="020B0600000101010101" pitchFamily="50" charset="-127"/>
              </a:rPr>
              <a:t>국어·수학</a:t>
            </a:r>
            <a:r>
              <a:rPr lang="ko-KR" altLang="ko-KR" sz="2400" b="1" kern="0" spc="-100" dirty="0">
                <a:solidFill>
                  <a:srgbClr val="000000"/>
                </a:solidFill>
                <a:ea typeface="맑은 고딕" panose="020B0503020000020004" pitchFamily="50" charset="-127"/>
                <a:cs typeface="굴림" panose="020B0600000101010101" pitchFamily="50" charset="-127"/>
              </a:rPr>
              <a:t> 등급당 선택 과목별 점유율</a:t>
            </a:r>
            <a:r>
              <a:rPr lang="en-US" altLang="ko-KR" sz="2400" b="1" kern="0" spc="-100" dirty="0">
                <a:solidFill>
                  <a:srgbClr val="000000"/>
                </a:solidFill>
                <a:ea typeface="맑은 고딕" panose="020B0503020000020004" pitchFamily="50" charset="-127"/>
                <a:cs typeface="굴림" panose="020B0600000101010101" pitchFamily="50" charset="-127"/>
              </a:rPr>
              <a:t>(</a:t>
            </a:r>
            <a:r>
              <a:rPr lang="ko-KR" altLang="ko-KR" sz="2400" b="1" kern="0" spc="-100" dirty="0">
                <a:solidFill>
                  <a:srgbClr val="000000"/>
                </a:solidFill>
                <a:ea typeface="맑은 고딕" panose="020B0503020000020004" pitchFamily="50" charset="-127"/>
                <a:cs typeface="굴림" panose="020B0600000101010101" pitchFamily="50" charset="-127"/>
              </a:rPr>
              <a:t>추정치</a:t>
            </a:r>
            <a:r>
              <a:rPr lang="en-US" altLang="ko-KR" sz="2400" b="1" kern="0" spc="-100" dirty="0">
                <a:solidFill>
                  <a:srgbClr val="000000"/>
                </a:solidFill>
                <a:ea typeface="맑은 고딕" panose="020B0503020000020004" pitchFamily="50" charset="-127"/>
                <a:cs typeface="굴림" panose="020B0600000101010101" pitchFamily="50" charset="-127"/>
              </a:rPr>
              <a:t>, </a:t>
            </a:r>
            <a:r>
              <a:rPr lang="ko-KR" altLang="ko-KR" sz="2400" b="1" kern="0" spc="-100" dirty="0">
                <a:solidFill>
                  <a:srgbClr val="000000"/>
                </a:solidFill>
                <a:ea typeface="맑은 고딕" panose="020B0503020000020004" pitchFamily="50" charset="-127"/>
                <a:cs typeface="굴림" panose="020B0600000101010101" pitchFamily="50" charset="-127"/>
              </a:rPr>
              <a:t>단위</a:t>
            </a:r>
            <a:r>
              <a:rPr lang="en-US" altLang="ko-KR" sz="2400" b="1" kern="0" spc="-100" dirty="0">
                <a:solidFill>
                  <a:srgbClr val="000000"/>
                </a:solidFill>
                <a:ea typeface="맑은 고딕" panose="020B0503020000020004" pitchFamily="50" charset="-127"/>
                <a:cs typeface="굴림" panose="020B0600000101010101" pitchFamily="50" charset="-127"/>
              </a:rPr>
              <a:t> %)]</a:t>
            </a:r>
            <a:endParaRPr lang="ko-KR" altLang="en-US" sz="2400" dirty="0"/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CF302911-4302-46B1-9DA2-480CFBF8958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23392" y="980728"/>
          <a:ext cx="10585173" cy="47525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08845">
                  <a:extLst>
                    <a:ext uri="{9D8B030D-6E8A-4147-A177-3AD203B41FA5}">
                      <a16:colId xmlns:a16="http://schemas.microsoft.com/office/drawing/2014/main" val="3638432214"/>
                    </a:ext>
                  </a:extLst>
                </a:gridCol>
                <a:gridCol w="1808845">
                  <a:extLst>
                    <a:ext uri="{9D8B030D-6E8A-4147-A177-3AD203B41FA5}">
                      <a16:colId xmlns:a16="http://schemas.microsoft.com/office/drawing/2014/main" val="1472842533"/>
                    </a:ext>
                  </a:extLst>
                </a:gridCol>
                <a:gridCol w="1808845">
                  <a:extLst>
                    <a:ext uri="{9D8B030D-6E8A-4147-A177-3AD203B41FA5}">
                      <a16:colId xmlns:a16="http://schemas.microsoft.com/office/drawing/2014/main" val="372489888"/>
                    </a:ext>
                  </a:extLst>
                </a:gridCol>
                <a:gridCol w="1718796">
                  <a:extLst>
                    <a:ext uri="{9D8B030D-6E8A-4147-A177-3AD203B41FA5}">
                      <a16:colId xmlns:a16="http://schemas.microsoft.com/office/drawing/2014/main" val="1778875144"/>
                    </a:ext>
                  </a:extLst>
                </a:gridCol>
                <a:gridCol w="1719921">
                  <a:extLst>
                    <a:ext uri="{9D8B030D-6E8A-4147-A177-3AD203B41FA5}">
                      <a16:colId xmlns:a16="http://schemas.microsoft.com/office/drawing/2014/main" val="1467226929"/>
                    </a:ext>
                  </a:extLst>
                </a:gridCol>
                <a:gridCol w="1719921">
                  <a:extLst>
                    <a:ext uri="{9D8B030D-6E8A-4147-A177-3AD203B41FA5}">
                      <a16:colId xmlns:a16="http://schemas.microsoft.com/office/drawing/2014/main" val="2901784483"/>
                    </a:ext>
                  </a:extLst>
                </a:gridCol>
              </a:tblGrid>
              <a:tr h="430432">
                <a:tc rowSpan="2"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등급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4770" marR="64770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국어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수학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7764889"/>
                  </a:ext>
                </a:extLst>
              </a:tr>
              <a:tr h="4304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화법과 작문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언어와 매체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확률과 통계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미적분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기하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2869689"/>
                  </a:ext>
                </a:extLst>
              </a:tr>
              <a:tr h="432407"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등급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4770" marR="64770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34.7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65.3</a:t>
                      </a:r>
                      <a:endParaRPr lang="ko-KR" sz="1800" b="1" kern="100" dirty="0">
                        <a:solidFill>
                          <a:srgbClr val="C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8.3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87</a:t>
                      </a:r>
                      <a:endParaRPr lang="ko-KR" sz="1800" b="1" kern="100" dirty="0">
                        <a:solidFill>
                          <a:srgbClr val="C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4.7</a:t>
                      </a:r>
                      <a:endParaRPr lang="ko-KR" sz="1800" b="1" kern="100" dirty="0">
                        <a:solidFill>
                          <a:srgbClr val="C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3276756"/>
                  </a:ext>
                </a:extLst>
              </a:tr>
              <a:tr h="432407"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등급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4770" marR="64770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64.4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35.6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26.3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65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8.8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0856450"/>
                  </a:ext>
                </a:extLst>
              </a:tr>
              <a:tr h="432407"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등급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4770" marR="64770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68.3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31.7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32.3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59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8.8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253097"/>
                  </a:ext>
                </a:extLst>
              </a:tr>
              <a:tr h="432407"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등급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4770" marR="64770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71.6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28.4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41.7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50.1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8.3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907889"/>
                  </a:ext>
                </a:extLst>
              </a:tr>
              <a:tr h="432407"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등급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4770" marR="64770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80.1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19.9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57.7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32.6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9.7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5430232"/>
                  </a:ext>
                </a:extLst>
              </a:tr>
              <a:tr h="432407"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r>
                        <a:rPr lang="ko-KR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등급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4770" marR="64770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87.2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12.8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70.2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21.2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8.7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8825908"/>
                  </a:ext>
                </a:extLst>
              </a:tr>
              <a:tr h="432407"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  <a:r>
                        <a:rPr lang="ko-KR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등급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4770" marR="64770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75.8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24.2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84.9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8.9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6.2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861531"/>
                  </a:ext>
                </a:extLst>
              </a:tr>
              <a:tr h="432407"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  <a:r>
                        <a:rPr lang="ko-KR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등급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4770" marR="64770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75.5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24.5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94.4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3.2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2.4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4649287"/>
                  </a:ext>
                </a:extLst>
              </a:tr>
              <a:tr h="432407"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</a:t>
                      </a:r>
                      <a:r>
                        <a:rPr lang="ko-KR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등급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4770" marR="64770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88.5</a:t>
                      </a:r>
                      <a:endParaRPr lang="ko-KR" sz="1800" b="1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11.5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89.6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6.5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3.9</a:t>
                      </a:r>
                      <a:endParaRPr lang="ko-KR" sz="1800" b="1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9191304"/>
                  </a:ext>
                </a:extLst>
              </a:tr>
            </a:tbl>
          </a:graphicData>
        </a:graphic>
      </p:graphicFrame>
      <p:sp>
        <p:nvSpPr>
          <p:cNvPr id="6" name="직사각형 5">
            <a:extLst>
              <a:ext uri="{FF2B5EF4-FFF2-40B4-BE49-F238E27FC236}">
                <a16:creationId xmlns:a16="http://schemas.microsoft.com/office/drawing/2014/main" id="{474CA27F-06BE-4642-86CB-9DB407C206DE}"/>
              </a:ext>
            </a:extLst>
          </p:cNvPr>
          <p:cNvSpPr/>
          <p:nvPr/>
        </p:nvSpPr>
        <p:spPr>
          <a:xfrm>
            <a:off x="839415" y="5986993"/>
            <a:ext cx="103691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pc="-100" dirty="0">
                <a:latin typeface="Batang" panose="02030600000101010101" pitchFamily="18" charset="-127"/>
                <a:ea typeface="Batang" panose="02030600000101010101" pitchFamily="18" charset="-127"/>
                <a:cs typeface="Times New Roman" panose="02020603050405020304" pitchFamily="18" charset="0"/>
              </a:rPr>
              <a:t>★★</a:t>
            </a:r>
            <a:r>
              <a:rPr lang="ko-KR" altLang="ko-KR" spc="-100" dirty="0" err="1">
                <a:ea typeface="맑은 고딕" panose="020B0503020000020004" pitchFamily="50" charset="-127"/>
                <a:cs typeface="Times New Roman" panose="02020603050405020304" pitchFamily="18" charset="0"/>
              </a:rPr>
              <a:t>이투스닷컴</a:t>
            </a:r>
            <a:r>
              <a:rPr lang="ko-KR" altLang="ko-KR" spc="-100" dirty="0">
                <a:ea typeface="맑은 고딕" panose="020B0503020000020004" pitchFamily="50" charset="-127"/>
                <a:cs typeface="Times New Roman" panose="02020603050405020304" pitchFamily="18" charset="0"/>
              </a:rPr>
              <a:t> 채점 서비스</a:t>
            </a:r>
            <a:r>
              <a:rPr lang="en-US" altLang="ko-KR" spc="-100" dirty="0">
                <a:ea typeface="맑은 고딕" panose="020B0503020000020004" pitchFamily="50" charset="-127"/>
                <a:cs typeface="Times New Roman" panose="02020603050405020304" pitchFamily="18" charset="0"/>
              </a:rPr>
              <a:t>(</a:t>
            </a:r>
            <a:r>
              <a:rPr lang="ko-KR" altLang="ko-KR" spc="-100" dirty="0">
                <a:ea typeface="맑은 고딕" panose="020B0503020000020004" pitchFamily="50" charset="-127"/>
                <a:cs typeface="Times New Roman" panose="02020603050405020304" pitchFamily="18" charset="0"/>
              </a:rPr>
              <a:t>풀서비스</a:t>
            </a:r>
            <a:r>
              <a:rPr lang="en-US" altLang="ko-KR" spc="-100" dirty="0">
                <a:ea typeface="맑은 고딕" panose="020B0503020000020004" pitchFamily="50" charset="-127"/>
                <a:cs typeface="Times New Roman" panose="02020603050405020304" pitchFamily="18" charset="0"/>
              </a:rPr>
              <a:t>)</a:t>
            </a:r>
            <a:r>
              <a:rPr lang="ko-KR" altLang="ko-KR" spc="-100" dirty="0">
                <a:ea typeface="맑은 고딕" panose="020B0503020000020004" pitchFamily="50" charset="-127"/>
                <a:cs typeface="Times New Roman" panose="02020603050405020304" pitchFamily="18" charset="0"/>
              </a:rPr>
              <a:t>를 기반으로 하여 각 등급을 구성하는 선택 과목별 점유율을</a:t>
            </a:r>
            <a:r>
              <a:rPr lang="en-US" altLang="ko-KR" spc="-100" dirty="0"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ko-KR" altLang="en-US" spc="-100" dirty="0">
                <a:ea typeface="맑은 고딕" panose="020B0503020000020004" pitchFamily="50" charset="-127"/>
                <a:cs typeface="Times New Roman" panose="02020603050405020304" pitchFamily="18" charset="0"/>
              </a:rPr>
              <a:t>추정</a:t>
            </a:r>
            <a:r>
              <a:rPr lang="ko-KR" altLang="ko-KR" spc="-100" dirty="0"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356674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79917" y="1233474"/>
            <a:ext cx="6155531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ts val="900"/>
              </a:spcBef>
              <a:spcAft>
                <a:spcPts val="375"/>
              </a:spcAft>
            </a:pPr>
            <a:r>
              <a:rPr lang="en-US" altLang="ko-KR" sz="1500" b="1" spc="-113" dirty="0">
                <a:solidFill>
                  <a:srgbClr val="0033CC"/>
                </a:solidFill>
                <a:latin typeface="+mn-ea"/>
              </a:rPr>
              <a:t>[2022</a:t>
            </a:r>
            <a:r>
              <a:rPr lang="ko-KR" altLang="en-US" sz="1500" b="1" spc="-113" dirty="0">
                <a:solidFill>
                  <a:srgbClr val="0033CC"/>
                </a:solidFill>
                <a:latin typeface="+mn-ea"/>
              </a:rPr>
              <a:t>학년도 수능성적표 </a:t>
            </a:r>
            <a:r>
              <a:rPr lang="en-US" altLang="ko-KR" sz="1500" b="1" spc="-113" dirty="0">
                <a:solidFill>
                  <a:srgbClr val="0033CC"/>
                </a:solidFill>
                <a:latin typeface="+mn-ea"/>
              </a:rPr>
              <a:t>(</a:t>
            </a:r>
            <a:r>
              <a:rPr lang="ko-KR" altLang="en-US" sz="1500" b="1" spc="-113" dirty="0">
                <a:solidFill>
                  <a:srgbClr val="0033CC"/>
                </a:solidFill>
                <a:latin typeface="+mn-ea"/>
              </a:rPr>
              <a:t>예시</a:t>
            </a:r>
            <a:r>
              <a:rPr lang="en-US" altLang="ko-KR" sz="1500" b="1" spc="-113" dirty="0">
                <a:solidFill>
                  <a:srgbClr val="0033CC"/>
                </a:solidFill>
                <a:latin typeface="+mn-ea"/>
              </a:rPr>
              <a:t>)]</a:t>
            </a:r>
            <a:endParaRPr lang="ko-KR" altLang="en-US" sz="1500" b="1" spc="-113" dirty="0">
              <a:solidFill>
                <a:srgbClr val="0033CC"/>
              </a:solidFill>
              <a:latin typeface="+mn-ea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/>
          </p:nvPr>
        </p:nvGraphicFramePr>
        <p:xfrm>
          <a:off x="983431" y="1770557"/>
          <a:ext cx="9937104" cy="4322741"/>
        </p:xfrm>
        <a:graphic>
          <a:graphicData uri="http://schemas.openxmlformats.org/drawingml/2006/table">
            <a:tbl>
              <a:tblPr/>
              <a:tblGrid>
                <a:gridCol w="12421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73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1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077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33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0775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8527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24213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786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수험번호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5B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성 명</a:t>
                      </a:r>
                    </a:p>
                  </a:txBody>
                  <a:tcPr marL="48578" marR="48578" marT="13430" marB="1343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생년월일</a:t>
                      </a:r>
                    </a:p>
                  </a:txBody>
                  <a:tcPr marL="48578" marR="48578" marT="13430" marB="1343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5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성 별</a:t>
                      </a:r>
                    </a:p>
                  </a:txBody>
                  <a:tcPr marL="48578" marR="48578" marT="13430" marB="1343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5B6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출신고교 </a:t>
                      </a:r>
                      <a:r>
                        <a:rPr lang="en-US" altLang="ko-KR" sz="11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반 또는 </a:t>
                      </a:r>
                      <a:r>
                        <a:rPr lang="ko-KR" altLang="en-US" sz="1100" b="1" kern="0" spc="0" dirty="0" err="1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졸업년도</a:t>
                      </a:r>
                      <a:r>
                        <a:rPr lang="en-US" altLang="ko-KR" sz="11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185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12345678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4E4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심청이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03. 03. 01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여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숭덕여자고등학교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602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영역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5B6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한국사 영역</a:t>
                      </a:r>
                    </a:p>
                  </a:txBody>
                  <a:tcPr marL="48578" marR="48578" marT="13430" marB="1343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5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국어</a:t>
                      </a:r>
                      <a:endParaRPr lang="en-US" altLang="ko-KR" sz="1100" b="1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영역</a:t>
                      </a:r>
                    </a:p>
                  </a:txBody>
                  <a:tcPr marL="48578" marR="48578" marT="13430" marB="1343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5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수학 영역</a:t>
                      </a:r>
                    </a:p>
                  </a:txBody>
                  <a:tcPr marL="48578" marR="48578" marT="13430" marB="1343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5B6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영어</a:t>
                      </a:r>
                      <a:endParaRPr lang="en-US" altLang="ko-KR" sz="1100" b="1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영역</a:t>
                      </a:r>
                      <a:endParaRPr lang="en-US" altLang="ko-KR" sz="1100" b="1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48578" marR="48578" marT="13430" marB="1343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5B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탐구 영역</a:t>
                      </a:r>
                    </a:p>
                  </a:txBody>
                  <a:tcPr marL="48578" marR="48578" marT="13430" marB="1343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외국어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한문영역</a:t>
                      </a:r>
                    </a:p>
                  </a:txBody>
                  <a:tcPr marL="48578" marR="48578" marT="13430" marB="1343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5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46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선택과목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4E4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b="1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화법과 작문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확률과 통계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4E4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b="1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생활과 윤리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지구과학</a:t>
                      </a:r>
                      <a:r>
                        <a:rPr lang="en-US" altLang="ko-KR" sz="14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Ⅰ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독일어</a:t>
                      </a:r>
                      <a:r>
                        <a:rPr lang="en-US" altLang="ko-KR" sz="11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Ⅰ</a:t>
                      </a:r>
                      <a:endParaRPr lang="ko-KR" altLang="en-US" sz="11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4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881553"/>
                  </a:ext>
                </a:extLst>
              </a:tr>
              <a:tr h="6505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표준점수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4E4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133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114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64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62</a:t>
                      </a:r>
                    </a:p>
                  </a:txBody>
                  <a:tcPr marL="0" marR="0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05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백분위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4E4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98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69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91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87</a:t>
                      </a:r>
                    </a:p>
                  </a:txBody>
                  <a:tcPr marL="0" marR="0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5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505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등급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0" marR="0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48578" marR="48578" marT="13430" marB="1343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CC289846-3800-45AB-8C44-44C656DEEF70}"/>
              </a:ext>
            </a:extLst>
          </p:cNvPr>
          <p:cNvSpPr txBox="1"/>
          <p:nvPr/>
        </p:nvSpPr>
        <p:spPr>
          <a:xfrm>
            <a:off x="1271464" y="537695"/>
            <a:ext cx="5045297" cy="4154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2100" b="1" spc="-113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수능 점수의 이해 </a:t>
            </a:r>
            <a:r>
              <a:rPr lang="en-US" altLang="ko-KR" sz="2100" b="1" spc="-113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[</a:t>
            </a:r>
            <a:r>
              <a:rPr lang="ko-KR" altLang="en-US" sz="2100" b="1" spc="-113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수능성적표</a:t>
            </a:r>
            <a:r>
              <a:rPr lang="en-US" altLang="ko-KR" sz="2100" b="1" spc="-113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]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D9762986-858C-443B-9BE8-5C8AA7120EF0}"/>
              </a:ext>
            </a:extLst>
          </p:cNvPr>
          <p:cNvSpPr/>
          <p:nvPr/>
        </p:nvSpPr>
        <p:spPr>
          <a:xfrm>
            <a:off x="8273864" y="1187308"/>
            <a:ext cx="1078372" cy="2077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750" b="1" spc="-113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대학수학능력시험의 이해</a:t>
            </a:r>
          </a:p>
        </p:txBody>
      </p:sp>
    </p:spTree>
    <p:extLst>
      <p:ext uri="{BB962C8B-B14F-4D97-AF65-F5344CB8AC3E}">
        <p14:creationId xmlns:p14="http://schemas.microsoft.com/office/powerpoint/2010/main" val="392188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CE25038-7C43-45CC-882F-67BF268809C9}"/>
              </a:ext>
            </a:extLst>
          </p:cNvPr>
          <p:cNvSpPr/>
          <p:nvPr/>
        </p:nvSpPr>
        <p:spPr>
          <a:xfrm>
            <a:off x="1607931" y="425633"/>
            <a:ext cx="49295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2023</a:t>
            </a:r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학년도 수능 선택과목 지정 현황</a:t>
            </a:r>
            <a:endParaRPr lang="ko-KR" altLang="en-US" sz="2400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43F4A86-AE77-4741-8637-51D71AE59D1F}"/>
              </a:ext>
            </a:extLst>
          </p:cNvPr>
          <p:cNvSpPr/>
          <p:nvPr/>
        </p:nvSpPr>
        <p:spPr>
          <a:xfrm>
            <a:off x="838200" y="987129"/>
            <a:ext cx="35125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/>
              <a:t>대학별 수능 선택과목 지정 현황</a:t>
            </a:r>
            <a:endParaRPr lang="en-US" altLang="ko-KR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6CCDF6BB-B9DE-4016-A135-1ED442F5C2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2413070"/>
              </p:ext>
            </p:extLst>
          </p:nvPr>
        </p:nvGraphicFramePr>
        <p:xfrm>
          <a:off x="838200" y="1550126"/>
          <a:ext cx="10386269" cy="5028151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823078">
                  <a:extLst>
                    <a:ext uri="{9D8B030D-6E8A-4147-A177-3AD203B41FA5}">
                      <a16:colId xmlns:a16="http://schemas.microsoft.com/office/drawing/2014/main" val="3047292396"/>
                    </a:ext>
                  </a:extLst>
                </a:gridCol>
                <a:gridCol w="866918">
                  <a:extLst>
                    <a:ext uri="{9D8B030D-6E8A-4147-A177-3AD203B41FA5}">
                      <a16:colId xmlns:a16="http://schemas.microsoft.com/office/drawing/2014/main" val="1133289734"/>
                    </a:ext>
                  </a:extLst>
                </a:gridCol>
                <a:gridCol w="1400967">
                  <a:extLst>
                    <a:ext uri="{9D8B030D-6E8A-4147-A177-3AD203B41FA5}">
                      <a16:colId xmlns:a16="http://schemas.microsoft.com/office/drawing/2014/main" val="2201466632"/>
                    </a:ext>
                  </a:extLst>
                </a:gridCol>
                <a:gridCol w="6756254">
                  <a:extLst>
                    <a:ext uri="{9D8B030D-6E8A-4147-A177-3AD203B41FA5}">
                      <a16:colId xmlns:a16="http://schemas.microsoft.com/office/drawing/2014/main" val="4272567104"/>
                    </a:ext>
                  </a:extLst>
                </a:gridCol>
                <a:gridCol w="539052">
                  <a:extLst>
                    <a:ext uri="{9D8B030D-6E8A-4147-A177-3AD203B41FA5}">
                      <a16:colId xmlns:a16="http://schemas.microsoft.com/office/drawing/2014/main" val="3836144206"/>
                    </a:ext>
                  </a:extLst>
                </a:gridCol>
              </a:tblGrid>
              <a:tr h="45011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/>
                        <a:t>구분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/>
                        <a:t>영역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/>
                        <a:t>지정여부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/>
                        <a:t>대학명</a:t>
                      </a:r>
                      <a:endParaRPr lang="ko-KR" altLang="en-US" sz="1600" b="1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/>
                        <a:t>비고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D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754255"/>
                  </a:ext>
                </a:extLst>
              </a:tr>
              <a:tr h="1775018">
                <a:tc rowSpan="3">
                  <a:txBody>
                    <a:bodyPr/>
                    <a:lstStyle/>
                    <a:p>
                      <a:pPr algn="ctr" latinLnBrk="1"/>
                      <a:endParaRPr lang="en-US" altLang="ko-KR" sz="1600" b="1" dirty="0"/>
                    </a:p>
                    <a:p>
                      <a:pPr algn="ctr" latinLnBrk="1"/>
                      <a:endParaRPr lang="en-US" altLang="ko-KR" sz="1600" b="1" dirty="0"/>
                    </a:p>
                    <a:p>
                      <a:pPr algn="ctr" latinLnBrk="1"/>
                      <a:r>
                        <a:rPr lang="ko-KR" altLang="en-US" sz="1600" b="1" dirty="0"/>
                        <a:t>자연</a:t>
                      </a:r>
                      <a:endParaRPr lang="en-US" altLang="ko-KR" sz="1600" b="1" dirty="0"/>
                    </a:p>
                    <a:p>
                      <a:pPr algn="ctr" latinLnBrk="1"/>
                      <a:r>
                        <a:rPr lang="ko-KR" altLang="en-US" sz="1600" b="1" dirty="0"/>
                        <a:t>계열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/>
                        <a:t>국어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/>
                        <a:t>화법과 작문</a:t>
                      </a:r>
                      <a:r>
                        <a:rPr lang="en-US" altLang="ko-KR" sz="1600" b="1" dirty="0"/>
                        <a:t>, </a:t>
                      </a:r>
                      <a:r>
                        <a:rPr lang="ko-KR" altLang="en-US" sz="1600" b="1" dirty="0"/>
                        <a:t>언어와 매체 중 </a:t>
                      </a:r>
                      <a:endParaRPr lang="en-US" altLang="ko-KR" sz="1600" b="1" dirty="0"/>
                    </a:p>
                    <a:p>
                      <a:pPr algn="ctr" latinLnBrk="1"/>
                      <a:r>
                        <a:rPr lang="ko-KR" altLang="en-US" sz="1600" b="1" dirty="0" err="1"/>
                        <a:t>택</a:t>
                      </a:r>
                      <a:r>
                        <a:rPr lang="en-US" altLang="ko-KR" sz="1600" b="1" dirty="0"/>
                        <a:t>1</a:t>
                      </a:r>
                      <a:endParaRPr lang="ko-KR" altLang="en-US" sz="1600" b="1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just" latinLnBrk="1"/>
                      <a:r>
                        <a:rPr lang="ko-KR" altLang="en-US" sz="1400" b="1" dirty="0"/>
                        <a:t>경기대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경남대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경희대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계명대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고려대</a:t>
                      </a:r>
                      <a:r>
                        <a:rPr lang="en-US" altLang="ko-KR" sz="1400" b="1" dirty="0"/>
                        <a:t>(</a:t>
                      </a:r>
                      <a:r>
                        <a:rPr lang="ko-KR" altLang="en-US" sz="1400" b="1" dirty="0"/>
                        <a:t>서울</a:t>
                      </a:r>
                      <a:r>
                        <a:rPr lang="en-US" altLang="ko-KR" sz="1400" b="1" dirty="0"/>
                        <a:t>), </a:t>
                      </a:r>
                      <a:r>
                        <a:rPr lang="ko-KR" altLang="en-US" sz="1400" b="1" dirty="0"/>
                        <a:t>공주대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군산대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극동대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 err="1"/>
                        <a:t>꽃동네대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동국대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 err="1"/>
                        <a:t>동명대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 err="1"/>
                        <a:t>동서대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동의대</a:t>
                      </a:r>
                      <a:r>
                        <a:rPr lang="en-US" altLang="ko-KR" sz="1400" b="1" u="none" dirty="0"/>
                        <a:t>, </a:t>
                      </a:r>
                      <a:r>
                        <a:rPr lang="ko-KR" altLang="en-US" sz="1400" b="1" u="none" dirty="0" err="1"/>
                        <a:t>루터대</a:t>
                      </a:r>
                      <a:r>
                        <a:rPr lang="en-US" altLang="ko-KR" sz="1400" b="1" u="none" dirty="0"/>
                        <a:t>, </a:t>
                      </a:r>
                      <a:r>
                        <a:rPr lang="ko-KR" altLang="en-US" sz="1400" b="1" dirty="0"/>
                        <a:t>목원대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배재대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부산대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삼육대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서강대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 err="1"/>
                        <a:t>서울과학기술대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서울대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서울시립대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 err="1"/>
                        <a:t>선문대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성결대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성균관대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세종대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연세대</a:t>
                      </a:r>
                      <a:r>
                        <a:rPr lang="en-US" altLang="ko-KR" sz="1400" b="1" dirty="0"/>
                        <a:t>(</a:t>
                      </a:r>
                      <a:r>
                        <a:rPr lang="ko-KR" altLang="en-US" sz="1400" b="1" dirty="0"/>
                        <a:t>서울</a:t>
                      </a:r>
                      <a:r>
                        <a:rPr lang="en-US" altLang="ko-KR" sz="1400" b="1" dirty="0"/>
                        <a:t>), </a:t>
                      </a:r>
                      <a:r>
                        <a:rPr lang="ko-KR" altLang="en-US" sz="1400" b="1" dirty="0"/>
                        <a:t>이화여대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인천대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 err="1"/>
                        <a:t>중부대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 err="1"/>
                        <a:t>청운대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청주교대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 err="1"/>
                        <a:t>한국산업기술대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한국외대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 err="1"/>
                        <a:t>한려대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한신대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한양대</a:t>
                      </a:r>
                      <a:r>
                        <a:rPr lang="en-US" altLang="ko-KR" sz="1400" b="1" dirty="0"/>
                        <a:t>(ERICA),</a:t>
                      </a:r>
                      <a:r>
                        <a:rPr lang="ko-KR" altLang="en-US" sz="1400" b="1" dirty="0"/>
                        <a:t>호남대 등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2338356"/>
                  </a:ext>
                </a:extLst>
              </a:tr>
              <a:tr h="1543693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/>
                        <a:t>수학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100" dirty="0"/>
                        <a:t>확률과 통계</a:t>
                      </a:r>
                      <a:r>
                        <a:rPr lang="en-US" altLang="ko-KR" sz="1600" b="1" spc="-100" dirty="0"/>
                        <a:t>, </a:t>
                      </a:r>
                      <a:br>
                        <a:rPr lang="en-US" altLang="ko-KR" sz="1600" b="1" spc="-100" dirty="0"/>
                      </a:br>
                      <a:r>
                        <a:rPr lang="ko-KR" altLang="en-US" sz="1600" b="1" spc="-100" dirty="0"/>
                        <a:t>미적분</a:t>
                      </a:r>
                      <a:r>
                        <a:rPr lang="en-US" altLang="ko-KR" sz="1600" b="1" spc="-100" dirty="0"/>
                        <a:t>,</a:t>
                      </a:r>
                    </a:p>
                    <a:p>
                      <a:pPr algn="ctr" latinLnBrk="1"/>
                      <a:r>
                        <a:rPr lang="en-US" altLang="ko-KR" sz="1600" b="1" spc="-100" dirty="0"/>
                        <a:t> </a:t>
                      </a:r>
                      <a:r>
                        <a:rPr lang="ko-KR" altLang="en-US" sz="1600" b="1" spc="-100" dirty="0"/>
                        <a:t>기하</a:t>
                      </a:r>
                      <a:r>
                        <a:rPr lang="ko-KR" altLang="en-US" sz="1600" b="1" spc="-100" baseline="0" dirty="0"/>
                        <a:t> 중 </a:t>
                      </a:r>
                      <a:endParaRPr lang="en-US" altLang="ko-KR" sz="1600" b="1" spc="-100" baseline="0" dirty="0"/>
                    </a:p>
                    <a:p>
                      <a:pPr algn="ctr" latinLnBrk="1"/>
                      <a:r>
                        <a:rPr lang="ko-KR" altLang="en-US" sz="1600" b="1" spc="-100" baseline="0" dirty="0" err="1"/>
                        <a:t>택</a:t>
                      </a:r>
                      <a:r>
                        <a:rPr lang="en-US" altLang="ko-KR" sz="1600" b="1" spc="-100" baseline="0" dirty="0"/>
                        <a:t>1</a:t>
                      </a:r>
                      <a:endParaRPr lang="ko-KR" altLang="en-US" sz="1600" b="1" spc="-100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/>
                        <a:t>경기대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경남대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계명대</a:t>
                      </a:r>
                      <a:r>
                        <a:rPr lang="en-US" altLang="ko-KR" sz="1400" b="1" dirty="0"/>
                        <a:t>,</a:t>
                      </a:r>
                      <a:r>
                        <a:rPr lang="ko-KR" altLang="en-US" sz="1400" b="1" dirty="0"/>
                        <a:t> 공주대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군산대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극동대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 err="1"/>
                        <a:t>꽃동네대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동국대</a:t>
                      </a:r>
                      <a:r>
                        <a:rPr lang="en-US" altLang="ko-KR" sz="1400" b="1" dirty="0"/>
                        <a:t>_</a:t>
                      </a:r>
                      <a:r>
                        <a:rPr lang="ko-KR" altLang="en-US" sz="1400" b="1" dirty="0" err="1"/>
                        <a:t>바이오시스템대학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 err="1"/>
                        <a:t>동명대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 err="1"/>
                        <a:t>동서대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동의대</a:t>
                      </a:r>
                      <a:r>
                        <a:rPr lang="en-US" altLang="ko-KR" sz="1400" b="1" dirty="0"/>
                        <a:t>,</a:t>
                      </a:r>
                      <a:r>
                        <a:rPr lang="ko-KR" altLang="en-US" sz="1400" b="1" dirty="0"/>
                        <a:t>목원대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배재대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삼육대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 err="1"/>
                        <a:t>선문대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성결대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 err="1"/>
                        <a:t>안양대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용인대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>
                          <a:solidFill>
                            <a:srgbClr val="1216B2"/>
                          </a:solidFill>
                        </a:rPr>
                        <a:t>인천대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en-US" altLang="ko-KR" sz="1400" b="1" u="none" dirty="0"/>
                        <a:t> </a:t>
                      </a:r>
                      <a:r>
                        <a:rPr lang="ko-KR" altLang="en-US" sz="1400" b="1" u="none" dirty="0" err="1"/>
                        <a:t>중부대</a:t>
                      </a:r>
                      <a:r>
                        <a:rPr lang="en-US" altLang="ko-KR" sz="1400" b="1" dirty="0"/>
                        <a:t>,  </a:t>
                      </a:r>
                      <a:r>
                        <a:rPr lang="ko-KR" altLang="en-US" sz="1400" b="1" dirty="0" err="1"/>
                        <a:t>청운대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청주교대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 err="1"/>
                        <a:t>한국산업기술대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>
                          <a:solidFill>
                            <a:srgbClr val="1216B2"/>
                          </a:solidFill>
                        </a:rPr>
                        <a:t>한국외대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 err="1"/>
                        <a:t>한려대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한신대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호남대 등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b="1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247888"/>
                  </a:ext>
                </a:extLst>
              </a:tr>
              <a:tr h="125932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-150" baseline="0" dirty="0">
                          <a:solidFill>
                            <a:srgbClr val="C00000"/>
                          </a:solidFill>
                        </a:rPr>
                        <a:t>미적분</a:t>
                      </a:r>
                      <a:r>
                        <a:rPr lang="en-US" altLang="ko-KR" sz="1600" b="1" spc="-150" baseline="0" dirty="0">
                          <a:solidFill>
                            <a:srgbClr val="C00000"/>
                          </a:solidFill>
                        </a:rPr>
                        <a:t>, </a:t>
                      </a:r>
                    </a:p>
                    <a:p>
                      <a:pPr algn="ctr" latinLnBrk="1"/>
                      <a:r>
                        <a:rPr lang="ko-KR" altLang="en-US" sz="1600" b="1" spc="-150" baseline="0" dirty="0">
                          <a:solidFill>
                            <a:srgbClr val="C00000"/>
                          </a:solidFill>
                        </a:rPr>
                        <a:t>기하 중 </a:t>
                      </a:r>
                      <a:endParaRPr lang="en-US" altLang="ko-KR" sz="1600" b="1" spc="-150" baseline="0" dirty="0">
                        <a:solidFill>
                          <a:srgbClr val="C00000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600" b="1" spc="-150" baseline="0" dirty="0" err="1">
                          <a:solidFill>
                            <a:srgbClr val="C00000"/>
                          </a:solidFill>
                        </a:rPr>
                        <a:t>택</a:t>
                      </a:r>
                      <a:r>
                        <a:rPr lang="en-US" altLang="ko-KR" sz="1600" b="1" spc="-150" baseline="0" dirty="0">
                          <a:solidFill>
                            <a:srgbClr val="C00000"/>
                          </a:solidFill>
                        </a:rPr>
                        <a:t>1</a:t>
                      </a:r>
                      <a:endParaRPr lang="ko-KR" altLang="en-US" sz="1600" b="1" spc="-150" baseline="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just" latinLnBrk="1"/>
                      <a:r>
                        <a:rPr lang="ko-KR" altLang="en-US" sz="1400" b="1" dirty="0">
                          <a:solidFill>
                            <a:srgbClr val="C00000"/>
                          </a:solidFill>
                        </a:rPr>
                        <a:t>경희대</a:t>
                      </a:r>
                      <a:r>
                        <a:rPr lang="en-US" altLang="ko-KR" sz="1400" b="1" dirty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ko-KR" altLang="en-US" sz="1400" b="1" u="none" dirty="0">
                          <a:solidFill>
                            <a:srgbClr val="C00000"/>
                          </a:solidFill>
                        </a:rPr>
                        <a:t>고려대</a:t>
                      </a:r>
                      <a:r>
                        <a:rPr lang="en-US" altLang="ko-KR" sz="1400" b="1" u="none" dirty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ko-KR" altLang="en-US" sz="1400" b="1" u="none" dirty="0">
                          <a:solidFill>
                            <a:srgbClr val="C00000"/>
                          </a:solidFill>
                        </a:rPr>
                        <a:t>건국대</a:t>
                      </a:r>
                      <a:r>
                        <a:rPr lang="en-US" altLang="ko-KR" sz="1400" b="1" u="none" dirty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ko-KR" altLang="en-US" sz="1400" b="1" u="none" dirty="0">
                          <a:solidFill>
                            <a:srgbClr val="C00000"/>
                          </a:solidFill>
                        </a:rPr>
                        <a:t>광운대</a:t>
                      </a:r>
                      <a:r>
                        <a:rPr lang="en-US" altLang="ko-KR" sz="1400" b="1" u="none" dirty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ko-KR" altLang="en-US" sz="1400" b="1" u="none" dirty="0">
                          <a:solidFill>
                            <a:srgbClr val="C00000"/>
                          </a:solidFill>
                        </a:rPr>
                        <a:t>국민대</a:t>
                      </a:r>
                      <a:r>
                        <a:rPr lang="en-US" altLang="ko-KR" sz="1400" b="1" u="none" dirty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rgbClr val="C00000"/>
                          </a:solidFill>
                        </a:rPr>
                        <a:t>동국대</a:t>
                      </a:r>
                      <a:r>
                        <a:rPr lang="en-US" altLang="ko-KR" sz="1400" b="1" dirty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rgbClr val="C00000"/>
                          </a:solidFill>
                        </a:rPr>
                        <a:t>단국대</a:t>
                      </a:r>
                      <a:r>
                        <a:rPr lang="en-US" altLang="ko-KR" sz="1400" b="1" dirty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rgbClr val="C00000"/>
                          </a:solidFill>
                        </a:rPr>
                        <a:t>서강대</a:t>
                      </a:r>
                      <a:r>
                        <a:rPr lang="en-US" altLang="ko-KR" sz="1400" b="1" u="none" dirty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ko-KR" altLang="en-US" sz="1400" b="1" u="none" dirty="0">
                          <a:solidFill>
                            <a:srgbClr val="C00000"/>
                          </a:solidFill>
                        </a:rPr>
                        <a:t>서울대</a:t>
                      </a:r>
                      <a:r>
                        <a:rPr lang="en-US" altLang="ko-KR" sz="1400" b="1" dirty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ko-KR" altLang="en-US" sz="1400" b="1" dirty="0" err="1">
                          <a:solidFill>
                            <a:srgbClr val="C00000"/>
                          </a:solidFill>
                        </a:rPr>
                        <a:t>서울과학기술대</a:t>
                      </a:r>
                      <a:r>
                        <a:rPr lang="en-US" altLang="ko-KR" sz="1400" b="1" dirty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rgbClr val="C00000"/>
                          </a:solidFill>
                        </a:rPr>
                        <a:t>서울시립대</a:t>
                      </a:r>
                      <a:r>
                        <a:rPr lang="en-US" altLang="ko-KR" sz="1400" b="1" dirty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rgbClr val="C00000"/>
                          </a:solidFill>
                        </a:rPr>
                        <a:t>성균관대</a:t>
                      </a:r>
                      <a:r>
                        <a:rPr lang="en-US" altLang="ko-KR" sz="1400" b="1" dirty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rgbClr val="C00000"/>
                          </a:solidFill>
                        </a:rPr>
                        <a:t>세종대</a:t>
                      </a:r>
                      <a:r>
                        <a:rPr lang="en-US" altLang="ko-KR" sz="1400" b="1" dirty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rgbClr val="C00000"/>
                          </a:solidFill>
                        </a:rPr>
                        <a:t>숙명여대</a:t>
                      </a:r>
                      <a:r>
                        <a:rPr lang="en-US" altLang="ko-KR" sz="1400" b="1" dirty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rgbClr val="C00000"/>
                          </a:solidFill>
                        </a:rPr>
                        <a:t>숭실대</a:t>
                      </a:r>
                      <a:r>
                        <a:rPr lang="en-US" altLang="ko-KR" sz="1400" b="1" dirty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rgbClr val="C00000"/>
                          </a:solidFill>
                        </a:rPr>
                        <a:t>아주대</a:t>
                      </a:r>
                      <a:r>
                        <a:rPr lang="en-US" altLang="ko-KR" sz="1400" b="1" dirty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rgbClr val="C00000"/>
                          </a:solidFill>
                        </a:rPr>
                        <a:t>연세대</a:t>
                      </a:r>
                      <a:r>
                        <a:rPr lang="en-US" altLang="ko-KR" sz="1400" b="1" dirty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rgbClr val="C00000"/>
                          </a:solidFill>
                        </a:rPr>
                        <a:t>이화여대</a:t>
                      </a:r>
                      <a:r>
                        <a:rPr lang="en-US" altLang="ko-KR" sz="1400" b="1" dirty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rgbClr val="C00000"/>
                          </a:solidFill>
                        </a:rPr>
                        <a:t>인하대</a:t>
                      </a:r>
                      <a:r>
                        <a:rPr lang="en-US" altLang="ko-KR" sz="1400" b="1" dirty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rgbClr val="C00000"/>
                          </a:solidFill>
                        </a:rPr>
                        <a:t>중앙대</a:t>
                      </a:r>
                      <a:r>
                        <a:rPr lang="en-US" altLang="ko-KR" sz="1400" b="1" dirty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rgbClr val="C00000"/>
                          </a:solidFill>
                        </a:rPr>
                        <a:t>한양대</a:t>
                      </a:r>
                      <a:r>
                        <a:rPr lang="en-US" altLang="ko-KR" sz="1400" b="1" dirty="0">
                          <a:solidFill>
                            <a:srgbClr val="C00000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rgbClr val="C00000"/>
                          </a:solidFill>
                        </a:rPr>
                        <a:t>한양대</a:t>
                      </a:r>
                      <a:r>
                        <a:rPr lang="en-US" altLang="ko-KR" sz="1400" b="1" dirty="0">
                          <a:solidFill>
                            <a:srgbClr val="C00000"/>
                          </a:solidFill>
                        </a:rPr>
                        <a:t>(ERICA), </a:t>
                      </a:r>
                      <a:r>
                        <a:rPr lang="ko-KR" altLang="en-US" sz="1400" b="1" dirty="0">
                          <a:solidFill>
                            <a:srgbClr val="C00000"/>
                          </a:solidFill>
                        </a:rPr>
                        <a:t>홍익대</a:t>
                      </a:r>
                      <a:r>
                        <a:rPr lang="en-US" altLang="ko-KR" sz="1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ko-KR" altLang="en-US" sz="1400" b="1" dirty="0">
                          <a:solidFill>
                            <a:srgbClr val="C00000"/>
                          </a:solidFill>
                        </a:rPr>
                        <a:t>등</a:t>
                      </a:r>
                      <a:r>
                        <a:rPr lang="en-US" altLang="ko-KR" sz="1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endParaRPr lang="ko-KR" altLang="en-US" sz="14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b="1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57053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5896120"/>
      </p:ext>
    </p:extLst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098A1291-111C-4F41-9870-D7E720AB483F}"/>
              </a:ext>
            </a:extLst>
          </p:cNvPr>
          <p:cNvGrpSpPr/>
          <p:nvPr/>
        </p:nvGrpSpPr>
        <p:grpSpPr>
          <a:xfrm>
            <a:off x="1524000" y="1916832"/>
            <a:ext cx="9144000" cy="2016224"/>
            <a:chOff x="0" y="1916832"/>
            <a:chExt cx="9144000" cy="2016224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69688B53-95A1-42EB-B936-816A48E40329}"/>
                </a:ext>
              </a:extLst>
            </p:cNvPr>
            <p:cNvSpPr/>
            <p:nvPr/>
          </p:nvSpPr>
          <p:spPr>
            <a:xfrm>
              <a:off x="0" y="1916832"/>
              <a:ext cx="9144000" cy="2016224"/>
            </a:xfrm>
            <a:prstGeom prst="rect">
              <a:avLst/>
            </a:prstGeom>
            <a:solidFill>
              <a:srgbClr val="E2E2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1051A0FD-F8AE-4152-91FA-FAE8223700CD}"/>
                </a:ext>
              </a:extLst>
            </p:cNvPr>
            <p:cNvSpPr/>
            <p:nvPr/>
          </p:nvSpPr>
          <p:spPr>
            <a:xfrm>
              <a:off x="0" y="3794900"/>
              <a:ext cx="9144000" cy="138156"/>
            </a:xfrm>
            <a:prstGeom prst="rect">
              <a:avLst/>
            </a:prstGeom>
            <a:gradFill>
              <a:gsLst>
                <a:gs pos="0">
                  <a:srgbClr val="D9D9D9">
                    <a:alpha val="0"/>
                  </a:srgb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25DE79D-4554-4190-A212-CF643659C963}"/>
                </a:ext>
              </a:extLst>
            </p:cNvPr>
            <p:cNvSpPr/>
            <p:nvPr/>
          </p:nvSpPr>
          <p:spPr>
            <a:xfrm flipH="1" flipV="1">
              <a:off x="0" y="1916832"/>
              <a:ext cx="9144000" cy="138156"/>
            </a:xfrm>
            <a:prstGeom prst="rect">
              <a:avLst/>
            </a:prstGeom>
            <a:gradFill>
              <a:gsLst>
                <a:gs pos="0">
                  <a:srgbClr val="D9D9D9">
                    <a:alpha val="0"/>
                  </a:srgb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" name="직사각형 8"/>
          <p:cNvSpPr/>
          <p:nvPr/>
        </p:nvSpPr>
        <p:spPr>
          <a:xfrm>
            <a:off x="1524000" y="2759160"/>
            <a:ext cx="9144000" cy="67710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38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대입 전형 별 이해</a:t>
            </a: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EB45DA7D-EF7C-4B6F-806E-5A00C412D78A}"/>
              </a:ext>
            </a:extLst>
          </p:cNvPr>
          <p:cNvGrpSpPr/>
          <p:nvPr/>
        </p:nvGrpSpPr>
        <p:grpSpPr>
          <a:xfrm>
            <a:off x="9317177" y="4140440"/>
            <a:ext cx="2966532" cy="2780928"/>
            <a:chOff x="5626163" y="3483424"/>
            <a:chExt cx="3599801" cy="3374576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9263E360-F13B-4C31-8B37-2214F11C913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0726" b="19583"/>
            <a:stretch/>
          </p:blipFill>
          <p:spPr>
            <a:xfrm>
              <a:off x="5626163" y="3483424"/>
              <a:ext cx="3522349" cy="3374576"/>
            </a:xfrm>
            <a:prstGeom prst="rect">
              <a:avLst/>
            </a:prstGeom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B77FEC4D-A4A5-42F6-83CE-AD6D53203B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08" t="79218" r="78263" b="4158"/>
            <a:stretch/>
          </p:blipFill>
          <p:spPr>
            <a:xfrm>
              <a:off x="5832140" y="6137536"/>
              <a:ext cx="504056" cy="556199"/>
            </a:xfrm>
            <a:prstGeom prst="rect">
              <a:avLst/>
            </a:prstGeom>
          </p:spPr>
        </p:pic>
        <p:pic>
          <p:nvPicPr>
            <p:cNvPr id="13" name="그림 12" descr="아이콘.png">
              <a:extLst>
                <a:ext uri="{FF2B5EF4-FFF2-40B4-BE49-F238E27FC236}">
                  <a16:creationId xmlns:a16="http://schemas.microsoft.com/office/drawing/2014/main" id="{BCF9F7C5-F1A9-4F98-9422-A45C1DF24DD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0" contrast="100000"/>
                      </a14:imgEffect>
                    </a14:imgLayer>
                  </a14:imgProps>
                </a:ext>
              </a:extLst>
            </a:blip>
            <a:srcRect t="24060" b="53104"/>
            <a:stretch>
              <a:fillRect/>
            </a:stretch>
          </p:blipFill>
          <p:spPr>
            <a:xfrm>
              <a:off x="8603942" y="5126175"/>
              <a:ext cx="622022" cy="395832"/>
            </a:xfrm>
            <a:prstGeom prst="rect">
              <a:avLst/>
            </a:prstGeom>
          </p:spPr>
        </p:pic>
        <p:pic>
          <p:nvPicPr>
            <p:cNvPr id="14" name="그림 13" descr="아이콘.png">
              <a:extLst>
                <a:ext uri="{FF2B5EF4-FFF2-40B4-BE49-F238E27FC236}">
                  <a16:creationId xmlns:a16="http://schemas.microsoft.com/office/drawing/2014/main" id="{C26A0DA7-68CC-4BA1-B589-7C72AE14377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bright="100000" contrast="-100000"/>
            </a:blip>
            <a:srcRect b="79289"/>
            <a:stretch>
              <a:fillRect/>
            </a:stretch>
          </p:blipFill>
          <p:spPr>
            <a:xfrm>
              <a:off x="7776356" y="5812399"/>
              <a:ext cx="682050" cy="393643"/>
            </a:xfrm>
            <a:prstGeom prst="rect">
              <a:avLst/>
            </a:prstGeom>
          </p:spPr>
        </p:pic>
        <p:pic>
          <p:nvPicPr>
            <p:cNvPr id="15" name="그림 14" descr="아이콘2.png">
              <a:extLst>
                <a:ext uri="{FF2B5EF4-FFF2-40B4-BE49-F238E27FC236}">
                  <a16:creationId xmlns:a16="http://schemas.microsoft.com/office/drawing/2014/main" id="{ABE4C26D-5DEF-48BA-8500-4271255BA83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lum bright="100000" contrast="100000"/>
            </a:blip>
            <a:srcRect t="60309" r="23077" b="15567"/>
            <a:stretch>
              <a:fillRect/>
            </a:stretch>
          </p:blipFill>
          <p:spPr>
            <a:xfrm>
              <a:off x="7524328" y="5121188"/>
              <a:ext cx="565474" cy="395833"/>
            </a:xfrm>
            <a:prstGeom prst="rect">
              <a:avLst/>
            </a:prstGeom>
          </p:spPr>
        </p:pic>
        <p:pic>
          <p:nvPicPr>
            <p:cNvPr id="16" name="그림 15" descr="아이콘.png">
              <a:extLst>
                <a:ext uri="{FF2B5EF4-FFF2-40B4-BE49-F238E27FC236}">
                  <a16:creationId xmlns:a16="http://schemas.microsoft.com/office/drawing/2014/main" id="{0B9E869B-6825-4544-A328-610719AD4B1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lum bright="100000" contrast="100000"/>
            </a:blip>
            <a:srcRect t="47844" b="28233"/>
            <a:stretch>
              <a:fillRect/>
            </a:stretch>
          </p:blipFill>
          <p:spPr>
            <a:xfrm>
              <a:off x="7020272" y="5605148"/>
              <a:ext cx="678569" cy="452380"/>
            </a:xfrm>
            <a:prstGeom prst="rect">
              <a:avLst/>
            </a:prstGeom>
          </p:spPr>
        </p:pic>
        <p:pic>
          <p:nvPicPr>
            <p:cNvPr id="17" name="그림 16" descr="아이콘.png">
              <a:extLst>
                <a:ext uri="{FF2B5EF4-FFF2-40B4-BE49-F238E27FC236}">
                  <a16:creationId xmlns:a16="http://schemas.microsoft.com/office/drawing/2014/main" id="{4EC34CFA-1677-4066-8BAD-12A7A639F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0" contrast="100000"/>
                      </a14:imgEffect>
                    </a14:imgLayer>
                  </a14:imgProps>
                </a:ext>
              </a:extLst>
            </a:blip>
            <a:srcRect t="76256" b="1316"/>
            <a:stretch>
              <a:fillRect/>
            </a:stretch>
          </p:blipFill>
          <p:spPr>
            <a:xfrm>
              <a:off x="6978408" y="6446551"/>
              <a:ext cx="622022" cy="388764"/>
            </a:xfrm>
            <a:prstGeom prst="rect">
              <a:avLst/>
            </a:prstGeom>
          </p:spPr>
        </p:pic>
      </p:grpSp>
      <p:sp>
        <p:nvSpPr>
          <p:cNvPr id="19" name="사각형: 둥근 위쪽 모서리 3">
            <a:extLst>
              <a:ext uri="{FF2B5EF4-FFF2-40B4-BE49-F238E27FC236}">
                <a16:creationId xmlns:a16="http://schemas.microsoft.com/office/drawing/2014/main" id="{59926E24-5A27-4C02-B5B6-98B6DD9B9E82}"/>
              </a:ext>
            </a:extLst>
          </p:cNvPr>
          <p:cNvSpPr/>
          <p:nvPr/>
        </p:nvSpPr>
        <p:spPr>
          <a:xfrm flipV="1">
            <a:off x="4745850" y="1918504"/>
            <a:ext cx="2700300" cy="36004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4835860" y="1660616"/>
            <a:ext cx="187211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srgbClr val="0070C0"/>
                </a:solidFill>
              </a:rPr>
              <a:t>Chapter</a:t>
            </a:r>
            <a:endParaRPr lang="ko-KR" altLang="en-US" b="1" dirty="0">
              <a:ln>
                <a:solidFill>
                  <a:srgbClr val="4F81BD">
                    <a:alpha val="2000"/>
                  </a:srgbClr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276020" y="1118865"/>
            <a:ext cx="447558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6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srgbClr val="0070C0"/>
                </a:solidFill>
              </a:rPr>
              <a:t>4</a:t>
            </a:r>
            <a:endParaRPr lang="ko-KR" altLang="en-US" sz="6400" b="1" spc="-150" dirty="0">
              <a:ln>
                <a:solidFill>
                  <a:srgbClr val="4F81BD">
                    <a:alpha val="2000"/>
                  </a:srgbClr>
                </a:solidFill>
              </a:ln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1833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B272A5AD-D24D-48D7-AC6F-C5368A5D2B06}"/>
              </a:ext>
            </a:extLst>
          </p:cNvPr>
          <p:cNvSpPr/>
          <p:nvPr/>
        </p:nvSpPr>
        <p:spPr>
          <a:xfrm>
            <a:off x="1524000" y="2384884"/>
            <a:ext cx="9144000" cy="2016224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279576" y="2816933"/>
            <a:ext cx="7344816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spc="-15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학생부</a:t>
            </a:r>
            <a:r>
              <a:rPr lang="ko-KR" altLang="en-US" sz="3600" b="1" spc="-15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srgbClr val="0033CC"/>
                </a:solidFill>
              </a:rPr>
              <a:t>교과전형</a:t>
            </a:r>
            <a:r>
              <a:rPr lang="ko-KR" altLang="en-US" sz="3600" b="1" spc="-15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의 특징과 </a:t>
            </a:r>
            <a:r>
              <a:rPr lang="en-US" altLang="ko-KR" sz="3600" b="1" spc="-15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/>
            </a:r>
            <a:br>
              <a:rPr lang="en-US" altLang="ko-KR" sz="3600" b="1" spc="-15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</a:br>
            <a:r>
              <a:rPr lang="ko-KR" altLang="en-US" sz="3600" b="1" spc="-15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지원전략</a:t>
            </a:r>
            <a:endParaRPr lang="ko-KR" altLang="en-US" sz="3600" b="1" spc="-150" dirty="0">
              <a:ln>
                <a:solidFill>
                  <a:srgbClr val="4F81BD">
                    <a:alpha val="2000"/>
                  </a:srgbClr>
                </a:solidFill>
              </a:ln>
              <a:solidFill>
                <a:prstClr val="black"/>
              </a:solidFill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3E8D6F5-4CBB-4170-92E6-A9BB0E9BFE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2279576" cy="2521945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718A1D7D-A7FE-4D2E-82C8-BCC5787249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 flipV="1">
            <a:off x="9888252" y="4315933"/>
            <a:ext cx="2303748" cy="2542067"/>
          </a:xfrm>
          <a:prstGeom prst="rect">
            <a:avLst/>
          </a:prstGeom>
        </p:spPr>
      </p:pic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D558EAA1-C126-4BC3-9000-90601FDD960E}"/>
              </a:ext>
            </a:extLst>
          </p:cNvPr>
          <p:cNvCxnSpPr>
            <a:cxnSpLocks/>
          </p:cNvCxnSpPr>
          <p:nvPr/>
        </p:nvCxnSpPr>
        <p:spPr>
          <a:xfrm>
            <a:off x="1524000" y="227687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580FE4DE-6DBB-4A0B-9306-75FBD5DC8D2D}"/>
              </a:ext>
            </a:extLst>
          </p:cNvPr>
          <p:cNvCxnSpPr>
            <a:cxnSpLocks/>
          </p:cNvCxnSpPr>
          <p:nvPr/>
        </p:nvCxnSpPr>
        <p:spPr>
          <a:xfrm>
            <a:off x="1524000" y="450912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>
            <a:extLst>
              <a:ext uri="{FF2B5EF4-FFF2-40B4-BE49-F238E27FC236}">
                <a16:creationId xmlns:a16="http://schemas.microsoft.com/office/drawing/2014/main" id="{5D9C0E50-BD0F-43E8-9FBA-F11323181317}"/>
              </a:ext>
            </a:extLst>
          </p:cNvPr>
          <p:cNvSpPr/>
          <p:nvPr/>
        </p:nvSpPr>
        <p:spPr>
          <a:xfrm>
            <a:off x="5342727" y="1484785"/>
            <a:ext cx="15937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8900" indent="-88900" algn="ctr" defTabSz="8256588" eaLnBrk="0" fontAlgn="base" latinLnBrk="0" hangingPunct="0">
              <a:spcBef>
                <a:spcPts val="100"/>
              </a:spcBef>
              <a:spcAft>
                <a:spcPct val="0"/>
              </a:spcAft>
            </a:pPr>
            <a:r>
              <a:rPr kumimoji="1" lang="en-US" altLang="ko-KR" sz="2400" b="1" dirty="0">
                <a:solidFill>
                  <a:schemeClr val="tx2"/>
                </a:solidFill>
                <a:latin typeface="Arial" charset="0"/>
                <a:ea typeface="우리돋움" pitchFamily="18" charset="-127"/>
                <a:cs typeface="Arial" charset="0"/>
              </a:rPr>
              <a:t>POINT </a:t>
            </a:r>
            <a:r>
              <a:rPr kumimoji="1" lang="en-US" altLang="ko-KR" sz="3600" b="1" dirty="0">
                <a:solidFill>
                  <a:schemeClr val="tx2"/>
                </a:solidFill>
                <a:latin typeface="Arial" charset="0"/>
                <a:ea typeface="우리돋움" pitchFamily="18" charset="-127"/>
                <a:cs typeface="Arial" charset="0"/>
              </a:rPr>
              <a:t>1.</a:t>
            </a:r>
            <a:endParaRPr kumimoji="1" lang="ko-KR" altLang="en-US" sz="3600" b="1" dirty="0">
              <a:solidFill>
                <a:schemeClr val="tx2"/>
              </a:solidFill>
              <a:latin typeface="Arial" charset="0"/>
              <a:ea typeface="우리돋움" pitchFamily="18" charset="-127"/>
              <a:cs typeface="Arial" charset="0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55DAAF69-8E28-4D8A-865B-305CDC50C8C1}"/>
              </a:ext>
            </a:extLst>
          </p:cNvPr>
          <p:cNvGrpSpPr/>
          <p:nvPr/>
        </p:nvGrpSpPr>
        <p:grpSpPr>
          <a:xfrm>
            <a:off x="4734380" y="2113100"/>
            <a:ext cx="2723241" cy="108012"/>
            <a:chOff x="2771800" y="2060848"/>
            <a:chExt cx="6192688" cy="144016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F8E129F2-2D7B-4732-844D-5BD377A35F1B}"/>
                </a:ext>
              </a:extLst>
            </p:cNvPr>
            <p:cNvSpPr/>
            <p:nvPr/>
          </p:nvSpPr>
          <p:spPr>
            <a:xfrm>
              <a:off x="2771800" y="2060848"/>
              <a:ext cx="1548172" cy="144016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7E533AD9-6C33-415E-ABC0-D628165DE754}"/>
                </a:ext>
              </a:extLst>
            </p:cNvPr>
            <p:cNvSpPr/>
            <p:nvPr/>
          </p:nvSpPr>
          <p:spPr>
            <a:xfrm>
              <a:off x="4329850" y="2060848"/>
              <a:ext cx="1548172" cy="14401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19D8522A-8C39-4E3D-95C6-C317E60BFF87}"/>
                </a:ext>
              </a:extLst>
            </p:cNvPr>
            <p:cNvSpPr/>
            <p:nvPr/>
          </p:nvSpPr>
          <p:spPr>
            <a:xfrm>
              <a:off x="5868144" y="2060848"/>
              <a:ext cx="1548172" cy="14401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3BC161AB-4FA2-49CE-B6B6-08A15C9337B3}"/>
                </a:ext>
              </a:extLst>
            </p:cNvPr>
            <p:cNvSpPr/>
            <p:nvPr/>
          </p:nvSpPr>
          <p:spPr>
            <a:xfrm>
              <a:off x="7416316" y="2060848"/>
              <a:ext cx="1548172" cy="14401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1492484"/>
      </p:ext>
    </p:extLst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 descr="핀종이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08169" y="944725"/>
            <a:ext cx="2772223" cy="3618731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7957322" y="1974608"/>
            <a:ext cx="2052228" cy="14401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992313" y="1196975"/>
            <a:ext cx="7128023" cy="4888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200"/>
              </a:lnSpc>
              <a:spcBef>
                <a:spcPts val="1800"/>
              </a:spcBef>
              <a:defRPr/>
            </a:pPr>
            <a:r>
              <a:rPr lang="en-US" altLang="ko-KR" sz="24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1. </a:t>
            </a:r>
            <a:r>
              <a:rPr lang="ko-KR" altLang="en-US" sz="2400" b="1" dirty="0">
                <a:solidFill>
                  <a:srgbClr val="C00000"/>
                </a:solidFill>
              </a:rPr>
              <a:t>교과성적 반영 방법 확인 </a:t>
            </a:r>
            <a:r>
              <a:rPr lang="ko-KR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필수</a:t>
            </a:r>
            <a:r>
              <a:rPr lang="en-US" altLang="ko-KR" sz="24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/>
            </a:r>
            <a:br>
              <a:rPr lang="en-US" altLang="ko-KR" sz="2400" b="1" dirty="0">
                <a:solidFill>
                  <a:prstClr val="black">
                    <a:lumMod val="85000"/>
                    <a:lumOff val="15000"/>
                  </a:prstClr>
                </a:solidFill>
              </a:rPr>
            </a:br>
            <a:r>
              <a:rPr lang="en-US" altLang="ko-KR" sz="2000" b="1" dirty="0">
                <a:solidFill>
                  <a:prstClr val="black"/>
                </a:solidFill>
              </a:rPr>
              <a:t>① </a:t>
            </a:r>
            <a:r>
              <a:rPr lang="ko-KR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반영 과목 </a:t>
            </a:r>
            <a:r>
              <a:rPr lang="en-US" altLang="ko-KR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(</a:t>
            </a:r>
            <a:r>
              <a:rPr lang="ko-KR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교과</a:t>
            </a:r>
            <a:r>
              <a:rPr lang="en-US" altLang="ko-KR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/</a:t>
            </a:r>
            <a:r>
              <a:rPr lang="ko-KR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과목</a:t>
            </a:r>
            <a:r>
              <a:rPr lang="en-US" altLang="ko-KR" sz="2000" b="1">
                <a:solidFill>
                  <a:prstClr val="black">
                    <a:lumMod val="85000"/>
                    <a:lumOff val="15000"/>
                  </a:prstClr>
                </a:solidFill>
              </a:rPr>
              <a:t>, </a:t>
            </a:r>
            <a:r>
              <a:rPr lang="ko-KR" altLang="en-US" sz="2000" b="1">
                <a:solidFill>
                  <a:prstClr val="black">
                    <a:lumMod val="85000"/>
                    <a:lumOff val="15000"/>
                  </a:prstClr>
                </a:solidFill>
              </a:rPr>
              <a:t>반영과목 </a:t>
            </a:r>
            <a:r>
              <a:rPr lang="ko-KR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수</a:t>
            </a:r>
            <a:r>
              <a:rPr lang="en-US" altLang="ko-KR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)</a:t>
            </a:r>
            <a:br>
              <a:rPr lang="en-US" altLang="ko-KR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</a:br>
            <a:r>
              <a:rPr lang="en-US" altLang="ko-KR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② </a:t>
            </a:r>
            <a:r>
              <a:rPr lang="ko-KR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반영 비율 </a:t>
            </a:r>
            <a:r>
              <a:rPr lang="en-US" altLang="ko-KR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(</a:t>
            </a:r>
            <a:r>
              <a:rPr lang="ko-KR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학년별</a:t>
            </a:r>
            <a:r>
              <a:rPr lang="en-US" altLang="ko-KR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, </a:t>
            </a:r>
            <a:r>
              <a:rPr lang="ko-KR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교과</a:t>
            </a:r>
            <a:r>
              <a:rPr lang="en-US" altLang="ko-KR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/</a:t>
            </a:r>
            <a:r>
              <a:rPr lang="ko-KR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비교과</a:t>
            </a:r>
            <a:r>
              <a:rPr lang="en-US" altLang="ko-KR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, </a:t>
            </a:r>
            <a:r>
              <a:rPr lang="ko-KR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과목 별</a:t>
            </a:r>
            <a:r>
              <a:rPr lang="en-US" altLang="ko-KR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)</a:t>
            </a:r>
            <a:br>
              <a:rPr lang="en-US" altLang="ko-KR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</a:br>
            <a:r>
              <a:rPr lang="en-US" altLang="ko-KR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③ </a:t>
            </a:r>
            <a:r>
              <a:rPr lang="ko-KR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산출 지표 </a:t>
            </a:r>
            <a:r>
              <a:rPr lang="en-US" altLang="ko-KR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(</a:t>
            </a:r>
            <a:r>
              <a:rPr lang="ko-KR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등급</a:t>
            </a:r>
            <a:r>
              <a:rPr lang="en-US" altLang="ko-KR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, </a:t>
            </a:r>
            <a:r>
              <a:rPr lang="ko-KR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표준점수</a:t>
            </a:r>
            <a:r>
              <a:rPr lang="en-US" altLang="ko-KR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, </a:t>
            </a:r>
            <a:r>
              <a:rPr lang="ko-KR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등급</a:t>
            </a:r>
            <a:r>
              <a:rPr lang="en-US" altLang="ko-KR" sz="2000" b="1">
                <a:solidFill>
                  <a:prstClr val="black">
                    <a:lumMod val="85000"/>
                    <a:lumOff val="15000"/>
                  </a:prstClr>
                </a:solidFill>
              </a:rPr>
              <a:t>+</a:t>
            </a:r>
            <a:r>
              <a:rPr lang="ko-KR" altLang="en-US" sz="2000" b="1">
                <a:solidFill>
                  <a:prstClr val="black">
                    <a:lumMod val="85000"/>
                    <a:lumOff val="15000"/>
                  </a:prstClr>
                </a:solidFill>
              </a:rPr>
              <a:t>표준점수 등</a:t>
            </a:r>
            <a:r>
              <a:rPr lang="en-US" altLang="ko-KR" sz="2000" b="1">
                <a:solidFill>
                  <a:prstClr val="black">
                    <a:lumMod val="85000"/>
                    <a:lumOff val="15000"/>
                  </a:prstClr>
                </a:solidFill>
              </a:rPr>
              <a:t>)</a:t>
            </a:r>
            <a:r>
              <a:rPr lang="en-US" altLang="ko-KR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/>
            </a:r>
            <a:br>
              <a:rPr lang="en-US" altLang="ko-KR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</a:br>
            <a:r>
              <a:rPr lang="en-US" altLang="ko-KR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④ </a:t>
            </a:r>
            <a:r>
              <a:rPr lang="ko-KR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이수단위 반영</a:t>
            </a:r>
            <a:r>
              <a:rPr lang="en-US" altLang="ko-KR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/>
            </a:r>
            <a:br>
              <a:rPr lang="en-US" altLang="ko-KR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</a:br>
            <a:r>
              <a:rPr lang="en-US" altLang="ko-KR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⑤ </a:t>
            </a:r>
            <a:r>
              <a:rPr lang="ko-KR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등급간 점수 차</a:t>
            </a:r>
            <a:endParaRPr lang="en-US" altLang="ko-KR" sz="20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  <a:p>
            <a:pPr>
              <a:lnSpc>
                <a:spcPts val="3200"/>
              </a:lnSpc>
              <a:spcBef>
                <a:spcPts val="1800"/>
              </a:spcBef>
              <a:defRPr/>
            </a:pPr>
            <a:r>
              <a:rPr lang="en-US" altLang="ko-KR" sz="2400" b="1" dirty="0">
                <a:solidFill>
                  <a:prstClr val="black"/>
                </a:solidFill>
              </a:rPr>
              <a:t>2. </a:t>
            </a:r>
            <a:r>
              <a:rPr lang="ko-KR" altLang="en-US" sz="2400" b="1" dirty="0">
                <a:solidFill>
                  <a:prstClr val="black"/>
                </a:solidFill>
              </a:rPr>
              <a:t>수능 최저학력기준 있는 경우</a:t>
            </a:r>
            <a:r>
              <a:rPr lang="en-US" altLang="ko-KR" sz="2400" b="1" dirty="0">
                <a:solidFill>
                  <a:prstClr val="black"/>
                </a:solidFill>
              </a:rPr>
              <a:t>, </a:t>
            </a:r>
            <a:br>
              <a:rPr lang="en-US" altLang="ko-KR" sz="2400" b="1" dirty="0">
                <a:solidFill>
                  <a:prstClr val="black"/>
                </a:solidFill>
              </a:rPr>
            </a:br>
            <a:r>
              <a:rPr lang="en-US" altLang="ko-KR" sz="2400" b="1" dirty="0">
                <a:solidFill>
                  <a:prstClr val="black"/>
                </a:solidFill>
              </a:rPr>
              <a:t>   </a:t>
            </a:r>
            <a:r>
              <a:rPr lang="ko-KR" altLang="en-US" sz="2400" b="1" dirty="0">
                <a:solidFill>
                  <a:prstClr val="black"/>
                </a:solidFill>
              </a:rPr>
              <a:t>기준 충족 가능 여부가 중요 </a:t>
            </a:r>
            <a:endParaRPr lang="en-US" altLang="ko-KR" sz="2400" b="1" dirty="0">
              <a:solidFill>
                <a:prstClr val="black"/>
              </a:solidFill>
            </a:endParaRPr>
          </a:p>
          <a:p>
            <a:pPr marL="360000" indent="-360000">
              <a:lnSpc>
                <a:spcPts val="3200"/>
              </a:lnSpc>
              <a:spcBef>
                <a:spcPts val="1800"/>
              </a:spcBef>
              <a:defRPr/>
            </a:pPr>
            <a:r>
              <a:rPr lang="en-US" altLang="ko-KR" sz="24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3. </a:t>
            </a:r>
            <a:r>
              <a:rPr lang="ko-KR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경쟁률 낮고</a:t>
            </a:r>
            <a:r>
              <a:rPr lang="en-US" altLang="ko-KR" sz="24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, </a:t>
            </a:r>
            <a:r>
              <a:rPr lang="ko-KR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중복합격자 많고</a:t>
            </a:r>
            <a:r>
              <a:rPr lang="en-US" altLang="ko-KR" sz="24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, </a:t>
            </a:r>
            <a:r>
              <a:rPr lang="ko-KR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이월인원 많음</a:t>
            </a:r>
            <a:r>
              <a:rPr lang="en-US" altLang="ko-KR" sz="24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.</a:t>
            </a:r>
          </a:p>
          <a:p>
            <a:pPr marL="360000" indent="-360000">
              <a:lnSpc>
                <a:spcPts val="3200"/>
              </a:lnSpc>
              <a:spcBef>
                <a:spcPts val="1800"/>
              </a:spcBef>
              <a:defRPr/>
            </a:pPr>
            <a:r>
              <a:rPr lang="en-US" altLang="ko-KR" sz="24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4. </a:t>
            </a:r>
            <a:r>
              <a:rPr lang="ko-KR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학생부 </a:t>
            </a:r>
            <a:r>
              <a:rPr lang="en-US" altLang="ko-KR" sz="24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100%, </a:t>
            </a:r>
            <a:r>
              <a:rPr lang="ko-KR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면접 실시</a:t>
            </a:r>
            <a:r>
              <a:rPr lang="en-US" altLang="ko-KR" sz="24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, </a:t>
            </a:r>
            <a:r>
              <a:rPr lang="ko-KR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비교과 반영도 있음</a:t>
            </a:r>
            <a:r>
              <a:rPr lang="en-US" altLang="ko-KR" sz="24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961064" y="2060849"/>
            <a:ext cx="20874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prstClr val="black"/>
                </a:solidFill>
              </a:rPr>
              <a:t>교과 성적</a:t>
            </a:r>
            <a:endParaRPr lang="en-US" altLang="ko-KR" sz="2400" b="1" dirty="0">
              <a:solidFill>
                <a:prstClr val="black"/>
              </a:solidFill>
            </a:endParaRPr>
          </a:p>
          <a:p>
            <a:pPr algn="ctr"/>
            <a:r>
              <a:rPr lang="en-US" altLang="ko-KR" sz="2400" b="1" dirty="0">
                <a:solidFill>
                  <a:prstClr val="black"/>
                </a:solidFill>
              </a:rPr>
              <a:t>+</a:t>
            </a:r>
            <a:br>
              <a:rPr lang="en-US" altLang="ko-KR" sz="2400" b="1" dirty="0">
                <a:solidFill>
                  <a:prstClr val="black"/>
                </a:solidFill>
              </a:rPr>
            </a:br>
            <a:r>
              <a:rPr lang="ko-KR" altLang="en-US" sz="2400" b="1" dirty="0">
                <a:solidFill>
                  <a:prstClr val="black"/>
                </a:solidFill>
              </a:rPr>
              <a:t>수능 최저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37112" y="172269"/>
            <a:ext cx="4917772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3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학생부교과전형의 특징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F8DF202-5E37-48E1-9CB0-C0D36D9D1C5E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895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 descr="팬다0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8740" y="921236"/>
            <a:ext cx="9243892" cy="5613084"/>
          </a:xfrm>
          <a:prstGeom prst="rect">
            <a:avLst/>
          </a:prstGeom>
        </p:spPr>
      </p:pic>
      <p:sp>
        <p:nvSpPr>
          <p:cNvPr id="22" name="직사각형 21"/>
          <p:cNvSpPr/>
          <p:nvPr/>
        </p:nvSpPr>
        <p:spPr>
          <a:xfrm>
            <a:off x="7631221" y="2011892"/>
            <a:ext cx="1620957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ts val="3200"/>
              </a:lnSpc>
              <a:spcBef>
                <a:spcPts val="1800"/>
              </a:spcBef>
            </a:pPr>
            <a:r>
              <a:rPr lang="ko-KR" altLang="en-US" sz="2800" b="1" dirty="0">
                <a:solidFill>
                  <a:schemeClr val="bg1"/>
                </a:solidFill>
              </a:rPr>
              <a:t>지원전략</a:t>
            </a:r>
          </a:p>
        </p:txBody>
      </p:sp>
      <p:pic>
        <p:nvPicPr>
          <p:cNvPr id="23" name="그림 22" descr="체크.png"/>
          <p:cNvPicPr>
            <a:picLocks noChangeAspect="1"/>
          </p:cNvPicPr>
          <p:nvPr/>
        </p:nvPicPr>
        <p:blipFill>
          <a:blip r:embed="rId3" cstate="print"/>
          <a:srcRect l="76451" t="53569" r="-1899" b="10206"/>
          <a:stretch>
            <a:fillRect/>
          </a:stretch>
        </p:blipFill>
        <p:spPr>
          <a:xfrm>
            <a:off x="3162590" y="2600514"/>
            <a:ext cx="324846" cy="38697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59697" y="2506773"/>
            <a:ext cx="5380355" cy="2964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ts val="3400"/>
              </a:lnSpc>
              <a:spcBef>
                <a:spcPts val="1800"/>
              </a:spcBef>
            </a:pPr>
            <a:r>
              <a:rPr lang="ko-KR" altLang="en-US" sz="2400" b="1" dirty="0">
                <a:solidFill>
                  <a:prstClr val="black"/>
                </a:solidFill>
              </a:rPr>
              <a:t> 수능 최저학력기준 적용 여부와 </a:t>
            </a:r>
            <a:r>
              <a:rPr lang="en-US" altLang="ko-KR" sz="2400" b="1" dirty="0">
                <a:solidFill>
                  <a:prstClr val="black"/>
                </a:solidFill>
              </a:rPr>
              <a:t>                          </a:t>
            </a:r>
            <a:r>
              <a:rPr lang="ko-KR" altLang="en-US" sz="2400" b="1" dirty="0">
                <a:solidFill>
                  <a:prstClr val="black"/>
                </a:solidFill>
              </a:rPr>
              <a:t>충족 가능성 확인 </a:t>
            </a:r>
            <a:endParaRPr lang="en-US" altLang="ko-KR" sz="2400" b="1" dirty="0">
              <a:solidFill>
                <a:prstClr val="black"/>
              </a:solidFill>
            </a:endParaRPr>
          </a:p>
          <a:p>
            <a:pPr fontAlgn="base">
              <a:lnSpc>
                <a:spcPts val="3400"/>
              </a:lnSpc>
              <a:spcBef>
                <a:spcPts val="1800"/>
              </a:spcBef>
            </a:pPr>
            <a:r>
              <a:rPr lang="ko-KR" altLang="en-US" sz="2400" b="1" dirty="0">
                <a:solidFill>
                  <a:prstClr val="black"/>
                </a:solidFill>
              </a:rPr>
              <a:t> 교과 성적 반영 방법 확인</a:t>
            </a:r>
            <a:endParaRPr lang="en-US" altLang="ko-KR" sz="2400" b="1" dirty="0">
              <a:solidFill>
                <a:prstClr val="black"/>
              </a:solidFill>
            </a:endParaRPr>
          </a:p>
          <a:p>
            <a:pPr fontAlgn="base">
              <a:lnSpc>
                <a:spcPts val="3400"/>
              </a:lnSpc>
              <a:spcBef>
                <a:spcPts val="1800"/>
              </a:spcBef>
            </a:pPr>
            <a:r>
              <a:rPr lang="ko-KR" altLang="en-US" sz="2400" b="1" dirty="0">
                <a:solidFill>
                  <a:prstClr val="black"/>
                </a:solidFill>
              </a:rPr>
              <a:t> 학업역량 확인 면접 </a:t>
            </a:r>
            <a:endParaRPr lang="en-US" altLang="ko-KR" sz="2400" b="1" dirty="0">
              <a:solidFill>
                <a:prstClr val="black"/>
              </a:solidFill>
            </a:endParaRPr>
          </a:p>
          <a:p>
            <a:pPr fontAlgn="base">
              <a:lnSpc>
                <a:spcPts val="3400"/>
              </a:lnSpc>
              <a:spcBef>
                <a:spcPts val="1800"/>
              </a:spcBef>
            </a:pPr>
            <a:r>
              <a:rPr lang="ko-KR" altLang="en-US" sz="2400" b="1" dirty="0">
                <a:solidFill>
                  <a:prstClr val="black"/>
                </a:solidFill>
              </a:rPr>
              <a:t> </a:t>
            </a:r>
            <a:r>
              <a:rPr lang="ko-KR" altLang="en-US" sz="2400" b="1" dirty="0">
                <a:solidFill>
                  <a:srgbClr val="0033CC"/>
                </a:solidFill>
              </a:rPr>
              <a:t>경쟁률▼</a:t>
            </a:r>
            <a:r>
              <a:rPr lang="ko-KR" altLang="en-US" sz="2400" b="1" dirty="0">
                <a:solidFill>
                  <a:prstClr val="black"/>
                </a:solidFill>
              </a:rPr>
              <a:t> </a:t>
            </a:r>
            <a:r>
              <a:rPr lang="ko-KR" altLang="en-US" sz="2400" b="1" dirty="0">
                <a:solidFill>
                  <a:srgbClr val="C00000"/>
                </a:solidFill>
              </a:rPr>
              <a:t>중복합격자▲ 이월인원▲</a:t>
            </a:r>
            <a:endParaRPr lang="en-US" altLang="ko-KR" sz="24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41546" y="153786"/>
            <a:ext cx="7981036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3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학생부교과전형의 주요 특징</a:t>
            </a:r>
          </a:p>
        </p:txBody>
      </p:sp>
      <p:pic>
        <p:nvPicPr>
          <p:cNvPr id="24" name="그림 23" descr="체크.png"/>
          <p:cNvPicPr>
            <a:picLocks noChangeAspect="1"/>
          </p:cNvPicPr>
          <p:nvPr/>
        </p:nvPicPr>
        <p:blipFill>
          <a:blip r:embed="rId3" cstate="print"/>
          <a:srcRect l="76451" t="53569" r="-1899" b="10206"/>
          <a:stretch>
            <a:fillRect/>
          </a:stretch>
        </p:blipFill>
        <p:spPr>
          <a:xfrm>
            <a:off x="3162590" y="3681029"/>
            <a:ext cx="324846" cy="386976"/>
          </a:xfrm>
          <a:prstGeom prst="rect">
            <a:avLst/>
          </a:prstGeom>
        </p:spPr>
      </p:pic>
      <p:pic>
        <p:nvPicPr>
          <p:cNvPr id="25" name="그림 24" descr="체크.png"/>
          <p:cNvPicPr>
            <a:picLocks noChangeAspect="1"/>
          </p:cNvPicPr>
          <p:nvPr/>
        </p:nvPicPr>
        <p:blipFill>
          <a:blip r:embed="rId3" cstate="print"/>
          <a:srcRect l="76451" t="53569" r="-1899" b="10206"/>
          <a:stretch>
            <a:fillRect/>
          </a:stretch>
        </p:blipFill>
        <p:spPr>
          <a:xfrm>
            <a:off x="3162590" y="4332463"/>
            <a:ext cx="324846" cy="386976"/>
          </a:xfrm>
          <a:prstGeom prst="rect">
            <a:avLst/>
          </a:prstGeom>
        </p:spPr>
      </p:pic>
      <p:pic>
        <p:nvPicPr>
          <p:cNvPr id="26" name="그림 25" descr="체크.png"/>
          <p:cNvPicPr>
            <a:picLocks noChangeAspect="1"/>
          </p:cNvPicPr>
          <p:nvPr/>
        </p:nvPicPr>
        <p:blipFill>
          <a:blip r:embed="rId3" cstate="print"/>
          <a:srcRect l="76451" t="53569" r="-1899" b="10206"/>
          <a:stretch>
            <a:fillRect/>
          </a:stretch>
        </p:blipFill>
        <p:spPr>
          <a:xfrm>
            <a:off x="3162590" y="4994899"/>
            <a:ext cx="324846" cy="386976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3F8DF202-5E37-48E1-9CB0-C0D36D9D1C5E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1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090A6FA6-F27D-4E0F-BD6D-0678A3049AAD}"/>
              </a:ext>
            </a:extLst>
          </p:cNvPr>
          <p:cNvSpPr/>
          <p:nvPr/>
        </p:nvSpPr>
        <p:spPr>
          <a:xfrm>
            <a:off x="741810" y="200714"/>
            <a:ext cx="77364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ko-KR" altLang="en-US" sz="2400" b="1" kern="0" dirty="0">
                <a:solidFill>
                  <a:srgbClr val="000000"/>
                </a:solidFill>
                <a:latin typeface="+mn-ea"/>
              </a:rPr>
              <a:t>교과성적</a:t>
            </a:r>
            <a:r>
              <a:rPr lang="ko-KR" altLang="en-US" sz="2400" b="1" kern="0" dirty="0">
                <a:solidFill>
                  <a:srgbClr val="000000"/>
                </a:solidFill>
                <a:latin typeface="HCRBatang-Bold"/>
                <a:ea typeface="HCRBatang-Bold"/>
              </a:rPr>
              <a:t> 반영 방법      </a:t>
            </a:r>
            <a:r>
              <a:rPr lang="en-US" altLang="ko-KR" sz="1600" b="1" kern="0" dirty="0">
                <a:solidFill>
                  <a:srgbClr val="000000"/>
                </a:solidFill>
                <a:latin typeface="+mn-ea"/>
              </a:rPr>
              <a:t>(</a:t>
            </a:r>
            <a:r>
              <a:rPr lang="ko-KR" altLang="en-US" sz="1600" b="1" kern="0" dirty="0">
                <a:solidFill>
                  <a:srgbClr val="000000"/>
                </a:solidFill>
                <a:latin typeface="+mn-ea"/>
              </a:rPr>
              <a:t>인천시교육청 대입전형 미리보기</a:t>
            </a:r>
            <a:r>
              <a:rPr lang="en-US" altLang="ko-KR" sz="1600" b="1" kern="0" dirty="0">
                <a:solidFill>
                  <a:srgbClr val="000000"/>
                </a:solidFill>
                <a:latin typeface="+mn-ea"/>
              </a:rPr>
              <a:t>PREVIEW </a:t>
            </a:r>
            <a:r>
              <a:rPr lang="ko-KR" altLang="en-US" sz="1600" b="1" kern="0" dirty="0">
                <a:solidFill>
                  <a:srgbClr val="000000"/>
                </a:solidFill>
                <a:latin typeface="+mn-ea"/>
              </a:rPr>
              <a:t>참고</a:t>
            </a:r>
            <a:r>
              <a:rPr lang="en-US" altLang="ko-KR" sz="1600" b="1" kern="0" dirty="0">
                <a:solidFill>
                  <a:srgbClr val="000000"/>
                </a:solidFill>
                <a:latin typeface="+mn-ea"/>
              </a:rPr>
              <a:t>)</a:t>
            </a:r>
            <a:endParaRPr lang="ko-KR" altLang="en-US" sz="1600" kern="0" dirty="0">
              <a:solidFill>
                <a:srgbClr val="000000"/>
              </a:solidFill>
              <a:latin typeface="+mn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2C09897-2992-4DF2-88CE-033D91620D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392" y="755009"/>
            <a:ext cx="11243655" cy="5972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159143"/>
      </p:ext>
    </p:extLst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E39430CC-CB8F-4F1C-8806-0AF241D80C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5634590"/>
              </p:ext>
            </p:extLst>
          </p:nvPr>
        </p:nvGraphicFramePr>
        <p:xfrm>
          <a:off x="778253" y="1159099"/>
          <a:ext cx="10549653" cy="5263295"/>
        </p:xfrm>
        <a:graphic>
          <a:graphicData uri="http://schemas.openxmlformats.org/drawingml/2006/table">
            <a:tbl>
              <a:tblPr/>
              <a:tblGrid>
                <a:gridCol w="1145585">
                  <a:extLst>
                    <a:ext uri="{9D8B030D-6E8A-4147-A177-3AD203B41FA5}">
                      <a16:colId xmlns:a16="http://schemas.microsoft.com/office/drawing/2014/main" val="3875379402"/>
                    </a:ext>
                  </a:extLst>
                </a:gridCol>
                <a:gridCol w="2931454">
                  <a:extLst>
                    <a:ext uri="{9D8B030D-6E8A-4147-A177-3AD203B41FA5}">
                      <a16:colId xmlns:a16="http://schemas.microsoft.com/office/drawing/2014/main" val="923479941"/>
                    </a:ext>
                  </a:extLst>
                </a:gridCol>
                <a:gridCol w="6472614">
                  <a:extLst>
                    <a:ext uri="{9D8B030D-6E8A-4147-A177-3AD203B41FA5}">
                      <a16:colId xmlns:a16="http://schemas.microsoft.com/office/drawing/2014/main" val="1364696119"/>
                    </a:ext>
                  </a:extLst>
                </a:gridCol>
              </a:tblGrid>
              <a:tr h="53354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반영 방식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대학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6443142"/>
                  </a:ext>
                </a:extLst>
              </a:tr>
              <a:tr h="903997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성취도에 따른 환산점수 부여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단순 환산 점수 반영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경희대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상명대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서울과학기술대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숙명여대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숭실대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세종대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3038DC"/>
                          </a:solidFill>
                          <a:effectLst/>
                          <a:latin typeface="휴먼명조"/>
                          <a:ea typeface="휴먼명조"/>
                        </a:rPr>
                        <a:t>연세대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중앙대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홍익대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건국대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(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글로컬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),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상명대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천안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),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부산대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연세대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미래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),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전남대 등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1481514"/>
                  </a:ext>
                </a:extLst>
              </a:tr>
              <a:tr h="65548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단위수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반영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건국대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한양대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6498755"/>
                  </a:ext>
                </a:extLst>
              </a:tr>
              <a:tr h="6246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성취도별 비율 반영</a:t>
                      </a:r>
                      <a:endParaRPr lang="ko-KR" altLang="en-US" sz="24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3038DC"/>
                          </a:solidFill>
                          <a:effectLst/>
                          <a:latin typeface="휴먼명조"/>
                          <a:ea typeface="휴먼명조"/>
                        </a:rPr>
                        <a:t>고려대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서강대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한양대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에리카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)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1288867"/>
                  </a:ext>
                </a:extLst>
              </a:tr>
              <a:tr h="53354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정성평가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동국대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성균관대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4275233"/>
                  </a:ext>
                </a:extLst>
              </a:tr>
              <a:tr h="53354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가산점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인천대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차의과학대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한경대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강원대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경북대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호서대 등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9110563"/>
                  </a:ext>
                </a:extLst>
              </a:tr>
              <a:tr h="1478534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미반영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가톨릭대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경기대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광운대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국민대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공주대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남서울대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단국대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덕성여대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동덕여대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삼육대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서경대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서울교대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서울시립대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서울여대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성공회대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성신여대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순천향대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아주대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인하대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원광대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충남대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충북대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총신대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한국산업기술대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한국교원대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한국외대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한성대 등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4710980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FAC9CE6F-437E-4CEE-9358-52A468A263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8412" y="2527300"/>
            <a:ext cx="13782751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5103FFC8-E6C7-4B50-BB4C-96538B5B64C8}"/>
              </a:ext>
            </a:extLst>
          </p:cNvPr>
          <p:cNvSpPr/>
          <p:nvPr/>
        </p:nvSpPr>
        <p:spPr>
          <a:xfrm>
            <a:off x="1091953" y="435606"/>
            <a:ext cx="40767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2400" b="1" kern="0" dirty="0">
                <a:solidFill>
                  <a:srgbClr val="000000"/>
                </a:solidFill>
                <a:latin typeface="+mn-ea"/>
              </a:rPr>
              <a:t>진로선택과목</a:t>
            </a:r>
            <a:r>
              <a:rPr lang="ko-KR" altLang="en-US" sz="2400" b="1" kern="0" dirty="0">
                <a:solidFill>
                  <a:srgbClr val="000000"/>
                </a:solidFill>
                <a:latin typeface="HCRBatang-Bold"/>
                <a:ea typeface="HCRBatang-Bold"/>
              </a:rPr>
              <a:t> 교과성적 반영</a:t>
            </a:r>
            <a:endParaRPr lang="ko-KR" altLang="en-US" sz="24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10022655"/>
      </p:ext>
    </p:extLst>
  </p:cSld>
  <p:clrMapOvr>
    <a:masterClrMapping/>
  </p:clrMapOvr>
  <p:transition spd="med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CEE64C6-0F3A-4DD4-B617-B0374D81FC6F}"/>
              </a:ext>
            </a:extLst>
          </p:cNvPr>
          <p:cNvSpPr/>
          <p:nvPr/>
        </p:nvSpPr>
        <p:spPr>
          <a:xfrm>
            <a:off x="1091953" y="435606"/>
            <a:ext cx="61622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2400" b="1" kern="0" dirty="0">
                <a:solidFill>
                  <a:srgbClr val="000000"/>
                </a:solidFill>
                <a:latin typeface="+mn-ea"/>
              </a:rPr>
              <a:t>진로선택과목</a:t>
            </a:r>
            <a:r>
              <a:rPr lang="ko-KR" altLang="en-US" sz="2400" b="1" kern="0" dirty="0">
                <a:solidFill>
                  <a:srgbClr val="000000"/>
                </a:solidFill>
                <a:latin typeface="HCRBatang-Bold"/>
                <a:ea typeface="HCRBatang-Bold"/>
              </a:rPr>
              <a:t> 교과성적 반영</a:t>
            </a:r>
            <a:r>
              <a:rPr lang="en-US" altLang="ko-KR" sz="2400" b="1" kern="0" dirty="0">
                <a:solidFill>
                  <a:srgbClr val="000000"/>
                </a:solidFill>
                <a:latin typeface="HCRBatang-Bold"/>
                <a:ea typeface="HCRBatang-Bold"/>
              </a:rPr>
              <a:t>(</a:t>
            </a:r>
            <a:r>
              <a:rPr lang="ko-KR" altLang="en-US" sz="2400" b="1" kern="0" dirty="0">
                <a:solidFill>
                  <a:srgbClr val="000000"/>
                </a:solidFill>
                <a:latin typeface="HCRBatang-Bold"/>
                <a:ea typeface="HCRBatang-Bold"/>
              </a:rPr>
              <a:t>예시</a:t>
            </a:r>
            <a:r>
              <a:rPr lang="en-US" altLang="ko-KR" sz="2400" b="1" kern="0" dirty="0">
                <a:solidFill>
                  <a:srgbClr val="000000"/>
                </a:solidFill>
                <a:latin typeface="HCRBatang-Bold"/>
                <a:ea typeface="HCRBatang-Bold"/>
              </a:rPr>
              <a:t>)</a:t>
            </a:r>
            <a:endParaRPr lang="ko-KR" altLang="en-US" sz="24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AF60B97-5B9B-48BF-8DF2-7CDB680EE6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7248341"/>
              </p:ext>
            </p:extLst>
          </p:nvPr>
        </p:nvGraphicFramePr>
        <p:xfrm>
          <a:off x="778252" y="1159098"/>
          <a:ext cx="10464512" cy="5072480"/>
        </p:xfrm>
        <a:graphic>
          <a:graphicData uri="http://schemas.openxmlformats.org/drawingml/2006/table">
            <a:tbl>
              <a:tblPr/>
              <a:tblGrid>
                <a:gridCol w="1136340">
                  <a:extLst>
                    <a:ext uri="{9D8B030D-6E8A-4147-A177-3AD203B41FA5}">
                      <a16:colId xmlns:a16="http://schemas.microsoft.com/office/drawing/2014/main" val="3875379402"/>
                    </a:ext>
                  </a:extLst>
                </a:gridCol>
                <a:gridCol w="2723132">
                  <a:extLst>
                    <a:ext uri="{9D8B030D-6E8A-4147-A177-3AD203B41FA5}">
                      <a16:colId xmlns:a16="http://schemas.microsoft.com/office/drawing/2014/main" val="923479941"/>
                    </a:ext>
                  </a:extLst>
                </a:gridCol>
                <a:gridCol w="6605040">
                  <a:extLst>
                    <a:ext uri="{9D8B030D-6E8A-4147-A177-3AD203B41FA5}">
                      <a16:colId xmlns:a16="http://schemas.microsoft.com/office/drawing/2014/main" val="1364696119"/>
                    </a:ext>
                  </a:extLst>
                </a:gridCol>
              </a:tblGrid>
              <a:tr h="687119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반영 방식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대학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6443142"/>
                  </a:ext>
                </a:extLst>
              </a:tr>
              <a:tr h="1526971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성취도에 따른 환산점수 부여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단순 환산 점수 반영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ffectLst/>
                        <a:latin typeface="휴먼명조"/>
                        <a:ea typeface="휴먼명조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3038DC"/>
                          </a:solidFill>
                          <a:effectLst/>
                          <a:latin typeface="함초롬바탕" panose="02030604000101010101" pitchFamily="18" charset="-127"/>
                        </a:rPr>
                        <a:t>연세대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A(20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점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), B(15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점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), C(10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점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)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1481514"/>
                  </a:ext>
                </a:extLst>
              </a:tr>
              <a:tr h="28583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성취도별 비율 반영</a:t>
                      </a:r>
                      <a:endParaRPr lang="ko-KR" altLang="en-US" sz="2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algn="ctr"/>
                      <a:r>
                        <a:rPr lang="ko-KR" altLang="en-US" sz="1800" b="1" kern="0" spc="0" dirty="0">
                          <a:solidFill>
                            <a:srgbClr val="3038DC"/>
                          </a:solidFill>
                          <a:effectLst/>
                          <a:latin typeface="휴먼명조"/>
                          <a:ea typeface="휴먼명조"/>
                        </a:rPr>
                        <a:t>고려대</a:t>
                      </a:r>
                      <a:endParaRPr lang="ko-KR" altLang="en-US" dirty="0"/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6498755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FD82BA20-9B15-4D24-BBC0-3187F63CCC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7759" y="3695338"/>
            <a:ext cx="5481277" cy="2369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918062"/>
      </p:ext>
    </p:extLst>
  </p:cSld>
  <p:clrMapOvr>
    <a:masterClrMapping/>
  </p:clrMapOvr>
  <p:transition spd="med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4088289"/>
              </p:ext>
            </p:extLst>
          </p:nvPr>
        </p:nvGraphicFramePr>
        <p:xfrm>
          <a:off x="756012" y="1233489"/>
          <a:ext cx="10669227" cy="5111749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5779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3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980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256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대학</a:t>
                      </a:r>
                    </a:p>
                  </a:txBody>
                  <a:tcPr marL="14845" marR="14845" marT="17835" marB="17835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 err="1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전형명</a:t>
                      </a:r>
                      <a:endParaRPr lang="ko-KR" altLang="en-US" sz="1600" b="1" kern="0" spc="-5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845" marR="14845" marT="17835" marB="1783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수능최저학력기준</a:t>
                      </a:r>
                    </a:p>
                  </a:txBody>
                  <a:tcPr marL="14845" marR="14845" marT="17835" marB="1783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873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가톨릭대</a:t>
                      </a:r>
                    </a:p>
                  </a:txBody>
                  <a:tcPr marL="14845" marR="14845" marT="18412" marB="18412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지역균형</a:t>
                      </a:r>
                    </a:p>
                  </a:txBody>
                  <a:tcPr marL="14845" marR="14845" marT="18412" marB="18412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국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영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사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과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(1) 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 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개</a:t>
                      </a:r>
                      <a:r>
                        <a:rPr lang="ko-KR" altLang="en-US" sz="1400" b="1" kern="0" spc="-50" baseline="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합 </a:t>
                      </a:r>
                      <a:r>
                        <a:rPr lang="en-US" altLang="ko-KR" sz="1400" b="1" kern="0" spc="-50" baseline="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7</a:t>
                      </a:r>
                      <a:r>
                        <a:rPr lang="ko-KR" altLang="en-US" sz="1400" b="1" kern="0" spc="-50" baseline="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등급</a:t>
                      </a:r>
                      <a:endParaRPr lang="ko-KR" altLang="en-US" sz="1400" b="1" kern="0" spc="-50" dirty="0">
                        <a:solidFill>
                          <a:srgbClr val="FF0000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간호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] 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국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영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사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과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(1)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중 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개 합 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7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등급</a:t>
                      </a:r>
                      <a:endParaRPr lang="en-US" altLang="ko-KR" sz="1400" b="1" kern="0" spc="-5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약학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] 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국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미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기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),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영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과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(1) 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 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개 합 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등급 </a:t>
                      </a:r>
                      <a:endParaRPr lang="en-US" altLang="ko-KR" sz="1400" b="1" kern="0" spc="-5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10800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1400" b="1" kern="0" spc="-50" dirty="0" err="1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의예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] 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국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미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기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),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영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과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(2)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개 합 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등급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한 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등급</a:t>
                      </a:r>
                      <a:endParaRPr lang="en-US" altLang="ko-KR" sz="1400" b="1" kern="0" spc="-5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10800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b="1" kern="0" spc="-5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180000" marR="14845" marT="18412" marB="18412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444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고려대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845" marR="14845" marT="18412" marB="18412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학교추천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845" marR="14845" marT="18412" marB="18412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[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인문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] 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국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수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영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사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과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  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중 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개 합 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6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등급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한 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등급</a:t>
                      </a:r>
                    </a:p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자연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] 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국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수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미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기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),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영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과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중 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개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합 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7</a:t>
                      </a:r>
                      <a:r>
                        <a:rPr lang="ko-KR" altLang="en-US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등급</a:t>
                      </a:r>
                      <a:r>
                        <a:rPr lang="en-US" altLang="ko-KR" sz="1400" b="1" kern="0" spc="-5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한 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등급</a:t>
                      </a:r>
                    </a:p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400" b="1" kern="0" spc="-50" dirty="0" err="1">
                          <a:effectLst/>
                          <a:latin typeface="+mj-ea"/>
                          <a:ea typeface="+mj-ea"/>
                        </a:rPr>
                        <a:t>의예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] 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국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수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미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기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),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영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과 중 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개 합 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5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등급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한 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등급 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80000" marR="14845" marT="18412" marB="18412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936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서강대</a:t>
                      </a:r>
                    </a:p>
                  </a:txBody>
                  <a:tcPr marL="14845" marR="14845" marT="17835" marB="17835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고교장추천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845" marR="14845" marT="17835" marB="1783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국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수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영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사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과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(1) 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중 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개 합 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등급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한 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등급</a:t>
                      </a:r>
                    </a:p>
                  </a:txBody>
                  <a:tcPr marL="180000" marR="14845" marT="17835" marB="1783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86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중앙대</a:t>
                      </a:r>
                    </a:p>
                  </a:txBody>
                  <a:tcPr marL="14845" marR="14845" marT="17835" marB="17835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지역균형</a:t>
                      </a:r>
                    </a:p>
                  </a:txBody>
                  <a:tcPr marL="14845" marR="14845" marT="17835" marB="1783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인문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] 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국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영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사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과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(1) 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 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개 합 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7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등급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한 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등급</a:t>
                      </a:r>
                    </a:p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자연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] 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국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미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기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),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영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과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(1) 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 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개 합 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7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등급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한 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등급</a:t>
                      </a:r>
                      <a:endParaRPr lang="en-US" altLang="ko-KR" sz="1400" b="1" kern="0" spc="-5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약학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] 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국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미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기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),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영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과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(1) 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 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개</a:t>
                      </a:r>
                      <a:r>
                        <a:rPr lang="ko-KR" altLang="en-US" sz="1400" b="1" kern="0" spc="-50" baseline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합 </a:t>
                      </a:r>
                      <a:r>
                        <a:rPr lang="en-US" altLang="ko-KR" sz="1400" b="1" kern="0" spc="-50" baseline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400" b="1" kern="0" spc="-50" baseline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등급</a:t>
                      </a:r>
                      <a:r>
                        <a:rPr lang="en-US" altLang="ko-KR" sz="1400" b="1" kern="0" spc="-50" baseline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1" kern="0" spc="-50" baseline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한 </a:t>
                      </a:r>
                      <a:r>
                        <a:rPr lang="en-US" altLang="ko-KR" sz="1400" b="1" kern="0" spc="-50" baseline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400" b="1" kern="0" spc="-50" baseline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등급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400" b="1" kern="0" spc="-50" dirty="0">
                        <a:solidFill>
                          <a:schemeClr val="tx1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안성 자연계 수능 폐지</a:t>
                      </a:r>
                      <a:endParaRPr lang="ko-KR" altLang="en-US" sz="1400" b="1" kern="0" spc="-50" dirty="0">
                        <a:solidFill>
                          <a:srgbClr val="C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80000" marR="14845" marT="17835" marB="1783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502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홍익대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845" marR="14845" marT="17835" marB="17835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 err="1">
                          <a:effectLst/>
                          <a:latin typeface="+mj-ea"/>
                          <a:ea typeface="+mj-ea"/>
                        </a:rPr>
                        <a:t>학교장추천자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845" marR="14845" marT="17835" marB="1783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인문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] 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국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수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영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사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과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(1) 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중 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개 합 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7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등급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한 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등급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자연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] 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국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수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미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기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),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영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과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(1) 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중 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개 합 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8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등급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한 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등급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80000" marR="14845" marT="17835" marB="1783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17F4D7C2-F061-4B75-8562-1FE16B2ADD4B}"/>
              </a:ext>
            </a:extLst>
          </p:cNvPr>
          <p:cNvSpPr txBox="1"/>
          <p:nvPr/>
        </p:nvSpPr>
        <p:spPr>
          <a:xfrm>
            <a:off x="1553816" y="339566"/>
            <a:ext cx="8829547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수능최저학력기준 적용</a:t>
            </a:r>
          </a:p>
        </p:txBody>
      </p:sp>
      <p:sp>
        <p:nvSpPr>
          <p:cNvPr id="13" name="사각형: 둥근 위쪽 모서리 12">
            <a:extLst>
              <a:ext uri="{FF2B5EF4-FFF2-40B4-BE49-F238E27FC236}">
                <a16:creationId xmlns:a16="http://schemas.microsoft.com/office/drawing/2014/main" id="{A9A265B7-1673-4E2D-98A8-8937581D3532}"/>
              </a:ext>
            </a:extLst>
          </p:cNvPr>
          <p:cNvSpPr/>
          <p:nvPr/>
        </p:nvSpPr>
        <p:spPr>
          <a:xfrm rot="5400000">
            <a:off x="939586" y="306379"/>
            <a:ext cx="430656" cy="599087"/>
          </a:xfrm>
          <a:prstGeom prst="round2SameRect">
            <a:avLst>
              <a:gd name="adj1" fmla="val 48620"/>
              <a:gd name="adj2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DCA2F1C8-49EA-470B-83EC-598C2CAB476C}"/>
              </a:ext>
            </a:extLst>
          </p:cNvPr>
          <p:cNvSpPr/>
          <p:nvPr/>
        </p:nvSpPr>
        <p:spPr>
          <a:xfrm>
            <a:off x="756012" y="373432"/>
            <a:ext cx="757189" cy="458577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72000" rtlCol="0" anchor="ctr"/>
          <a:lstStyle/>
          <a:p>
            <a:pPr algn="ctr"/>
            <a:r>
              <a:rPr lang="ko-KR" altLang="en-US" b="1" spc="-300" dirty="0">
                <a:solidFill>
                  <a:schemeClr val="bg1"/>
                </a:solidFill>
                <a:latin typeface="+mn-ea"/>
              </a:rPr>
              <a:t>예시</a:t>
            </a:r>
            <a:endParaRPr lang="en-US" altLang="ko-KR" b="1" spc="-3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45581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4173826"/>
              </p:ext>
            </p:extLst>
          </p:nvPr>
        </p:nvGraphicFramePr>
        <p:xfrm>
          <a:off x="818606" y="1337193"/>
          <a:ext cx="10554788" cy="5111749"/>
        </p:xfrm>
        <a:graphic>
          <a:graphicData uri="http://schemas.openxmlformats.org/drawingml/2006/table">
            <a:tbl>
              <a:tblPr/>
              <a:tblGrid>
                <a:gridCol w="1506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01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981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3126">
                <a:tc gridSpan="2">
                  <a:txBody>
                    <a:bodyPr/>
                    <a:lstStyle/>
                    <a:p>
                      <a:pPr marL="457200" marR="0" lvl="0" indent="-4572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전형방법</a:t>
                      </a:r>
                      <a:r>
                        <a:rPr kumimoji="0" lang="en-US" altLang="ko-K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(%)</a:t>
                      </a:r>
                      <a:endParaRPr kumimoji="0" lang="ko-KR" alt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15" marR="91415" marT="45722" marB="45722" anchor="ctr" horzOverflow="overflow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4D6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marR="0" lvl="0" indent="-45720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대학</a:t>
                      </a:r>
                    </a:p>
                  </a:txBody>
                  <a:tcPr marL="91415" marR="91415" marT="45722" marB="45722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4D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3781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학생부 </a:t>
                      </a:r>
                      <a:r>
                        <a:rPr lang="en-US" altLang="ko-KR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100</a:t>
                      </a:r>
                      <a:endParaRPr lang="ko-KR" altLang="en-US" sz="1400" b="1" u="none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1448" marR="91448" marT="45717" marB="45717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교과 </a:t>
                      </a:r>
                      <a:r>
                        <a:rPr lang="en-US" altLang="ko-KR" sz="1400" b="1" dirty="0"/>
                        <a:t>100</a:t>
                      </a:r>
                      <a:endParaRPr lang="ko-KR" altLang="en-US" sz="1400" b="1" dirty="0"/>
                    </a:p>
                  </a:txBody>
                  <a:tcPr marL="91448" marR="91448" marT="45717" marB="4571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강남대</a:t>
                      </a:r>
                      <a:r>
                        <a:rPr lang="en-US" altLang="ko-KR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건양대</a:t>
                      </a:r>
                      <a:r>
                        <a:rPr lang="en-US" altLang="ko-KR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건국대</a:t>
                      </a:r>
                      <a:r>
                        <a:rPr lang="en-US" altLang="ko-KR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u="none" kern="0" spc="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글로컬</a:t>
                      </a:r>
                      <a:r>
                        <a:rPr lang="en-US" altLang="ko-KR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), </a:t>
                      </a:r>
                      <a:r>
                        <a:rPr lang="ko-KR" altLang="en-US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경성대</a:t>
                      </a:r>
                      <a:r>
                        <a:rPr lang="en-US" altLang="ko-KR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kern="0" spc="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동서대</a:t>
                      </a:r>
                      <a:r>
                        <a:rPr lang="en-US" altLang="ko-KR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명지대</a:t>
                      </a:r>
                      <a:r>
                        <a:rPr lang="en-US" altLang="ko-KR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kern="0" spc="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안양대</a:t>
                      </a:r>
                      <a:r>
                        <a:rPr lang="en-US" altLang="ko-KR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kern="0" spc="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영산대</a:t>
                      </a:r>
                      <a:r>
                        <a:rPr lang="en-US" altLang="ko-KR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kern="0" spc="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선문대</a:t>
                      </a:r>
                      <a:r>
                        <a:rPr lang="en-US" altLang="ko-KR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u="none" kern="0" spc="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전주대</a:t>
                      </a:r>
                      <a:r>
                        <a:rPr lang="en-US" altLang="ko-KR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kern="0" spc="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한국교통대</a:t>
                      </a:r>
                      <a:r>
                        <a:rPr lang="en-US" altLang="ko-KR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한양대 등</a:t>
                      </a:r>
                    </a:p>
                  </a:txBody>
                  <a:tcPr marL="180000" marR="108000" marT="45717" marB="4571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4371">
                <a:tc vMerge="1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u="none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1448" marR="91448" marT="45717" marB="45717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교과</a:t>
                      </a:r>
                      <a:r>
                        <a:rPr lang="en-US" altLang="ko-KR" sz="1400" b="1" dirty="0"/>
                        <a:t>+</a:t>
                      </a:r>
                      <a:r>
                        <a:rPr lang="ko-KR" altLang="en-US" sz="1400" b="1" dirty="0" err="1"/>
                        <a:t>비교과</a:t>
                      </a:r>
                      <a:endParaRPr lang="en-US" altLang="ko-KR" sz="1400" b="1" dirty="0"/>
                    </a:p>
                    <a:p>
                      <a:pPr algn="ctr" latinLnBrk="1"/>
                      <a:r>
                        <a:rPr lang="en-US" altLang="ko-KR" sz="1400" b="1" dirty="0"/>
                        <a:t>(</a:t>
                      </a:r>
                      <a:r>
                        <a:rPr lang="ko-KR" altLang="en-US" sz="1400" b="1" dirty="0"/>
                        <a:t>출결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봉사 등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marL="91448" marR="91448" marT="45717" marB="4571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광운대</a:t>
                      </a:r>
                      <a:r>
                        <a:rPr lang="en-US" altLang="ko-KR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kern="0" spc="0" baseline="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남서울대</a:t>
                      </a:r>
                      <a:r>
                        <a:rPr lang="en-US" altLang="ko-KR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대전대</a:t>
                      </a:r>
                      <a:r>
                        <a:rPr lang="en-US" altLang="ko-KR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목포대</a:t>
                      </a:r>
                      <a:r>
                        <a:rPr lang="en-US" altLang="ko-KR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kern="0" spc="0" baseline="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우송대</a:t>
                      </a:r>
                      <a:r>
                        <a:rPr lang="en-US" altLang="ko-KR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원광대</a:t>
                      </a:r>
                      <a:r>
                        <a:rPr lang="en-US" altLang="ko-KR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kern="0" spc="0" baseline="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청운대</a:t>
                      </a:r>
                      <a:r>
                        <a:rPr lang="en-US" altLang="ko-KR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등</a:t>
                      </a:r>
                      <a:endParaRPr lang="ko-KR" altLang="en-US" sz="1400" b="1" u="none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0" marR="108000" marT="45717" marB="4571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7607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학생부</a:t>
                      </a:r>
                      <a:endParaRPr lang="en-US" altLang="ko-KR" sz="1400" b="1" u="none" kern="0" spc="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+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면접</a:t>
                      </a:r>
                      <a:endParaRPr lang="ko-KR" altLang="en-US" sz="1400" b="1" u="none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1448" marR="91448" marT="45717" marB="45717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[1</a:t>
                      </a:r>
                      <a:r>
                        <a:rPr lang="ko-KR" altLang="en-US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  <a:r>
                        <a:rPr lang="en-US" altLang="ko-KR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] </a:t>
                      </a:r>
                      <a:r>
                        <a:rPr lang="ko-KR" altLang="en-US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학생부</a:t>
                      </a:r>
                      <a:endParaRPr lang="en-US" altLang="ko-KR" sz="1400" b="1" u="none" kern="0" spc="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[2</a:t>
                      </a:r>
                      <a:r>
                        <a:rPr lang="ko-KR" altLang="en-US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  <a:r>
                        <a:rPr lang="en-US" altLang="ko-KR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] </a:t>
                      </a:r>
                      <a:r>
                        <a:rPr lang="ko-KR" altLang="en-US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면접</a:t>
                      </a:r>
                      <a:endParaRPr lang="en-US" altLang="ko-KR" sz="1400" b="1" u="none" kern="0" spc="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[2</a:t>
                      </a:r>
                      <a:r>
                        <a:rPr lang="ko-KR" altLang="en-US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  <a:r>
                        <a:rPr lang="en-US" altLang="ko-KR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] </a:t>
                      </a:r>
                      <a:r>
                        <a:rPr lang="ko-KR" altLang="en-US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면접</a:t>
                      </a:r>
                      <a:r>
                        <a:rPr lang="en-US" altLang="ko-KR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+</a:t>
                      </a:r>
                      <a:r>
                        <a:rPr lang="ko-KR" altLang="en-US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체력</a:t>
                      </a:r>
                      <a:endParaRPr lang="en-US" altLang="ko-KR" sz="1400" b="1" u="none" kern="0" spc="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1448" marR="91448" marT="45717" marB="4571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강남대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건양대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의학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), 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경남대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대전대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명지대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삼육대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수원대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안양대</a:t>
                      </a:r>
                      <a:r>
                        <a:rPr lang="en-US" altLang="ko-KR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연세대</a:t>
                      </a:r>
                      <a:r>
                        <a:rPr lang="en-US" altLang="ko-KR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연세대</a:t>
                      </a:r>
                      <a:r>
                        <a:rPr lang="en-US" altLang="ko-KR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미래</a:t>
                      </a:r>
                      <a:r>
                        <a:rPr lang="en-US" altLang="ko-KR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), </a:t>
                      </a:r>
                      <a:r>
                        <a:rPr lang="ko-KR" altLang="en-US" sz="1400" b="1" u="none" kern="0" spc="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을지대</a:t>
                      </a:r>
                      <a:r>
                        <a:rPr lang="en-US" altLang="ko-KR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u="none" kern="0" spc="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인천가톨릭대</a:t>
                      </a:r>
                      <a:r>
                        <a:rPr lang="en-US" altLang="ko-KR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간호</a:t>
                      </a:r>
                      <a:r>
                        <a:rPr lang="en-US" altLang="ko-KR" sz="1400" b="1" u="none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), </a:t>
                      </a:r>
                      <a:r>
                        <a:rPr lang="ko-KR" altLang="en-US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호남대</a:t>
                      </a:r>
                      <a:r>
                        <a:rPr lang="en-US" altLang="ko-KR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간호</a:t>
                      </a:r>
                      <a:r>
                        <a:rPr lang="en-US" altLang="ko-KR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물리치료</a:t>
                      </a:r>
                      <a:r>
                        <a:rPr lang="en-US" altLang="ko-KR" sz="1400" b="1" u="none" kern="0" spc="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등</a:t>
                      </a:r>
                    </a:p>
                  </a:txBody>
                  <a:tcPr marL="180000" marR="108000" marT="45717" marB="4571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17942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u="none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1448" marR="91448" marT="45717" marB="45717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+mj-lt"/>
                        </a:rPr>
                        <a:t>[</a:t>
                      </a:r>
                      <a:r>
                        <a:rPr lang="ko-KR" altLang="en-US" sz="1400" b="1" dirty="0">
                          <a:latin typeface="+mj-lt"/>
                        </a:rPr>
                        <a:t>일괄</a:t>
                      </a:r>
                      <a:r>
                        <a:rPr lang="en-US" altLang="ko-KR" sz="1400" b="1" dirty="0">
                          <a:latin typeface="+mj-lt"/>
                        </a:rPr>
                        <a:t>] </a:t>
                      </a:r>
                      <a:r>
                        <a:rPr lang="ko-KR" altLang="en-US" sz="1400" b="1" dirty="0">
                          <a:latin typeface="+mj-lt"/>
                        </a:rPr>
                        <a:t>학생부</a:t>
                      </a:r>
                      <a:r>
                        <a:rPr lang="en-US" altLang="ko-KR" sz="1400" b="1" dirty="0">
                          <a:latin typeface="+mj-lt"/>
                        </a:rPr>
                        <a:t>+</a:t>
                      </a:r>
                      <a:r>
                        <a:rPr lang="ko-KR" altLang="en-US" sz="1400" b="1" dirty="0">
                          <a:latin typeface="+mj-lt"/>
                        </a:rPr>
                        <a:t>면접</a:t>
                      </a:r>
                    </a:p>
                  </a:txBody>
                  <a:tcPr marL="91448" marR="91448" marT="45717" marB="4571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경운대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고신대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공주대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사범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), 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광주대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대진대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동국대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경주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), </a:t>
                      </a:r>
                      <a:r>
                        <a:rPr kumimoji="0" lang="ko-KR" altLang="en-US" sz="1400" b="1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동양대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동서대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서원대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수원대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우석대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우송대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유원대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이화여대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고교추천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), </a:t>
                      </a:r>
                      <a:r>
                        <a:rPr kumimoji="0" lang="ko-KR" altLang="en-US" sz="1400" b="1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중부대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청주대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한라대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한서대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호남대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등</a:t>
                      </a:r>
                    </a:p>
                  </a:txBody>
                  <a:tcPr marL="180000" marR="108000" marT="45717" marB="4571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064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학생부</a:t>
                      </a:r>
                      <a:endParaRPr lang="en-US" altLang="ko-KR" sz="1400" b="1" dirty="0"/>
                    </a:p>
                    <a:p>
                      <a:pPr algn="ctr" latinLnBrk="1"/>
                      <a:r>
                        <a:rPr lang="en-US" altLang="ko-KR" sz="1400" b="1" dirty="0"/>
                        <a:t>+</a:t>
                      </a:r>
                    </a:p>
                    <a:p>
                      <a:pPr algn="ctr" latinLnBrk="1"/>
                      <a:r>
                        <a:rPr lang="ko-KR" altLang="en-US" sz="1400" b="1" dirty="0"/>
                        <a:t>서류</a:t>
                      </a:r>
                    </a:p>
                  </a:txBody>
                  <a:tcPr marL="91448" marR="91448" marT="45717" marB="45717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+mj-lt"/>
                        </a:rPr>
                        <a:t>학생부</a:t>
                      </a:r>
                      <a:r>
                        <a:rPr lang="en-US" altLang="ko-KR" sz="1400" b="1" dirty="0">
                          <a:latin typeface="+mj-lt"/>
                        </a:rPr>
                        <a:t>+</a:t>
                      </a:r>
                      <a:r>
                        <a:rPr lang="ko-KR" altLang="en-US" sz="1400" b="1" dirty="0">
                          <a:latin typeface="+mj-lt"/>
                        </a:rPr>
                        <a:t>서류</a:t>
                      </a:r>
                    </a:p>
                  </a:txBody>
                  <a:tcPr marL="91448" marR="91448" marT="45717" marB="4571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동국대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학교장추천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), </a:t>
                      </a:r>
                      <a:r>
                        <a:rPr kumimoji="0" lang="ko-KR" altLang="en-US" sz="1400" b="1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경동대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자기추천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) 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등</a:t>
                      </a:r>
                    </a:p>
                  </a:txBody>
                  <a:tcPr marL="180000" marR="108000" marT="45717" marB="4571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D6FCD8FB-7BCD-4534-B058-BCA41002F61C}"/>
              </a:ext>
            </a:extLst>
          </p:cNvPr>
          <p:cNvSpPr txBox="1"/>
          <p:nvPr/>
        </p:nvSpPr>
        <p:spPr>
          <a:xfrm>
            <a:off x="1761689" y="339566"/>
            <a:ext cx="10134444" cy="50014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학생부교과전형 유형 </a:t>
            </a:r>
            <a:r>
              <a:rPr lang="en-US" altLang="ko-KR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– </a:t>
            </a:r>
            <a:r>
              <a:rPr lang="ko-KR" altLang="en-US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수능 최저학력기준 미적용</a:t>
            </a:r>
          </a:p>
        </p:txBody>
      </p:sp>
      <p:sp>
        <p:nvSpPr>
          <p:cNvPr id="13" name="사각형: 둥근 위쪽 모서리 12">
            <a:extLst>
              <a:ext uri="{FF2B5EF4-FFF2-40B4-BE49-F238E27FC236}">
                <a16:creationId xmlns:a16="http://schemas.microsoft.com/office/drawing/2014/main" id="{C34E1743-52F7-4EF2-B42F-929BECC519DC}"/>
              </a:ext>
            </a:extLst>
          </p:cNvPr>
          <p:cNvSpPr/>
          <p:nvPr/>
        </p:nvSpPr>
        <p:spPr>
          <a:xfrm rot="5400000">
            <a:off x="802238" y="324843"/>
            <a:ext cx="430656" cy="599087"/>
          </a:xfrm>
          <a:prstGeom prst="round2SameRect">
            <a:avLst>
              <a:gd name="adj1" fmla="val 48620"/>
              <a:gd name="adj2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DEDBFB27-43E1-41C5-A9BF-A3473C2B7EBD}"/>
              </a:ext>
            </a:extLst>
          </p:cNvPr>
          <p:cNvSpPr/>
          <p:nvPr/>
        </p:nvSpPr>
        <p:spPr>
          <a:xfrm>
            <a:off x="605010" y="373432"/>
            <a:ext cx="757189" cy="458577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72000" rtlCol="0" anchor="ctr"/>
          <a:lstStyle/>
          <a:p>
            <a:pPr algn="ctr"/>
            <a:r>
              <a:rPr lang="ko-KR" altLang="en-US" b="1" spc="-300" dirty="0">
                <a:solidFill>
                  <a:schemeClr val="bg1"/>
                </a:solidFill>
                <a:latin typeface="+mn-ea"/>
              </a:rPr>
              <a:t>예시</a:t>
            </a:r>
            <a:endParaRPr lang="en-US" altLang="ko-KR" b="1" spc="-3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76132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96AA5A7F-9E16-4642-9B2F-5AF8AAD094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5269443"/>
              </p:ext>
            </p:extLst>
          </p:nvPr>
        </p:nvGraphicFramePr>
        <p:xfrm>
          <a:off x="234186" y="1181270"/>
          <a:ext cx="11585359" cy="5250273"/>
        </p:xfrm>
        <a:graphic>
          <a:graphicData uri="http://schemas.openxmlformats.org/drawingml/2006/table">
            <a:tbl>
              <a:tblPr/>
              <a:tblGrid>
                <a:gridCol w="768991">
                  <a:extLst>
                    <a:ext uri="{9D8B030D-6E8A-4147-A177-3AD203B41FA5}">
                      <a16:colId xmlns:a16="http://schemas.microsoft.com/office/drawing/2014/main" val="3270549437"/>
                    </a:ext>
                  </a:extLst>
                </a:gridCol>
                <a:gridCol w="852256">
                  <a:extLst>
                    <a:ext uri="{9D8B030D-6E8A-4147-A177-3AD203B41FA5}">
                      <a16:colId xmlns:a16="http://schemas.microsoft.com/office/drawing/2014/main" val="4124448388"/>
                    </a:ext>
                  </a:extLst>
                </a:gridCol>
                <a:gridCol w="5853751">
                  <a:extLst>
                    <a:ext uri="{9D8B030D-6E8A-4147-A177-3AD203B41FA5}">
                      <a16:colId xmlns:a16="http://schemas.microsoft.com/office/drawing/2014/main" val="2874547704"/>
                    </a:ext>
                  </a:extLst>
                </a:gridCol>
                <a:gridCol w="4110361">
                  <a:extLst>
                    <a:ext uri="{9D8B030D-6E8A-4147-A177-3AD203B41FA5}">
                      <a16:colId xmlns:a16="http://schemas.microsoft.com/office/drawing/2014/main" val="382315879"/>
                    </a:ext>
                  </a:extLst>
                </a:gridCol>
              </a:tblGrid>
              <a:tr h="568171"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수도권 학교장추천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지역균형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)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교과전형 실시 대학 구분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7719814"/>
                  </a:ext>
                </a:extLst>
              </a:tr>
              <a:tr h="47614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수능 최저 있음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(26)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수능 최저 없음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(16)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0125843"/>
                  </a:ext>
                </a:extLst>
              </a:tr>
              <a:tr h="1705041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인원 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제한 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있음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(17)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명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경기대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(20),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상명대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(10),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서강대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(10),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서울과기대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(10),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서울시립대</a:t>
                      </a:r>
                      <a:r>
                        <a:rPr lang="en-US" altLang="ko-KR" sz="1600" b="1" kern="0" spc="0" dirty="0">
                          <a:solidFill>
                            <a:srgbClr val="FF0000"/>
                          </a:solidFill>
                          <a:effectLst/>
                          <a:latin typeface="한컴돋움"/>
                          <a:ea typeface="한컴돋움"/>
                        </a:rPr>
                        <a:t>(8)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중앙대</a:t>
                      </a:r>
                      <a:r>
                        <a:rPr lang="en-US" altLang="ko-KR" sz="1600" b="1" kern="0" spc="0" dirty="0">
                          <a:solidFill>
                            <a:srgbClr val="C00000"/>
                          </a:solidFill>
                          <a:effectLst/>
                          <a:latin typeface="한컴돋움"/>
                          <a:ea typeface="한컴돋움"/>
                        </a:rPr>
                        <a:t>(20</a:t>
                      </a:r>
                      <a:r>
                        <a:rPr lang="en-US" altLang="ko-KR" sz="1600" b="1" kern="0" spc="0" dirty="0">
                          <a:solidFill>
                            <a:srgbClr val="FF0000"/>
                          </a:solidFill>
                          <a:effectLst/>
                          <a:latin typeface="한컴돋움"/>
                          <a:ea typeface="한컴돋움"/>
                        </a:rPr>
                        <a:t>)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한국외대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(20),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홍익대</a:t>
                      </a:r>
                      <a:r>
                        <a:rPr lang="en-US" altLang="ko-KR" sz="1600" b="1" kern="0" spc="0" dirty="0">
                          <a:solidFill>
                            <a:srgbClr val="C00000"/>
                          </a:solidFill>
                          <a:effectLst/>
                          <a:latin typeface="한컴돋움"/>
                          <a:ea typeface="한컴돋움"/>
                        </a:rPr>
                        <a:t>(10,)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 </a:t>
                      </a:r>
                      <a:endParaRPr lang="en-US" altLang="ko-KR" sz="1800" b="1" kern="0" spc="0" dirty="0">
                        <a:solidFill>
                          <a:srgbClr val="000000"/>
                        </a:solidFill>
                        <a:effectLst/>
                        <a:latin typeface="한컴돋움"/>
                        <a:ea typeface="한컴돋움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C00000"/>
                          </a:solidFill>
                          <a:effectLst/>
                          <a:latin typeface="한컴돋움"/>
                          <a:ea typeface="한컴돋움"/>
                        </a:rPr>
                        <a:t>서울교대</a:t>
                      </a:r>
                      <a:r>
                        <a:rPr lang="en-US" altLang="ko-KR" sz="1600" b="1" kern="0" spc="0" dirty="0">
                          <a:solidFill>
                            <a:srgbClr val="C00000"/>
                          </a:solidFill>
                          <a:effectLst/>
                          <a:latin typeface="한컴돋움"/>
                          <a:ea typeface="한컴돋움"/>
                        </a:rPr>
                        <a:t>(</a:t>
                      </a:r>
                      <a:r>
                        <a:rPr lang="ko-KR" altLang="en-US" sz="1600" b="1" kern="0" spc="0" dirty="0" err="1">
                          <a:solidFill>
                            <a:srgbClr val="C00000"/>
                          </a:solidFill>
                          <a:effectLst/>
                          <a:latin typeface="한컴돋움"/>
                          <a:ea typeface="한컴돋움"/>
                        </a:rPr>
                        <a:t>학추</a:t>
                      </a:r>
                      <a:r>
                        <a:rPr lang="en-US" altLang="ko-KR" sz="1600" b="1" kern="0" spc="0" dirty="0">
                          <a:solidFill>
                            <a:srgbClr val="C00000"/>
                          </a:solidFill>
                          <a:effectLst/>
                          <a:latin typeface="한컴돋움"/>
                          <a:ea typeface="한컴돋움"/>
                        </a:rPr>
                        <a:t>3)</a:t>
                      </a:r>
                      <a:endParaRPr lang="ko-KR" altLang="en-US" sz="1600" b="1" kern="0" spc="0" dirty="0">
                        <a:solidFill>
                          <a:srgbClr val="C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동국대</a:t>
                      </a:r>
                      <a:r>
                        <a:rPr lang="en-US" altLang="ko-KR" sz="1600" b="1" kern="0" spc="0" dirty="0">
                          <a:solidFill>
                            <a:srgbClr val="FF0000"/>
                          </a:solidFill>
                          <a:effectLst/>
                          <a:latin typeface="한컴돋움"/>
                          <a:ea typeface="한컴돋움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latin typeface="한컴돋움"/>
                          <a:ea typeface="한컴돋움"/>
                        </a:rPr>
                        <a:t>계열별</a:t>
                      </a:r>
                      <a:r>
                        <a:rPr lang="en-US" altLang="ko-KR" sz="1600" b="1" kern="0" spc="0" dirty="0">
                          <a:solidFill>
                            <a:srgbClr val="FF0000"/>
                          </a:solidFill>
                          <a:effectLst/>
                          <a:latin typeface="한컴돋움"/>
                          <a:ea typeface="한컴돋움"/>
                        </a:rPr>
                        <a:t>4</a:t>
                      </a: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latin typeface="한컴돋움"/>
                          <a:ea typeface="한컴돋움"/>
                        </a:rPr>
                        <a:t>명</a:t>
                      </a:r>
                      <a:r>
                        <a:rPr lang="en-US" altLang="ko-KR" sz="1600" b="1" kern="0" spc="0" dirty="0">
                          <a:solidFill>
                            <a:srgbClr val="FF0000"/>
                          </a:solidFill>
                          <a:effectLst/>
                          <a:latin typeface="한컴돋움"/>
                          <a:ea typeface="한컴돋움"/>
                        </a:rPr>
                        <a:t>)</a:t>
                      </a:r>
                      <a:endParaRPr lang="ko-KR" altLang="en-US" sz="1800" b="1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3842036"/>
                  </a:ext>
                </a:extLst>
              </a:tr>
              <a:tr h="8496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%</a:t>
                      </a:r>
                      <a:endParaRPr lang="en-US" sz="2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고려대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(4%), </a:t>
                      </a:r>
                      <a:r>
                        <a:rPr lang="ko-KR" altLang="en-US" sz="1600" b="1" kern="0" spc="0" dirty="0">
                          <a:solidFill>
                            <a:srgbClr val="C00000"/>
                          </a:solidFill>
                          <a:effectLst/>
                          <a:latin typeface="한컴돋움"/>
                          <a:ea typeface="한컴돋움"/>
                        </a:rPr>
                        <a:t>경희대</a:t>
                      </a:r>
                      <a:r>
                        <a:rPr lang="en-US" altLang="ko-KR" sz="1600" b="1" kern="0" spc="0" dirty="0">
                          <a:solidFill>
                            <a:srgbClr val="C00000"/>
                          </a:solidFill>
                          <a:effectLst/>
                          <a:latin typeface="한컴돋움"/>
                          <a:ea typeface="한컴돋움"/>
                        </a:rPr>
                        <a:t>(5%),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성균관대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(</a:t>
                      </a:r>
                      <a:r>
                        <a:rPr lang="en-US" altLang="ko-KR" sz="1600" b="1" kern="0" spc="0" dirty="0">
                          <a:solidFill>
                            <a:srgbClr val="C00000"/>
                          </a:solidFill>
                          <a:effectLst/>
                          <a:latin typeface="한컴돋움"/>
                          <a:ea typeface="한컴돋움"/>
                        </a:rPr>
                        <a:t>10%</a:t>
                      </a:r>
                      <a:r>
                        <a:rPr lang="en-US" altLang="ko-KR" sz="1600" b="1" kern="0" spc="0" dirty="0">
                          <a:solidFill>
                            <a:srgbClr val="FF0000"/>
                          </a:solidFill>
                          <a:effectLst/>
                          <a:latin typeface="한컴돋움"/>
                          <a:ea typeface="한컴돋움"/>
                        </a:rPr>
                        <a:t>)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수원대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(10%),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숙명여대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(10%),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연세대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(5%),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한양대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(11%)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1990769"/>
                  </a:ext>
                </a:extLst>
              </a:tr>
              <a:tr h="1651262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인원 제한 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없음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(25)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C00000"/>
                          </a:solidFill>
                          <a:effectLst/>
                          <a:latin typeface="한컴돋움"/>
                          <a:ea typeface="한컴돋움"/>
                        </a:rPr>
                        <a:t>가톨릭대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,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 </a:t>
                      </a:r>
                      <a:r>
                        <a:rPr lang="ko-KR" altLang="en-US" sz="1600" b="1" kern="0" spc="0" dirty="0">
                          <a:solidFill>
                            <a:srgbClr val="C00000"/>
                          </a:solidFill>
                          <a:effectLst/>
                          <a:latin typeface="한컴돋움"/>
                          <a:ea typeface="한컴돋움"/>
                        </a:rPr>
                        <a:t>단국대</a:t>
                      </a:r>
                      <a:r>
                        <a:rPr lang="en-US" altLang="ko-KR" sz="1600" b="1" kern="0" spc="0" dirty="0">
                          <a:solidFill>
                            <a:srgbClr val="C00000"/>
                          </a:solidFill>
                          <a:effectLst/>
                          <a:latin typeface="한컴돋움"/>
                          <a:ea typeface="한컴돋움"/>
                        </a:rPr>
                        <a:t>,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가천대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의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·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한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·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약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),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건국대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, </a:t>
                      </a:r>
                      <a:r>
                        <a:rPr lang="ko-KR" altLang="en-US" sz="1600" b="1" kern="0" spc="-5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국민대</a:t>
                      </a:r>
                      <a:r>
                        <a:rPr lang="en-US" altLang="ko-KR" sz="1600" b="1" kern="0" spc="-5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, </a:t>
                      </a:r>
                      <a:r>
                        <a:rPr lang="ko-KR" altLang="en-US" sz="1600" b="1" kern="0" spc="-5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성신여대</a:t>
                      </a:r>
                      <a:r>
                        <a:rPr lang="en-US" altLang="ko-KR" sz="1600" b="1" kern="0" spc="-5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,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-5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 </a:t>
                      </a:r>
                      <a:r>
                        <a:rPr lang="ko-KR" altLang="en-US" sz="1600" b="1" kern="0" spc="-5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숭실대</a:t>
                      </a:r>
                      <a:r>
                        <a:rPr lang="en-US" altLang="ko-KR" sz="1600" b="1" kern="0" spc="-5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, </a:t>
                      </a:r>
                      <a:r>
                        <a:rPr lang="ko-KR" altLang="en-US" sz="1600" b="1" kern="0" spc="-5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아주대</a:t>
                      </a:r>
                      <a:r>
                        <a:rPr lang="en-US" altLang="ko-KR" sz="1600" b="1" kern="0" spc="-5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C00000"/>
                          </a:solidFill>
                          <a:effectLst/>
                          <a:latin typeface="한컴돋움"/>
                          <a:ea typeface="한컴돋움"/>
                        </a:rPr>
                        <a:t>인하대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, </a:t>
                      </a:r>
                      <a:r>
                        <a:rPr lang="ko-KR" altLang="en-US" sz="1600" b="1" kern="0" spc="-50" dirty="0" err="1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을지대</a:t>
                      </a:r>
                      <a:r>
                        <a:rPr lang="en-US" altLang="ko-KR" sz="1600" b="1" kern="0" spc="-5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, </a:t>
                      </a:r>
                      <a:r>
                        <a:rPr lang="ko-KR" altLang="en-US" sz="1600" b="1" kern="0" spc="0" dirty="0" err="1">
                          <a:solidFill>
                            <a:srgbClr val="C00000"/>
                          </a:solidFill>
                          <a:effectLst/>
                          <a:latin typeface="한컴돋움"/>
                          <a:ea typeface="한컴돋움"/>
                        </a:rPr>
                        <a:t>한양대에리카</a:t>
                      </a:r>
                      <a:r>
                        <a:rPr lang="en-US" altLang="ko-KR" sz="1600" b="1" kern="0" spc="0" dirty="0">
                          <a:solidFill>
                            <a:srgbClr val="C00000"/>
                          </a:solidFill>
                          <a:effectLst/>
                          <a:latin typeface="한컴돋움"/>
                          <a:ea typeface="한컴돋움"/>
                        </a:rPr>
                        <a:t>,</a:t>
                      </a:r>
                      <a:r>
                        <a:rPr lang="en-US" altLang="ko-KR" sz="1600" b="1" u="none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 </a:t>
                      </a:r>
                      <a:r>
                        <a:rPr lang="ko-KR" altLang="en-US" sz="1600" b="1" kern="0" spc="-50" dirty="0" err="1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차의과대</a:t>
                      </a:r>
                      <a:r>
                        <a:rPr lang="en-US" altLang="ko-KR" sz="1600" b="1" kern="0" spc="-5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(</a:t>
                      </a:r>
                      <a:r>
                        <a:rPr lang="ko-KR" altLang="en-US" sz="1600" b="1" kern="0" spc="-5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약학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)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C00000"/>
                          </a:solidFill>
                          <a:effectLst/>
                          <a:latin typeface="한컴돋움"/>
                          <a:ea typeface="한컴돋움"/>
                        </a:rPr>
                        <a:t>강남대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, </a:t>
                      </a:r>
                      <a:r>
                        <a:rPr lang="ko-KR" altLang="en-US" sz="1600" b="1" u="none" kern="0" spc="-20" dirty="0" err="1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한컴돋움"/>
                          <a:ea typeface="한컴돋움"/>
                        </a:rPr>
                        <a:t>가천대</a:t>
                      </a:r>
                      <a:r>
                        <a:rPr lang="en-US" altLang="ko-KR" sz="1600" b="1" u="none" kern="0" spc="-2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, </a:t>
                      </a:r>
                      <a:r>
                        <a:rPr lang="ko-KR" altLang="en-US" sz="1600" b="1" u="none" kern="0" spc="-2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광운대</a:t>
                      </a:r>
                      <a:r>
                        <a:rPr lang="en-US" altLang="ko-KR" sz="1600" b="1" u="none" kern="0" spc="-2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, </a:t>
                      </a:r>
                      <a:r>
                        <a:rPr lang="ko-KR" altLang="en-US" sz="1600" b="1" u="none" kern="0" spc="-20" dirty="0" err="1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대진대</a:t>
                      </a:r>
                      <a:r>
                        <a:rPr lang="en-US" altLang="ko-KR" sz="1600" b="1" u="none" kern="0" spc="-2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C00000"/>
                          </a:solidFill>
                          <a:effectLst/>
                          <a:latin typeface="한컴돋움"/>
                          <a:ea typeface="한컴돋움"/>
                        </a:rPr>
                        <a:t>명지대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,</a:t>
                      </a:r>
                      <a:r>
                        <a:rPr lang="ko-KR" altLang="en-US" sz="1600" b="1" u="none" kern="0" spc="-2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덕성여대</a:t>
                      </a:r>
                      <a:r>
                        <a:rPr lang="en-US" altLang="ko-KR" sz="1600" b="1" u="none" kern="0" spc="-2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, </a:t>
                      </a:r>
                      <a:r>
                        <a:rPr lang="ko-KR" altLang="en-US" sz="1600" b="1" u="none" kern="0" spc="-20" dirty="0" err="1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신한대</a:t>
                      </a:r>
                      <a:r>
                        <a:rPr lang="en-US" altLang="ko-KR" sz="1600" b="1" u="none" kern="0" spc="-2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C00000"/>
                          </a:solidFill>
                          <a:effectLst/>
                          <a:latin typeface="한컴돋움"/>
                          <a:ea typeface="한컴돋움"/>
                        </a:rPr>
                        <a:t>세종대</a:t>
                      </a:r>
                      <a:r>
                        <a:rPr lang="en-US" altLang="ko-KR" sz="1600" b="1" kern="0" spc="0" dirty="0">
                          <a:solidFill>
                            <a:srgbClr val="C00000"/>
                          </a:solidFill>
                          <a:effectLst/>
                          <a:latin typeface="한컴돋움"/>
                          <a:ea typeface="한컴돋움"/>
                        </a:rPr>
                        <a:t>,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 </a:t>
                      </a:r>
                      <a:r>
                        <a:rPr lang="ko-KR" altLang="en-US" sz="1600" b="1" kern="0" spc="0" dirty="0">
                          <a:solidFill>
                            <a:srgbClr val="C00000"/>
                          </a:solidFill>
                          <a:effectLst/>
                          <a:latin typeface="한컴돋움"/>
                          <a:ea typeface="한컴돋움"/>
                        </a:rPr>
                        <a:t>이화여대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, </a:t>
                      </a:r>
                      <a:r>
                        <a:rPr lang="ko-KR" altLang="en-US" sz="1600" b="1" u="none" kern="0" spc="-2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인천대</a:t>
                      </a:r>
                      <a:r>
                        <a:rPr lang="en-US" altLang="ko-KR" sz="1600" b="1" u="none" kern="0" spc="-2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,</a:t>
                      </a:r>
                      <a:endParaRPr lang="en-US" altLang="ko-KR" sz="1600" b="1" u="none" kern="0" spc="-20" dirty="0">
                        <a:solidFill>
                          <a:srgbClr val="C00000"/>
                        </a:solidFill>
                        <a:effectLst/>
                        <a:latin typeface="한컴돋움"/>
                        <a:ea typeface="한컴돋움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u="none" kern="0" spc="-20" dirty="0" err="1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한컴돋움"/>
                          <a:ea typeface="한컴돋움"/>
                        </a:rPr>
                        <a:t>을지대</a:t>
                      </a:r>
                      <a:r>
                        <a:rPr lang="en-US" altLang="ko-KR" sz="1600" b="1" u="none" kern="0" spc="-2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한컴돋움"/>
                          <a:ea typeface="한컴돋움"/>
                        </a:rPr>
                        <a:t>(</a:t>
                      </a:r>
                      <a:r>
                        <a:rPr lang="ko-KR" altLang="en-US" sz="1600" b="1" u="none" kern="0" spc="-20" dirty="0" err="1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한컴돋움"/>
                          <a:ea typeface="한컴돋움"/>
                        </a:rPr>
                        <a:t>바이오융합</a:t>
                      </a:r>
                      <a:r>
                        <a:rPr lang="en-US" altLang="ko-KR" sz="1600" b="1" u="none" kern="0" spc="-2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), </a:t>
                      </a:r>
                      <a:r>
                        <a:rPr lang="ko-KR" altLang="en-US" sz="1600" b="1" u="none" kern="0" spc="-20" dirty="0" err="1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한컴돋움"/>
                          <a:ea typeface="한컴돋움"/>
                        </a:rPr>
                        <a:t>차의과대</a:t>
                      </a:r>
                      <a:r>
                        <a:rPr lang="en-US" altLang="ko-KR" sz="1600" b="1" u="none" kern="0" spc="-20" dirty="0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,  </a:t>
                      </a:r>
                      <a:r>
                        <a:rPr lang="ko-KR" altLang="en-US" sz="1600" b="1" u="none" kern="0" spc="-20" dirty="0" err="1">
                          <a:solidFill>
                            <a:srgbClr val="000000"/>
                          </a:solidFill>
                          <a:effectLst/>
                          <a:latin typeface="한컴돋움"/>
                          <a:ea typeface="한컴돋움"/>
                        </a:rPr>
                        <a:t>평택대</a:t>
                      </a:r>
                      <a:endParaRPr lang="ko-KR" altLang="en-US" sz="1800" b="1" u="none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0114207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069AAD96-D53E-445A-801B-3B011778A5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4425" y="25273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DD496A7-2FCB-4814-B825-1B218847DC1A}"/>
              </a:ext>
            </a:extLst>
          </p:cNvPr>
          <p:cNvSpPr/>
          <p:nvPr/>
        </p:nvSpPr>
        <p:spPr>
          <a:xfrm>
            <a:off x="1339571" y="493132"/>
            <a:ext cx="82396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수도권 학교장추천</a:t>
            </a:r>
            <a:r>
              <a:rPr lang="en-US" altLang="ko-KR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(</a:t>
            </a:r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지역균형</a:t>
            </a:r>
            <a:r>
              <a:rPr lang="en-US" altLang="ko-KR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) </a:t>
            </a:r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교과전형 실시 대학 현황</a:t>
            </a:r>
            <a:endParaRPr lang="ko-KR" altLang="en-US" sz="2400" dirty="0"/>
          </a:p>
        </p:txBody>
      </p:sp>
      <p:sp>
        <p:nvSpPr>
          <p:cNvPr id="5" name="사각형: 둥근 위쪽 모서리 4">
            <a:extLst>
              <a:ext uri="{FF2B5EF4-FFF2-40B4-BE49-F238E27FC236}">
                <a16:creationId xmlns:a16="http://schemas.microsoft.com/office/drawing/2014/main" id="{F6FD5D3E-E36D-4541-AEFF-B5C01092F7D5}"/>
              </a:ext>
            </a:extLst>
          </p:cNvPr>
          <p:cNvSpPr/>
          <p:nvPr/>
        </p:nvSpPr>
        <p:spPr>
          <a:xfrm rot="5400000">
            <a:off x="541767" y="443103"/>
            <a:ext cx="427778" cy="599087"/>
          </a:xfrm>
          <a:prstGeom prst="round2SameRect">
            <a:avLst>
              <a:gd name="adj1" fmla="val 48620"/>
              <a:gd name="adj2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27979875-DBD7-4603-88C3-5C59DD5FC748}"/>
              </a:ext>
            </a:extLst>
          </p:cNvPr>
          <p:cNvSpPr/>
          <p:nvPr/>
        </p:nvSpPr>
        <p:spPr>
          <a:xfrm>
            <a:off x="377061" y="528757"/>
            <a:ext cx="757189" cy="455510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72000" rtlCol="0" anchor="ctr"/>
          <a:lstStyle/>
          <a:p>
            <a:pPr algn="ctr"/>
            <a:r>
              <a:rPr lang="ko-KR" altLang="en-US" b="1" spc="-300" dirty="0">
                <a:solidFill>
                  <a:schemeClr val="bg1"/>
                </a:solidFill>
                <a:latin typeface="+mn-ea"/>
              </a:rPr>
              <a:t>예시</a:t>
            </a:r>
            <a:endParaRPr lang="en-US" altLang="ko-KR" b="1" spc="-3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89590618"/>
      </p:ext>
    </p:extLst>
  </p:cSld>
  <p:clrMapOvr>
    <a:masterClrMapping/>
  </p:clrMapOvr>
  <p:transition spd="med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extBox 58">
            <a:extLst>
              <a:ext uri="{FF2B5EF4-FFF2-40B4-BE49-F238E27FC236}">
                <a16:creationId xmlns:a16="http://schemas.microsoft.com/office/drawing/2014/main" id="{F5DAFF70-1FB3-4A0B-9FF3-D2A281FD4E40}"/>
              </a:ext>
            </a:extLst>
          </p:cNvPr>
          <p:cNvSpPr txBox="1"/>
          <p:nvPr/>
        </p:nvSpPr>
        <p:spPr>
          <a:xfrm>
            <a:off x="627510" y="361850"/>
            <a:ext cx="8829547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 </a:t>
            </a:r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학교장추천</a:t>
            </a:r>
            <a:r>
              <a:rPr lang="en-US" altLang="ko-KR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(</a:t>
            </a:r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지역균형</a:t>
            </a:r>
            <a:r>
              <a:rPr lang="en-US" altLang="ko-KR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) </a:t>
            </a:r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교과전형 합격선 예측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E6FB1EBA-16C0-42C3-8FFC-DB2F074A216C}"/>
              </a:ext>
            </a:extLst>
          </p:cNvPr>
          <p:cNvGrpSpPr/>
          <p:nvPr/>
        </p:nvGrpSpPr>
        <p:grpSpPr>
          <a:xfrm>
            <a:off x="1240427" y="1237267"/>
            <a:ext cx="9702903" cy="898767"/>
            <a:chOff x="2826852" y="1311735"/>
            <a:chExt cx="8201512" cy="601140"/>
          </a:xfrm>
        </p:grpSpPr>
        <p:sp>
          <p:nvSpPr>
            <p:cNvPr id="60" name="모서리가 둥근 직사각형 48">
              <a:extLst>
                <a:ext uri="{FF2B5EF4-FFF2-40B4-BE49-F238E27FC236}">
                  <a16:creationId xmlns:a16="http://schemas.microsoft.com/office/drawing/2014/main" id="{FF188FF9-B017-4F59-9464-1A878B9A86CD}"/>
                </a:ext>
              </a:extLst>
            </p:cNvPr>
            <p:cNvSpPr/>
            <p:nvPr/>
          </p:nvSpPr>
          <p:spPr>
            <a:xfrm flipV="1">
              <a:off x="2826852" y="1390901"/>
              <a:ext cx="8201512" cy="521974"/>
            </a:xfrm>
            <a:prstGeom prst="parallelogram">
              <a:avLst>
                <a:gd name="adj" fmla="val 44503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  <p:grpSp>
          <p:nvGrpSpPr>
            <p:cNvPr id="61" name="그룹 60">
              <a:extLst>
                <a:ext uri="{FF2B5EF4-FFF2-40B4-BE49-F238E27FC236}">
                  <a16:creationId xmlns:a16="http://schemas.microsoft.com/office/drawing/2014/main" id="{165FE570-32F6-4250-81D7-7B45F04816C1}"/>
                </a:ext>
              </a:extLst>
            </p:cNvPr>
            <p:cNvGrpSpPr/>
            <p:nvPr/>
          </p:nvGrpSpPr>
          <p:grpSpPr>
            <a:xfrm>
              <a:off x="2838748" y="1311735"/>
              <a:ext cx="958011" cy="555719"/>
              <a:chOff x="2424117" y="3460456"/>
              <a:chExt cx="774862" cy="449479"/>
            </a:xfrm>
          </p:grpSpPr>
          <p:sp>
            <p:nvSpPr>
              <p:cNvPr id="62" name="평행 사변형 61">
                <a:extLst>
                  <a:ext uri="{FF2B5EF4-FFF2-40B4-BE49-F238E27FC236}">
                    <a16:creationId xmlns:a16="http://schemas.microsoft.com/office/drawing/2014/main" id="{BCD39E2F-BFC5-4836-90CF-15FE6B1C3C2F}"/>
                  </a:ext>
                </a:extLst>
              </p:cNvPr>
              <p:cNvSpPr/>
              <p:nvPr/>
            </p:nvSpPr>
            <p:spPr>
              <a:xfrm flipH="1">
                <a:off x="2426622" y="3853408"/>
                <a:ext cx="453976" cy="56527"/>
              </a:xfrm>
              <a:prstGeom prst="parallelogram">
                <a:avLst>
                  <a:gd name="adj" fmla="val 71322"/>
                </a:avLst>
              </a:prstGeom>
              <a:solidFill>
                <a:srgbClr val="0035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64" name="평행 사변형 63">
                <a:extLst>
                  <a:ext uri="{FF2B5EF4-FFF2-40B4-BE49-F238E27FC236}">
                    <a16:creationId xmlns:a16="http://schemas.microsoft.com/office/drawing/2014/main" id="{8D1050A4-3426-4E3F-BE87-294AD828073C}"/>
                  </a:ext>
                </a:extLst>
              </p:cNvPr>
              <p:cNvSpPr/>
              <p:nvPr/>
            </p:nvSpPr>
            <p:spPr>
              <a:xfrm flipH="1">
                <a:off x="2431359" y="3461969"/>
                <a:ext cx="453977" cy="56527"/>
              </a:xfrm>
              <a:prstGeom prst="parallelogram">
                <a:avLst>
                  <a:gd name="adj" fmla="val 71322"/>
                </a:avLst>
              </a:prstGeom>
              <a:solidFill>
                <a:srgbClr val="004D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66" name="직사각형 65">
                <a:extLst>
                  <a:ext uri="{FF2B5EF4-FFF2-40B4-BE49-F238E27FC236}">
                    <a16:creationId xmlns:a16="http://schemas.microsoft.com/office/drawing/2014/main" id="{47C1764E-D198-4BEB-B4A2-A43E3E8C21B6}"/>
                  </a:ext>
                </a:extLst>
              </p:cNvPr>
              <p:cNvSpPr/>
              <p:nvPr/>
            </p:nvSpPr>
            <p:spPr>
              <a:xfrm>
                <a:off x="2424117" y="3460456"/>
                <a:ext cx="418578" cy="400111"/>
              </a:xfrm>
              <a:prstGeom prst="rect">
                <a:avLst/>
              </a:prstGeom>
              <a:pattFill prst="dkUpDiag">
                <a:fgClr>
                  <a:srgbClr val="004D68"/>
                </a:fgClr>
                <a:bgClr>
                  <a:srgbClr val="00759E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EECC6605-4268-419C-ABFF-B7A142EF1021}"/>
                  </a:ext>
                </a:extLst>
              </p:cNvPr>
              <p:cNvSpPr txBox="1"/>
              <p:nvPr/>
            </p:nvSpPr>
            <p:spPr>
              <a:xfrm>
                <a:off x="2477173" y="3475613"/>
                <a:ext cx="721806" cy="3236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000" b="1" dirty="0">
                    <a:solidFill>
                      <a:schemeClr val="bg1"/>
                    </a:solidFill>
                  </a:rPr>
                  <a:t>1.</a:t>
                </a:r>
                <a:endParaRPr lang="ko-KR" altLang="en-US" sz="20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6" name="Text Box 42"/>
            <p:cNvSpPr txBox="1">
              <a:spLocks noChangeArrowheads="1"/>
            </p:cNvSpPr>
            <p:nvPr/>
          </p:nvSpPr>
          <p:spPr bwMode="auto">
            <a:xfrm>
              <a:off x="3572272" y="1475026"/>
              <a:ext cx="7193219" cy="2559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215900" indent="-215900">
                <a:lnSpc>
                  <a:spcPct val="160000"/>
                </a:lnSpc>
                <a:buSzPct val="80000"/>
                <a:defRPr/>
              </a:pPr>
              <a:r>
                <a:rPr lang="ko-KR" altLang="en-US" b="1" dirty="0">
                  <a:latin typeface="+mn-ea"/>
                </a:rPr>
                <a:t>교과</a:t>
              </a:r>
              <a:r>
                <a:rPr lang="en-US" altLang="ko-KR" b="1" dirty="0">
                  <a:latin typeface="+mn-ea"/>
                </a:rPr>
                <a:t>100</a:t>
              </a:r>
              <a:r>
                <a:rPr lang="ko-KR" altLang="en-US" b="1" dirty="0">
                  <a:latin typeface="+mn-ea"/>
                </a:rPr>
                <a:t>전형  경쟁률 낮고 </a:t>
              </a:r>
              <a:r>
                <a:rPr lang="ko-KR" altLang="en-US" b="1" dirty="0" err="1">
                  <a:latin typeface="+mn-ea"/>
                </a:rPr>
                <a:t>충원률</a:t>
              </a:r>
              <a:r>
                <a:rPr lang="ko-KR" altLang="en-US" b="1" dirty="0">
                  <a:latin typeface="+mn-ea"/>
                </a:rPr>
                <a:t> 높음</a:t>
              </a:r>
              <a:endParaRPr lang="en-US" altLang="ko-KR" b="1" dirty="0">
                <a:solidFill>
                  <a:srgbClr val="FF0000"/>
                </a:solidFill>
                <a:latin typeface="+mn-ea"/>
              </a:endParaRPr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35EE914-4F17-4816-BBFE-2C31FF99CA3B}"/>
              </a:ext>
            </a:extLst>
          </p:cNvPr>
          <p:cNvGrpSpPr/>
          <p:nvPr/>
        </p:nvGrpSpPr>
        <p:grpSpPr>
          <a:xfrm>
            <a:off x="1244548" y="2339114"/>
            <a:ext cx="9702903" cy="776299"/>
            <a:chOff x="2826852" y="2000343"/>
            <a:chExt cx="8201512" cy="601140"/>
          </a:xfrm>
        </p:grpSpPr>
        <p:sp>
          <p:nvSpPr>
            <p:cNvPr id="106" name="모서리가 둥근 직사각형 48">
              <a:extLst>
                <a:ext uri="{FF2B5EF4-FFF2-40B4-BE49-F238E27FC236}">
                  <a16:creationId xmlns:a16="http://schemas.microsoft.com/office/drawing/2014/main" id="{40C0E09F-DFEC-45E6-80D0-7B4B75538002}"/>
                </a:ext>
              </a:extLst>
            </p:cNvPr>
            <p:cNvSpPr/>
            <p:nvPr/>
          </p:nvSpPr>
          <p:spPr>
            <a:xfrm flipV="1">
              <a:off x="2826852" y="2079509"/>
              <a:ext cx="8201512" cy="521974"/>
            </a:xfrm>
            <a:prstGeom prst="parallelogram">
              <a:avLst>
                <a:gd name="adj" fmla="val 44503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  <p:grpSp>
          <p:nvGrpSpPr>
            <p:cNvPr id="107" name="그룹 106">
              <a:extLst>
                <a:ext uri="{FF2B5EF4-FFF2-40B4-BE49-F238E27FC236}">
                  <a16:creationId xmlns:a16="http://schemas.microsoft.com/office/drawing/2014/main" id="{24C3F6FE-1168-4DC0-8B3C-E297FF46AF13}"/>
                </a:ext>
              </a:extLst>
            </p:cNvPr>
            <p:cNvGrpSpPr/>
            <p:nvPr/>
          </p:nvGrpSpPr>
          <p:grpSpPr>
            <a:xfrm>
              <a:off x="2838748" y="2000343"/>
              <a:ext cx="958011" cy="555719"/>
              <a:chOff x="2424117" y="3460456"/>
              <a:chExt cx="774862" cy="449479"/>
            </a:xfrm>
          </p:grpSpPr>
          <p:sp>
            <p:nvSpPr>
              <p:cNvPr id="108" name="평행 사변형 107">
                <a:extLst>
                  <a:ext uri="{FF2B5EF4-FFF2-40B4-BE49-F238E27FC236}">
                    <a16:creationId xmlns:a16="http://schemas.microsoft.com/office/drawing/2014/main" id="{1FE401DE-8258-42B3-889F-D3CB8BE6F5EC}"/>
                  </a:ext>
                </a:extLst>
              </p:cNvPr>
              <p:cNvSpPr/>
              <p:nvPr/>
            </p:nvSpPr>
            <p:spPr>
              <a:xfrm flipH="1">
                <a:off x="2426622" y="3853408"/>
                <a:ext cx="453976" cy="56527"/>
              </a:xfrm>
              <a:prstGeom prst="parallelogram">
                <a:avLst>
                  <a:gd name="adj" fmla="val 71322"/>
                </a:avLst>
              </a:prstGeom>
              <a:solidFill>
                <a:srgbClr val="0035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09" name="평행 사변형 108">
                <a:extLst>
                  <a:ext uri="{FF2B5EF4-FFF2-40B4-BE49-F238E27FC236}">
                    <a16:creationId xmlns:a16="http://schemas.microsoft.com/office/drawing/2014/main" id="{2B8D3589-F1F2-44AF-B5EC-7906C9904CAF}"/>
                  </a:ext>
                </a:extLst>
              </p:cNvPr>
              <p:cNvSpPr/>
              <p:nvPr/>
            </p:nvSpPr>
            <p:spPr>
              <a:xfrm flipH="1">
                <a:off x="2431359" y="3461969"/>
                <a:ext cx="453977" cy="56527"/>
              </a:xfrm>
              <a:prstGeom prst="parallelogram">
                <a:avLst>
                  <a:gd name="adj" fmla="val 71322"/>
                </a:avLst>
              </a:prstGeom>
              <a:solidFill>
                <a:srgbClr val="004D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10" name="직사각형 109">
                <a:extLst>
                  <a:ext uri="{FF2B5EF4-FFF2-40B4-BE49-F238E27FC236}">
                    <a16:creationId xmlns:a16="http://schemas.microsoft.com/office/drawing/2014/main" id="{C736B218-CAB1-4022-9C70-017E727B7A0C}"/>
                  </a:ext>
                </a:extLst>
              </p:cNvPr>
              <p:cNvSpPr/>
              <p:nvPr/>
            </p:nvSpPr>
            <p:spPr>
              <a:xfrm>
                <a:off x="2424117" y="3460456"/>
                <a:ext cx="418578" cy="400111"/>
              </a:xfrm>
              <a:prstGeom prst="rect">
                <a:avLst/>
              </a:prstGeom>
              <a:pattFill prst="dkUpDiag">
                <a:fgClr>
                  <a:srgbClr val="004D68"/>
                </a:fgClr>
                <a:bgClr>
                  <a:srgbClr val="00759E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C2EBF0C2-164E-4F31-A8F4-61B0049C0A54}"/>
                  </a:ext>
                </a:extLst>
              </p:cNvPr>
              <p:cNvSpPr txBox="1"/>
              <p:nvPr/>
            </p:nvSpPr>
            <p:spPr>
              <a:xfrm>
                <a:off x="2477173" y="3475613"/>
                <a:ext cx="721806" cy="3236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000" b="1" dirty="0">
                    <a:solidFill>
                      <a:schemeClr val="bg1"/>
                    </a:solidFill>
                  </a:rPr>
                  <a:t>2.</a:t>
                </a:r>
                <a:endParaRPr lang="ko-KR" altLang="en-US" sz="20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7" name="Text Box 42"/>
            <p:cNvSpPr txBox="1">
              <a:spLocks noChangeArrowheads="1"/>
            </p:cNvSpPr>
            <p:nvPr/>
          </p:nvSpPr>
          <p:spPr bwMode="auto">
            <a:xfrm>
              <a:off x="3586645" y="2134757"/>
              <a:ext cx="6866637" cy="296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215900" indent="-215900">
                <a:lnSpc>
                  <a:spcPct val="160000"/>
                </a:lnSpc>
                <a:buSzPct val="80000"/>
                <a:defRPr/>
              </a:pPr>
              <a:r>
                <a:rPr lang="ko-KR" altLang="en-US" b="1" dirty="0">
                  <a:latin typeface="+mn-ea"/>
                </a:rPr>
                <a:t>전체</a:t>
              </a:r>
              <a:r>
                <a:rPr lang="en-US" altLang="ko-KR" b="1" dirty="0">
                  <a:latin typeface="+mn-ea"/>
                </a:rPr>
                <a:t>(41</a:t>
              </a:r>
              <a:r>
                <a:rPr lang="ko-KR" altLang="en-US" b="1" dirty="0">
                  <a:latin typeface="+mn-ea"/>
                </a:rPr>
                <a:t>개 대학</a:t>
              </a:r>
              <a:r>
                <a:rPr lang="en-US" altLang="ko-KR" b="1" dirty="0">
                  <a:latin typeface="+mn-ea"/>
                </a:rPr>
                <a:t>)</a:t>
              </a:r>
              <a:r>
                <a:rPr lang="ko-KR" altLang="en-US" b="1" dirty="0">
                  <a:latin typeface="+mn-ea"/>
                </a:rPr>
                <a:t>중 </a:t>
              </a:r>
              <a:r>
                <a:rPr lang="en-US" altLang="ko-KR" b="1" dirty="0">
                  <a:latin typeface="+mn-ea"/>
                </a:rPr>
                <a:t>58.5% </a:t>
              </a:r>
              <a:r>
                <a:rPr lang="ko-KR" altLang="en-US" b="1" dirty="0">
                  <a:latin typeface="+mn-ea"/>
                </a:rPr>
                <a:t>수능최저학력기준 적용</a:t>
              </a:r>
              <a:r>
                <a:rPr lang="en-US" altLang="ko-KR" b="1" dirty="0">
                  <a:latin typeface="+mn-ea"/>
                </a:rPr>
                <a:t> </a:t>
              </a:r>
            </a:p>
          </p:txBody>
        </p: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EDA15A51-E358-4B5C-9446-0926E87F5D18}"/>
              </a:ext>
            </a:extLst>
          </p:cNvPr>
          <p:cNvGrpSpPr/>
          <p:nvPr/>
        </p:nvGrpSpPr>
        <p:grpSpPr>
          <a:xfrm>
            <a:off x="1240426" y="3547473"/>
            <a:ext cx="9702903" cy="776299"/>
            <a:chOff x="2826852" y="2702079"/>
            <a:chExt cx="8201512" cy="601140"/>
          </a:xfrm>
        </p:grpSpPr>
        <p:sp>
          <p:nvSpPr>
            <p:cNvPr id="113" name="모서리가 둥근 직사각형 48">
              <a:extLst>
                <a:ext uri="{FF2B5EF4-FFF2-40B4-BE49-F238E27FC236}">
                  <a16:creationId xmlns:a16="http://schemas.microsoft.com/office/drawing/2014/main" id="{2BB74CD0-06EE-493B-B434-01E96C74160D}"/>
                </a:ext>
              </a:extLst>
            </p:cNvPr>
            <p:cNvSpPr/>
            <p:nvPr/>
          </p:nvSpPr>
          <p:spPr>
            <a:xfrm flipV="1">
              <a:off x="2826852" y="2781245"/>
              <a:ext cx="8201512" cy="521974"/>
            </a:xfrm>
            <a:prstGeom prst="parallelogram">
              <a:avLst>
                <a:gd name="adj" fmla="val 44503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  <p:grpSp>
          <p:nvGrpSpPr>
            <p:cNvPr id="114" name="그룹 113">
              <a:extLst>
                <a:ext uri="{FF2B5EF4-FFF2-40B4-BE49-F238E27FC236}">
                  <a16:creationId xmlns:a16="http://schemas.microsoft.com/office/drawing/2014/main" id="{6A56B235-72E5-41F7-8F12-FBC4D933C9C3}"/>
                </a:ext>
              </a:extLst>
            </p:cNvPr>
            <p:cNvGrpSpPr/>
            <p:nvPr/>
          </p:nvGrpSpPr>
          <p:grpSpPr>
            <a:xfrm>
              <a:off x="2838748" y="2702079"/>
              <a:ext cx="958011" cy="555719"/>
              <a:chOff x="2424117" y="3460456"/>
              <a:chExt cx="774862" cy="449479"/>
            </a:xfrm>
          </p:grpSpPr>
          <p:sp>
            <p:nvSpPr>
              <p:cNvPr id="115" name="평행 사변형 114">
                <a:extLst>
                  <a:ext uri="{FF2B5EF4-FFF2-40B4-BE49-F238E27FC236}">
                    <a16:creationId xmlns:a16="http://schemas.microsoft.com/office/drawing/2014/main" id="{F6C2872B-D29F-4525-B0C6-1C1A555CEB61}"/>
                  </a:ext>
                </a:extLst>
              </p:cNvPr>
              <p:cNvSpPr/>
              <p:nvPr/>
            </p:nvSpPr>
            <p:spPr>
              <a:xfrm flipH="1">
                <a:off x="2426622" y="3853408"/>
                <a:ext cx="453976" cy="56527"/>
              </a:xfrm>
              <a:prstGeom prst="parallelogram">
                <a:avLst>
                  <a:gd name="adj" fmla="val 71322"/>
                </a:avLst>
              </a:prstGeom>
              <a:solidFill>
                <a:srgbClr val="0035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16" name="평행 사변형 115">
                <a:extLst>
                  <a:ext uri="{FF2B5EF4-FFF2-40B4-BE49-F238E27FC236}">
                    <a16:creationId xmlns:a16="http://schemas.microsoft.com/office/drawing/2014/main" id="{17F18AFB-FBD7-4A7A-884C-A543E6200A97}"/>
                  </a:ext>
                </a:extLst>
              </p:cNvPr>
              <p:cNvSpPr/>
              <p:nvPr/>
            </p:nvSpPr>
            <p:spPr>
              <a:xfrm flipH="1">
                <a:off x="2431359" y="3461969"/>
                <a:ext cx="453977" cy="56527"/>
              </a:xfrm>
              <a:prstGeom prst="parallelogram">
                <a:avLst>
                  <a:gd name="adj" fmla="val 71322"/>
                </a:avLst>
              </a:prstGeom>
              <a:solidFill>
                <a:srgbClr val="004D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17" name="직사각형 116">
                <a:extLst>
                  <a:ext uri="{FF2B5EF4-FFF2-40B4-BE49-F238E27FC236}">
                    <a16:creationId xmlns:a16="http://schemas.microsoft.com/office/drawing/2014/main" id="{BC88903A-015E-44BB-B7E7-3767F700D17E}"/>
                  </a:ext>
                </a:extLst>
              </p:cNvPr>
              <p:cNvSpPr/>
              <p:nvPr/>
            </p:nvSpPr>
            <p:spPr>
              <a:xfrm>
                <a:off x="2424117" y="3460456"/>
                <a:ext cx="418578" cy="400111"/>
              </a:xfrm>
              <a:prstGeom prst="rect">
                <a:avLst/>
              </a:prstGeom>
              <a:pattFill prst="dkUpDiag">
                <a:fgClr>
                  <a:srgbClr val="004D68"/>
                </a:fgClr>
                <a:bgClr>
                  <a:srgbClr val="00759E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18" name="TextBox 117">
                <a:extLst>
                  <a:ext uri="{FF2B5EF4-FFF2-40B4-BE49-F238E27FC236}">
                    <a16:creationId xmlns:a16="http://schemas.microsoft.com/office/drawing/2014/main" id="{1DB21CC5-28E6-466D-8518-42C7D66B8519}"/>
                  </a:ext>
                </a:extLst>
              </p:cNvPr>
              <p:cNvSpPr txBox="1"/>
              <p:nvPr/>
            </p:nvSpPr>
            <p:spPr>
              <a:xfrm>
                <a:off x="2477173" y="3475613"/>
                <a:ext cx="721806" cy="2506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000" b="1" dirty="0">
                    <a:solidFill>
                      <a:schemeClr val="bg1"/>
                    </a:solidFill>
                  </a:rPr>
                  <a:t>3.</a:t>
                </a:r>
                <a:endParaRPr lang="ko-KR" altLang="en-US" sz="20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8" name="Text Box 42"/>
            <p:cNvSpPr txBox="1">
              <a:spLocks noChangeArrowheads="1"/>
            </p:cNvSpPr>
            <p:nvPr/>
          </p:nvSpPr>
          <p:spPr bwMode="auto">
            <a:xfrm>
              <a:off x="3606987" y="2841328"/>
              <a:ext cx="6338308" cy="296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215900" indent="-215900">
                <a:lnSpc>
                  <a:spcPct val="160000"/>
                </a:lnSpc>
                <a:buSzPct val="80000"/>
                <a:defRPr/>
              </a:pPr>
              <a:r>
                <a:rPr lang="ko-KR" altLang="en-US" b="1" dirty="0">
                  <a:latin typeface="+mn-ea"/>
                </a:rPr>
                <a:t>최초 </a:t>
              </a:r>
              <a:r>
                <a:rPr lang="en-US" altLang="ko-KR" b="1" dirty="0">
                  <a:latin typeface="+mn-ea"/>
                </a:rPr>
                <a:t>&amp; </a:t>
              </a:r>
              <a:r>
                <a:rPr lang="ko-KR" altLang="en-US" b="1" dirty="0">
                  <a:latin typeface="+mn-ea"/>
                </a:rPr>
                <a:t>실질경쟁률 하락 예상 </a:t>
              </a:r>
              <a:r>
                <a:rPr lang="en-US" altLang="ko-KR" b="1" dirty="0">
                  <a:latin typeface="+mn-ea"/>
                </a:rPr>
                <a:t>….. </a:t>
              </a:r>
              <a:r>
                <a:rPr lang="ko-KR" altLang="en-US" b="1" dirty="0">
                  <a:latin typeface="+mn-ea"/>
                </a:rPr>
                <a:t>합격선 하락 가능성 높음 </a:t>
              </a:r>
            </a:p>
          </p:txBody>
        </p: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BA11DF21-34B9-4A4B-850A-D53CE1B3FC29}"/>
              </a:ext>
            </a:extLst>
          </p:cNvPr>
          <p:cNvGrpSpPr/>
          <p:nvPr/>
        </p:nvGrpSpPr>
        <p:grpSpPr>
          <a:xfrm>
            <a:off x="1244547" y="4649939"/>
            <a:ext cx="9702903" cy="841902"/>
            <a:chOff x="2826852" y="3403815"/>
            <a:chExt cx="8201512" cy="601140"/>
          </a:xfrm>
        </p:grpSpPr>
        <p:sp>
          <p:nvSpPr>
            <p:cNvPr id="120" name="모서리가 둥근 직사각형 48">
              <a:extLst>
                <a:ext uri="{FF2B5EF4-FFF2-40B4-BE49-F238E27FC236}">
                  <a16:creationId xmlns:a16="http://schemas.microsoft.com/office/drawing/2014/main" id="{72E7BE50-4FD8-4DDC-9BBE-4A7D8C929A6C}"/>
                </a:ext>
              </a:extLst>
            </p:cNvPr>
            <p:cNvSpPr/>
            <p:nvPr/>
          </p:nvSpPr>
          <p:spPr>
            <a:xfrm flipV="1">
              <a:off x="2826852" y="3482981"/>
              <a:ext cx="8201512" cy="521974"/>
            </a:xfrm>
            <a:prstGeom prst="parallelogram">
              <a:avLst>
                <a:gd name="adj" fmla="val 44503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  <p:grpSp>
          <p:nvGrpSpPr>
            <p:cNvPr id="121" name="그룹 120">
              <a:extLst>
                <a:ext uri="{FF2B5EF4-FFF2-40B4-BE49-F238E27FC236}">
                  <a16:creationId xmlns:a16="http://schemas.microsoft.com/office/drawing/2014/main" id="{92D402BD-4B1E-46C9-B718-7C766195DB90}"/>
                </a:ext>
              </a:extLst>
            </p:cNvPr>
            <p:cNvGrpSpPr/>
            <p:nvPr/>
          </p:nvGrpSpPr>
          <p:grpSpPr>
            <a:xfrm>
              <a:off x="2838748" y="3403815"/>
              <a:ext cx="958011" cy="555719"/>
              <a:chOff x="2424117" y="3460456"/>
              <a:chExt cx="774862" cy="449479"/>
            </a:xfrm>
          </p:grpSpPr>
          <p:sp>
            <p:nvSpPr>
              <p:cNvPr id="122" name="평행 사변형 121">
                <a:extLst>
                  <a:ext uri="{FF2B5EF4-FFF2-40B4-BE49-F238E27FC236}">
                    <a16:creationId xmlns:a16="http://schemas.microsoft.com/office/drawing/2014/main" id="{A3F50080-69C9-4E8F-BFD4-603AA792A556}"/>
                  </a:ext>
                </a:extLst>
              </p:cNvPr>
              <p:cNvSpPr/>
              <p:nvPr/>
            </p:nvSpPr>
            <p:spPr>
              <a:xfrm flipH="1">
                <a:off x="2426622" y="3853408"/>
                <a:ext cx="453976" cy="56527"/>
              </a:xfrm>
              <a:prstGeom prst="parallelogram">
                <a:avLst>
                  <a:gd name="adj" fmla="val 71322"/>
                </a:avLst>
              </a:prstGeom>
              <a:solidFill>
                <a:srgbClr val="0035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23" name="평행 사변형 122">
                <a:extLst>
                  <a:ext uri="{FF2B5EF4-FFF2-40B4-BE49-F238E27FC236}">
                    <a16:creationId xmlns:a16="http://schemas.microsoft.com/office/drawing/2014/main" id="{2CC83A13-8A86-4174-9974-7FE277B4454B}"/>
                  </a:ext>
                </a:extLst>
              </p:cNvPr>
              <p:cNvSpPr/>
              <p:nvPr/>
            </p:nvSpPr>
            <p:spPr>
              <a:xfrm flipH="1">
                <a:off x="2431359" y="3461969"/>
                <a:ext cx="453977" cy="56527"/>
              </a:xfrm>
              <a:prstGeom prst="parallelogram">
                <a:avLst>
                  <a:gd name="adj" fmla="val 71322"/>
                </a:avLst>
              </a:prstGeom>
              <a:solidFill>
                <a:srgbClr val="004D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24" name="직사각형 123">
                <a:extLst>
                  <a:ext uri="{FF2B5EF4-FFF2-40B4-BE49-F238E27FC236}">
                    <a16:creationId xmlns:a16="http://schemas.microsoft.com/office/drawing/2014/main" id="{50BC2A03-9168-4BEB-B085-3123D45E50DC}"/>
                  </a:ext>
                </a:extLst>
              </p:cNvPr>
              <p:cNvSpPr/>
              <p:nvPr/>
            </p:nvSpPr>
            <p:spPr>
              <a:xfrm>
                <a:off x="2424117" y="3460456"/>
                <a:ext cx="418578" cy="400111"/>
              </a:xfrm>
              <a:prstGeom prst="rect">
                <a:avLst/>
              </a:prstGeom>
              <a:pattFill prst="dkUpDiag">
                <a:fgClr>
                  <a:srgbClr val="004D68"/>
                </a:fgClr>
                <a:bgClr>
                  <a:srgbClr val="00759E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25" name="TextBox 124">
                <a:extLst>
                  <a:ext uri="{FF2B5EF4-FFF2-40B4-BE49-F238E27FC236}">
                    <a16:creationId xmlns:a16="http://schemas.microsoft.com/office/drawing/2014/main" id="{419B8178-D3D0-4050-BFE0-78686945D290}"/>
                  </a:ext>
                </a:extLst>
              </p:cNvPr>
              <p:cNvSpPr txBox="1"/>
              <p:nvPr/>
            </p:nvSpPr>
            <p:spPr>
              <a:xfrm>
                <a:off x="2477173" y="3475613"/>
                <a:ext cx="721806" cy="3236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000" b="1" dirty="0">
                    <a:solidFill>
                      <a:schemeClr val="bg1"/>
                    </a:solidFill>
                  </a:rPr>
                  <a:t>4.</a:t>
                </a:r>
                <a:endParaRPr lang="ko-KR" altLang="en-US" sz="20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9" name="Text Box 42"/>
            <p:cNvSpPr txBox="1">
              <a:spLocks noChangeArrowheads="1"/>
            </p:cNvSpPr>
            <p:nvPr/>
          </p:nvSpPr>
          <p:spPr bwMode="auto">
            <a:xfrm>
              <a:off x="3596376" y="3540409"/>
              <a:ext cx="6856907" cy="3401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215900" indent="-215900">
                <a:lnSpc>
                  <a:spcPct val="160000"/>
                </a:lnSpc>
                <a:buSzPct val="80000"/>
                <a:defRPr/>
              </a:pPr>
              <a:endParaRPr lang="ko-KR" altLang="en-US" sz="1600" b="1" spc="-100" dirty="0">
                <a:latin typeface="+mn-ea"/>
              </a:endParaRPr>
            </a:p>
          </p:txBody>
        </p:sp>
      </p:grpSp>
      <p:sp>
        <p:nvSpPr>
          <p:cNvPr id="148" name="Text Box 42">
            <a:extLst>
              <a:ext uri="{FF2B5EF4-FFF2-40B4-BE49-F238E27FC236}">
                <a16:creationId xmlns:a16="http://schemas.microsoft.com/office/drawing/2014/main" id="{DA73E7B4-C741-484D-8468-F00F2F8517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1606" y="4909358"/>
            <a:ext cx="8369556" cy="38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215900" indent="-215900">
              <a:lnSpc>
                <a:spcPct val="160000"/>
              </a:lnSpc>
              <a:buSzPct val="80000"/>
              <a:defRPr/>
            </a:pPr>
            <a:r>
              <a:rPr lang="ko-KR" altLang="en-US" b="1" spc="-100" dirty="0">
                <a:latin typeface="+mn-ea"/>
              </a:rPr>
              <a:t>내신등급 다서 낮아도 합격 가능성 높아</a:t>
            </a:r>
            <a:r>
              <a:rPr lang="en-US" altLang="ko-KR" b="1" spc="-100" dirty="0">
                <a:latin typeface="+mn-ea"/>
              </a:rPr>
              <a:t>…  </a:t>
            </a:r>
            <a:r>
              <a:rPr lang="ko-KR" altLang="en-US" b="1" spc="-100" dirty="0">
                <a:latin typeface="+mn-ea"/>
              </a:rPr>
              <a:t>수능성적으로 내신등급 </a:t>
            </a:r>
            <a:r>
              <a:rPr lang="en-US" altLang="ko-KR" b="1" spc="-100" dirty="0">
                <a:latin typeface="+mn-ea"/>
              </a:rPr>
              <a:t>UP GRADE </a:t>
            </a:r>
            <a:r>
              <a:rPr lang="ko-KR" altLang="en-US" b="1" spc="-100" dirty="0">
                <a:latin typeface="+mn-ea"/>
              </a:rPr>
              <a:t>시키기  </a:t>
            </a:r>
            <a:endParaRPr lang="en-US" altLang="ko-KR" b="1" spc="-1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76709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30859CB4-9040-4F20-B1BD-6A456332EF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487" y="603308"/>
            <a:ext cx="8606118" cy="869576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D5CA2FD7-46AE-479E-903E-464ABC4189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1569" y="1572195"/>
            <a:ext cx="9320169" cy="126402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84EF0D0E-6CCC-4D03-9A6B-9DD09E8459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1570" y="3034841"/>
            <a:ext cx="9219501" cy="35231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000E091-4CDA-411E-BFBD-E8589516943C}"/>
              </a:ext>
            </a:extLst>
          </p:cNvPr>
          <p:cNvSpPr txBox="1"/>
          <p:nvPr/>
        </p:nvSpPr>
        <p:spPr>
          <a:xfrm>
            <a:off x="1241570" y="233976"/>
            <a:ext cx="52263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/>
              <a:t>학생부교과</a:t>
            </a:r>
            <a:r>
              <a:rPr lang="en-US" altLang="ko-KR" sz="2400" b="1" dirty="0"/>
              <a:t>(</a:t>
            </a:r>
            <a:r>
              <a:rPr lang="ko-KR" altLang="en-US" sz="2400" b="1" dirty="0"/>
              <a:t>교과우수자전형</a:t>
            </a:r>
            <a:r>
              <a:rPr lang="en-US" altLang="ko-KR" sz="2400" b="1" dirty="0"/>
              <a:t>)</a:t>
            </a:r>
            <a:r>
              <a:rPr lang="ko-KR" altLang="en-US" sz="2400" b="1" dirty="0"/>
              <a:t>인천대 </a:t>
            </a:r>
          </a:p>
        </p:txBody>
      </p:sp>
      <p:sp>
        <p:nvSpPr>
          <p:cNvPr id="6" name="사각형: 둥근 위쪽 모서리 5">
            <a:extLst>
              <a:ext uri="{FF2B5EF4-FFF2-40B4-BE49-F238E27FC236}">
                <a16:creationId xmlns:a16="http://schemas.microsoft.com/office/drawing/2014/main" id="{DFF0CAB6-C583-4FB3-A485-2819590DD442}"/>
              </a:ext>
            </a:extLst>
          </p:cNvPr>
          <p:cNvSpPr/>
          <p:nvPr/>
        </p:nvSpPr>
        <p:spPr>
          <a:xfrm rot="5400000">
            <a:off x="282685" y="219050"/>
            <a:ext cx="427778" cy="599087"/>
          </a:xfrm>
          <a:prstGeom prst="round2SameRect">
            <a:avLst>
              <a:gd name="adj1" fmla="val 48620"/>
              <a:gd name="adj2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4BE66F9B-AF67-479F-8263-C14AFA4461D3}"/>
              </a:ext>
            </a:extLst>
          </p:cNvPr>
          <p:cNvSpPr/>
          <p:nvPr/>
        </p:nvSpPr>
        <p:spPr>
          <a:xfrm>
            <a:off x="94052" y="304704"/>
            <a:ext cx="757189" cy="455510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72000" rtlCol="0" anchor="ctr"/>
          <a:lstStyle/>
          <a:p>
            <a:pPr algn="ctr"/>
            <a:r>
              <a:rPr lang="ko-KR" altLang="en-US" b="1" spc="-300" dirty="0">
                <a:solidFill>
                  <a:schemeClr val="bg1"/>
                </a:solidFill>
                <a:latin typeface="+mn-ea"/>
              </a:rPr>
              <a:t>예시</a:t>
            </a:r>
            <a:endParaRPr lang="en-US" altLang="ko-KR" b="1" spc="-3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57899934"/>
      </p:ext>
    </p:extLst>
  </p:cSld>
  <p:clrMapOvr>
    <a:masterClrMapping/>
  </p:clrMapOvr>
  <p:transition spd="med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AEE474E-9985-4AD8-8981-D158FE75FAA9}"/>
              </a:ext>
            </a:extLst>
          </p:cNvPr>
          <p:cNvSpPr/>
          <p:nvPr/>
        </p:nvSpPr>
        <p:spPr>
          <a:xfrm>
            <a:off x="409941" y="100668"/>
            <a:ext cx="8803728" cy="49453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>
                <a:solidFill>
                  <a:schemeClr val="tx1"/>
                </a:solidFill>
              </a:rPr>
              <a:t>2021 </a:t>
            </a:r>
            <a:r>
              <a:rPr lang="ko-KR" altLang="en-US" sz="2400" b="1" dirty="0">
                <a:solidFill>
                  <a:schemeClr val="tx1"/>
                </a:solidFill>
              </a:rPr>
              <a:t>학생부교과</a:t>
            </a:r>
            <a:r>
              <a:rPr lang="en-US" altLang="ko-KR" sz="2400" b="1" dirty="0">
                <a:solidFill>
                  <a:schemeClr val="tx1"/>
                </a:solidFill>
              </a:rPr>
              <a:t>(</a:t>
            </a:r>
            <a:r>
              <a:rPr lang="ko-KR" altLang="en-US" sz="2400" b="1" dirty="0">
                <a:solidFill>
                  <a:schemeClr val="tx1"/>
                </a:solidFill>
              </a:rPr>
              <a:t>교과우수자전형</a:t>
            </a:r>
            <a:r>
              <a:rPr lang="en-US" altLang="ko-KR" sz="2400" b="1" dirty="0">
                <a:solidFill>
                  <a:schemeClr val="tx1"/>
                </a:solidFill>
              </a:rPr>
              <a:t>)</a:t>
            </a:r>
            <a:r>
              <a:rPr lang="ko-KR" altLang="en-US" sz="2400" b="1" dirty="0">
                <a:solidFill>
                  <a:schemeClr val="tx1"/>
                </a:solidFill>
              </a:rPr>
              <a:t>입시결과  예시 인천대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0E7C35E-2A60-4B06-8F93-B5A75109A1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941" y="722811"/>
            <a:ext cx="11102790" cy="5947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303132"/>
      </p:ext>
    </p:extLst>
  </p:cSld>
  <p:clrMapOvr>
    <a:masterClrMapping/>
  </p:clrMapOvr>
  <p:transition spd="med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E830A3AC-228F-4EBE-A509-874C05A7AF78}"/>
              </a:ext>
            </a:extLst>
          </p:cNvPr>
          <p:cNvSpPr/>
          <p:nvPr/>
        </p:nvSpPr>
        <p:spPr>
          <a:xfrm>
            <a:off x="409941" y="100668"/>
            <a:ext cx="8620848" cy="49453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>
                <a:solidFill>
                  <a:schemeClr val="tx1"/>
                </a:solidFill>
              </a:rPr>
              <a:t>2021 </a:t>
            </a:r>
            <a:r>
              <a:rPr lang="ko-KR" altLang="en-US" sz="2400" b="1" dirty="0">
                <a:solidFill>
                  <a:schemeClr val="tx1"/>
                </a:solidFill>
              </a:rPr>
              <a:t>학생부교과</a:t>
            </a:r>
            <a:r>
              <a:rPr lang="en-US" altLang="ko-KR" sz="2400" b="1" dirty="0">
                <a:solidFill>
                  <a:schemeClr val="tx1"/>
                </a:solidFill>
              </a:rPr>
              <a:t>(</a:t>
            </a:r>
            <a:r>
              <a:rPr lang="ko-KR" altLang="en-US" sz="2400" b="1" dirty="0">
                <a:solidFill>
                  <a:schemeClr val="tx1"/>
                </a:solidFill>
              </a:rPr>
              <a:t>교과우수자전형</a:t>
            </a:r>
            <a:r>
              <a:rPr lang="en-US" altLang="ko-KR" sz="2400" b="1" dirty="0">
                <a:solidFill>
                  <a:schemeClr val="tx1"/>
                </a:solidFill>
              </a:rPr>
              <a:t>)</a:t>
            </a:r>
            <a:r>
              <a:rPr lang="ko-KR" altLang="en-US" sz="2400" b="1" dirty="0">
                <a:solidFill>
                  <a:schemeClr val="tx1"/>
                </a:solidFill>
              </a:rPr>
              <a:t>입시결과 예시 인천대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4DAFEEB-A607-4A8C-85CA-FE9761FDA9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633" y="671512"/>
            <a:ext cx="11199223" cy="5816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75521"/>
      </p:ext>
    </p:extLst>
  </p:cSld>
  <p:clrMapOvr>
    <a:masterClrMapping/>
  </p:clrMapOvr>
  <p:transition spd="med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8EF03FA2-EEDF-4279-986E-BF6F41F69ECE}"/>
              </a:ext>
            </a:extLst>
          </p:cNvPr>
          <p:cNvSpPr/>
          <p:nvPr/>
        </p:nvSpPr>
        <p:spPr>
          <a:xfrm>
            <a:off x="409941" y="100668"/>
            <a:ext cx="8986608" cy="49453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>
                <a:solidFill>
                  <a:schemeClr val="tx1"/>
                </a:solidFill>
              </a:rPr>
              <a:t>2021 </a:t>
            </a:r>
            <a:r>
              <a:rPr lang="ko-KR" altLang="en-US" sz="2400" b="1" dirty="0">
                <a:solidFill>
                  <a:schemeClr val="tx1"/>
                </a:solidFill>
              </a:rPr>
              <a:t>학생부교과</a:t>
            </a:r>
            <a:r>
              <a:rPr lang="en-US" altLang="ko-KR" sz="2400" b="1" dirty="0">
                <a:solidFill>
                  <a:schemeClr val="tx1"/>
                </a:solidFill>
              </a:rPr>
              <a:t>(</a:t>
            </a:r>
            <a:r>
              <a:rPr lang="ko-KR" altLang="en-US" sz="2400" b="1" dirty="0">
                <a:solidFill>
                  <a:schemeClr val="tx1"/>
                </a:solidFill>
              </a:rPr>
              <a:t>교과우수자전형</a:t>
            </a:r>
            <a:r>
              <a:rPr lang="en-US" altLang="ko-KR" sz="2400" b="1" dirty="0">
                <a:solidFill>
                  <a:schemeClr val="tx1"/>
                </a:solidFill>
              </a:rPr>
              <a:t>)</a:t>
            </a:r>
            <a:r>
              <a:rPr lang="ko-KR" altLang="en-US" sz="2400" b="1" dirty="0">
                <a:solidFill>
                  <a:schemeClr val="tx1"/>
                </a:solidFill>
              </a:rPr>
              <a:t>입시결과</a:t>
            </a:r>
            <a:r>
              <a:rPr lang="en-US" altLang="ko-KR" sz="2400" b="1" dirty="0">
                <a:solidFill>
                  <a:schemeClr val="tx1"/>
                </a:solidFill>
              </a:rPr>
              <a:t>(</a:t>
            </a:r>
            <a:r>
              <a:rPr lang="ko-KR" altLang="en-US" sz="2400" b="1" dirty="0">
                <a:solidFill>
                  <a:schemeClr val="tx1"/>
                </a:solidFill>
              </a:rPr>
              <a:t>예시 아주대 </a:t>
            </a:r>
            <a:r>
              <a:rPr lang="en-US" altLang="ko-KR" sz="2400" b="1" dirty="0">
                <a:solidFill>
                  <a:schemeClr val="tx1"/>
                </a:solidFill>
              </a:rPr>
              <a:t>)</a:t>
            </a:r>
            <a:endParaRPr lang="ko-KR" altLang="en-US" sz="2400" b="1" dirty="0">
              <a:solidFill>
                <a:schemeClr val="tx1"/>
              </a:solidFill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B336BCAD-9053-468F-9394-28458479AF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882" y="862916"/>
            <a:ext cx="10495878" cy="5585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915730"/>
      </p:ext>
    </p:extLst>
  </p:cSld>
  <p:clrMapOvr>
    <a:masterClrMapping/>
  </p:clrMapOvr>
  <p:transition spd="med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B272A5AD-D24D-48D7-AC6F-C5368A5D2B06}"/>
              </a:ext>
            </a:extLst>
          </p:cNvPr>
          <p:cNvSpPr/>
          <p:nvPr/>
        </p:nvSpPr>
        <p:spPr>
          <a:xfrm>
            <a:off x="1524000" y="2384884"/>
            <a:ext cx="9144000" cy="2016224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279576" y="2816933"/>
            <a:ext cx="7344816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학생부</a:t>
            </a:r>
            <a:r>
              <a:rPr lang="ko-KR" altLang="en-US" sz="3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srgbClr val="0033CC"/>
                </a:solidFill>
              </a:rPr>
              <a:t>종합전형</a:t>
            </a:r>
            <a:r>
              <a:rPr lang="ko-KR" altLang="en-US" sz="3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의 특징과</a:t>
            </a:r>
            <a:endParaRPr lang="en-US" altLang="ko-KR" sz="3600" b="1" spc="-150" dirty="0">
              <a:ln>
                <a:solidFill>
                  <a:srgbClr val="4F81BD">
                    <a:alpha val="2000"/>
                  </a:srgbClr>
                </a:solidFill>
              </a:ln>
              <a:solidFill>
                <a:prstClr val="black"/>
              </a:solidFill>
            </a:endParaRPr>
          </a:p>
          <a:p>
            <a:pPr algn="ctr"/>
            <a:r>
              <a:rPr lang="ko-KR" altLang="en-US" sz="3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지원전략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3E8D6F5-4CBB-4170-92E6-A9BB0E9BFE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65161" cy="1952836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718A1D7D-A7FE-4D2E-82C8-BCC5787249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 flipV="1">
            <a:off x="9801085" y="4401108"/>
            <a:ext cx="2303748" cy="2542067"/>
          </a:xfrm>
          <a:prstGeom prst="rect">
            <a:avLst/>
          </a:prstGeom>
        </p:spPr>
      </p:pic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D558EAA1-C126-4BC3-9000-90601FDD960E}"/>
              </a:ext>
            </a:extLst>
          </p:cNvPr>
          <p:cNvCxnSpPr>
            <a:cxnSpLocks/>
          </p:cNvCxnSpPr>
          <p:nvPr/>
        </p:nvCxnSpPr>
        <p:spPr>
          <a:xfrm>
            <a:off x="1524000" y="227687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580FE4DE-6DBB-4A0B-9306-75FBD5DC8D2D}"/>
              </a:ext>
            </a:extLst>
          </p:cNvPr>
          <p:cNvCxnSpPr>
            <a:cxnSpLocks/>
          </p:cNvCxnSpPr>
          <p:nvPr/>
        </p:nvCxnSpPr>
        <p:spPr>
          <a:xfrm>
            <a:off x="1524000" y="450912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>
            <a:extLst>
              <a:ext uri="{FF2B5EF4-FFF2-40B4-BE49-F238E27FC236}">
                <a16:creationId xmlns:a16="http://schemas.microsoft.com/office/drawing/2014/main" id="{5D9C0E50-BD0F-43E8-9FBA-F11323181317}"/>
              </a:ext>
            </a:extLst>
          </p:cNvPr>
          <p:cNvSpPr/>
          <p:nvPr/>
        </p:nvSpPr>
        <p:spPr>
          <a:xfrm>
            <a:off x="5342727" y="1484785"/>
            <a:ext cx="15937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8900" indent="-88900" algn="ctr" defTabSz="8256588" eaLnBrk="0" fontAlgn="base" latinLnBrk="0" hangingPunct="0">
              <a:spcBef>
                <a:spcPts val="100"/>
              </a:spcBef>
              <a:spcAft>
                <a:spcPct val="0"/>
              </a:spcAft>
            </a:pPr>
            <a:r>
              <a:rPr kumimoji="1" lang="en-US" altLang="ko-KR" sz="2400" b="1" dirty="0">
                <a:solidFill>
                  <a:schemeClr val="tx2"/>
                </a:solidFill>
                <a:latin typeface="Arial" charset="0"/>
                <a:ea typeface="우리돋움" pitchFamily="18" charset="-127"/>
                <a:cs typeface="Arial" charset="0"/>
              </a:rPr>
              <a:t>POINT </a:t>
            </a:r>
            <a:r>
              <a:rPr kumimoji="1" lang="en-US" altLang="ko-KR" sz="3600" b="1" dirty="0">
                <a:solidFill>
                  <a:schemeClr val="tx2"/>
                </a:solidFill>
                <a:latin typeface="Arial" charset="0"/>
                <a:ea typeface="우리돋움" pitchFamily="18" charset="-127"/>
                <a:cs typeface="Arial" charset="0"/>
              </a:rPr>
              <a:t>2.</a:t>
            </a:r>
            <a:endParaRPr kumimoji="1" lang="ko-KR" altLang="en-US" sz="3600" b="1" dirty="0">
              <a:solidFill>
                <a:schemeClr val="tx2"/>
              </a:solidFill>
              <a:latin typeface="Arial" charset="0"/>
              <a:ea typeface="우리돋움" pitchFamily="18" charset="-127"/>
              <a:cs typeface="Arial" charset="0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55DAAF69-8E28-4D8A-865B-305CDC50C8C1}"/>
              </a:ext>
            </a:extLst>
          </p:cNvPr>
          <p:cNvGrpSpPr/>
          <p:nvPr/>
        </p:nvGrpSpPr>
        <p:grpSpPr>
          <a:xfrm>
            <a:off x="4734380" y="2113100"/>
            <a:ext cx="2723241" cy="108012"/>
            <a:chOff x="2771800" y="2060848"/>
            <a:chExt cx="6192688" cy="144016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F8E129F2-2D7B-4732-844D-5BD377A35F1B}"/>
                </a:ext>
              </a:extLst>
            </p:cNvPr>
            <p:cNvSpPr/>
            <p:nvPr/>
          </p:nvSpPr>
          <p:spPr>
            <a:xfrm>
              <a:off x="2771800" y="2060848"/>
              <a:ext cx="1548172" cy="144016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7E533AD9-6C33-415E-ABC0-D628165DE754}"/>
                </a:ext>
              </a:extLst>
            </p:cNvPr>
            <p:cNvSpPr/>
            <p:nvPr/>
          </p:nvSpPr>
          <p:spPr>
            <a:xfrm>
              <a:off x="4329850" y="2060848"/>
              <a:ext cx="1548172" cy="14401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19D8522A-8C39-4E3D-95C6-C317E60BFF87}"/>
                </a:ext>
              </a:extLst>
            </p:cNvPr>
            <p:cNvSpPr/>
            <p:nvPr/>
          </p:nvSpPr>
          <p:spPr>
            <a:xfrm>
              <a:off x="5868144" y="2060848"/>
              <a:ext cx="1548172" cy="14401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3BC161AB-4FA2-49CE-B6B6-08A15C9337B3}"/>
                </a:ext>
              </a:extLst>
            </p:cNvPr>
            <p:cNvSpPr/>
            <p:nvPr/>
          </p:nvSpPr>
          <p:spPr>
            <a:xfrm>
              <a:off x="7416316" y="2060848"/>
              <a:ext cx="1548172" cy="14401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44815562"/>
      </p:ext>
    </p:extLst>
  </p:cSld>
  <p:clrMapOvr>
    <a:masterClrMapping/>
  </p:clrMapOvr>
  <p:transition spd="med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한쪽 모서리가 잘린 사각형 13">
            <a:extLst>
              <a:ext uri="{FF2B5EF4-FFF2-40B4-BE49-F238E27FC236}">
                <a16:creationId xmlns:a16="http://schemas.microsoft.com/office/drawing/2014/main" id="{0DAD4FCD-EE8E-48EB-A47B-522D8D57A439}"/>
              </a:ext>
            </a:extLst>
          </p:cNvPr>
          <p:cNvSpPr/>
          <p:nvPr/>
        </p:nvSpPr>
        <p:spPr>
          <a:xfrm flipV="1">
            <a:off x="2543162" y="3827614"/>
            <a:ext cx="7816675" cy="2112066"/>
          </a:xfrm>
          <a:prstGeom prst="snip1Rect">
            <a:avLst>
              <a:gd name="adj" fmla="val 0"/>
            </a:avLst>
          </a:prstGeom>
          <a:pattFill prst="dashUpDiag">
            <a:fgClr>
              <a:srgbClr val="D5D5D5"/>
            </a:fgClr>
            <a:bgClr>
              <a:schemeClr val="bg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E9A01843-BBAA-4EF2-86E0-0A0D5C513F65}"/>
              </a:ext>
            </a:extLst>
          </p:cNvPr>
          <p:cNvSpPr/>
          <p:nvPr/>
        </p:nvSpPr>
        <p:spPr>
          <a:xfrm>
            <a:off x="1358710" y="3827614"/>
            <a:ext cx="1331765" cy="2112066"/>
          </a:xfrm>
          <a:prstGeom prst="rect">
            <a:avLst/>
          </a:prstGeom>
          <a:solidFill>
            <a:srgbClr val="217BA3"/>
          </a:solidFill>
          <a:ln>
            <a:solidFill>
              <a:schemeClr val="bg1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한쪽 모서리가 잘린 사각형 13">
            <a:extLst>
              <a:ext uri="{FF2B5EF4-FFF2-40B4-BE49-F238E27FC236}">
                <a16:creationId xmlns:a16="http://schemas.microsoft.com/office/drawing/2014/main" id="{58E03123-0F77-49F8-8212-057D7B6BBCCA}"/>
              </a:ext>
            </a:extLst>
          </p:cNvPr>
          <p:cNvSpPr/>
          <p:nvPr/>
        </p:nvSpPr>
        <p:spPr>
          <a:xfrm flipV="1">
            <a:off x="2543162" y="1404486"/>
            <a:ext cx="7816675" cy="2112066"/>
          </a:xfrm>
          <a:prstGeom prst="snip1Rect">
            <a:avLst>
              <a:gd name="adj" fmla="val 0"/>
            </a:avLst>
          </a:prstGeom>
          <a:pattFill prst="dashUpDiag">
            <a:fgClr>
              <a:srgbClr val="D5D5D5"/>
            </a:fgClr>
            <a:bgClr>
              <a:schemeClr val="bg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B917A44B-C63F-432F-9F16-25F211AC9F0A}"/>
              </a:ext>
            </a:extLst>
          </p:cNvPr>
          <p:cNvSpPr/>
          <p:nvPr/>
        </p:nvSpPr>
        <p:spPr>
          <a:xfrm>
            <a:off x="1358710" y="1404486"/>
            <a:ext cx="1331765" cy="2112066"/>
          </a:xfrm>
          <a:prstGeom prst="rect">
            <a:avLst/>
          </a:prstGeom>
          <a:solidFill>
            <a:srgbClr val="217BA3"/>
          </a:solidFill>
          <a:ln>
            <a:solidFill>
              <a:schemeClr val="bg1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67DEA82B-D061-4810-BBBC-3181FC03C43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797" y="4520574"/>
            <a:ext cx="781408" cy="782632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D809EC7E-4889-4B8E-8E23-57EDDB46E91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044" y="2151748"/>
            <a:ext cx="735028" cy="736178"/>
          </a:xfrm>
          <a:prstGeom prst="rect">
            <a:avLst/>
          </a:prstGeom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05396486-3A06-4084-B9C1-5F3D86488A9B}"/>
              </a:ext>
            </a:extLst>
          </p:cNvPr>
          <p:cNvGrpSpPr/>
          <p:nvPr/>
        </p:nvGrpSpPr>
        <p:grpSpPr>
          <a:xfrm>
            <a:off x="3426575" y="4117563"/>
            <a:ext cx="6112962" cy="1523162"/>
            <a:chOff x="4491976" y="4203244"/>
            <a:chExt cx="6165516" cy="1508930"/>
          </a:xfrm>
        </p:grpSpPr>
        <p:sp>
          <p:nvSpPr>
            <p:cNvPr id="15" name="자유형 16"/>
            <p:cNvSpPr/>
            <p:nvPr/>
          </p:nvSpPr>
          <p:spPr>
            <a:xfrm>
              <a:off x="9067557" y="4213208"/>
              <a:ext cx="1589935" cy="1498966"/>
            </a:xfrm>
            <a:prstGeom prst="teardrop">
              <a:avLst/>
            </a:prstGeom>
            <a:solidFill>
              <a:schemeClr val="bg1"/>
            </a:solidFill>
            <a:ln w="76200">
              <a:solidFill>
                <a:srgbClr val="0070C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alpha val="50000"/>
                <a:hueOff val="-1488257"/>
                <a:satOff val="8966"/>
                <a:lumOff val="719"/>
                <a:alphaOff val="0"/>
              </a:schemeClr>
            </a:fillRef>
            <a:effectRef idx="0">
              <a:schemeClr val="accent4">
                <a:alpha val="50000"/>
                <a:hueOff val="-1488257"/>
                <a:satOff val="8966"/>
                <a:lumOff val="719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800100">
                <a:lnSpc>
                  <a:spcPts val="2600"/>
                </a:lnSpc>
                <a:spcBef>
                  <a:spcPct val="0"/>
                </a:spcBef>
              </a:pPr>
              <a:r>
                <a:rPr lang="ko-KR" altLang="en-US" sz="2000" b="1" spc="-150" dirty="0">
                  <a:latin typeface="+mn-ea"/>
                </a:rPr>
                <a:t>공동체</a:t>
              </a:r>
              <a:endParaRPr lang="en-US" altLang="ko-KR" sz="2000" b="1" spc="-150" dirty="0">
                <a:latin typeface="+mn-ea"/>
              </a:endParaRPr>
            </a:p>
            <a:p>
              <a:pPr algn="ctr" defTabSz="800100">
                <a:lnSpc>
                  <a:spcPts val="2600"/>
                </a:lnSpc>
                <a:spcBef>
                  <a:spcPct val="0"/>
                </a:spcBef>
              </a:pPr>
              <a:r>
                <a:rPr lang="ko-KR" altLang="en-US" sz="2000" b="1" spc="-150" dirty="0">
                  <a:latin typeface="+mn-ea"/>
                </a:rPr>
                <a:t>역량</a:t>
              </a:r>
            </a:p>
          </p:txBody>
        </p:sp>
        <p:sp>
          <p:nvSpPr>
            <p:cNvPr id="14" name="자유형 15"/>
            <p:cNvSpPr/>
            <p:nvPr/>
          </p:nvSpPr>
          <p:spPr>
            <a:xfrm>
              <a:off x="7543550" y="4213208"/>
              <a:ext cx="1589935" cy="1498966"/>
            </a:xfrm>
            <a:prstGeom prst="teardrop">
              <a:avLst/>
            </a:prstGeom>
            <a:solidFill>
              <a:schemeClr val="bg1"/>
            </a:solidFill>
            <a:ln w="76200">
              <a:solidFill>
                <a:srgbClr val="247C98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800100">
                <a:lnSpc>
                  <a:spcPts val="2600"/>
                </a:lnSpc>
                <a:spcBef>
                  <a:spcPct val="0"/>
                </a:spcBef>
              </a:pPr>
              <a:r>
                <a:rPr lang="ko-KR" altLang="en-US" sz="2000" b="1" spc="-150" dirty="0">
                  <a:latin typeface="+mn-ea"/>
                </a:rPr>
                <a:t>질적 상승</a:t>
              </a:r>
              <a:endParaRPr lang="en-US" altLang="ko-KR" sz="2000" b="1" spc="-150" dirty="0">
                <a:latin typeface="+mn-ea"/>
              </a:endParaRPr>
            </a:p>
            <a:p>
              <a:pPr algn="ctr" defTabSz="800100">
                <a:lnSpc>
                  <a:spcPts val="2600"/>
                </a:lnSpc>
                <a:spcBef>
                  <a:spcPct val="0"/>
                </a:spcBef>
              </a:pPr>
              <a:r>
                <a:rPr lang="ko-KR" altLang="en-US" sz="2000" b="1" spc="-150" dirty="0">
                  <a:latin typeface="+mn-ea"/>
                </a:rPr>
                <a:t>가능성</a:t>
              </a:r>
            </a:p>
          </p:txBody>
        </p:sp>
        <p:sp>
          <p:nvSpPr>
            <p:cNvPr id="16" name="자유형 17"/>
            <p:cNvSpPr/>
            <p:nvPr/>
          </p:nvSpPr>
          <p:spPr>
            <a:xfrm>
              <a:off x="6034734" y="4203244"/>
              <a:ext cx="1589935" cy="1498966"/>
            </a:xfrm>
            <a:prstGeom prst="teardrop">
              <a:avLst/>
            </a:prstGeom>
            <a:solidFill>
              <a:schemeClr val="bg1"/>
            </a:solidFill>
            <a:ln w="76200">
              <a:solidFill>
                <a:schemeClr val="accent6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alpha val="50000"/>
                <a:hueOff val="-2976513"/>
                <a:satOff val="17933"/>
                <a:lumOff val="1437"/>
                <a:alphaOff val="0"/>
              </a:schemeClr>
            </a:fillRef>
            <a:effectRef idx="0">
              <a:schemeClr val="accent4">
                <a:alpha val="50000"/>
                <a:hueOff val="-2976513"/>
                <a:satOff val="17933"/>
                <a:lumOff val="1437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800100">
                <a:lnSpc>
                  <a:spcPts val="2600"/>
                </a:lnSpc>
                <a:spcBef>
                  <a:spcPct val="0"/>
                </a:spcBef>
              </a:pPr>
              <a:r>
                <a:rPr lang="ko-KR" altLang="en-US" sz="2000" b="1" spc="-150" dirty="0">
                  <a:latin typeface="+mn-ea"/>
                </a:rPr>
                <a:t>전공</a:t>
              </a:r>
              <a:r>
                <a:rPr lang="en-US" altLang="ko-KR" sz="2000" b="1" spc="-150" dirty="0">
                  <a:solidFill>
                    <a:srgbClr val="0066CC"/>
                  </a:solidFill>
                  <a:latin typeface="+mn-ea"/>
                </a:rPr>
                <a:t>(</a:t>
              </a:r>
              <a:r>
                <a:rPr lang="ko-KR" altLang="en-US" sz="2000" b="1" spc="-150" dirty="0">
                  <a:solidFill>
                    <a:srgbClr val="0066CC"/>
                  </a:solidFill>
                  <a:latin typeface="+mn-ea"/>
                </a:rPr>
                <a:t>계열</a:t>
              </a:r>
              <a:r>
                <a:rPr lang="en-US" altLang="ko-KR" sz="2000" b="1" spc="-150" dirty="0">
                  <a:solidFill>
                    <a:srgbClr val="0066CC"/>
                  </a:solidFill>
                  <a:latin typeface="+mn-ea"/>
                </a:rPr>
                <a:t>) </a:t>
              </a:r>
            </a:p>
            <a:p>
              <a:pPr algn="ctr" defTabSz="800100">
                <a:lnSpc>
                  <a:spcPts val="2600"/>
                </a:lnSpc>
                <a:spcBef>
                  <a:spcPct val="0"/>
                </a:spcBef>
              </a:pPr>
              <a:r>
                <a:rPr lang="ko-KR" altLang="en-US" sz="2000" b="1" spc="-150" dirty="0">
                  <a:latin typeface="+mn-ea"/>
                </a:rPr>
                <a:t>관심</a:t>
              </a:r>
              <a:r>
                <a:rPr lang="en-US" altLang="ko-KR" sz="2000" b="1" spc="-150" dirty="0">
                  <a:latin typeface="+mn-ea"/>
                </a:rPr>
                <a:t>, </a:t>
              </a:r>
              <a:r>
                <a:rPr lang="ko-KR" altLang="en-US" sz="2000" b="1" spc="-150" dirty="0">
                  <a:latin typeface="+mn-ea"/>
                </a:rPr>
                <a:t>노력 </a:t>
              </a:r>
              <a:endParaRPr lang="en-US" altLang="ko-KR" sz="2000" b="1" spc="-150" dirty="0">
                <a:latin typeface="+mn-ea"/>
              </a:endParaRPr>
            </a:p>
            <a:p>
              <a:pPr algn="ctr" defTabSz="800100">
                <a:lnSpc>
                  <a:spcPts val="2600"/>
                </a:lnSpc>
                <a:spcBef>
                  <a:spcPct val="0"/>
                </a:spcBef>
              </a:pPr>
              <a:r>
                <a:rPr lang="ko-KR" altLang="en-US" sz="2000" b="1" spc="-150" dirty="0">
                  <a:latin typeface="+mn-ea"/>
                </a:rPr>
                <a:t>과정</a:t>
              </a:r>
            </a:p>
          </p:txBody>
        </p:sp>
        <p:sp>
          <p:nvSpPr>
            <p:cNvPr id="17" name="자유형 18"/>
            <p:cNvSpPr/>
            <p:nvPr/>
          </p:nvSpPr>
          <p:spPr>
            <a:xfrm>
              <a:off x="4491976" y="4213208"/>
              <a:ext cx="1589935" cy="1498966"/>
            </a:xfrm>
            <a:prstGeom prst="teardrop">
              <a:avLst/>
            </a:prstGeom>
            <a:solidFill>
              <a:schemeClr val="bg1"/>
            </a:solidFill>
            <a:ln w="76200">
              <a:solidFill>
                <a:srgbClr val="A78E33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alpha val="50000"/>
                <a:hueOff val="-4464770"/>
                <a:satOff val="26899"/>
                <a:lumOff val="2156"/>
                <a:alphaOff val="0"/>
              </a:schemeClr>
            </a:fillRef>
            <a:effectRef idx="0">
              <a:schemeClr val="accent4">
                <a:alpha val="50000"/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800100">
                <a:lnSpc>
                  <a:spcPts val="2600"/>
                </a:lnSpc>
                <a:spcBef>
                  <a:spcPct val="0"/>
                </a:spcBef>
              </a:pPr>
              <a:r>
                <a:rPr lang="ko-KR" altLang="en-US" sz="2000" b="1" spc="-150" dirty="0">
                  <a:latin typeface="+mn-ea"/>
                </a:rPr>
                <a:t>기본</a:t>
              </a:r>
              <a:endParaRPr lang="en-US" altLang="ko-KR" sz="2000" b="1" spc="-150" dirty="0">
                <a:latin typeface="+mn-ea"/>
              </a:endParaRPr>
            </a:p>
            <a:p>
              <a:pPr algn="ctr" defTabSz="800100">
                <a:lnSpc>
                  <a:spcPts val="2600"/>
                </a:lnSpc>
                <a:spcBef>
                  <a:spcPct val="0"/>
                </a:spcBef>
              </a:pPr>
              <a:r>
                <a:rPr lang="ko-KR" altLang="en-US" sz="2000" b="1" spc="-150" dirty="0">
                  <a:latin typeface="+mn-ea"/>
                </a:rPr>
                <a:t>수학능력</a:t>
              </a:r>
            </a:p>
          </p:txBody>
        </p:sp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311C87E1-E9C2-4B2C-AE27-9B0B0D4802F6}"/>
              </a:ext>
            </a:extLst>
          </p:cNvPr>
          <p:cNvSpPr txBox="1"/>
          <p:nvPr/>
        </p:nvSpPr>
        <p:spPr>
          <a:xfrm>
            <a:off x="1949707" y="347528"/>
            <a:ext cx="7144215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학생부종합전형 서류평가 요소의 이해</a:t>
            </a:r>
          </a:p>
        </p:txBody>
      </p:sp>
      <p:sp>
        <p:nvSpPr>
          <p:cNvPr id="57" name="사각형: 둥근 위쪽 모서리 56">
            <a:extLst>
              <a:ext uri="{FF2B5EF4-FFF2-40B4-BE49-F238E27FC236}">
                <a16:creationId xmlns:a16="http://schemas.microsoft.com/office/drawing/2014/main" id="{191B1054-F1D9-4924-B18E-F05F7CC8B356}"/>
              </a:ext>
            </a:extLst>
          </p:cNvPr>
          <p:cNvSpPr/>
          <p:nvPr/>
        </p:nvSpPr>
        <p:spPr>
          <a:xfrm rot="5400000">
            <a:off x="981531" y="282038"/>
            <a:ext cx="430656" cy="599087"/>
          </a:xfrm>
          <a:prstGeom prst="round2SameRect">
            <a:avLst>
              <a:gd name="adj1" fmla="val 48620"/>
              <a:gd name="adj2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45337B9B-30C6-4A72-BCC2-2EE8AE52D2F1}"/>
              </a:ext>
            </a:extLst>
          </p:cNvPr>
          <p:cNvSpPr/>
          <p:nvPr/>
        </p:nvSpPr>
        <p:spPr>
          <a:xfrm>
            <a:off x="797957" y="349091"/>
            <a:ext cx="757189" cy="458577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72000" rtlCol="0" anchor="ctr"/>
          <a:lstStyle/>
          <a:p>
            <a:pPr algn="ctr"/>
            <a:r>
              <a:rPr lang="ko-KR" altLang="en-US" b="1" spc="-300" dirty="0">
                <a:solidFill>
                  <a:schemeClr val="bg1"/>
                </a:solidFill>
                <a:latin typeface="+mn-ea"/>
              </a:rPr>
              <a:t>예시</a:t>
            </a:r>
          </a:p>
        </p:txBody>
      </p: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23E2376D-BF12-49D0-867F-6178E0351195}"/>
              </a:ext>
            </a:extLst>
          </p:cNvPr>
          <p:cNvGrpSpPr/>
          <p:nvPr/>
        </p:nvGrpSpPr>
        <p:grpSpPr>
          <a:xfrm rot="16200000">
            <a:off x="2604195" y="2357864"/>
            <a:ext cx="328626" cy="357392"/>
            <a:chOff x="3614329" y="4895315"/>
            <a:chExt cx="229733" cy="208146"/>
          </a:xfrm>
          <a:solidFill>
            <a:srgbClr val="217BA3"/>
          </a:solidFill>
        </p:grpSpPr>
        <p:sp>
          <p:nvSpPr>
            <p:cNvPr id="44" name="화살표: 갈매기형 수장 43">
              <a:extLst>
                <a:ext uri="{FF2B5EF4-FFF2-40B4-BE49-F238E27FC236}">
                  <a16:creationId xmlns:a16="http://schemas.microsoft.com/office/drawing/2014/main" id="{2A578C88-F862-497F-889B-EE56CF543A6D}"/>
                </a:ext>
              </a:extLst>
            </p:cNvPr>
            <p:cNvSpPr/>
            <p:nvPr/>
          </p:nvSpPr>
          <p:spPr>
            <a:xfrm rot="5400000">
              <a:off x="3671672" y="4931071"/>
              <a:ext cx="115047" cy="22973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45" name="화살표: 갈매기형 수장 44">
              <a:extLst>
                <a:ext uri="{FF2B5EF4-FFF2-40B4-BE49-F238E27FC236}">
                  <a16:creationId xmlns:a16="http://schemas.microsoft.com/office/drawing/2014/main" id="{E3B6114D-9F82-4CC1-9DCD-CD9144A02E45}"/>
                </a:ext>
              </a:extLst>
            </p:cNvPr>
            <p:cNvSpPr/>
            <p:nvPr/>
          </p:nvSpPr>
          <p:spPr>
            <a:xfrm rot="5400000">
              <a:off x="3671672" y="4837972"/>
              <a:ext cx="115047" cy="22973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3F7A9E65-9CC3-462D-B0BA-71358ABE26ED}"/>
              </a:ext>
            </a:extLst>
          </p:cNvPr>
          <p:cNvGrpSpPr/>
          <p:nvPr/>
        </p:nvGrpSpPr>
        <p:grpSpPr>
          <a:xfrm rot="16200000">
            <a:off x="2604195" y="4733194"/>
            <a:ext cx="328626" cy="357392"/>
            <a:chOff x="3614329" y="4895315"/>
            <a:chExt cx="229733" cy="208146"/>
          </a:xfrm>
          <a:solidFill>
            <a:srgbClr val="217BA3"/>
          </a:solidFill>
        </p:grpSpPr>
        <p:sp>
          <p:nvSpPr>
            <p:cNvPr id="47" name="화살표: 갈매기형 수장 46">
              <a:extLst>
                <a:ext uri="{FF2B5EF4-FFF2-40B4-BE49-F238E27FC236}">
                  <a16:creationId xmlns:a16="http://schemas.microsoft.com/office/drawing/2014/main" id="{BE8B2A41-6A5C-4FD0-8E69-6A733299FC35}"/>
                </a:ext>
              </a:extLst>
            </p:cNvPr>
            <p:cNvSpPr/>
            <p:nvPr/>
          </p:nvSpPr>
          <p:spPr>
            <a:xfrm rot="5400000">
              <a:off x="3671672" y="4931071"/>
              <a:ext cx="115047" cy="22973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59" name="화살표: 갈매기형 수장 58">
              <a:extLst>
                <a:ext uri="{FF2B5EF4-FFF2-40B4-BE49-F238E27FC236}">
                  <a16:creationId xmlns:a16="http://schemas.microsoft.com/office/drawing/2014/main" id="{706D682D-E6BF-4983-98CA-AF8EE12BC84C}"/>
                </a:ext>
              </a:extLst>
            </p:cNvPr>
            <p:cNvSpPr/>
            <p:nvPr/>
          </p:nvSpPr>
          <p:spPr>
            <a:xfrm rot="5400000">
              <a:off x="3671672" y="4837972"/>
              <a:ext cx="115047" cy="22973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pic>
        <p:nvPicPr>
          <p:cNvPr id="60" name="Picture 78" descr="arrow">
            <a:extLst>
              <a:ext uri="{FF2B5EF4-FFF2-40B4-BE49-F238E27FC236}">
                <a16:creationId xmlns:a16="http://schemas.microsoft.com/office/drawing/2014/main" id="{BD861D62-6B70-4D9B-8FAC-AC1C8DC03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79530" y="3408426"/>
            <a:ext cx="366009" cy="353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8" name="직선 연결선 47">
            <a:extLst>
              <a:ext uri="{FF2B5EF4-FFF2-40B4-BE49-F238E27FC236}">
                <a16:creationId xmlns:a16="http://schemas.microsoft.com/office/drawing/2014/main" id="{BAC40759-9A22-4335-AC2D-241A73E741AC}"/>
              </a:ext>
            </a:extLst>
          </p:cNvPr>
          <p:cNvCxnSpPr>
            <a:cxnSpLocks/>
          </p:cNvCxnSpPr>
          <p:nvPr/>
        </p:nvCxnSpPr>
        <p:spPr>
          <a:xfrm>
            <a:off x="6381276" y="2576645"/>
            <a:ext cx="330978" cy="0"/>
          </a:xfrm>
          <a:prstGeom prst="line">
            <a:avLst/>
          </a:prstGeom>
          <a:ln w="28575" cmpd="dbl">
            <a:solidFill>
              <a:schemeClr val="bg1">
                <a:lumMod val="50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>
            <a:extLst>
              <a:ext uri="{FF2B5EF4-FFF2-40B4-BE49-F238E27FC236}">
                <a16:creationId xmlns:a16="http://schemas.microsoft.com/office/drawing/2014/main" id="{1235C95A-5C78-45D1-8C6F-F7E76DDA3AAC}"/>
              </a:ext>
            </a:extLst>
          </p:cNvPr>
          <p:cNvCxnSpPr>
            <a:cxnSpLocks/>
          </p:cNvCxnSpPr>
          <p:nvPr/>
        </p:nvCxnSpPr>
        <p:spPr>
          <a:xfrm>
            <a:off x="4594906" y="2576645"/>
            <a:ext cx="330978" cy="0"/>
          </a:xfrm>
          <a:prstGeom prst="line">
            <a:avLst/>
          </a:prstGeom>
          <a:ln w="28575" cmpd="dbl">
            <a:solidFill>
              <a:schemeClr val="bg1">
                <a:lumMod val="50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>
            <a:extLst>
              <a:ext uri="{FF2B5EF4-FFF2-40B4-BE49-F238E27FC236}">
                <a16:creationId xmlns:a16="http://schemas.microsoft.com/office/drawing/2014/main" id="{50DAFCAD-F996-483D-BCC7-27F952AB462D}"/>
              </a:ext>
            </a:extLst>
          </p:cNvPr>
          <p:cNvCxnSpPr>
            <a:cxnSpLocks/>
          </p:cNvCxnSpPr>
          <p:nvPr/>
        </p:nvCxnSpPr>
        <p:spPr>
          <a:xfrm>
            <a:off x="8171896" y="2576645"/>
            <a:ext cx="330978" cy="0"/>
          </a:xfrm>
          <a:prstGeom prst="line">
            <a:avLst/>
          </a:prstGeom>
          <a:ln w="28575" cmpd="dbl">
            <a:solidFill>
              <a:schemeClr val="bg1">
                <a:lumMod val="50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사각형: 잘린 한쪽 모서리 19">
            <a:extLst>
              <a:ext uri="{FF2B5EF4-FFF2-40B4-BE49-F238E27FC236}">
                <a16:creationId xmlns:a16="http://schemas.microsoft.com/office/drawing/2014/main" id="{F52A020C-3487-4D11-BCA8-1FC4658392DD}"/>
              </a:ext>
            </a:extLst>
          </p:cNvPr>
          <p:cNvSpPr/>
          <p:nvPr/>
        </p:nvSpPr>
        <p:spPr>
          <a:xfrm>
            <a:off x="3209307" y="1927992"/>
            <a:ext cx="1322539" cy="1248032"/>
          </a:xfrm>
          <a:prstGeom prst="snip1Rect">
            <a:avLst/>
          </a:prstGeom>
          <a:solidFill>
            <a:srgbClr val="A78E33"/>
          </a:solidFill>
          <a:ln w="120650" cmpd="thinThick">
            <a:solidFill>
              <a:srgbClr val="A78E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2000" b="1"/>
              <a:t>학업</a:t>
            </a:r>
            <a:endParaRPr lang="en-US" altLang="ko-KR" sz="2000" b="1"/>
          </a:p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2000" b="1"/>
              <a:t>역량</a:t>
            </a:r>
            <a:endParaRPr lang="ko-KR" altLang="en-US" sz="2000" dirty="0"/>
          </a:p>
        </p:txBody>
      </p:sp>
      <p:sp>
        <p:nvSpPr>
          <p:cNvPr id="21" name="사각형: 잘린 한쪽 모서리 20">
            <a:extLst>
              <a:ext uri="{FF2B5EF4-FFF2-40B4-BE49-F238E27FC236}">
                <a16:creationId xmlns:a16="http://schemas.microsoft.com/office/drawing/2014/main" id="{6A0C21B2-D9A3-4613-907A-AC567EF5B5E1}"/>
              </a:ext>
            </a:extLst>
          </p:cNvPr>
          <p:cNvSpPr/>
          <p:nvPr/>
        </p:nvSpPr>
        <p:spPr>
          <a:xfrm>
            <a:off x="4997121" y="1927992"/>
            <a:ext cx="1322539" cy="1248032"/>
          </a:xfrm>
          <a:prstGeom prst="snip1Rect">
            <a:avLst/>
          </a:prstGeom>
          <a:solidFill>
            <a:srgbClr val="5E902C"/>
          </a:solidFill>
          <a:ln w="120650" cmpd="thinThick">
            <a:solidFill>
              <a:srgbClr val="5E90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2000" b="1"/>
              <a:t>전공</a:t>
            </a:r>
            <a:endParaRPr lang="en-US" altLang="ko-KR" sz="2000" b="1"/>
          </a:p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2000" b="1"/>
              <a:t>적합성</a:t>
            </a:r>
            <a:endParaRPr lang="ko-KR" altLang="en-US" sz="2000" b="1" dirty="0"/>
          </a:p>
        </p:txBody>
      </p:sp>
      <p:sp>
        <p:nvSpPr>
          <p:cNvPr id="22" name="사각형: 잘린 한쪽 모서리 21">
            <a:extLst>
              <a:ext uri="{FF2B5EF4-FFF2-40B4-BE49-F238E27FC236}">
                <a16:creationId xmlns:a16="http://schemas.microsoft.com/office/drawing/2014/main" id="{B00EF928-9931-4E63-B1FD-544B94D0329E}"/>
              </a:ext>
            </a:extLst>
          </p:cNvPr>
          <p:cNvSpPr/>
          <p:nvPr/>
        </p:nvSpPr>
        <p:spPr>
          <a:xfrm>
            <a:off x="6784934" y="1927992"/>
            <a:ext cx="1322539" cy="1248032"/>
          </a:xfrm>
          <a:prstGeom prst="snip1Rect">
            <a:avLst/>
          </a:prstGeom>
          <a:solidFill>
            <a:srgbClr val="217BA3"/>
          </a:solidFill>
          <a:ln w="120650" cmpd="thinThick">
            <a:solidFill>
              <a:srgbClr val="217B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2000" b="1" dirty="0"/>
              <a:t>발전</a:t>
            </a:r>
            <a:endParaRPr lang="en-US" altLang="ko-KR" sz="2000" b="1" dirty="0"/>
          </a:p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2000" b="1" dirty="0"/>
              <a:t>가능성</a:t>
            </a:r>
          </a:p>
        </p:txBody>
      </p:sp>
      <p:sp>
        <p:nvSpPr>
          <p:cNvPr id="23" name="사각형: 잘린 한쪽 모서리 22">
            <a:extLst>
              <a:ext uri="{FF2B5EF4-FFF2-40B4-BE49-F238E27FC236}">
                <a16:creationId xmlns:a16="http://schemas.microsoft.com/office/drawing/2014/main" id="{06B19D3F-8832-43E4-A7A7-FD6624D92A89}"/>
              </a:ext>
            </a:extLst>
          </p:cNvPr>
          <p:cNvSpPr/>
          <p:nvPr/>
        </p:nvSpPr>
        <p:spPr>
          <a:xfrm>
            <a:off x="8572748" y="1927992"/>
            <a:ext cx="1322539" cy="1248032"/>
          </a:xfrm>
          <a:prstGeom prst="snip1Rect">
            <a:avLst/>
          </a:prstGeom>
          <a:solidFill>
            <a:srgbClr val="1D5B8F"/>
          </a:solidFill>
          <a:ln w="120650" cmpd="thinThick">
            <a:solidFill>
              <a:srgbClr val="1D5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2000" b="1" dirty="0"/>
              <a:t>인성</a:t>
            </a:r>
          </a:p>
        </p:txBody>
      </p:sp>
    </p:spTree>
    <p:extLst>
      <p:ext uri="{BB962C8B-B14F-4D97-AF65-F5344CB8AC3E}">
        <p14:creationId xmlns:p14="http://schemas.microsoft.com/office/powerpoint/2010/main" val="133404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D6ADA01-CFA4-40DE-8F67-0629E4224ACF}"/>
              </a:ext>
            </a:extLst>
          </p:cNvPr>
          <p:cNvSpPr/>
          <p:nvPr/>
        </p:nvSpPr>
        <p:spPr>
          <a:xfrm>
            <a:off x="662473" y="211885"/>
            <a:ext cx="57278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학생부종합전형 서류평가 요소 및 평가항목</a:t>
            </a: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918E6B0-8364-441C-9301-6BF677FCD0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4312664"/>
              </p:ext>
            </p:extLst>
          </p:nvPr>
        </p:nvGraphicFramePr>
        <p:xfrm>
          <a:off x="423377" y="1697715"/>
          <a:ext cx="11345246" cy="4948400"/>
        </p:xfrm>
        <a:graphic>
          <a:graphicData uri="http://schemas.openxmlformats.org/drawingml/2006/table">
            <a:tbl>
              <a:tblPr/>
              <a:tblGrid>
                <a:gridCol w="2030574">
                  <a:extLst>
                    <a:ext uri="{9D8B030D-6E8A-4147-A177-3AD203B41FA5}">
                      <a16:colId xmlns:a16="http://schemas.microsoft.com/office/drawing/2014/main" val="1523036022"/>
                    </a:ext>
                  </a:extLst>
                </a:gridCol>
                <a:gridCol w="1449743">
                  <a:extLst>
                    <a:ext uri="{9D8B030D-6E8A-4147-A177-3AD203B41FA5}">
                      <a16:colId xmlns:a16="http://schemas.microsoft.com/office/drawing/2014/main" val="3767947818"/>
                    </a:ext>
                  </a:extLst>
                </a:gridCol>
                <a:gridCol w="7864929">
                  <a:extLst>
                    <a:ext uri="{9D8B030D-6E8A-4147-A177-3AD203B41FA5}">
                      <a16:colId xmlns:a16="http://schemas.microsoft.com/office/drawing/2014/main" val="3314394532"/>
                    </a:ext>
                  </a:extLst>
                </a:gridCol>
              </a:tblGrid>
              <a:tr h="1785329">
                <a:tc rowSpan="3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학업역량</a:t>
                      </a:r>
                      <a:endParaRPr lang="en-US" altLang="ko-KR" sz="2400" b="1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학업을 충실히</a:t>
                      </a:r>
                      <a:endParaRPr lang="en-US" altLang="ko-KR" sz="2000" b="0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수행할 수 있는 기초 수학 능력 </a:t>
                      </a:r>
                      <a:r>
                        <a:rPr lang="ko-KR" altLang="en-US" sz="20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L="29207" marR="29207" marT="23324" marB="23324" anchor="ctr">
                    <a:lnL>
                      <a:noFill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학업성취도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indent="-762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∙교과목의 석차등급 또는 </a:t>
                      </a:r>
                      <a:r>
                        <a:rPr lang="ko-KR" altLang="en-US" sz="1800" b="1" kern="0" spc="-5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원점수</a:t>
                      </a:r>
                      <a:r>
                        <a:rPr lang="en-US" altLang="ko-KR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평균</a:t>
                      </a:r>
                      <a:r>
                        <a:rPr lang="en-US" altLang="ko-KR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표준편차</a:t>
                      </a:r>
                      <a:r>
                        <a:rPr lang="en-US" altLang="ko-KR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를 활용해 산정한 학업능력 지표와 과목 이수 현황</a:t>
                      </a:r>
                      <a:r>
                        <a:rPr lang="en-US" altLang="ko-KR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노력 등을 기반으로 평가한 교과의 성취수준이나 학업적 발전의 정도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1742298"/>
                  </a:ext>
                </a:extLst>
              </a:tr>
              <a:tr h="22507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학업태도와</a:t>
                      </a: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학업의지</a:t>
                      </a:r>
                      <a:endParaRPr lang="ko-KR" altLang="en-US" sz="1800" b="1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indent="-762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∙학업을 수행하고 학습을 해 나가는 자발적인 의지와 태도</a:t>
                      </a:r>
                    </a:p>
                    <a:p>
                      <a:pPr marL="76200" marR="0" indent="-762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∙학습자가 스스로 학습 목표를 설정하고 적절한 학습 전략을 선택하여 계획을 </a:t>
                      </a:r>
                      <a:r>
                        <a:rPr lang="ko-KR" altLang="en-US" sz="1800" b="1" kern="0" spc="-5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수립･실행하는</a:t>
                      </a: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과정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9945547"/>
                  </a:ext>
                </a:extLst>
              </a:tr>
              <a:tr h="9123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탐구활동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∙어떤 대상에 대해 호기심을 가지고 깊고 폭넓게 탐구할 수 있는 능력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0984439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B6AF865-1587-4802-A5FB-26077C6611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1380086"/>
              </p:ext>
            </p:extLst>
          </p:nvPr>
        </p:nvGraphicFramePr>
        <p:xfrm>
          <a:off x="423377" y="1102221"/>
          <a:ext cx="1134524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6312">
                  <a:extLst>
                    <a:ext uri="{9D8B030D-6E8A-4147-A177-3AD203B41FA5}">
                      <a16:colId xmlns:a16="http://schemas.microsoft.com/office/drawing/2014/main" val="4248286899"/>
                    </a:ext>
                  </a:extLst>
                </a:gridCol>
                <a:gridCol w="2836312">
                  <a:extLst>
                    <a:ext uri="{9D8B030D-6E8A-4147-A177-3AD203B41FA5}">
                      <a16:colId xmlns:a16="http://schemas.microsoft.com/office/drawing/2014/main" val="1809487465"/>
                    </a:ext>
                  </a:extLst>
                </a:gridCol>
                <a:gridCol w="2836312">
                  <a:extLst>
                    <a:ext uri="{9D8B030D-6E8A-4147-A177-3AD203B41FA5}">
                      <a16:colId xmlns:a16="http://schemas.microsoft.com/office/drawing/2014/main" val="1526035021"/>
                    </a:ext>
                  </a:extLst>
                </a:gridCol>
                <a:gridCol w="2836312">
                  <a:extLst>
                    <a:ext uri="{9D8B030D-6E8A-4147-A177-3AD203B41FA5}">
                      <a16:colId xmlns:a16="http://schemas.microsoft.com/office/drawing/2014/main" val="22816599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학업역량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전공적합성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인성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발전가능성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04202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4485610"/>
      </p:ext>
    </p:extLst>
  </p:cSld>
  <p:clrMapOvr>
    <a:masterClrMapping/>
  </p:clrMapOvr>
  <p:transition spd="med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D6ADA01-CFA4-40DE-8F67-0629E4224ACF}"/>
              </a:ext>
            </a:extLst>
          </p:cNvPr>
          <p:cNvSpPr/>
          <p:nvPr/>
        </p:nvSpPr>
        <p:spPr>
          <a:xfrm>
            <a:off x="662473" y="211885"/>
            <a:ext cx="57278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학생부종합전형 서류평가 요소 및 평가항목</a:t>
            </a: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918E6B0-8364-441C-9301-6BF677FCD0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1767603"/>
              </p:ext>
            </p:extLst>
          </p:nvPr>
        </p:nvGraphicFramePr>
        <p:xfrm>
          <a:off x="423377" y="1697714"/>
          <a:ext cx="11345246" cy="4581787"/>
        </p:xfrm>
        <a:graphic>
          <a:graphicData uri="http://schemas.openxmlformats.org/drawingml/2006/table">
            <a:tbl>
              <a:tblPr/>
              <a:tblGrid>
                <a:gridCol w="2067896">
                  <a:extLst>
                    <a:ext uri="{9D8B030D-6E8A-4147-A177-3AD203B41FA5}">
                      <a16:colId xmlns:a16="http://schemas.microsoft.com/office/drawing/2014/main" val="1523036022"/>
                    </a:ext>
                  </a:extLst>
                </a:gridCol>
                <a:gridCol w="1412421">
                  <a:extLst>
                    <a:ext uri="{9D8B030D-6E8A-4147-A177-3AD203B41FA5}">
                      <a16:colId xmlns:a16="http://schemas.microsoft.com/office/drawing/2014/main" val="3767947818"/>
                    </a:ext>
                  </a:extLst>
                </a:gridCol>
                <a:gridCol w="7864929">
                  <a:extLst>
                    <a:ext uri="{9D8B030D-6E8A-4147-A177-3AD203B41FA5}">
                      <a16:colId xmlns:a16="http://schemas.microsoft.com/office/drawing/2014/main" val="3314394532"/>
                    </a:ext>
                  </a:extLst>
                </a:gridCol>
              </a:tblGrid>
              <a:tr h="1993233">
                <a:tc rowSpan="3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전공적합성</a:t>
                      </a:r>
                      <a:endParaRPr lang="en-US" altLang="ko-KR" sz="2400" b="1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지원전공</a:t>
                      </a:r>
                      <a:r>
                        <a:rPr lang="en-US" altLang="ko-KR" sz="2000" b="0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2000" b="0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계열</a:t>
                      </a:r>
                      <a:r>
                        <a:rPr lang="en-US" altLang="ko-KR" sz="2000" b="0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2000" b="0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과 관련된 분야에 </a:t>
                      </a:r>
                      <a:endParaRPr lang="en-US" altLang="ko-KR" sz="2000" b="0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0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대한 관심과 이해</a:t>
                      </a:r>
                      <a:r>
                        <a:rPr lang="en-US" altLang="ko-KR" sz="2000" b="0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2000" b="0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노력과 준비 정도</a:t>
                      </a:r>
                    </a:p>
                  </a:txBody>
                  <a:tcPr marL="29207" marR="29207" marT="23324" marB="23324" anchor="ctr">
                    <a:lnL>
                      <a:noFill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전공 관련</a:t>
                      </a:r>
                      <a:endParaRPr lang="en-US" altLang="ko-KR" sz="1800" b="1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교과목</a:t>
                      </a: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이수 및 </a:t>
                      </a:r>
                      <a:endParaRPr lang="en-US" altLang="ko-KR" sz="1800" b="1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성취도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∙고교 교육과정에서 지원 전공</a:t>
                      </a:r>
                      <a:r>
                        <a:rPr lang="en-US" altLang="ko-KR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계열</a:t>
                      </a:r>
                      <a:r>
                        <a:rPr lang="en-US" altLang="ko-KR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 필요한 과목을 수강하고 취득한 </a:t>
                      </a:r>
                      <a:endParaRPr lang="en-US" altLang="ko-KR" sz="1800" b="1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학업성취의 수준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1742298"/>
                  </a:ext>
                </a:extLst>
              </a:tr>
              <a:tr h="15699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전공에 대한 </a:t>
                      </a: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관심과 이해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∙지원 전공</a:t>
                      </a:r>
                      <a:r>
                        <a:rPr lang="en-US" altLang="ko-KR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계열</a:t>
                      </a:r>
                      <a:r>
                        <a:rPr lang="en-US" altLang="ko-KR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 대한 궁금증을 해결하기 위해 주의를 기울인 태도와 알고 있는 정도 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9945547"/>
                  </a:ext>
                </a:extLst>
              </a:tr>
              <a:tr h="10186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전공 관련 </a:t>
                      </a: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활동과 경험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∙지원 전공</a:t>
                      </a:r>
                      <a:r>
                        <a:rPr lang="en-US" altLang="ko-KR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계열</a:t>
                      </a:r>
                      <a:r>
                        <a:rPr lang="en-US" altLang="ko-KR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 대한 관심을 충족시키기 위해 노력한 과정과 배운 점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0984439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B6AF865-1587-4802-A5FB-26077C6611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9665706"/>
              </p:ext>
            </p:extLst>
          </p:nvPr>
        </p:nvGraphicFramePr>
        <p:xfrm>
          <a:off x="423377" y="1102221"/>
          <a:ext cx="1134524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6312">
                  <a:extLst>
                    <a:ext uri="{9D8B030D-6E8A-4147-A177-3AD203B41FA5}">
                      <a16:colId xmlns:a16="http://schemas.microsoft.com/office/drawing/2014/main" val="4248286899"/>
                    </a:ext>
                  </a:extLst>
                </a:gridCol>
                <a:gridCol w="2836312">
                  <a:extLst>
                    <a:ext uri="{9D8B030D-6E8A-4147-A177-3AD203B41FA5}">
                      <a16:colId xmlns:a16="http://schemas.microsoft.com/office/drawing/2014/main" val="1809487465"/>
                    </a:ext>
                  </a:extLst>
                </a:gridCol>
                <a:gridCol w="2836312">
                  <a:extLst>
                    <a:ext uri="{9D8B030D-6E8A-4147-A177-3AD203B41FA5}">
                      <a16:colId xmlns:a16="http://schemas.microsoft.com/office/drawing/2014/main" val="1526035021"/>
                    </a:ext>
                  </a:extLst>
                </a:gridCol>
                <a:gridCol w="2836312">
                  <a:extLst>
                    <a:ext uri="{9D8B030D-6E8A-4147-A177-3AD203B41FA5}">
                      <a16:colId xmlns:a16="http://schemas.microsoft.com/office/drawing/2014/main" val="22816599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학업역량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전공적합성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인성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발전가능성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04202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9184914"/>
      </p:ext>
    </p:extLst>
  </p:cSld>
  <p:clrMapOvr>
    <a:masterClrMapping/>
  </p:clrMapOvr>
  <p:transition spd="med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3071DDC0-202F-4030-9A70-ADA8B1F0C7FB}"/>
              </a:ext>
            </a:extLst>
          </p:cNvPr>
          <p:cNvSpPr/>
          <p:nvPr/>
        </p:nvSpPr>
        <p:spPr>
          <a:xfrm>
            <a:off x="662473" y="211885"/>
            <a:ext cx="11112760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학생부종합전형 평가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5F52CB-1BD5-4610-944D-4D046F91D25B}"/>
              </a:ext>
            </a:extLst>
          </p:cNvPr>
          <p:cNvSpPr txBox="1"/>
          <p:nvPr/>
        </p:nvSpPr>
        <p:spPr>
          <a:xfrm>
            <a:off x="735563" y="895738"/>
            <a:ext cx="10720874" cy="537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1. </a:t>
            </a:r>
            <a:r>
              <a:rPr lang="ko-KR" altLang="en-US" sz="2400" b="1" dirty="0"/>
              <a:t>대학에서 공부할 수 있는 기초학력 확인</a:t>
            </a:r>
            <a:endParaRPr lang="en-US" altLang="ko-KR" sz="2400" b="1" dirty="0"/>
          </a:p>
          <a:p>
            <a:endParaRPr lang="en-US" altLang="ko-KR" sz="2400" b="1" dirty="0"/>
          </a:p>
          <a:p>
            <a:r>
              <a:rPr lang="en-US" altLang="ko-KR" sz="2400" b="1" dirty="0"/>
              <a:t>2. </a:t>
            </a:r>
            <a:r>
              <a:rPr lang="ko-KR" altLang="en-US" sz="2400" b="1" dirty="0"/>
              <a:t>계열별</a:t>
            </a:r>
            <a:r>
              <a:rPr lang="en-US" altLang="ko-KR" sz="2400" b="1" dirty="0"/>
              <a:t>(</a:t>
            </a:r>
            <a:r>
              <a:rPr lang="ko-KR" altLang="en-US" sz="2400" b="1" dirty="0"/>
              <a:t>모집단위별</a:t>
            </a:r>
            <a:r>
              <a:rPr lang="en-US" altLang="ko-KR" sz="2400" b="1" dirty="0"/>
              <a:t>)</a:t>
            </a:r>
            <a:r>
              <a:rPr lang="ko-KR" altLang="en-US" sz="2400" b="1" dirty="0"/>
              <a:t>관련 과목에 대한 이수 확인</a:t>
            </a:r>
            <a:endParaRPr lang="en-US" altLang="ko-KR" sz="2400" b="1" dirty="0"/>
          </a:p>
          <a:p>
            <a:endParaRPr lang="en-US" altLang="ko-KR" sz="2400" b="1" dirty="0"/>
          </a:p>
          <a:p>
            <a:r>
              <a:rPr lang="en-US" altLang="ko-KR" sz="2400" b="1" dirty="0"/>
              <a:t>3. </a:t>
            </a:r>
            <a:r>
              <a:rPr lang="ko-KR" altLang="en-US" sz="2400" b="1" dirty="0"/>
              <a:t>이수단위</a:t>
            </a:r>
            <a:r>
              <a:rPr lang="en-US" altLang="ko-KR" sz="2400" b="1" dirty="0"/>
              <a:t>, </a:t>
            </a:r>
            <a:r>
              <a:rPr lang="ko-KR" altLang="en-US" sz="2400" b="1" dirty="0"/>
              <a:t>이수과정</a:t>
            </a:r>
            <a:r>
              <a:rPr lang="en-US" altLang="ko-KR" sz="2400" b="1" dirty="0"/>
              <a:t>, </a:t>
            </a:r>
            <a:r>
              <a:rPr lang="ko-KR" altLang="en-US" sz="2400" b="1" dirty="0"/>
              <a:t>이수 내용에 대한 확인</a:t>
            </a:r>
            <a:endParaRPr lang="en-US" altLang="ko-KR" sz="2400" b="1" dirty="0"/>
          </a:p>
          <a:p>
            <a:pPr>
              <a:lnSpc>
                <a:spcPct val="150000"/>
              </a:lnSpc>
            </a:pPr>
            <a:r>
              <a:rPr lang="en-US" altLang="ko-KR" sz="2400" b="1" dirty="0"/>
              <a:t>    </a:t>
            </a:r>
            <a:r>
              <a:rPr lang="ko-KR" altLang="en-US" sz="900" dirty="0"/>
              <a:t>■</a:t>
            </a:r>
            <a:r>
              <a:rPr lang="en-US" altLang="ko-KR" sz="2000" dirty="0"/>
              <a:t> </a:t>
            </a:r>
            <a:r>
              <a:rPr lang="ko-KR" altLang="en-US" sz="2000" dirty="0"/>
              <a:t>학생 스스로 선택했나</a:t>
            </a:r>
            <a:r>
              <a:rPr lang="en-US" altLang="ko-KR" sz="2000" dirty="0"/>
              <a:t>?</a:t>
            </a:r>
          </a:p>
          <a:p>
            <a:pPr>
              <a:lnSpc>
                <a:spcPct val="150000"/>
              </a:lnSpc>
            </a:pPr>
            <a:r>
              <a:rPr lang="en-US" altLang="ko-KR" sz="2000" dirty="0"/>
              <a:t>     </a:t>
            </a:r>
            <a:r>
              <a:rPr lang="ko-KR" altLang="en-US" sz="900" dirty="0"/>
              <a:t>■   </a:t>
            </a:r>
            <a:r>
              <a:rPr lang="ko-KR" altLang="en-US" sz="2000" dirty="0"/>
              <a:t>과목 위계에 부합하는가</a:t>
            </a:r>
            <a:r>
              <a:rPr lang="en-US" altLang="ko-KR" sz="2000" dirty="0"/>
              <a:t>?</a:t>
            </a:r>
          </a:p>
          <a:p>
            <a:pPr>
              <a:lnSpc>
                <a:spcPct val="150000"/>
              </a:lnSpc>
            </a:pPr>
            <a:r>
              <a:rPr lang="en-US" altLang="ko-KR" sz="2000" dirty="0"/>
              <a:t>      - </a:t>
            </a:r>
            <a:r>
              <a:rPr lang="ko-KR" altLang="en-US" sz="2000" dirty="0"/>
              <a:t>미적분과 수학</a:t>
            </a:r>
            <a:r>
              <a:rPr lang="en-US" altLang="ko-KR" sz="2000" dirty="0"/>
              <a:t>2</a:t>
            </a:r>
            <a:r>
              <a:rPr lang="ko-KR" altLang="en-US" sz="2000" dirty="0"/>
              <a:t>동시에 이수한 경우</a:t>
            </a:r>
            <a:endParaRPr lang="en-US" altLang="ko-KR" sz="2000" dirty="0"/>
          </a:p>
          <a:p>
            <a:pPr>
              <a:lnSpc>
                <a:spcPct val="150000"/>
              </a:lnSpc>
            </a:pPr>
            <a:r>
              <a:rPr lang="en-US" altLang="ko-KR" sz="2000" dirty="0"/>
              <a:t>      - </a:t>
            </a:r>
            <a:r>
              <a:rPr lang="ko-KR" altLang="en-US" sz="2000" dirty="0"/>
              <a:t>물리학</a:t>
            </a:r>
            <a:r>
              <a:rPr lang="en-US" altLang="ko-KR" sz="2000" dirty="0"/>
              <a:t>1 </a:t>
            </a:r>
            <a:r>
              <a:rPr lang="ko-KR" altLang="en-US" sz="2000" dirty="0"/>
              <a:t>배우지 않고 물리학</a:t>
            </a:r>
            <a:r>
              <a:rPr lang="en-US" altLang="ko-KR" sz="2000" dirty="0"/>
              <a:t>2 </a:t>
            </a:r>
            <a:r>
              <a:rPr lang="ko-KR" altLang="en-US" sz="2000" dirty="0"/>
              <a:t>이수한 경우</a:t>
            </a:r>
            <a:endParaRPr lang="en-US" altLang="ko-KR" sz="2000" dirty="0"/>
          </a:p>
          <a:p>
            <a:pPr>
              <a:lnSpc>
                <a:spcPct val="150000"/>
              </a:lnSpc>
            </a:pPr>
            <a:r>
              <a:rPr lang="en-US" altLang="ko-KR" sz="2000" dirty="0"/>
              <a:t>      -</a:t>
            </a:r>
            <a:r>
              <a:rPr lang="ko-KR" altLang="en-US" sz="2000" dirty="0"/>
              <a:t>경제를 배우지 않고 국제경제를 이수한 경우</a:t>
            </a:r>
            <a:endParaRPr lang="en-US" altLang="ko-KR" sz="2000" dirty="0"/>
          </a:p>
          <a:p>
            <a:pPr>
              <a:lnSpc>
                <a:spcPct val="150000"/>
              </a:lnSpc>
            </a:pPr>
            <a:r>
              <a:rPr lang="en-US" altLang="ko-KR" sz="2400" b="1" dirty="0"/>
              <a:t>4. </a:t>
            </a:r>
            <a:r>
              <a:rPr lang="ko-KR" altLang="en-US" sz="2400" b="1" dirty="0"/>
              <a:t>학생의 과목 선택과정 및 학습경험에 대한 확인</a:t>
            </a:r>
            <a:endParaRPr lang="en-US" altLang="ko-KR" sz="2400" b="1" dirty="0"/>
          </a:p>
          <a:p>
            <a:pPr>
              <a:lnSpc>
                <a:spcPct val="150000"/>
              </a:lnSpc>
            </a:pPr>
            <a:r>
              <a:rPr lang="ko-KR" altLang="en-US" sz="2400" b="1" dirty="0"/>
              <a:t>   </a:t>
            </a:r>
            <a:r>
              <a:rPr lang="ko-KR" altLang="en-US" sz="900" dirty="0"/>
              <a:t>■   </a:t>
            </a:r>
            <a:r>
              <a:rPr lang="ko-KR" altLang="en-US" sz="2000" dirty="0"/>
              <a:t>과목명보다는 </a:t>
            </a:r>
            <a:r>
              <a:rPr lang="ko-KR" altLang="en-US" sz="2000" dirty="0" err="1"/>
              <a:t>세특을</a:t>
            </a:r>
            <a:r>
              <a:rPr lang="ko-KR" altLang="en-US" sz="2000" dirty="0"/>
              <a:t> 통해 교과경험의 실질적 내용 확인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507910224"/>
      </p:ext>
    </p:extLst>
  </p:cSld>
  <p:clrMapOvr>
    <a:masterClrMapping/>
  </p:clrMapOvr>
  <p:transition spd="med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3071DDC0-202F-4030-9A70-ADA8B1F0C7FB}"/>
              </a:ext>
            </a:extLst>
          </p:cNvPr>
          <p:cNvSpPr/>
          <p:nvPr/>
        </p:nvSpPr>
        <p:spPr>
          <a:xfrm>
            <a:off x="662473" y="211885"/>
            <a:ext cx="11112760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진로선택과목의 대입 평가 활용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5F52CB-1BD5-4610-944D-4D046F91D25B}"/>
              </a:ext>
            </a:extLst>
          </p:cNvPr>
          <p:cNvSpPr txBox="1"/>
          <p:nvPr/>
        </p:nvSpPr>
        <p:spPr>
          <a:xfrm>
            <a:off x="343677" y="895738"/>
            <a:ext cx="11431556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ko-KR" altLang="en-US" sz="2400" b="1" dirty="0"/>
              <a:t>진로선택과목은 과정평가로 교과전형보다는 종합전형 적합</a:t>
            </a:r>
            <a:endParaRPr lang="en-US" altLang="ko-KR" sz="2400" b="1" dirty="0"/>
          </a:p>
          <a:p>
            <a:r>
              <a:rPr lang="en-US" altLang="ko-KR" sz="2400" b="1" dirty="0"/>
              <a:t>   </a:t>
            </a:r>
            <a:r>
              <a:rPr lang="en-US" altLang="ko-KR" sz="2400" dirty="0"/>
              <a:t>-</a:t>
            </a:r>
            <a:r>
              <a:rPr lang="ko-KR" altLang="en-US" sz="2000" dirty="0"/>
              <a:t>학생이 선택한 과목의 이수이력</a:t>
            </a:r>
            <a:r>
              <a:rPr lang="en-US" altLang="ko-KR" sz="2000" dirty="0"/>
              <a:t>, </a:t>
            </a:r>
            <a:r>
              <a:rPr lang="ko-KR" altLang="en-US" sz="2000" dirty="0"/>
              <a:t>선택하게 된 동기</a:t>
            </a:r>
            <a:r>
              <a:rPr lang="en-US" altLang="ko-KR" sz="2000" dirty="0"/>
              <a:t>, </a:t>
            </a:r>
            <a:r>
              <a:rPr lang="ko-KR" altLang="en-US" sz="2000" dirty="0"/>
              <a:t>계열별 관련 과목 성취도</a:t>
            </a:r>
            <a:r>
              <a:rPr lang="en-US" altLang="ko-KR" sz="2000" dirty="0"/>
              <a:t>, </a:t>
            </a:r>
            <a:r>
              <a:rPr lang="ko-KR" altLang="en-US" sz="2000" dirty="0"/>
              <a:t>수업내용 및 학습태도</a:t>
            </a:r>
            <a:r>
              <a:rPr lang="en-US" altLang="ko-KR" sz="2000" dirty="0"/>
              <a:t>, </a:t>
            </a:r>
            <a:r>
              <a:rPr lang="ko-KR" altLang="en-US" sz="2000" dirty="0"/>
              <a:t>이에 대한 </a:t>
            </a:r>
            <a:r>
              <a:rPr lang="ko-KR" altLang="en-US" sz="2000" dirty="0" err="1"/>
              <a:t>세특의</a:t>
            </a:r>
            <a:r>
              <a:rPr lang="ko-KR" altLang="en-US" sz="2000" dirty="0"/>
              <a:t> 기록을 종합적으로 평가</a:t>
            </a:r>
            <a:endParaRPr lang="en-US" altLang="ko-KR" sz="2000" dirty="0"/>
          </a:p>
          <a:p>
            <a:endParaRPr lang="en-US" altLang="ko-KR" sz="2400" b="1" dirty="0"/>
          </a:p>
          <a:p>
            <a:r>
              <a:rPr lang="en-US" altLang="ko-KR" sz="2400" b="1" dirty="0"/>
              <a:t>2. </a:t>
            </a:r>
            <a:r>
              <a:rPr lang="ko-KR" altLang="en-US" sz="2400" b="1" dirty="0"/>
              <a:t>진로선택과목은 학과별</a:t>
            </a:r>
            <a:r>
              <a:rPr lang="en-US" altLang="ko-KR" sz="2400" b="1" dirty="0"/>
              <a:t>&lt; </a:t>
            </a:r>
            <a:r>
              <a:rPr lang="ko-KR" altLang="en-US" sz="2400" b="1" dirty="0"/>
              <a:t>계열별 수준으로 평가</a:t>
            </a:r>
            <a:endParaRPr lang="en-US" altLang="ko-KR" sz="2400" b="1" dirty="0"/>
          </a:p>
          <a:p>
            <a:pPr>
              <a:lnSpc>
                <a:spcPct val="150000"/>
              </a:lnSpc>
            </a:pPr>
            <a:r>
              <a:rPr lang="ko-KR" altLang="en-US" sz="2000" b="1" dirty="0"/>
              <a:t>    </a:t>
            </a:r>
            <a:r>
              <a:rPr lang="en-US" altLang="ko-KR" sz="2000" dirty="0"/>
              <a:t>-</a:t>
            </a:r>
            <a:r>
              <a:rPr lang="ko-KR" altLang="en-US" sz="2000" dirty="0"/>
              <a:t> 인문</a:t>
            </a:r>
            <a:r>
              <a:rPr lang="en-US" altLang="ko-KR" sz="2000" dirty="0"/>
              <a:t>/</a:t>
            </a:r>
            <a:r>
              <a:rPr lang="ko-KR" altLang="en-US" sz="2000" dirty="0"/>
              <a:t>사회계열</a:t>
            </a:r>
            <a:r>
              <a:rPr lang="en-US" altLang="ko-KR" sz="2000" dirty="0"/>
              <a:t>: </a:t>
            </a:r>
            <a:r>
              <a:rPr lang="ko-KR" altLang="en-US" sz="2000" dirty="0"/>
              <a:t>국어</a:t>
            </a:r>
            <a:r>
              <a:rPr lang="en-US" altLang="ko-KR" sz="2000" dirty="0"/>
              <a:t>, </a:t>
            </a:r>
            <a:r>
              <a:rPr lang="ko-KR" altLang="en-US" sz="2000" dirty="0"/>
              <a:t>사회과목 더 수강</a:t>
            </a:r>
            <a:endParaRPr lang="en-US" altLang="ko-KR" sz="2000" dirty="0"/>
          </a:p>
          <a:p>
            <a:pPr>
              <a:lnSpc>
                <a:spcPct val="150000"/>
              </a:lnSpc>
            </a:pPr>
            <a:r>
              <a:rPr lang="ko-KR" altLang="en-US" sz="2000" dirty="0"/>
              <a:t>    </a:t>
            </a:r>
            <a:r>
              <a:rPr lang="en-US" altLang="ko-KR" sz="2000" dirty="0"/>
              <a:t>-</a:t>
            </a:r>
            <a:r>
              <a:rPr lang="ko-KR" altLang="en-US" sz="2000" dirty="0"/>
              <a:t> 자연</a:t>
            </a:r>
            <a:r>
              <a:rPr lang="en-US" altLang="ko-KR" sz="2000" dirty="0"/>
              <a:t>/</a:t>
            </a:r>
            <a:r>
              <a:rPr lang="ko-KR" altLang="en-US" sz="2000" dirty="0"/>
              <a:t>공학</a:t>
            </a:r>
            <a:r>
              <a:rPr lang="en-US" altLang="ko-KR" sz="2000" dirty="0"/>
              <a:t>/</a:t>
            </a:r>
            <a:r>
              <a:rPr lang="ko-KR" altLang="en-US" sz="2000" dirty="0"/>
              <a:t>의학계열</a:t>
            </a:r>
            <a:r>
              <a:rPr lang="en-US" altLang="ko-KR" sz="2000" dirty="0"/>
              <a:t>: </a:t>
            </a:r>
            <a:r>
              <a:rPr lang="ko-KR" altLang="en-US" sz="2000" dirty="0"/>
              <a:t>수학</a:t>
            </a:r>
            <a:r>
              <a:rPr lang="en-US" altLang="ko-KR" sz="2000" dirty="0"/>
              <a:t>, </a:t>
            </a:r>
            <a:r>
              <a:rPr lang="ko-KR" altLang="en-US" sz="2000" dirty="0"/>
              <a:t>과학과목 더 수강</a:t>
            </a:r>
            <a:r>
              <a:rPr lang="en-US" altLang="ko-KR" sz="2000" dirty="0"/>
              <a:t>(</a:t>
            </a:r>
            <a:r>
              <a:rPr lang="ko-KR" altLang="en-US" sz="2000" dirty="0"/>
              <a:t>지원학과에 맞는 과학</a:t>
            </a:r>
            <a:r>
              <a:rPr lang="en-US" altLang="ko-KR" sz="1600" dirty="0"/>
              <a:t>Ⅱ</a:t>
            </a:r>
            <a:r>
              <a:rPr lang="ko-KR" altLang="en-US" sz="2000" dirty="0"/>
              <a:t>과목 이수</a:t>
            </a:r>
            <a:r>
              <a:rPr lang="en-US" altLang="ko-KR" sz="2000" dirty="0"/>
              <a:t>)</a:t>
            </a:r>
          </a:p>
          <a:p>
            <a:r>
              <a:rPr lang="ko-KR" altLang="en-US" sz="2000" dirty="0"/>
              <a:t>    </a:t>
            </a:r>
            <a:r>
              <a:rPr lang="en-US" altLang="ko-KR" sz="2000" dirty="0"/>
              <a:t>-</a:t>
            </a:r>
            <a:r>
              <a:rPr lang="ko-KR" altLang="en-US" sz="2000" dirty="0"/>
              <a:t> 영어는 공통</a:t>
            </a:r>
            <a:endParaRPr lang="en-US" altLang="ko-KR" sz="2000" dirty="0"/>
          </a:p>
          <a:p>
            <a:endParaRPr lang="en-US" altLang="ko-KR" sz="2000" b="1" dirty="0"/>
          </a:p>
          <a:p>
            <a:r>
              <a:rPr lang="en-US" altLang="ko-KR" sz="2400" b="1" dirty="0"/>
              <a:t>3. </a:t>
            </a:r>
            <a:r>
              <a:rPr lang="ko-KR" altLang="en-US" sz="2400" b="1" dirty="0"/>
              <a:t>과목선택평가</a:t>
            </a:r>
            <a:r>
              <a:rPr lang="en-US" altLang="ko-KR" sz="2400" b="1" dirty="0"/>
              <a:t>: </a:t>
            </a:r>
            <a:r>
              <a:rPr lang="ko-KR" altLang="en-US" sz="2400" b="1" dirty="0"/>
              <a:t>전공적합성</a:t>
            </a:r>
            <a:r>
              <a:rPr lang="en-US" altLang="ko-KR" sz="2400" b="1" dirty="0"/>
              <a:t>- </a:t>
            </a:r>
            <a:r>
              <a:rPr lang="ko-KR" altLang="en-US" sz="2400" b="1" dirty="0"/>
              <a:t>발전가능성</a:t>
            </a:r>
            <a:r>
              <a:rPr lang="en-US" altLang="ko-KR" sz="2400" b="1" dirty="0"/>
              <a:t>- </a:t>
            </a:r>
            <a:r>
              <a:rPr lang="ko-KR" altLang="en-US" sz="2400" b="1" dirty="0"/>
              <a:t>학업역량 등 종합적으로 평가</a:t>
            </a:r>
            <a:endParaRPr lang="en-US" altLang="ko-KR" sz="2400" b="1" dirty="0"/>
          </a:p>
          <a:p>
            <a:r>
              <a:rPr lang="en-US" altLang="ko-KR" sz="2000" b="1" dirty="0"/>
              <a:t>   - </a:t>
            </a:r>
            <a:r>
              <a:rPr lang="ko-KR" altLang="en-US" sz="2000" dirty="0"/>
              <a:t>학생의 자발적의지와 주도적 선택에 따라 과목 이수</a:t>
            </a:r>
            <a:endParaRPr lang="en-US" altLang="ko-KR" sz="2000" dirty="0"/>
          </a:p>
          <a:p>
            <a:endParaRPr lang="en-US" altLang="ko-KR" sz="2000" b="1" dirty="0"/>
          </a:p>
          <a:p>
            <a:r>
              <a:rPr lang="en-US" altLang="ko-KR" sz="2400" b="1" dirty="0"/>
              <a:t>4. </a:t>
            </a:r>
            <a:r>
              <a:rPr lang="ko-KR" altLang="en-US" sz="2400" b="1" dirty="0"/>
              <a:t>대부분의 대학은 고교 교육에의 영향 고려하여 교과</a:t>
            </a:r>
            <a:r>
              <a:rPr lang="en-US" altLang="ko-KR" sz="2400" b="1" dirty="0"/>
              <a:t>&amp;</a:t>
            </a:r>
            <a:r>
              <a:rPr lang="ko-KR" altLang="en-US" sz="2400" b="1" dirty="0"/>
              <a:t>종합 모두 활용</a:t>
            </a:r>
            <a:endParaRPr lang="en-US" altLang="ko-KR" sz="2400" b="1" dirty="0"/>
          </a:p>
        </p:txBody>
      </p:sp>
    </p:spTree>
    <p:extLst>
      <p:ext uri="{BB962C8B-B14F-4D97-AF65-F5344CB8AC3E}">
        <p14:creationId xmlns:p14="http://schemas.microsoft.com/office/powerpoint/2010/main" val="1231288662"/>
      </p:ext>
    </p:extLst>
  </p:cSld>
  <p:clrMapOvr>
    <a:masterClrMapping/>
  </p:clrMapOvr>
  <p:transition spd="med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D6ADA01-CFA4-40DE-8F67-0629E4224ACF}"/>
              </a:ext>
            </a:extLst>
          </p:cNvPr>
          <p:cNvSpPr/>
          <p:nvPr/>
        </p:nvSpPr>
        <p:spPr>
          <a:xfrm>
            <a:off x="662473" y="211885"/>
            <a:ext cx="57278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학생부종합전형 서류평가 요소 및 평가항목</a:t>
            </a: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918E6B0-8364-441C-9301-6BF677FCD0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4935769"/>
              </p:ext>
            </p:extLst>
          </p:nvPr>
        </p:nvGraphicFramePr>
        <p:xfrm>
          <a:off x="423377" y="1697715"/>
          <a:ext cx="11345246" cy="4712415"/>
        </p:xfrm>
        <a:graphic>
          <a:graphicData uri="http://schemas.openxmlformats.org/drawingml/2006/table">
            <a:tbl>
              <a:tblPr/>
              <a:tblGrid>
                <a:gridCol w="2067896">
                  <a:extLst>
                    <a:ext uri="{9D8B030D-6E8A-4147-A177-3AD203B41FA5}">
                      <a16:colId xmlns:a16="http://schemas.microsoft.com/office/drawing/2014/main" val="1523036022"/>
                    </a:ext>
                  </a:extLst>
                </a:gridCol>
                <a:gridCol w="1412421">
                  <a:extLst>
                    <a:ext uri="{9D8B030D-6E8A-4147-A177-3AD203B41FA5}">
                      <a16:colId xmlns:a16="http://schemas.microsoft.com/office/drawing/2014/main" val="3767947818"/>
                    </a:ext>
                  </a:extLst>
                </a:gridCol>
                <a:gridCol w="7864929">
                  <a:extLst>
                    <a:ext uri="{9D8B030D-6E8A-4147-A177-3AD203B41FA5}">
                      <a16:colId xmlns:a16="http://schemas.microsoft.com/office/drawing/2014/main" val="3314394532"/>
                    </a:ext>
                  </a:extLst>
                </a:gridCol>
              </a:tblGrid>
              <a:tr h="976832">
                <a:tc rowSpan="5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인성</a:t>
                      </a:r>
                    </a:p>
                  </a:txBody>
                  <a:tcPr marL="29207" marR="29207" marT="23324" marB="23324" anchor="ctr">
                    <a:lnL>
                      <a:noFill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협업 능력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indent="-762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∙공동체의 목표를 달성하기 위하여 상호 신뢰를 바탕으로 함께 돕고 함께 생활할 수 있는 역량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1742298"/>
                  </a:ext>
                </a:extLst>
              </a:tr>
              <a:tr h="10059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나눔과 배려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indent="-762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∙상대방을 존중하고 이해하여 원만한 관계를 형성하며</a:t>
                      </a:r>
                      <a:r>
                        <a:rPr lang="en-US" altLang="ko-KR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타인을 위하여 기꺼이 나누어 주고자 하는 태도와 행동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9945547"/>
                  </a:ext>
                </a:extLst>
              </a:tr>
              <a:tr h="8974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소통능력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indent="-762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∙상대방의 의견을 경청하고 공감할 수 있으며</a:t>
                      </a:r>
                      <a:r>
                        <a:rPr lang="en-US" altLang="ko-KR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자신의 정보와 생각을 효과적으로 전달할 수 있는 역량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8205341"/>
                  </a:ext>
                </a:extLst>
              </a:tr>
              <a:tr h="8678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도덕성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∙공동체의 기본 윤리와 원칙에 따라 행동하고</a:t>
                      </a:r>
                      <a:r>
                        <a:rPr lang="en-US" altLang="ko-KR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부정 또는 부당한 행동을 하지 않는 태도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8350887"/>
                  </a:ext>
                </a:extLst>
              </a:tr>
              <a:tr h="9643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성실성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∙책임감을 바탕으로 꾸준히 노력하여 자신의 의무를 다하는 태도와 행동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0984439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B6AF865-1587-4802-A5FB-26077C6611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8714300"/>
              </p:ext>
            </p:extLst>
          </p:nvPr>
        </p:nvGraphicFramePr>
        <p:xfrm>
          <a:off x="423377" y="1102221"/>
          <a:ext cx="1134524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6312">
                  <a:extLst>
                    <a:ext uri="{9D8B030D-6E8A-4147-A177-3AD203B41FA5}">
                      <a16:colId xmlns:a16="http://schemas.microsoft.com/office/drawing/2014/main" val="4248286899"/>
                    </a:ext>
                  </a:extLst>
                </a:gridCol>
                <a:gridCol w="2836312">
                  <a:extLst>
                    <a:ext uri="{9D8B030D-6E8A-4147-A177-3AD203B41FA5}">
                      <a16:colId xmlns:a16="http://schemas.microsoft.com/office/drawing/2014/main" val="1809487465"/>
                    </a:ext>
                  </a:extLst>
                </a:gridCol>
                <a:gridCol w="2836312">
                  <a:extLst>
                    <a:ext uri="{9D8B030D-6E8A-4147-A177-3AD203B41FA5}">
                      <a16:colId xmlns:a16="http://schemas.microsoft.com/office/drawing/2014/main" val="1526035021"/>
                    </a:ext>
                  </a:extLst>
                </a:gridCol>
                <a:gridCol w="2836312">
                  <a:extLst>
                    <a:ext uri="{9D8B030D-6E8A-4147-A177-3AD203B41FA5}">
                      <a16:colId xmlns:a16="http://schemas.microsoft.com/office/drawing/2014/main" val="22816599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학업역량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전공적합성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인성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발전가능성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04202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6426336"/>
      </p:ext>
    </p:extLst>
  </p:cSld>
  <p:clrMapOvr>
    <a:masterClrMapping/>
  </p:clrMapOvr>
  <p:transition spd="med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D6ADA01-CFA4-40DE-8F67-0629E4224ACF}"/>
              </a:ext>
            </a:extLst>
          </p:cNvPr>
          <p:cNvSpPr/>
          <p:nvPr/>
        </p:nvSpPr>
        <p:spPr>
          <a:xfrm>
            <a:off x="662473" y="211885"/>
            <a:ext cx="57278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학생부종합전형 서류평가 요소 및 평가항목</a:t>
            </a: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918E6B0-8364-441C-9301-6BF677FCD0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7107496"/>
              </p:ext>
            </p:extLst>
          </p:nvPr>
        </p:nvGraphicFramePr>
        <p:xfrm>
          <a:off x="423377" y="1697714"/>
          <a:ext cx="11345246" cy="4667330"/>
        </p:xfrm>
        <a:graphic>
          <a:graphicData uri="http://schemas.openxmlformats.org/drawingml/2006/table">
            <a:tbl>
              <a:tblPr/>
              <a:tblGrid>
                <a:gridCol w="1694672">
                  <a:extLst>
                    <a:ext uri="{9D8B030D-6E8A-4147-A177-3AD203B41FA5}">
                      <a16:colId xmlns:a16="http://schemas.microsoft.com/office/drawing/2014/main" val="1523036022"/>
                    </a:ext>
                  </a:extLst>
                </a:gridCol>
                <a:gridCol w="1785645">
                  <a:extLst>
                    <a:ext uri="{9D8B030D-6E8A-4147-A177-3AD203B41FA5}">
                      <a16:colId xmlns:a16="http://schemas.microsoft.com/office/drawing/2014/main" val="3767947818"/>
                    </a:ext>
                  </a:extLst>
                </a:gridCol>
                <a:gridCol w="7864929">
                  <a:extLst>
                    <a:ext uri="{9D8B030D-6E8A-4147-A177-3AD203B41FA5}">
                      <a16:colId xmlns:a16="http://schemas.microsoft.com/office/drawing/2014/main" val="3314394532"/>
                    </a:ext>
                  </a:extLst>
                </a:gridCol>
              </a:tblGrid>
              <a:tr h="1390719">
                <a:tc row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발전가능성</a:t>
                      </a:r>
                    </a:p>
                  </a:txBody>
                  <a:tcPr marL="29207" marR="29207" marT="23324" marB="23324" anchor="ctr">
                    <a:lnL>
                      <a:noFill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자기주도성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∙스스로 목표를 설정하고 적절한 전략을 선택하여 계획을 수립하고 실행하는 성향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1742298"/>
                  </a:ext>
                </a:extLst>
              </a:tr>
              <a:tr h="10730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경험의 </a:t>
                      </a:r>
                      <a:endParaRPr lang="en-US" altLang="ko-KR" sz="1800" b="1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다양성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∙학교교육의 다양한 영역에서 직접 겪거나 활동하면서 얻은 성장 과정 및 결과 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3565518"/>
                  </a:ext>
                </a:extLst>
              </a:tr>
              <a:tr h="11849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리더십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∙공동체의 목표 달성을 위해 구성원의 화합과 단결을 이끌어가는 역량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9945547"/>
                  </a:ext>
                </a:extLst>
              </a:tr>
              <a:tr h="10186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창의적 </a:t>
                      </a:r>
                      <a:endParaRPr lang="en-US" altLang="ko-KR" sz="1800" b="1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문제해결력</a:t>
                      </a:r>
                      <a:endParaRPr lang="ko-KR" altLang="en-US" sz="1800" b="1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∙창조적이고 논리적인 사고로 문제를 해결하는 능력 </a:t>
                      </a:r>
                    </a:p>
                  </a:txBody>
                  <a:tcPr marL="29207" marR="29207" marT="23324" marB="23324" anchor="ctr">
                    <a:lnL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0984439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B6AF865-1587-4802-A5FB-26077C6611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3341377"/>
              </p:ext>
            </p:extLst>
          </p:nvPr>
        </p:nvGraphicFramePr>
        <p:xfrm>
          <a:off x="423377" y="1102221"/>
          <a:ext cx="1134524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6312">
                  <a:extLst>
                    <a:ext uri="{9D8B030D-6E8A-4147-A177-3AD203B41FA5}">
                      <a16:colId xmlns:a16="http://schemas.microsoft.com/office/drawing/2014/main" val="4248286899"/>
                    </a:ext>
                  </a:extLst>
                </a:gridCol>
                <a:gridCol w="2836312">
                  <a:extLst>
                    <a:ext uri="{9D8B030D-6E8A-4147-A177-3AD203B41FA5}">
                      <a16:colId xmlns:a16="http://schemas.microsoft.com/office/drawing/2014/main" val="1809487465"/>
                    </a:ext>
                  </a:extLst>
                </a:gridCol>
                <a:gridCol w="2836312">
                  <a:extLst>
                    <a:ext uri="{9D8B030D-6E8A-4147-A177-3AD203B41FA5}">
                      <a16:colId xmlns:a16="http://schemas.microsoft.com/office/drawing/2014/main" val="1526035021"/>
                    </a:ext>
                  </a:extLst>
                </a:gridCol>
                <a:gridCol w="2836312">
                  <a:extLst>
                    <a:ext uri="{9D8B030D-6E8A-4147-A177-3AD203B41FA5}">
                      <a16:colId xmlns:a16="http://schemas.microsoft.com/office/drawing/2014/main" val="22816599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학업역량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전공적합성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인성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발전가능성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04202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5245842"/>
      </p:ext>
    </p:extLst>
  </p:cSld>
  <p:clrMapOvr>
    <a:masterClrMapping/>
  </p:clrMapOvr>
  <p:transition spd="med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31B3EB01-5F01-46A3-B381-C0AD45710FFD}"/>
              </a:ext>
            </a:extLst>
          </p:cNvPr>
          <p:cNvSpPr txBox="1"/>
          <p:nvPr/>
        </p:nvSpPr>
        <p:spPr>
          <a:xfrm>
            <a:off x="911424" y="332656"/>
            <a:ext cx="7144215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2022 </a:t>
            </a:r>
            <a:r>
              <a:rPr lang="ko-KR" altLang="en-US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대입 자기소개서 공통</a:t>
            </a:r>
            <a:r>
              <a:rPr lang="en-US" altLang="ko-KR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 </a:t>
            </a:r>
            <a:r>
              <a:rPr lang="ko-KR" altLang="en-US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양식 </a:t>
            </a:r>
            <a:endParaRPr lang="en-US" altLang="ko-KR" sz="2600" b="1" spc="-150" dirty="0">
              <a:ln>
                <a:solidFill>
                  <a:srgbClr val="4F81BD">
                    <a:alpha val="2000"/>
                  </a:srgbClr>
                </a:solidFill>
              </a:ln>
              <a:latin typeface="+mn-ea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E6512632-69DF-4AC4-87F7-8AB19A04BF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8976636"/>
              </p:ext>
            </p:extLst>
          </p:nvPr>
        </p:nvGraphicFramePr>
        <p:xfrm>
          <a:off x="443372" y="1044217"/>
          <a:ext cx="11305256" cy="4536505"/>
        </p:xfrm>
        <a:graphic>
          <a:graphicData uri="http://schemas.openxmlformats.org/drawingml/2006/table">
            <a:tbl>
              <a:tblPr/>
              <a:tblGrid>
                <a:gridCol w="5168117">
                  <a:extLst>
                    <a:ext uri="{9D8B030D-6E8A-4147-A177-3AD203B41FA5}">
                      <a16:colId xmlns:a16="http://schemas.microsoft.com/office/drawing/2014/main" val="758319443"/>
                    </a:ext>
                  </a:extLst>
                </a:gridCol>
                <a:gridCol w="6137139">
                  <a:extLst>
                    <a:ext uri="{9D8B030D-6E8A-4147-A177-3AD203B41FA5}">
                      <a16:colId xmlns:a16="http://schemas.microsoft.com/office/drawing/2014/main" val="198998372"/>
                    </a:ext>
                  </a:extLst>
                </a:gridCol>
              </a:tblGrid>
              <a:tr h="47431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2021</a:t>
                      </a:r>
                      <a:r>
                        <a:rPr lang="ko-KR" altLang="en-US" sz="18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학년도</a:t>
                      </a:r>
                      <a:endParaRPr lang="ko-KR" altLang="en-US" sz="1400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975" marR="48975" marT="13540" marB="1354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2022</a:t>
                      </a:r>
                      <a:r>
                        <a:rPr lang="ko-KR" altLang="en-US" sz="18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학년도</a:t>
                      </a:r>
                      <a:endParaRPr lang="ko-KR" altLang="en-US" sz="1400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975" marR="48975" marT="13540" marB="1354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781616"/>
                  </a:ext>
                </a:extLst>
              </a:tr>
              <a:tr h="1104868">
                <a:tc>
                  <a:txBody>
                    <a:bodyPr/>
                    <a:lstStyle/>
                    <a:p>
                      <a:pPr marL="184150" marR="0" indent="-18415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1.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고등학교 재학기간 중 학업에 기울인 노력과 학습 경험을 통해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배우고 느낀 점을 중심으로 기술해 주시기 바랍니다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띄어쓰기 포함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1,000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 이내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975" marR="48975" marT="13540" marB="1354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194310" marR="0" indent="-19431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1. </a:t>
                      </a:r>
                      <a:r>
                        <a:rPr lang="ko-KR" altLang="en-US" sz="1600" b="1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고등학교 재학 기간</a:t>
                      </a:r>
                      <a:r>
                        <a:rPr lang="ko-KR" altLang="en-US" sz="1600" b="1" kern="0" spc="-20" baseline="300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600" b="1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중 자신의 진로와 관련하여 어떤 노력을 해왔는지 본인에게 의미 있는 학습 경험과 교내 활동을 중심으로 기술해 주시기 바랍니다</a:t>
                      </a:r>
                      <a:r>
                        <a:rPr lang="en-US" altLang="ko-KR" sz="1600" b="1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lang="en-US" altLang="ko-KR" sz="16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띄어쓰기 포함 </a:t>
                      </a:r>
                      <a:r>
                        <a:rPr lang="en-US" altLang="ko-KR" sz="16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1,500</a:t>
                      </a:r>
                      <a:r>
                        <a:rPr lang="ko-KR" altLang="en-US" sz="16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 이내</a:t>
                      </a:r>
                      <a:r>
                        <a:rPr lang="en-US" altLang="ko-KR" sz="16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363220" marR="0" indent="-36322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975" marR="48975" marT="13540" marB="1354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1889457"/>
                  </a:ext>
                </a:extLst>
              </a:tr>
              <a:tr h="1478659">
                <a:tc>
                  <a:txBody>
                    <a:bodyPr/>
                    <a:lstStyle/>
                    <a:p>
                      <a:pPr marL="199390" marR="0" indent="-19939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고등학교 재학기간 중 본인이 의미를 두고 노력했던 교내 활동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(3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 이내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을 통해 배우고 느낀 점을 중심으로 기술해 주시기 바랍니다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교외 활동 중 학교장의 허락을 받고 참여한 활동은 포함됩니다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띄어쓰기 포함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1,500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 이내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975" marR="48975" marT="13540" marB="1354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8588949"/>
                  </a:ext>
                </a:extLst>
              </a:tr>
              <a:tr h="1478659">
                <a:tc>
                  <a:txBody>
                    <a:bodyPr/>
                    <a:lstStyle/>
                    <a:p>
                      <a:pPr marL="185420" marR="0" indent="-18542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3.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학교 생활 중 배려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나눔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협력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갈등 관리 등을 실천한 사례를 들고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그 과정을 통해 배우고 느낀 점을 기술해 주시기 바랍니다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띄어쓰기 포함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1,000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 이내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975" marR="48975" marT="13540" marB="1354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9390" marR="0" indent="-19939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 </a:t>
                      </a:r>
                      <a:r>
                        <a:rPr lang="ko-KR" altLang="en-US" sz="1600" b="1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고등학교 재학 기간</a:t>
                      </a:r>
                      <a:r>
                        <a:rPr lang="ko-KR" altLang="en-US" sz="1600" b="1" kern="0" spc="-20" baseline="300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600" b="1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중 타인과 공동체를 위해 노력한 경험과 이를 통해 배운 점을 기술해 주시기 바랍니다</a:t>
                      </a:r>
                      <a:r>
                        <a:rPr lang="en-US" altLang="ko-KR" sz="1600" b="1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lang="en-US" altLang="ko-KR" sz="16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띄어쓰기 포함 </a:t>
                      </a:r>
                      <a:r>
                        <a:rPr lang="en-US" altLang="ko-KR" sz="16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800</a:t>
                      </a:r>
                      <a:r>
                        <a:rPr lang="ko-KR" altLang="en-US" sz="16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 이내</a:t>
                      </a:r>
                      <a:r>
                        <a:rPr lang="en-US" altLang="ko-KR" sz="16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975" marR="48975" marT="13540" marB="1354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777572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83B6F6A8-9CF4-4D55-BF93-3F56B767AE1F}"/>
              </a:ext>
            </a:extLst>
          </p:cNvPr>
          <p:cNvSpPr txBox="1"/>
          <p:nvPr/>
        </p:nvSpPr>
        <p:spPr>
          <a:xfrm>
            <a:off x="623392" y="5805264"/>
            <a:ext cx="94330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*</a:t>
            </a:r>
            <a:r>
              <a:rPr lang="ko-KR" altLang="en-US" sz="1200" dirty="0"/>
              <a:t>검정고시 출신자는 중학교졸업 후 고등학교 재학기간에 준하는 기간의 경험 기술</a:t>
            </a:r>
          </a:p>
        </p:txBody>
      </p:sp>
    </p:spTree>
    <p:extLst>
      <p:ext uri="{BB962C8B-B14F-4D97-AF65-F5344CB8AC3E}">
        <p14:creationId xmlns:p14="http://schemas.microsoft.com/office/powerpoint/2010/main" val="1804039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8FDC866A-637C-4AFF-AB45-C2365BD6B7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073057"/>
              </p:ext>
            </p:extLst>
          </p:nvPr>
        </p:nvGraphicFramePr>
        <p:xfrm>
          <a:off x="515380" y="1196752"/>
          <a:ext cx="11161240" cy="3514585"/>
        </p:xfrm>
        <a:graphic>
          <a:graphicData uri="http://schemas.openxmlformats.org/drawingml/2006/table">
            <a:tbl>
              <a:tblPr/>
              <a:tblGrid>
                <a:gridCol w="5580620">
                  <a:extLst>
                    <a:ext uri="{9D8B030D-6E8A-4147-A177-3AD203B41FA5}">
                      <a16:colId xmlns:a16="http://schemas.microsoft.com/office/drawing/2014/main" val="793350885"/>
                    </a:ext>
                  </a:extLst>
                </a:gridCol>
                <a:gridCol w="5580620">
                  <a:extLst>
                    <a:ext uri="{9D8B030D-6E8A-4147-A177-3AD203B41FA5}">
                      <a16:colId xmlns:a16="http://schemas.microsoft.com/office/drawing/2014/main" val="485367"/>
                    </a:ext>
                  </a:extLst>
                </a:gridCol>
              </a:tblGrid>
              <a:tr h="685184">
                <a:tc>
                  <a:txBody>
                    <a:bodyPr/>
                    <a:lstStyle/>
                    <a:p>
                      <a:pPr marL="153670" marR="0" indent="-15367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2021</a:t>
                      </a:r>
                      <a:r>
                        <a:rPr lang="ko-KR" altLang="en-US" sz="18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학년도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9230" marR="0" indent="-18923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2022</a:t>
                      </a:r>
                      <a:r>
                        <a:rPr lang="ko-KR" altLang="en-US" sz="18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학년도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9204930"/>
                  </a:ext>
                </a:extLst>
              </a:tr>
              <a:tr h="2829401">
                <a:tc>
                  <a:txBody>
                    <a:bodyPr/>
                    <a:lstStyle/>
                    <a:p>
                      <a:pPr marL="189230" marR="0" indent="-18923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&lt;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자율문항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&gt;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바탕체" panose="02030609000101010101" pitchFamily="17" charset="-127"/>
                      </a:endParaRPr>
                    </a:p>
                    <a:p>
                      <a:pPr marL="153670" marR="0" indent="-1536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* 지원 동기 등 학생을 종합적으로 판단하기 위해 필요한 경우 대학별로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1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개의 자율 문항을 추가하여 활용하시기 바랍니다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.(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글자 수는 띄어쓰기 포함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1,000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자 또는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1,500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자 이내로 하고 대학에서 선택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바탕체" panose="02030609000101010101" pitchFamily="17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9230" marR="0" indent="-18923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3. </a:t>
                      </a:r>
                      <a:r>
                        <a:rPr lang="en-US" altLang="ko-KR" sz="1600" b="1" kern="0" spc="-1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&lt;</a:t>
                      </a:r>
                      <a:r>
                        <a:rPr lang="ko-KR" altLang="en-US" sz="1600" b="1" kern="0" spc="-1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자율 문항</a:t>
                      </a:r>
                      <a:r>
                        <a:rPr lang="en-US" altLang="ko-KR" sz="1600" b="1" kern="0" spc="-1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&gt; </a:t>
                      </a:r>
                      <a:r>
                        <a:rPr lang="ko-KR" altLang="en-US" sz="1600" b="1" kern="0" spc="-1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필요 시 대학별로 지원 동기</a:t>
                      </a:r>
                      <a:r>
                        <a:rPr lang="en-US" altLang="ko-KR" sz="1600" b="1" kern="0" spc="-1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 </a:t>
                      </a:r>
                      <a:r>
                        <a:rPr lang="ko-KR" altLang="en-US" sz="1600" b="1" kern="0" spc="-1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진로 계획 등의 자율 문항 </a:t>
                      </a:r>
                      <a:r>
                        <a:rPr lang="en-US" altLang="ko-KR" sz="1600" b="1" kern="0" spc="-1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1</a:t>
                      </a:r>
                      <a:r>
                        <a:rPr lang="ko-KR" altLang="en-US" sz="1600" b="1" kern="0" spc="-1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개를 추가하여 활용하시기 바랍니다</a:t>
                      </a:r>
                      <a:r>
                        <a:rPr lang="en-US" altLang="ko-KR" sz="1600" b="1" kern="0" spc="-1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. </a:t>
                      </a:r>
                      <a:r>
                        <a:rPr lang="en-US" altLang="ko-KR" sz="1600" b="1" kern="0" spc="-7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(</a:t>
                      </a:r>
                      <a:r>
                        <a:rPr lang="ko-KR" altLang="en-US" sz="1600" b="1" kern="0" spc="-7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띄어쓰기 포함 </a:t>
                      </a:r>
                      <a:r>
                        <a:rPr lang="en-US" altLang="ko-KR" sz="1600" b="1" kern="0" spc="-7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800</a:t>
                      </a:r>
                      <a:r>
                        <a:rPr lang="ko-KR" altLang="en-US" sz="1600" b="1" kern="0" spc="-7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자 이내</a:t>
                      </a:r>
                      <a:r>
                        <a:rPr lang="en-US" altLang="ko-KR" sz="1600" b="1" kern="0" spc="-7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바탕체" panose="02030609000101010101" pitchFamily="17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5929367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2E33700D-47B0-4C45-BB7D-4AB55A0AA2CC}"/>
              </a:ext>
            </a:extLst>
          </p:cNvPr>
          <p:cNvSpPr txBox="1"/>
          <p:nvPr/>
        </p:nvSpPr>
        <p:spPr>
          <a:xfrm>
            <a:off x="911424" y="332656"/>
            <a:ext cx="7144215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2022 </a:t>
            </a:r>
            <a:r>
              <a:rPr lang="ko-KR" altLang="en-US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대입 자기소개서 대학별 자율문항</a:t>
            </a:r>
            <a:endParaRPr lang="en-US" altLang="ko-KR" sz="2600" b="1" spc="-150" dirty="0">
              <a:ln>
                <a:solidFill>
                  <a:srgbClr val="4F81BD">
                    <a:alpha val="2000"/>
                  </a:srgbClr>
                </a:solidFill>
              </a:ln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45744039"/>
      </p:ext>
    </p:extLst>
  </p:cSld>
  <p:clrMapOvr>
    <a:masterClrMapping/>
  </p:clrMapOvr>
  <p:transition spd="med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0D9D4E80-A748-4F4F-8110-C2A375E93E11}"/>
              </a:ext>
            </a:extLst>
          </p:cNvPr>
          <p:cNvSpPr txBox="1"/>
          <p:nvPr/>
        </p:nvSpPr>
        <p:spPr>
          <a:xfrm>
            <a:off x="398427" y="136626"/>
            <a:ext cx="551679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2023</a:t>
            </a:r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학년도 서류 유형</a:t>
            </a: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4F9DB904-4700-4587-BE10-CBCC4F3581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3456822"/>
              </p:ext>
            </p:extLst>
          </p:nvPr>
        </p:nvGraphicFramePr>
        <p:xfrm>
          <a:off x="398427" y="779751"/>
          <a:ext cx="11032950" cy="5941623"/>
        </p:xfrm>
        <a:graphic>
          <a:graphicData uri="http://schemas.openxmlformats.org/drawingml/2006/table">
            <a:tbl>
              <a:tblPr/>
              <a:tblGrid>
                <a:gridCol w="2735493">
                  <a:extLst>
                    <a:ext uri="{9D8B030D-6E8A-4147-A177-3AD203B41FA5}">
                      <a16:colId xmlns:a16="http://schemas.microsoft.com/office/drawing/2014/main" val="719098044"/>
                    </a:ext>
                  </a:extLst>
                </a:gridCol>
                <a:gridCol w="8297457">
                  <a:extLst>
                    <a:ext uri="{9D8B030D-6E8A-4147-A177-3AD203B41FA5}">
                      <a16:colId xmlns:a16="http://schemas.microsoft.com/office/drawing/2014/main" val="232674278"/>
                    </a:ext>
                  </a:extLst>
                </a:gridCol>
              </a:tblGrid>
              <a:tr h="4518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서류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422A9A"/>
                          </a:solidFill>
                          <a:effectLst/>
                          <a:latin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2000" b="1" kern="0" spc="0" dirty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</a:rPr>
                        <a:t>대학</a:t>
                      </a:r>
                      <a:endParaRPr lang="ko-KR" altLang="en-US" sz="18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651769"/>
                  </a:ext>
                </a:extLst>
              </a:tr>
              <a:tr h="1341136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학생부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모집단위에 따라 자기소개서 제출</a:t>
                      </a:r>
                      <a:r>
                        <a:rPr lang="en-US" altLang="ko-KR" sz="2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강남대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고려대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단국대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대진대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명지대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면접형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상명대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서강대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서울과기대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서울여대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면접전형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성공회대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422A9A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세종대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숙명여대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신한대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 err="1">
                          <a:solidFill>
                            <a:srgbClr val="422A9A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서울과기대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422A9A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서울여대</a:t>
                      </a:r>
                      <a:r>
                        <a:rPr lang="en-US" altLang="ko-KR" sz="1800" b="1" kern="0" spc="0" dirty="0">
                          <a:solidFill>
                            <a:srgbClr val="422A9A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800" b="1" kern="0" spc="0" dirty="0" err="1">
                          <a:solidFill>
                            <a:srgbClr val="422A9A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바롬인재</a:t>
                      </a:r>
                      <a:r>
                        <a:rPr lang="en-US" altLang="ko-KR" sz="1800" b="1" kern="0" spc="0" dirty="0">
                          <a:solidFill>
                            <a:srgbClr val="422A9A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), </a:t>
                      </a: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안양대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422A9A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이화여대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인천대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인하대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차의과학대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평택대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한경대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한국외대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한성대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한신대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한양대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한양대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), </a:t>
                      </a: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협성대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800" b="1" kern="0" spc="0" dirty="0">
                          <a:solidFill>
                            <a:srgbClr val="422A9A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422A9A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홍익대 등</a:t>
                      </a:r>
                      <a:endParaRPr lang="ko-KR" altLang="en-US" sz="1200" kern="0" spc="0" dirty="0">
                        <a:solidFill>
                          <a:srgbClr val="422A9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8219366"/>
                  </a:ext>
                </a:extLst>
              </a:tr>
              <a:tr h="102150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강릉원주대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강원대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경북대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경상대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공주대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군산대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금오공대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목포대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부경대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순천대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부산대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전남대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전북대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제주대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충남대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충북대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학종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Ⅰ),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한국교원대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한국교통대등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066348"/>
                  </a:ext>
                </a:extLst>
              </a:tr>
              <a:tr h="70186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경인교대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서울교대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공주교대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광주교대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대구교대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부산교대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전주교대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진주교대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청주교대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춘천교대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3551174"/>
                  </a:ext>
                </a:extLst>
              </a:tr>
              <a:tr h="1341136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학생부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자기소개서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가천대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가톨릭대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강남대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건국대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경기대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경희대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광운대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국민대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덕성여대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동국대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동덕여대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명지대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서류형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삼육대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서울대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서울시립대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서울여대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서류전형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성균관대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성신여대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숭실대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아주대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연세대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을지대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중앙대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한국산업기술대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한국항공대등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1815846"/>
                  </a:ext>
                </a:extLst>
              </a:tr>
              <a:tr h="3822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연세대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미래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충북대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학종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Ⅱ), </a:t>
                      </a: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포스텍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한국해양대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한림대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한밭대등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1805060"/>
                  </a:ext>
                </a:extLst>
              </a:tr>
              <a:tr h="70186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학생부</a:t>
                      </a:r>
                      <a:r>
                        <a:rPr lang="en-US" altLang="ko-KR" sz="2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미술활동보고서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홍익대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미술계열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홍익대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세종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미술계열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726474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64C95E3B-BBB4-4C12-9CF0-6CB0703DB5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843" y="11747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306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0106107"/>
              </p:ext>
            </p:extLst>
          </p:nvPr>
        </p:nvGraphicFramePr>
        <p:xfrm>
          <a:off x="579843" y="1015373"/>
          <a:ext cx="10644800" cy="5289633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4306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37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104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79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대학</a:t>
                      </a:r>
                    </a:p>
                  </a:txBody>
                  <a:tcPr marL="14845" marR="14845" marT="17835" marB="17835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 err="1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전형명</a:t>
                      </a:r>
                      <a:endParaRPr lang="ko-KR" altLang="en-US" sz="1400" b="1" kern="0" spc="-5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845" marR="14845" marT="17835" marB="1783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수능최저학력기준</a:t>
                      </a:r>
                    </a:p>
                  </a:txBody>
                  <a:tcPr marL="14845" marR="14845" marT="17835" marB="1783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329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고려대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845" marR="14845" marT="18412" marB="18412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 err="1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학업우수형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845" marR="14845" marT="18412" marB="18412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indent="0" algn="l" fontAlgn="base" latinLnBrk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[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인문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] 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국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수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영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사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과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  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개 합 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7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등급이내 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한 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등급</a:t>
                      </a:r>
                    </a:p>
                    <a:p>
                      <a:pPr marL="108000" marR="0" indent="0" algn="l" fontAlgn="base" latinLnBrk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자연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] 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국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수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미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기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),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영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과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4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개 합 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8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등급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한 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등급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108000" marR="0" indent="0" algn="l" fontAlgn="base" latinLnBrk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400" b="1" kern="0" spc="-50" dirty="0" err="1">
                          <a:effectLst/>
                          <a:latin typeface="+mj-ea"/>
                          <a:ea typeface="+mj-ea"/>
                        </a:rPr>
                        <a:t>의예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] 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국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수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미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기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),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영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과 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개 합 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5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등급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한 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등급 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08000" marR="14845" marT="18412" marB="18412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8540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연세대</a:t>
                      </a:r>
                    </a:p>
                  </a:txBody>
                  <a:tcPr marL="14845" marR="14845" marT="17835" marB="17835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j-ea"/>
                          <a:ea typeface="+mn-ea"/>
                          <a:cs typeface="+mn-cs"/>
                        </a:rPr>
                        <a:t>활동우수형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845" marR="14845" marT="17835" marB="1783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indent="0" algn="l" fontAlgn="base" latinLnBrk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인문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] 2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개 합 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4(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국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수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중 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개 과목 포함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), 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영 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등급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한 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등급</a:t>
                      </a:r>
                      <a:endParaRPr lang="en-US" altLang="ko-KR" sz="1400" b="1" kern="0" spc="-50" baseline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108000" marR="0" indent="0" algn="l" fontAlgn="base" latinLnBrk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자연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] 2</a:t>
                      </a:r>
                      <a:r>
                        <a:rPr lang="ko-KR" altLang="en-US" sz="1400" b="1" kern="0" spc="-50" baseline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개합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5(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수 포함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), 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영 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등급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한 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등급</a:t>
                      </a:r>
                      <a:endParaRPr lang="en-US" altLang="ko-KR" sz="1400" b="1" kern="0" spc="-50" baseline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108000" marR="0" indent="0" algn="l" fontAlgn="base" latinLnBrk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의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치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약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] 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국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수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미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기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 1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등급 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개 이상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국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수 중 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개 포함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 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영 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등급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한 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등급 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08000" marR="14845" marT="17835" marB="1783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98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ko-KR" altLang="en-US" sz="1400" b="1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j-ea"/>
                          <a:ea typeface="+mn-ea"/>
                          <a:cs typeface="+mn-cs"/>
                        </a:rPr>
                        <a:t>국제형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j-ea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j-ea"/>
                          <a:ea typeface="+mn-ea"/>
                          <a:cs typeface="+mn-cs"/>
                        </a:rPr>
                        <a:t>국내고</a:t>
                      </a:r>
                      <a:r>
                        <a:rPr kumimoji="0" lang="en-US" altLang="ko-KR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845" marR="14845" marT="17835" marB="1783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indent="0" algn="l" fontAlgn="base" latinLnBrk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개 합 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등급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국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수 중 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개 과목 포함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), 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영 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등급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한 </a:t>
                      </a:r>
                      <a:r>
                        <a:rPr lang="en-US" altLang="ko-KR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1400" b="1" kern="0" spc="-5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등급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08000" marR="14845" marT="17835" marB="1783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0365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이화여대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845" marR="14845" marT="17835" marB="17835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미래인재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845" marR="14845" marT="17835" marB="1783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indent="0" algn="l" fontAlgn="base" latinLnBrk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인문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] 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국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수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영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사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과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(1)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 중 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개 합 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6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등급  </a:t>
                      </a:r>
                      <a:endParaRPr lang="en-US" altLang="ko-KR" sz="1400" b="1" kern="0" spc="-50" dirty="0">
                        <a:effectLst/>
                        <a:latin typeface="+mj-ea"/>
                        <a:ea typeface="+mj-ea"/>
                      </a:endParaRPr>
                    </a:p>
                    <a:p>
                      <a:pPr marL="108000" marR="0" indent="0" algn="l" fontAlgn="base" latinLnBrk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자연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] 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국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수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미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기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),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영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과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(1)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중 </a:t>
                      </a:r>
                      <a:r>
                        <a:rPr lang="en-US" altLang="ko-KR" sz="1400" b="1" kern="0" spc="-5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  <a:r>
                        <a:rPr lang="ko-KR" altLang="en-US" sz="1400" b="1" kern="0" spc="-5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개 합 </a:t>
                      </a:r>
                      <a:r>
                        <a:rPr lang="en-US" altLang="ko-KR" sz="1400" b="1" kern="0" spc="-5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  <a:r>
                        <a:rPr lang="ko-KR" altLang="en-US" sz="1400" b="1" kern="0" spc="-5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등급</a:t>
                      </a:r>
                      <a:r>
                        <a:rPr lang="en-US" altLang="ko-KR" sz="1400" b="1" kern="0" spc="-5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수 포함</a:t>
                      </a:r>
                      <a:r>
                        <a:rPr lang="en-US" altLang="ko-KR" sz="1400" b="1" kern="0" spc="-5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</a:p>
                    <a:p>
                      <a:pPr marL="108000" marR="0" indent="0" algn="l" fontAlgn="base" latinLnBrk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의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약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] 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국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수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미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기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),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영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과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(1)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중 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개 합 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등급</a:t>
                      </a:r>
                      <a:endParaRPr lang="en-US" altLang="ko-KR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108000" marR="0" indent="0" algn="l" fontAlgn="base" latinLnBrk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400" b="1" kern="0" spc="-5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미래산업약학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-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인문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] 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국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수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영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사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과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(1)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중 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개 합 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등급</a:t>
                      </a:r>
                      <a:endParaRPr lang="en-US" altLang="ko-KR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108000" marR="0" indent="0" algn="l" fontAlgn="base" latinLnBrk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400" b="1" kern="0" spc="-5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스크랜튼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] 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국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수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영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사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과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(1)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중 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개 합 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등급</a:t>
                      </a:r>
                    </a:p>
                  </a:txBody>
                  <a:tcPr marL="108000" marR="14845" marT="17835" marB="1783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940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홍익대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845" marR="14845" marT="17835" marB="17835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학교생활우수자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845" marR="14845" marT="17835" marB="1783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indent="0" algn="l" fontAlgn="base" latinLnBrk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인문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예술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자율전공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] 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국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수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영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사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과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(1) 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중 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개 합 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7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등급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한 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등급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108000" marR="0" indent="0" algn="l" fontAlgn="base" latinLnBrk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자연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] 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국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수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미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기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),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영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과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(1) 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중 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개 합 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8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등급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한 </a:t>
                      </a:r>
                      <a:r>
                        <a:rPr lang="en-US" altLang="ko-KR" sz="1400" b="1" kern="0" spc="-50" dirty="0">
                          <a:effectLst/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1400" b="1" kern="0" spc="-50" dirty="0">
                          <a:effectLst/>
                          <a:latin typeface="+mj-ea"/>
                          <a:ea typeface="+mj-ea"/>
                        </a:rPr>
                        <a:t>등급</a:t>
                      </a:r>
                      <a:endParaRPr lang="en-US" altLang="ko-KR" sz="1400" b="1" kern="0" spc="-5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08000" marR="14845" marT="17835" marB="1783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869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미술우수자</a:t>
                      </a:r>
                    </a:p>
                  </a:txBody>
                  <a:tcPr marL="14845" marR="14845" marT="17835" marB="1783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lvl="0" indent="0" algn="l" defTabSz="914400" rtl="0" eaLnBrk="1" fontAlgn="base" latinLnBrk="1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국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영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사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과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(1) 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 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개 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등급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한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등급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08000" marR="14845" marT="17835" marB="17835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0D9D4E80-A748-4F4F-8110-C2A375E93E11}"/>
              </a:ext>
            </a:extLst>
          </p:cNvPr>
          <p:cNvSpPr txBox="1"/>
          <p:nvPr/>
        </p:nvSpPr>
        <p:spPr>
          <a:xfrm>
            <a:off x="1853967" y="349092"/>
            <a:ext cx="563268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수능최저학력기준</a:t>
            </a:r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srgbClr val="009BD2"/>
                </a:solidFill>
                <a:latin typeface="+mn-ea"/>
              </a:rPr>
              <a:t> </a:t>
            </a:r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적용</a:t>
            </a:r>
          </a:p>
        </p:txBody>
      </p:sp>
      <p:sp>
        <p:nvSpPr>
          <p:cNvPr id="13" name="사각형: 둥근 위쪽 모서리 12">
            <a:extLst>
              <a:ext uri="{FF2B5EF4-FFF2-40B4-BE49-F238E27FC236}">
                <a16:creationId xmlns:a16="http://schemas.microsoft.com/office/drawing/2014/main" id="{E0F5496B-9437-43C2-9FA0-5D98A466B598}"/>
              </a:ext>
            </a:extLst>
          </p:cNvPr>
          <p:cNvSpPr/>
          <p:nvPr/>
        </p:nvSpPr>
        <p:spPr>
          <a:xfrm rot="5400000">
            <a:off x="763417" y="282039"/>
            <a:ext cx="430656" cy="599087"/>
          </a:xfrm>
          <a:prstGeom prst="round2SameRect">
            <a:avLst>
              <a:gd name="adj1" fmla="val 48620"/>
              <a:gd name="adj2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C3190227-06BA-4ED6-B6F7-35A69C4EA260}"/>
              </a:ext>
            </a:extLst>
          </p:cNvPr>
          <p:cNvSpPr/>
          <p:nvPr/>
        </p:nvSpPr>
        <p:spPr>
          <a:xfrm>
            <a:off x="579843" y="349092"/>
            <a:ext cx="757189" cy="458577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72000" rtlCol="0" anchor="ctr"/>
          <a:lstStyle/>
          <a:p>
            <a:pPr algn="ctr"/>
            <a:r>
              <a:rPr lang="ko-KR" altLang="en-US" b="1" spc="-300" dirty="0">
                <a:solidFill>
                  <a:schemeClr val="bg1"/>
                </a:solidFill>
                <a:latin typeface="+mn-ea"/>
              </a:rPr>
              <a:t>예시</a:t>
            </a:r>
            <a:endParaRPr lang="en-US" altLang="ko-KR" b="1" spc="-3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6210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 descr="팬다0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5760" y="772497"/>
            <a:ext cx="11826240" cy="5993429"/>
          </a:xfrm>
          <a:prstGeom prst="rect">
            <a:avLst/>
          </a:prstGeom>
        </p:spPr>
      </p:pic>
      <p:sp>
        <p:nvSpPr>
          <p:cNvPr id="21" name="직사각형 20"/>
          <p:cNvSpPr/>
          <p:nvPr/>
        </p:nvSpPr>
        <p:spPr>
          <a:xfrm>
            <a:off x="8254825" y="1947280"/>
            <a:ext cx="1620957" cy="5027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lnSpc>
                <a:spcPts val="3200"/>
              </a:lnSpc>
              <a:spcBef>
                <a:spcPts val="1800"/>
              </a:spcBef>
            </a:pPr>
            <a:r>
              <a:rPr lang="ko-KR" altLang="en-US" sz="2800" b="1" dirty="0">
                <a:solidFill>
                  <a:schemeClr val="bg1"/>
                </a:solidFill>
              </a:rPr>
              <a:t>지원전략</a:t>
            </a:r>
          </a:p>
        </p:txBody>
      </p:sp>
      <p:pic>
        <p:nvPicPr>
          <p:cNvPr id="22" name="그림 21" descr="체크.png"/>
          <p:cNvPicPr>
            <a:picLocks noChangeAspect="1"/>
          </p:cNvPicPr>
          <p:nvPr/>
        </p:nvPicPr>
        <p:blipFill>
          <a:blip r:embed="rId3" cstate="print"/>
          <a:srcRect l="76451" t="53569" r="-1899" b="10206"/>
          <a:stretch>
            <a:fillRect/>
          </a:stretch>
        </p:blipFill>
        <p:spPr>
          <a:xfrm>
            <a:off x="2801852" y="2173663"/>
            <a:ext cx="324846" cy="386976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3126697" y="2147477"/>
            <a:ext cx="8699543" cy="3927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700"/>
              </a:lnSpc>
              <a:spcBef>
                <a:spcPts val="1700"/>
              </a:spcBef>
            </a:pPr>
            <a:r>
              <a:rPr lang="ko-KR" altLang="en-US" sz="2200" b="1" spc="-70" dirty="0">
                <a:solidFill>
                  <a:prstClr val="black"/>
                </a:solidFill>
              </a:rPr>
              <a:t>미리부터 준비해서 </a:t>
            </a:r>
            <a:r>
              <a:rPr lang="ko-KR" altLang="en-US" sz="2200" b="1" spc="-70" dirty="0">
                <a:solidFill>
                  <a:srgbClr val="1216B2"/>
                </a:solidFill>
              </a:rPr>
              <a:t>전공적합성</a:t>
            </a:r>
            <a:r>
              <a:rPr lang="ko-KR" altLang="en-US" sz="2200" b="1" spc="-70" dirty="0">
                <a:solidFill>
                  <a:prstClr val="black"/>
                </a:solidFill>
              </a:rPr>
              <a:t>이</a:t>
            </a:r>
            <a:r>
              <a:rPr lang="en-US" altLang="ko-KR" sz="2200" b="1" spc="-70" dirty="0">
                <a:solidFill>
                  <a:srgbClr val="C00000"/>
                </a:solidFill>
              </a:rPr>
              <a:t> </a:t>
            </a:r>
            <a:br>
              <a:rPr lang="en-US" altLang="ko-KR" sz="2200" b="1" spc="-70" dirty="0">
                <a:solidFill>
                  <a:srgbClr val="C00000"/>
                </a:solidFill>
              </a:rPr>
            </a:br>
            <a:r>
              <a:rPr lang="ko-KR" altLang="en-US" sz="2200" b="1" spc="-70" dirty="0">
                <a:solidFill>
                  <a:prstClr val="black"/>
                </a:solidFill>
              </a:rPr>
              <a:t>높다면 소신 지원</a:t>
            </a:r>
            <a:r>
              <a:rPr lang="en-US" altLang="ko-KR" sz="2200" b="1" spc="-70" dirty="0">
                <a:solidFill>
                  <a:prstClr val="black"/>
                </a:solidFill>
              </a:rPr>
              <a:t>! </a:t>
            </a:r>
          </a:p>
          <a:p>
            <a:pPr>
              <a:lnSpc>
                <a:spcPts val="2700"/>
              </a:lnSpc>
              <a:spcBef>
                <a:spcPts val="1700"/>
              </a:spcBef>
            </a:pPr>
            <a:r>
              <a:rPr lang="ko-KR" altLang="en-US" sz="2200" b="1" spc="-70" dirty="0">
                <a:solidFill>
                  <a:prstClr val="black"/>
                </a:solidFill>
              </a:rPr>
              <a:t>중상위권 대학은 학생부종합전형 선발인원이 교과</a:t>
            </a:r>
            <a:r>
              <a:rPr lang="en-US" altLang="ko-KR" sz="2200" b="1" spc="-70" dirty="0">
                <a:solidFill>
                  <a:prstClr val="black"/>
                </a:solidFill>
              </a:rPr>
              <a:t/>
            </a:r>
            <a:br>
              <a:rPr lang="en-US" altLang="ko-KR" sz="2200" b="1" spc="-70" dirty="0">
                <a:solidFill>
                  <a:prstClr val="black"/>
                </a:solidFill>
              </a:rPr>
            </a:br>
            <a:r>
              <a:rPr lang="ko-KR" altLang="en-US" sz="2200" b="1" spc="-70" dirty="0">
                <a:solidFill>
                  <a:prstClr val="black"/>
                </a:solidFill>
              </a:rPr>
              <a:t>전형보다 많으므로 본인에게 적합한 대학 찾기</a:t>
            </a:r>
            <a:r>
              <a:rPr lang="en-US" altLang="ko-KR" sz="2200" b="1" spc="-70" dirty="0">
                <a:solidFill>
                  <a:prstClr val="black"/>
                </a:solidFill>
              </a:rPr>
              <a:t>!</a:t>
            </a:r>
          </a:p>
          <a:p>
            <a:pPr>
              <a:lnSpc>
                <a:spcPts val="2700"/>
              </a:lnSpc>
              <a:spcBef>
                <a:spcPts val="1700"/>
              </a:spcBef>
            </a:pPr>
            <a:r>
              <a:rPr lang="ko-KR" altLang="en-US" sz="2200" b="1" spc="-70" dirty="0">
                <a:solidFill>
                  <a:srgbClr val="1216B2"/>
                </a:solidFill>
              </a:rPr>
              <a:t>교과활동 중요</a:t>
            </a:r>
            <a:r>
              <a:rPr lang="en-US" altLang="ko-KR" sz="2200" b="1" spc="-70" dirty="0">
                <a:solidFill>
                  <a:srgbClr val="1216B2"/>
                </a:solidFill>
              </a:rPr>
              <a:t>!</a:t>
            </a:r>
          </a:p>
          <a:p>
            <a:pPr>
              <a:lnSpc>
                <a:spcPts val="2700"/>
              </a:lnSpc>
              <a:spcBef>
                <a:spcPts val="1700"/>
              </a:spcBef>
            </a:pPr>
            <a:r>
              <a:rPr lang="ko-KR" altLang="en-US" sz="2200" b="1" spc="-70" dirty="0">
                <a:solidFill>
                  <a:srgbClr val="1216B2"/>
                </a:solidFill>
              </a:rPr>
              <a:t>면접 미리미리 준비</a:t>
            </a:r>
            <a:r>
              <a:rPr lang="en-US" altLang="ko-KR" sz="2200" b="1" spc="-70" dirty="0">
                <a:solidFill>
                  <a:srgbClr val="1216B2"/>
                </a:solidFill>
              </a:rPr>
              <a:t>!</a:t>
            </a:r>
          </a:p>
          <a:p>
            <a:pPr>
              <a:lnSpc>
                <a:spcPts val="2700"/>
              </a:lnSpc>
              <a:spcBef>
                <a:spcPts val="1700"/>
              </a:spcBef>
            </a:pPr>
            <a:r>
              <a:rPr lang="ko-KR" altLang="en-US" sz="2200" b="1" spc="-150" dirty="0">
                <a:solidFill>
                  <a:srgbClr val="1216B2"/>
                </a:solidFill>
              </a:rPr>
              <a:t>수업의 중요성</a:t>
            </a:r>
            <a:r>
              <a:rPr lang="en-US" altLang="ko-KR" sz="2200" b="1" spc="-150" dirty="0">
                <a:solidFill>
                  <a:srgbClr val="1216B2"/>
                </a:solidFill>
              </a:rPr>
              <a:t>, </a:t>
            </a:r>
            <a:r>
              <a:rPr lang="ko-KR" altLang="en-US" sz="2200" b="1" spc="-150" dirty="0">
                <a:solidFill>
                  <a:srgbClr val="1216B2"/>
                </a:solidFill>
              </a:rPr>
              <a:t>학교생활의 중요성</a:t>
            </a:r>
            <a:r>
              <a:rPr lang="en-US" altLang="ko-KR" sz="2200" b="1" spc="-150" dirty="0">
                <a:solidFill>
                  <a:srgbClr val="1216B2"/>
                </a:solidFill>
              </a:rPr>
              <a:t>,</a:t>
            </a:r>
            <a:r>
              <a:rPr lang="en-US" altLang="ko-KR" sz="2200" b="1" spc="-150" dirty="0">
                <a:solidFill>
                  <a:srgbClr val="C00000"/>
                </a:solidFill>
              </a:rPr>
              <a:t> </a:t>
            </a:r>
            <a:r>
              <a:rPr lang="ko-KR" altLang="en-US" sz="2200" b="1" spc="-150" dirty="0">
                <a:solidFill>
                  <a:srgbClr val="3038DC"/>
                </a:solidFill>
              </a:rPr>
              <a:t>학생부기록의 중요성</a:t>
            </a:r>
            <a:r>
              <a:rPr lang="en-US" altLang="ko-KR" sz="2200" b="1" spc="-150" dirty="0">
                <a:solidFill>
                  <a:srgbClr val="3038DC"/>
                </a:solidFill>
              </a:rPr>
              <a:t>!</a:t>
            </a:r>
          </a:p>
          <a:p>
            <a:pPr>
              <a:lnSpc>
                <a:spcPts val="2700"/>
              </a:lnSpc>
              <a:spcBef>
                <a:spcPts val="1700"/>
              </a:spcBef>
            </a:pPr>
            <a:r>
              <a:rPr lang="ko-KR" altLang="en-US" sz="2200" b="1" spc="-70" dirty="0">
                <a:solidFill>
                  <a:srgbClr val="C00000"/>
                </a:solidFill>
              </a:rPr>
              <a:t>학교장추천전형으로 학종 경쟁률 하락가능성</a:t>
            </a:r>
            <a:r>
              <a:rPr lang="en-US" altLang="ko-KR" sz="2200" b="1" spc="-70" dirty="0">
                <a:solidFill>
                  <a:srgbClr val="C00000"/>
                </a:solidFill>
              </a:rPr>
              <a:t>…3</a:t>
            </a:r>
            <a:r>
              <a:rPr lang="ko-KR" altLang="en-US" sz="2200" b="1" spc="-70" dirty="0" err="1">
                <a:solidFill>
                  <a:srgbClr val="C00000"/>
                </a:solidFill>
              </a:rPr>
              <a:t>등급대</a:t>
            </a:r>
            <a:r>
              <a:rPr lang="ko-KR" altLang="en-US" sz="2200" b="1" spc="-70" dirty="0">
                <a:solidFill>
                  <a:srgbClr val="C00000"/>
                </a:solidFill>
              </a:rPr>
              <a:t> 집중 기회 </a:t>
            </a:r>
            <a:endParaRPr lang="en-US" altLang="ko-KR" sz="2200" b="1" spc="-70" dirty="0">
              <a:solidFill>
                <a:srgbClr val="C00000"/>
              </a:solidFill>
            </a:endParaRPr>
          </a:p>
        </p:txBody>
      </p:sp>
      <p:pic>
        <p:nvPicPr>
          <p:cNvPr id="23" name="그림 22" descr="체크.png"/>
          <p:cNvPicPr>
            <a:picLocks noChangeAspect="1"/>
          </p:cNvPicPr>
          <p:nvPr/>
        </p:nvPicPr>
        <p:blipFill>
          <a:blip r:embed="rId3" cstate="print"/>
          <a:srcRect l="76451" t="53569" r="-1899" b="10206"/>
          <a:stretch>
            <a:fillRect/>
          </a:stretch>
        </p:blipFill>
        <p:spPr>
          <a:xfrm>
            <a:off x="2801852" y="3075595"/>
            <a:ext cx="324846" cy="386976"/>
          </a:xfrm>
          <a:prstGeom prst="rect">
            <a:avLst/>
          </a:prstGeom>
        </p:spPr>
      </p:pic>
      <p:pic>
        <p:nvPicPr>
          <p:cNvPr id="24" name="그림 23" descr="체크.png"/>
          <p:cNvPicPr>
            <a:picLocks noChangeAspect="1"/>
          </p:cNvPicPr>
          <p:nvPr/>
        </p:nvPicPr>
        <p:blipFill>
          <a:blip r:embed="rId3" cstate="print"/>
          <a:srcRect l="76451" t="53569" r="-1899" b="10206"/>
          <a:stretch>
            <a:fillRect/>
          </a:stretch>
        </p:blipFill>
        <p:spPr>
          <a:xfrm>
            <a:off x="2801852" y="3966627"/>
            <a:ext cx="324846" cy="386976"/>
          </a:xfrm>
          <a:prstGeom prst="rect">
            <a:avLst/>
          </a:prstGeom>
        </p:spPr>
      </p:pic>
      <p:pic>
        <p:nvPicPr>
          <p:cNvPr id="25" name="그림 24" descr="체크.png"/>
          <p:cNvPicPr>
            <a:picLocks noChangeAspect="1"/>
          </p:cNvPicPr>
          <p:nvPr/>
        </p:nvPicPr>
        <p:blipFill>
          <a:blip r:embed="rId3" cstate="print"/>
          <a:srcRect l="76451" t="53569" r="-1899" b="10206"/>
          <a:stretch>
            <a:fillRect/>
          </a:stretch>
        </p:blipFill>
        <p:spPr>
          <a:xfrm>
            <a:off x="2801852" y="4542691"/>
            <a:ext cx="324846" cy="386976"/>
          </a:xfrm>
          <a:prstGeom prst="rect">
            <a:avLst/>
          </a:prstGeom>
        </p:spPr>
      </p:pic>
      <p:pic>
        <p:nvPicPr>
          <p:cNvPr id="26" name="그림 25" descr="체크.png"/>
          <p:cNvPicPr>
            <a:picLocks noChangeAspect="1"/>
          </p:cNvPicPr>
          <p:nvPr/>
        </p:nvPicPr>
        <p:blipFill>
          <a:blip r:embed="rId3" cstate="print"/>
          <a:srcRect l="76451" t="53569" r="-1899" b="10206"/>
          <a:stretch>
            <a:fillRect/>
          </a:stretch>
        </p:blipFill>
        <p:spPr>
          <a:xfrm>
            <a:off x="2801852" y="5110737"/>
            <a:ext cx="324846" cy="386976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978011" y="310832"/>
            <a:ext cx="7692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학생부종합전형 지원전략</a:t>
            </a:r>
          </a:p>
        </p:txBody>
      </p:sp>
      <p:pic>
        <p:nvPicPr>
          <p:cNvPr id="12" name="그림 11" descr="체크.png">
            <a:extLst>
              <a:ext uri="{FF2B5EF4-FFF2-40B4-BE49-F238E27FC236}">
                <a16:creationId xmlns:a16="http://schemas.microsoft.com/office/drawing/2014/main" id="{83673FFB-6833-4423-8B46-BDCE7344224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 l="76451" t="53569" r="-1899" b="10206"/>
          <a:stretch>
            <a:fillRect/>
          </a:stretch>
        </p:blipFill>
        <p:spPr>
          <a:xfrm>
            <a:off x="2801852" y="5628404"/>
            <a:ext cx="324846" cy="36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75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5401" y="6004162"/>
            <a:ext cx="6472677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US" altLang="ko-KR" sz="1200" b="1" spc="15" dirty="0">
                <a:latin typeface="+mn-ea"/>
              </a:rPr>
              <a:t>*</a:t>
            </a:r>
            <a:r>
              <a:rPr lang="ko-KR" altLang="en-US" sz="1200" b="1" kern="0" spc="-113" dirty="0">
                <a:latin typeface="+mj-ea"/>
              </a:rPr>
              <a:t>진로활동 특기사항에 </a:t>
            </a:r>
            <a:r>
              <a:rPr lang="ko-KR" altLang="en-US" sz="1200" b="1" spc="15" dirty="0">
                <a:latin typeface="+mn-ea"/>
              </a:rPr>
              <a:t>진로희망분야 기재 가능하나 </a:t>
            </a:r>
            <a:r>
              <a:rPr lang="ko-KR" altLang="en-US" sz="1200" b="1" spc="15" dirty="0" err="1">
                <a:solidFill>
                  <a:srgbClr val="C00000"/>
                </a:solidFill>
                <a:latin typeface="+mn-ea"/>
              </a:rPr>
              <a:t>미제공</a:t>
            </a:r>
            <a:endParaRPr lang="en-US" altLang="ko-KR" sz="1200" b="1" spc="15" dirty="0">
              <a:solidFill>
                <a:srgbClr val="C00000"/>
              </a:solidFill>
            </a:endParaRPr>
          </a:p>
          <a:p>
            <a:pPr>
              <a:lnSpc>
                <a:spcPts val="1500"/>
              </a:lnSpc>
            </a:pPr>
            <a:endParaRPr lang="en-US" altLang="ko-KR" sz="1200" b="1" dirty="0">
              <a:solidFill>
                <a:srgbClr val="C00000"/>
              </a:solidFill>
            </a:endParaRPr>
          </a:p>
          <a:p>
            <a:pPr>
              <a:lnSpc>
                <a:spcPts val="1500"/>
              </a:lnSpc>
            </a:pPr>
            <a:r>
              <a:rPr lang="en-US" altLang="ko-KR" sz="1200" b="1" dirty="0">
                <a:solidFill>
                  <a:srgbClr val="C00000"/>
                </a:solidFill>
              </a:rPr>
              <a:t>※ 2022</a:t>
            </a:r>
            <a:r>
              <a:rPr lang="ko-KR" altLang="en-US" sz="1200" b="1" dirty="0">
                <a:solidFill>
                  <a:srgbClr val="C00000"/>
                </a:solidFill>
              </a:rPr>
              <a:t>학년도 </a:t>
            </a:r>
            <a:r>
              <a:rPr lang="en-US" altLang="ko-KR" sz="1200" b="1" dirty="0">
                <a:solidFill>
                  <a:srgbClr val="C00000"/>
                </a:solidFill>
              </a:rPr>
              <a:t> </a:t>
            </a:r>
            <a:r>
              <a:rPr lang="ko-KR" altLang="en-US" sz="1200" b="1" dirty="0">
                <a:solidFill>
                  <a:srgbClr val="C00000"/>
                </a:solidFill>
              </a:rPr>
              <a:t>작성기준일</a:t>
            </a:r>
            <a:r>
              <a:rPr lang="en-US" altLang="ko-KR" sz="1200" b="1" dirty="0">
                <a:solidFill>
                  <a:srgbClr val="C00000"/>
                </a:solidFill>
              </a:rPr>
              <a:t>: </a:t>
            </a:r>
            <a:r>
              <a:rPr lang="ko-KR" altLang="en-US" sz="1200" b="1" dirty="0">
                <a:solidFill>
                  <a:srgbClr val="C00000"/>
                </a:solidFill>
              </a:rPr>
              <a:t>수시 </a:t>
            </a:r>
            <a:r>
              <a:rPr lang="en-US" altLang="ko-KR" sz="1200" b="1" dirty="0">
                <a:solidFill>
                  <a:srgbClr val="C00000"/>
                </a:solidFill>
              </a:rPr>
              <a:t>8.31, </a:t>
            </a:r>
            <a:r>
              <a:rPr lang="ko-KR" altLang="en-US" sz="1200" b="1" dirty="0">
                <a:solidFill>
                  <a:srgbClr val="C00000"/>
                </a:solidFill>
              </a:rPr>
              <a:t>정시 </a:t>
            </a:r>
            <a:r>
              <a:rPr lang="en-US" altLang="ko-KR" sz="1200" b="1" dirty="0">
                <a:solidFill>
                  <a:srgbClr val="C00000"/>
                </a:solidFill>
              </a:rPr>
              <a:t>11.30    </a:t>
            </a:r>
            <a:endParaRPr lang="ko-KR" altLang="en-US" sz="1200" b="1" dirty="0">
              <a:solidFill>
                <a:srgbClr val="C0000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6FE6159-3562-4FC7-A076-21FD2030700C}"/>
              </a:ext>
            </a:extLst>
          </p:cNvPr>
          <p:cNvSpPr txBox="1"/>
          <p:nvPr/>
        </p:nvSpPr>
        <p:spPr>
          <a:xfrm>
            <a:off x="695401" y="287989"/>
            <a:ext cx="6998734" cy="42898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2100" b="1" spc="-113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대입전형 학생부 온라인 제공범위</a:t>
            </a: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3025399"/>
              </p:ext>
            </p:extLst>
          </p:nvPr>
        </p:nvGraphicFramePr>
        <p:xfrm>
          <a:off x="467865" y="1185628"/>
          <a:ext cx="10469462" cy="470344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5497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072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953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170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5704"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5B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항목</a:t>
                      </a: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5B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수시모집 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 고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3, </a:t>
                      </a: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en-US" altLang="ko-KR" sz="1400" b="1" baseline="0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5B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수시모집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현고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5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027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+mn-ea"/>
                          <a:ea typeface="+mn-ea"/>
                        </a:rPr>
                        <a:t>1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just" latinLnBrk="1"/>
                      <a:r>
                        <a:rPr lang="ko-KR" altLang="en-US" sz="1400" b="1" dirty="0" err="1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인적사항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0800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인적사항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400" b="1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학적사항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통합 </a:t>
                      </a:r>
                      <a:endParaRPr lang="en-US" altLang="ko-KR" sz="1400" b="1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0800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제공</a:t>
                      </a:r>
                      <a:endParaRPr lang="en-US" altLang="ko-KR" sz="1000" b="1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10800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인적사항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400" b="1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학적사항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통합</a:t>
                      </a:r>
                      <a:endParaRPr lang="en-US" altLang="ko-KR" sz="1400" b="1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10800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제공</a:t>
                      </a:r>
                      <a:endParaRPr lang="en-US" altLang="ko-KR" sz="1050" b="1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027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+mn-ea"/>
                          <a:ea typeface="+mn-ea"/>
                        </a:rPr>
                        <a:t>2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just" latinLnBrk="1"/>
                      <a:r>
                        <a:rPr lang="ko-KR" altLang="en-US" sz="1400" b="1" dirty="0" err="1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학적사항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0800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1" kern="120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5629" marR="75629" marT="37814" marB="37814" anchor="ctr">
                    <a:lnL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247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+mn-ea"/>
                          <a:ea typeface="+mn-ea"/>
                        </a:rPr>
                        <a:t>3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just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출결상황</a:t>
                      </a: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ctr" latinLnBrk="1"/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모든 자료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8000"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모든 자료</a:t>
                      </a: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247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+mn-ea"/>
                          <a:ea typeface="+mn-ea"/>
                        </a:rPr>
                        <a:t>4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just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수상경력</a:t>
                      </a: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ctr" latinLnBrk="1"/>
                      <a:r>
                        <a:rPr lang="en-US" altLang="ko-KR" sz="1400" b="1" dirty="0">
                          <a:solidFill>
                            <a:srgbClr val="C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400" b="1" dirty="0">
                          <a:solidFill>
                            <a:srgbClr val="C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학기당 </a:t>
                      </a:r>
                      <a:r>
                        <a:rPr lang="en-US" altLang="ko-KR" sz="1400" b="1" dirty="0">
                          <a:solidFill>
                            <a:srgbClr val="C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400" b="1" dirty="0">
                          <a:solidFill>
                            <a:srgbClr val="C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개만 제공</a:t>
                      </a: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8000" algn="ctr" latinLnBrk="1"/>
                      <a:r>
                        <a:rPr lang="ko-KR" altLang="en-US" sz="1400" b="1" dirty="0" err="1">
                          <a:solidFill>
                            <a:srgbClr val="C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미제공</a:t>
                      </a:r>
                      <a:endParaRPr lang="ko-KR" altLang="en-US" sz="1400" b="1" dirty="0">
                        <a:solidFill>
                          <a:srgbClr val="C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247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+mn-ea"/>
                          <a:ea typeface="+mn-ea"/>
                        </a:rPr>
                        <a:t>5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just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 및 인증 취득상황</a:t>
                      </a: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ctr" latinLnBrk="1"/>
                      <a:r>
                        <a:rPr lang="ko-KR" altLang="en-US" sz="1400" b="1" dirty="0" err="1">
                          <a:solidFill>
                            <a:srgbClr val="C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미제공</a:t>
                      </a:r>
                      <a:endParaRPr lang="ko-KR" altLang="en-US" sz="1400" b="1" dirty="0">
                        <a:solidFill>
                          <a:srgbClr val="C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800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err="1">
                          <a:solidFill>
                            <a:srgbClr val="C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미제공</a:t>
                      </a:r>
                      <a:endParaRPr lang="ko-KR" altLang="en-US" sz="1400" b="1" dirty="0">
                        <a:solidFill>
                          <a:srgbClr val="C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247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+mn-ea"/>
                          <a:ea typeface="+mn-ea"/>
                        </a:rPr>
                        <a:t>6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just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진로희망사항</a:t>
                      </a: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ctr" latinLnBrk="1"/>
                      <a:r>
                        <a:rPr lang="ko-KR" altLang="en-US" sz="1400" b="1" dirty="0" err="1">
                          <a:solidFill>
                            <a:srgbClr val="C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미제공</a:t>
                      </a:r>
                      <a:endParaRPr lang="ko-KR" altLang="en-US" sz="1400" b="1" dirty="0">
                        <a:solidFill>
                          <a:srgbClr val="C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8000" algn="ctr" latinLnBrk="1"/>
                      <a:r>
                        <a:rPr lang="ko-KR" altLang="en-US" sz="1400" b="1" dirty="0" err="1">
                          <a:solidFill>
                            <a:srgbClr val="C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미제공</a:t>
                      </a:r>
                      <a:endParaRPr lang="ko-KR" altLang="en-US" sz="1400" b="1" dirty="0">
                        <a:solidFill>
                          <a:srgbClr val="C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247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+mn-ea"/>
                          <a:ea typeface="+mn-ea"/>
                        </a:rPr>
                        <a:t>7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just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창의적 체험활동상황</a:t>
                      </a: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1200" spc="-18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400" b="1" kern="1200" spc="-18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모든  자료</a:t>
                      </a:r>
                      <a:r>
                        <a:rPr lang="en-US" altLang="ko-KR" sz="1400" b="1" kern="1200" spc="-18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*</a:t>
                      </a: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800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spc="-18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모든  자료</a:t>
                      </a:r>
                      <a:r>
                        <a:rPr lang="en-US" altLang="ko-KR" sz="1400" b="1" kern="1200" spc="-18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*</a:t>
                      </a: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2472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+mn-ea"/>
                          <a:ea typeface="+mn-ea"/>
                        </a:rPr>
                        <a:t>8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just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교과학습발달상황</a:t>
                      </a: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08000"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1, 2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학년 및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학년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학기 </a:t>
                      </a:r>
                      <a:endParaRPr lang="en-US" altLang="ko-KR" sz="14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08000"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자료</a:t>
                      </a: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10800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1, 2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학년 및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학년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학기</a:t>
                      </a:r>
                      <a:endParaRPr lang="en-US" altLang="ko-KR" sz="14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0800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자료</a:t>
                      </a: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74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latinLnBrk="1"/>
                      <a:r>
                        <a:rPr lang="en-US" altLang="ko-KR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세부능력 및 특기사항</a:t>
                      </a: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08000" algn="ctr" latinLnBrk="1"/>
                      <a:endParaRPr lang="ko-KR" altLang="en-US" sz="11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108000" algn="ctr" latinLnBrk="1"/>
                      <a:endParaRPr lang="ko-KR" altLang="en-US" sz="11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9240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+mn-ea"/>
                          <a:ea typeface="+mn-ea"/>
                        </a:rPr>
                        <a:t>9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독서활동상황</a:t>
                      </a: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1, 2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학년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3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학년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학기 자료</a:t>
                      </a: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ctr" latinLnBrk="1"/>
                      <a:r>
                        <a:rPr lang="ko-KR" altLang="en-US" sz="1400" b="1" dirty="0" err="1">
                          <a:solidFill>
                            <a:srgbClr val="C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미제공</a:t>
                      </a:r>
                      <a:endParaRPr lang="ko-KR" altLang="en-US" sz="1400" b="1" dirty="0">
                        <a:solidFill>
                          <a:srgbClr val="C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247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+mn-ea"/>
                          <a:ea typeface="+mn-ea"/>
                        </a:rPr>
                        <a:t>10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행동특성 및 종합의견</a:t>
                      </a: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1, 2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학년 자료</a:t>
                      </a: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08000"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1, 2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학년 자료</a:t>
                      </a:r>
                    </a:p>
                  </a:txBody>
                  <a:tcPr marL="75629" marR="75629" marT="37814" marB="37814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695401" y="865186"/>
            <a:ext cx="3993069" cy="2333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14313" indent="-214313">
              <a:buFont typeface="Wingdings" panose="05000000000000000000" pitchFamily="2" charset="2"/>
              <a:buChar char="§"/>
            </a:pPr>
            <a:r>
              <a:rPr lang="ko-KR" altLang="en-US" sz="1350" b="1" spc="-113" dirty="0">
                <a:solidFill>
                  <a:schemeClr val="accent5">
                    <a:lumMod val="75000"/>
                  </a:schemeClr>
                </a:solidFill>
              </a:rPr>
              <a:t>고</a:t>
            </a:r>
            <a:r>
              <a:rPr lang="en-US" altLang="ko-KR" sz="1350" b="1" spc="-113" dirty="0">
                <a:solidFill>
                  <a:schemeClr val="accent5">
                    <a:lumMod val="75000"/>
                  </a:schemeClr>
                </a:solidFill>
              </a:rPr>
              <a:t>3 </a:t>
            </a:r>
            <a:r>
              <a:rPr lang="ko-KR" altLang="en-US" sz="1350" b="1" spc="-113" dirty="0">
                <a:solidFill>
                  <a:schemeClr val="accent5">
                    <a:lumMod val="75000"/>
                  </a:schemeClr>
                </a:solidFill>
              </a:rPr>
              <a:t>고</a:t>
            </a:r>
            <a:r>
              <a:rPr lang="en-US" altLang="ko-KR" sz="1350" b="1" spc="-113" dirty="0">
                <a:solidFill>
                  <a:schemeClr val="accent5">
                    <a:lumMod val="75000"/>
                  </a:schemeClr>
                </a:solidFill>
              </a:rPr>
              <a:t>2, VS </a:t>
            </a:r>
            <a:r>
              <a:rPr lang="ko-KR" altLang="en-US" sz="1350" b="1" spc="-113" dirty="0">
                <a:solidFill>
                  <a:schemeClr val="accent5">
                    <a:lumMod val="75000"/>
                  </a:schemeClr>
                </a:solidFill>
              </a:rPr>
              <a:t>고</a:t>
            </a:r>
            <a:r>
              <a:rPr lang="en-US" altLang="ko-KR" sz="1350" b="1" spc="-113" dirty="0">
                <a:solidFill>
                  <a:schemeClr val="accent5">
                    <a:lumMod val="75000"/>
                  </a:schemeClr>
                </a:solidFill>
              </a:rPr>
              <a:t>1  </a:t>
            </a:r>
            <a:r>
              <a:rPr lang="ko-KR" altLang="en-US" sz="1350" b="1" spc="-113" dirty="0">
                <a:solidFill>
                  <a:schemeClr val="accent5">
                    <a:lumMod val="75000"/>
                  </a:schemeClr>
                </a:solidFill>
              </a:rPr>
              <a:t>학생부 온라인 제공범위 비교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4B7D4EF0-DFB7-4AD0-A813-C6AB1ADCDD91}"/>
              </a:ext>
            </a:extLst>
          </p:cNvPr>
          <p:cNvSpPr/>
          <p:nvPr/>
        </p:nvSpPr>
        <p:spPr>
          <a:xfrm>
            <a:off x="3845833" y="1199626"/>
            <a:ext cx="4001549" cy="468944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0788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81200" y="152718"/>
            <a:ext cx="5791200" cy="467970"/>
          </a:xfrm>
        </p:spPr>
        <p:txBody>
          <a:bodyPr>
            <a:normAutofit/>
          </a:bodyPr>
          <a:lstStyle/>
          <a:p>
            <a:r>
              <a:rPr lang="ko-KR" altLang="en-US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학생부 주요 항목 변경 사항</a:t>
            </a: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4252220"/>
              </p:ext>
            </p:extLst>
          </p:nvPr>
        </p:nvGraphicFramePr>
        <p:xfrm>
          <a:off x="767408" y="836713"/>
          <a:ext cx="10441160" cy="5472609"/>
        </p:xfrm>
        <a:graphic>
          <a:graphicData uri="http://schemas.openxmlformats.org/drawingml/2006/table">
            <a:tbl>
              <a:tblPr/>
              <a:tblGrid>
                <a:gridCol w="27398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384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9932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구분 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2022 ~ 2023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대입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현고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고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2024~2027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대입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현 고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1~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중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776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진로희망사항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항목삭제</a:t>
                      </a:r>
                      <a:endParaRPr lang="ko-KR" altLang="en-US" sz="1600" b="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진로희망은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창체진로활동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특기사항에 기재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미제공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186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수상경력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교내 수상 학기당 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건만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대입 반영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대입 </a:t>
                      </a:r>
                      <a:r>
                        <a:rPr lang="ko-KR" altLang="en-US" sz="1600" b="1" kern="0" spc="0" dirty="0" err="1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미반영</a:t>
                      </a:r>
                      <a:endParaRPr lang="ko-KR" altLang="en-US" sz="1600" b="1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691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 및 인증 취득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대입 </a:t>
                      </a:r>
                      <a:r>
                        <a:rPr lang="ko-KR" altLang="en-US" sz="1600" b="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미반영</a:t>
                      </a:r>
                      <a:endParaRPr lang="ko-KR" altLang="en-US" sz="1600" b="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3390901" y="2680772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A18B4FBB-9645-4BFA-84E1-1B4693BCEB85}"/>
              </a:ext>
            </a:extLst>
          </p:cNvPr>
          <p:cNvSpPr/>
          <p:nvPr/>
        </p:nvSpPr>
        <p:spPr>
          <a:xfrm>
            <a:off x="3483428" y="836712"/>
            <a:ext cx="4615543" cy="5472609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550367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1887202"/>
              </p:ext>
            </p:extLst>
          </p:nvPr>
        </p:nvGraphicFramePr>
        <p:xfrm>
          <a:off x="479375" y="764706"/>
          <a:ext cx="10945217" cy="5868026"/>
        </p:xfrm>
        <a:graphic>
          <a:graphicData uri="http://schemas.openxmlformats.org/drawingml/2006/table">
            <a:tbl>
              <a:tblPr/>
              <a:tblGrid>
                <a:gridCol w="7685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56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42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696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272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86225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구분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57413" marR="57413" marT="15873" marB="158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2022 ~ 2023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대입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현고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고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2024~2027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대입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현 고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1~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중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5998">
                <a:tc row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창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적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험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활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413" marR="57413" marT="15873" marB="158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자율활동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413" marR="57413" marT="15873" marB="158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6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연간</a:t>
                      </a:r>
                      <a:r>
                        <a:rPr lang="en-US" altLang="ko-KR" sz="16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500</a:t>
                      </a:r>
                      <a:r>
                        <a:rPr lang="ko-KR" altLang="en-US" sz="16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</a:t>
                      </a:r>
                    </a:p>
                  </a:txBody>
                  <a:tcPr marL="57413" marR="57413" marT="15873" marB="158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99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활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413" marR="57413" marT="15873" marB="158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정규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자율동아리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활동</a:t>
                      </a:r>
                    </a:p>
                  </a:txBody>
                  <a:tcPr marL="57413" marR="57413" marT="15873" marB="158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연간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500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자율동아리활동은 학년 당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개만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 이내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413" marR="57413" marT="15873" marB="158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연간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500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자율동아리활동 </a:t>
                      </a:r>
                      <a:r>
                        <a:rPr lang="ko-KR" altLang="en-US" sz="1400" b="1" kern="0" spc="0" dirty="0" err="1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대입미반영</a:t>
                      </a:r>
                      <a:endParaRPr lang="ko-KR" altLang="en-US" sz="1400" b="1" kern="0" spc="0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정규동아리활동 대입반영</a:t>
                      </a:r>
                    </a:p>
                  </a:txBody>
                  <a:tcPr marL="57413" marR="57413" marT="15873" marB="158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999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청소년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단체활동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413" marR="57413" marT="15873" marB="158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정규교육과정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단체명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활동내용 기재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학교교육계획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단체명 기재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학교밖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미기재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413" marR="57413" marT="15873" marB="158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미기재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413" marR="57413" marT="15873" marB="158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35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소논문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413" marR="57413" marT="15873" marB="158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기재 금지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413" marR="57413" marT="15873" marB="158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3165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교내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교외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봉사활동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413" marR="57413" marT="15873" marB="158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교내외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봉사활동 실적 기재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특기사항 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미기재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413" marR="57413" marT="15873" marB="158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개인봉사활동 대입 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미반영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단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학교교육계획에 따라 교사가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지도한 실적은 대입반영</a:t>
                      </a:r>
                    </a:p>
                  </a:txBody>
                  <a:tcPr marL="57413" marR="57413" marT="15873" marB="158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07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진로활동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413" marR="57413" marT="15873" marB="158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연간 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700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</a:t>
                      </a:r>
                      <a:endParaRPr lang="ko-KR" altLang="en-US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413" marR="57413" marT="15873" marB="1587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847529" y="88064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1127448" y="225268"/>
            <a:ext cx="5791200" cy="4679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학생부 주요 항목 변경 사항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A3662D33-E9B0-432F-85BB-BA059F678043}"/>
              </a:ext>
            </a:extLst>
          </p:cNvPr>
          <p:cNvSpPr/>
          <p:nvPr/>
        </p:nvSpPr>
        <p:spPr>
          <a:xfrm>
            <a:off x="4093028" y="764706"/>
            <a:ext cx="4188823" cy="5868026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00234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706689" y="17965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2942590"/>
              </p:ext>
            </p:extLst>
          </p:nvPr>
        </p:nvGraphicFramePr>
        <p:xfrm>
          <a:off x="623392" y="764705"/>
          <a:ext cx="10729192" cy="5627868"/>
        </p:xfrm>
        <a:graphic>
          <a:graphicData uri="http://schemas.openxmlformats.org/drawingml/2006/table">
            <a:tbl>
              <a:tblPr/>
              <a:tblGrid>
                <a:gridCol w="17377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25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021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067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6626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구분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4371" marR="34371" marT="9502" marB="95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2022 ~ 2023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대입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현고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고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2024~2027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대입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현 고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1~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중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8664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교과학습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발달상황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4371" marR="34371" marT="9502" marB="95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과목 당 글자수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4371" marR="34371" marT="9502" marB="95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과목당 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500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</a:t>
                      </a:r>
                      <a:endParaRPr lang="ko-KR" altLang="en-US" sz="1400" b="1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r>
                        <a:rPr lang="en-US" altLang="ko-KR" sz="1600" kern="0" spc="0" dirty="0">
                          <a:solidFill>
                            <a:srgbClr val="0000CC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</a:t>
                      </a:r>
                      <a:r>
                        <a:rPr lang="ko-KR" altLang="en-US" sz="1600" b="1" i="0" u="none" strike="noStrike" kern="1200" baseline="0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과목별 세부능력 및 특기사항은 모든 교과</a:t>
                      </a:r>
                      <a:r>
                        <a:rPr lang="en-US" altLang="ko-KR" sz="1600" b="1" i="0" u="none" strike="noStrike" kern="1200" baseline="0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600" b="1" i="0" u="none" strike="noStrike" kern="1200" baseline="0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군</a:t>
                      </a:r>
                      <a:r>
                        <a:rPr lang="en-US" altLang="ko-KR" sz="1600" b="1" i="0" u="none" strike="noStrike" kern="1200" baseline="0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lang="ko-KR" altLang="en-US" sz="1600" b="1" i="0" u="none" strike="noStrike" kern="1200" baseline="0" dirty="0">
                          <a:solidFill>
                            <a:srgbClr val="0000CC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의 모든 학생을 대상으로 입력</a:t>
                      </a:r>
                      <a:endParaRPr lang="en-US" altLang="ko-KR" sz="1600" kern="0" spc="0" dirty="0">
                        <a:solidFill>
                          <a:srgbClr val="0000CC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4371" marR="34371" marT="9502" marB="95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68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방과후 학교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4371" marR="34371" marT="9502" marB="95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활동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수강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내용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미기재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4371" marR="34371" marT="9502" marB="95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79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영재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발명 교육실적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4371" marR="34371" marT="9502" marB="95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기재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4371" marR="34371" marT="9502" marB="95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대입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미반영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4371" marR="34371" marT="9502" marB="95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12702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독서활동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4371" marR="34371" marT="9502" marB="95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학년별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공통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500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과목별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250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도서명과 저자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4371" marR="34371" marT="9502" marB="95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대입 </a:t>
                      </a:r>
                      <a:r>
                        <a:rPr lang="ko-KR" altLang="en-US" sz="1800" b="1" kern="0" spc="0" dirty="0" err="1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미반영</a:t>
                      </a:r>
                      <a:endParaRPr lang="ko-KR" altLang="en-US" sz="1800" b="1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4371" marR="34371" marT="9502" marB="95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64201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행동특성 및 종합의견 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4371" marR="34371" marT="9502" marB="95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연간 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500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4371" marR="34371" marT="9502" marB="95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516439" y="17330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제목 1"/>
          <p:cNvSpPr txBox="1">
            <a:spLocks/>
          </p:cNvSpPr>
          <p:nvPr/>
        </p:nvSpPr>
        <p:spPr>
          <a:xfrm>
            <a:off x="726896" y="242687"/>
            <a:ext cx="5791200" cy="4679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400" b="1" dirty="0">
                <a:solidFill>
                  <a:schemeClr val="tx1"/>
                </a:solidFill>
              </a:rPr>
              <a:t>학생부 주요항목 변경 사항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12131AC-79F8-487B-BF04-0B8D8E0382ED}"/>
              </a:ext>
            </a:extLst>
          </p:cNvPr>
          <p:cNvSpPr/>
          <p:nvPr/>
        </p:nvSpPr>
        <p:spPr>
          <a:xfrm>
            <a:off x="4815840" y="764705"/>
            <a:ext cx="3849189" cy="5616623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106890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5622686"/>
              </p:ext>
            </p:extLst>
          </p:nvPr>
        </p:nvGraphicFramePr>
        <p:xfrm>
          <a:off x="551384" y="1052735"/>
          <a:ext cx="10873207" cy="5323927"/>
        </p:xfrm>
        <a:graphic>
          <a:graphicData uri="http://schemas.openxmlformats.org/drawingml/2006/table">
            <a:tbl>
              <a:tblPr/>
              <a:tblGrid>
                <a:gridCol w="3096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847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920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616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구분 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2022 ~ 2023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대입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현고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고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2024~2027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대입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현 고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1~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중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7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2655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자기소개서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문항 및 글자수 축소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공통문항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자율문항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 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·3100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폐지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71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교사추천서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폐지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71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고교정보블라인드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블라인드 평가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71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고교프로파일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폐지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720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사회통합전형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(20%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도입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사회적배려자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10%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이상 선발 의무화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지역균형선발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10%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이상 권고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학생부교과전형권고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6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720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논술전형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어학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글로벌특기자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폐지유도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549526" y="2493447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623392" y="332656"/>
            <a:ext cx="5791200" cy="467970"/>
          </a:xfrm>
        </p:spPr>
        <p:txBody>
          <a:bodyPr>
            <a:normAutofit/>
          </a:bodyPr>
          <a:lstStyle/>
          <a:p>
            <a:r>
              <a:rPr lang="ko-KR" altLang="en-US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년도 별 주요 변경 사항</a:t>
            </a:r>
          </a:p>
        </p:txBody>
      </p:sp>
    </p:spTree>
    <p:extLst>
      <p:ext uri="{BB962C8B-B14F-4D97-AF65-F5344CB8AC3E}">
        <p14:creationId xmlns:p14="http://schemas.microsoft.com/office/powerpoint/2010/main" val="306204028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8243" y="425512"/>
            <a:ext cx="5645015" cy="471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학생부종합전형에서 찾는 학생</a:t>
            </a:r>
          </a:p>
        </p:txBody>
      </p:sp>
      <p:sp>
        <p:nvSpPr>
          <p:cNvPr id="7" name="타원 6"/>
          <p:cNvSpPr/>
          <p:nvPr/>
        </p:nvSpPr>
        <p:spPr>
          <a:xfrm>
            <a:off x="609561" y="2850611"/>
            <a:ext cx="1872208" cy="1736903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5885" y="3258948"/>
            <a:ext cx="12961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/>
              <a:t>기초</a:t>
            </a:r>
            <a:endParaRPr lang="en-US" altLang="ko-KR" sz="3200" b="1" dirty="0"/>
          </a:p>
          <a:p>
            <a:pPr algn="ctr"/>
            <a:r>
              <a:rPr lang="ko-KR" altLang="en-US" sz="3200" b="1" dirty="0"/>
              <a:t>基礎</a:t>
            </a:r>
          </a:p>
        </p:txBody>
      </p:sp>
      <p:sp>
        <p:nvSpPr>
          <p:cNvPr id="8" name="타원 7"/>
          <p:cNvSpPr/>
          <p:nvPr/>
        </p:nvSpPr>
        <p:spPr>
          <a:xfrm>
            <a:off x="4084414" y="1379152"/>
            <a:ext cx="1872208" cy="1736903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104200" y="4634793"/>
            <a:ext cx="1872208" cy="1736903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67807" y="1773393"/>
            <a:ext cx="12961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/>
              <a:t>심화</a:t>
            </a:r>
            <a:endParaRPr lang="en-US" altLang="ko-KR" sz="3200" b="1" dirty="0"/>
          </a:p>
          <a:p>
            <a:pPr algn="ctr"/>
            <a:r>
              <a:rPr lang="ko-KR" altLang="en-US" sz="3200" b="1" dirty="0"/>
              <a:t>深化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33318" y="5014627"/>
            <a:ext cx="11521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/>
              <a:t>확장</a:t>
            </a:r>
            <a:endParaRPr lang="en-US" altLang="ko-KR" sz="3200" b="1" dirty="0"/>
          </a:p>
          <a:p>
            <a:r>
              <a:rPr lang="ko-KR" altLang="en-US" sz="3200" b="1" dirty="0"/>
              <a:t>擴張</a:t>
            </a:r>
          </a:p>
        </p:txBody>
      </p:sp>
      <p:sp>
        <p:nvSpPr>
          <p:cNvPr id="13" name="오른쪽 화살표 12"/>
          <p:cNvSpPr/>
          <p:nvPr/>
        </p:nvSpPr>
        <p:spPr>
          <a:xfrm rot="19324229">
            <a:off x="2724719" y="2671464"/>
            <a:ext cx="1207490" cy="432050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4" name="오른쪽 화살표 13"/>
          <p:cNvSpPr/>
          <p:nvPr/>
        </p:nvSpPr>
        <p:spPr>
          <a:xfrm rot="1798772">
            <a:off x="2873383" y="4557382"/>
            <a:ext cx="1173484" cy="432050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오른쪽 화살표 14"/>
          <p:cNvSpPr/>
          <p:nvPr/>
        </p:nvSpPr>
        <p:spPr>
          <a:xfrm>
            <a:off x="2916156" y="3581532"/>
            <a:ext cx="1168257" cy="432050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8" name="오른쪽 화살표 17"/>
          <p:cNvSpPr/>
          <p:nvPr/>
        </p:nvSpPr>
        <p:spPr>
          <a:xfrm>
            <a:off x="5996833" y="2175594"/>
            <a:ext cx="360040" cy="170383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6453258" y="1379152"/>
            <a:ext cx="5043342" cy="1243775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정도나 경지가 점점 깊어짐</a:t>
            </a:r>
            <a:endParaRPr lang="en-US" altLang="ko-KR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깊이</a:t>
            </a:r>
            <a:r>
              <a:rPr lang="en-US" altLang="ko-KR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깊은 맛</a:t>
            </a:r>
            <a:endParaRPr lang="en-US" altLang="ko-KR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전공적합성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6491970" y="4959895"/>
            <a:ext cx="5184576" cy="136670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범위</a:t>
            </a:r>
            <a:r>
              <a:rPr lang="en-US" altLang="ko-KR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규모</a:t>
            </a:r>
            <a:r>
              <a:rPr lang="en-US" altLang="ko-KR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세력 따위를 늘려서 넓힘</a:t>
            </a:r>
            <a:endParaRPr lang="en-US" altLang="ko-KR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넓이</a:t>
            </a:r>
            <a:r>
              <a:rPr lang="en-US" altLang="ko-KR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다양한 맛</a:t>
            </a:r>
            <a:endParaRPr lang="en-US" altLang="ko-KR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발전가능성</a:t>
            </a:r>
          </a:p>
        </p:txBody>
      </p:sp>
      <p:sp>
        <p:nvSpPr>
          <p:cNvPr id="21" name="오른쪽 화살표 20"/>
          <p:cNvSpPr/>
          <p:nvPr/>
        </p:nvSpPr>
        <p:spPr>
          <a:xfrm>
            <a:off x="6054169" y="5553236"/>
            <a:ext cx="360040" cy="180020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6453258" y="3105192"/>
            <a:ext cx="5129180" cy="1230974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사물이나 일 따위의 기본이 되는 토대 </a:t>
            </a:r>
            <a:endParaRPr lang="en-US" altLang="ko-KR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기본 재료가 좋아야 함</a:t>
            </a:r>
            <a:endParaRPr lang="en-US" altLang="ko-KR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학업역량</a:t>
            </a:r>
          </a:p>
        </p:txBody>
      </p:sp>
    </p:spTree>
    <p:extLst>
      <p:ext uri="{BB962C8B-B14F-4D97-AF65-F5344CB8AC3E}">
        <p14:creationId xmlns:p14="http://schemas.microsoft.com/office/powerpoint/2010/main" val="3611263085"/>
      </p:ext>
    </p:extLst>
  </p:cSld>
  <p:clrMapOvr>
    <a:masterClrMapping/>
  </p:clrMapOvr>
  <p:transition spd="med"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타원 6"/>
          <p:cNvSpPr/>
          <p:nvPr/>
        </p:nvSpPr>
        <p:spPr>
          <a:xfrm>
            <a:off x="551384" y="2636913"/>
            <a:ext cx="1930385" cy="195060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5885" y="3258948"/>
            <a:ext cx="1296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/>
              <a:t>2015</a:t>
            </a:r>
            <a:r>
              <a:rPr lang="ko-KR" altLang="en-US" sz="2000" b="1" dirty="0"/>
              <a:t>개정교육과정</a:t>
            </a:r>
          </a:p>
        </p:txBody>
      </p:sp>
      <p:sp>
        <p:nvSpPr>
          <p:cNvPr id="8" name="타원 7"/>
          <p:cNvSpPr/>
          <p:nvPr/>
        </p:nvSpPr>
        <p:spPr>
          <a:xfrm>
            <a:off x="3937468" y="1379152"/>
            <a:ext cx="2019154" cy="1736903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957254" y="4634793"/>
            <a:ext cx="2019154" cy="1736903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20223" y="1789676"/>
            <a:ext cx="144016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/>
              <a:t>학생의 </a:t>
            </a:r>
            <a:endParaRPr lang="en-US" altLang="ko-KR" sz="2000" b="1" dirty="0"/>
          </a:p>
          <a:p>
            <a:pPr algn="ctr"/>
            <a:r>
              <a:rPr lang="ko-KR" altLang="en-US" sz="2000" b="1" dirty="0"/>
              <a:t>과목 </a:t>
            </a:r>
            <a:endParaRPr lang="en-US" altLang="ko-KR" sz="2000" b="1" dirty="0"/>
          </a:p>
          <a:p>
            <a:pPr algn="ctr"/>
            <a:r>
              <a:rPr lang="ko-KR" altLang="en-US" sz="2000" b="1" dirty="0"/>
              <a:t>선택권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97206" y="5199293"/>
            <a:ext cx="1423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/>
              <a:t>학생중심수업</a:t>
            </a:r>
          </a:p>
        </p:txBody>
      </p:sp>
      <p:sp>
        <p:nvSpPr>
          <p:cNvPr id="13" name="오른쪽 화살표 12"/>
          <p:cNvSpPr/>
          <p:nvPr/>
        </p:nvSpPr>
        <p:spPr>
          <a:xfrm rot="19324229">
            <a:off x="2724719" y="2671464"/>
            <a:ext cx="1207490" cy="432050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4" name="오른쪽 화살표 13"/>
          <p:cNvSpPr/>
          <p:nvPr/>
        </p:nvSpPr>
        <p:spPr>
          <a:xfrm rot="1798772">
            <a:off x="2873383" y="4557382"/>
            <a:ext cx="1173484" cy="432050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8" name="오른쪽 화살표 17"/>
          <p:cNvSpPr/>
          <p:nvPr/>
        </p:nvSpPr>
        <p:spPr>
          <a:xfrm>
            <a:off x="5996833" y="2175594"/>
            <a:ext cx="360040" cy="170383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6453258" y="1379152"/>
            <a:ext cx="5043342" cy="21938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200000"/>
              </a:lnSpc>
            </a:pPr>
            <a:r>
              <a:rPr lang="ko-KR" altLang="en-US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문이과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통합</a:t>
            </a:r>
            <a:endParaRPr lang="en-US" altLang="ko-KR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200000"/>
              </a:lnSpc>
            </a:pP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자신의 진로</a:t>
            </a:r>
            <a:r>
              <a:rPr lang="en-US" altLang="ko-KR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적성</a:t>
            </a:r>
            <a:r>
              <a:rPr lang="en-US" altLang="ko-KR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흥미에 따른 자유로운 과목선택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6456040" y="4365104"/>
            <a:ext cx="5184576" cy="206738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200000"/>
              </a:lnSpc>
            </a:pP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발표</a:t>
            </a:r>
            <a:r>
              <a:rPr lang="en-US" altLang="ko-KR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토론</a:t>
            </a:r>
            <a:r>
              <a:rPr lang="en-US" altLang="ko-KR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협력수업</a:t>
            </a:r>
            <a:endParaRPr lang="en-US" altLang="ko-KR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200000"/>
              </a:lnSpc>
            </a:pP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과정중심평가 강화</a:t>
            </a:r>
            <a:endParaRPr lang="en-US" altLang="ko-KR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200000"/>
              </a:lnSpc>
            </a:pPr>
            <a:r>
              <a:rPr lang="en-US" altLang="ko-KR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교실수업혁신</a:t>
            </a:r>
            <a:r>
              <a:rPr lang="en-US" altLang="ko-KR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오른쪽 화살표 20"/>
          <p:cNvSpPr/>
          <p:nvPr/>
        </p:nvSpPr>
        <p:spPr>
          <a:xfrm>
            <a:off x="6054169" y="5553236"/>
            <a:ext cx="360040" cy="180020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07310D8-55D4-4CA4-90C4-38959ABA3A0A}"/>
              </a:ext>
            </a:extLst>
          </p:cNvPr>
          <p:cNvSpPr txBox="1"/>
          <p:nvPr/>
        </p:nvSpPr>
        <p:spPr>
          <a:xfrm>
            <a:off x="808243" y="425512"/>
            <a:ext cx="83841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대입평가 관점에서 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2015 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개정교육과정의 의미 </a:t>
            </a:r>
          </a:p>
        </p:txBody>
      </p:sp>
    </p:spTree>
    <p:extLst>
      <p:ext uri="{BB962C8B-B14F-4D97-AF65-F5344CB8AC3E}">
        <p14:creationId xmlns:p14="http://schemas.microsoft.com/office/powerpoint/2010/main" val="2521669225"/>
      </p:ext>
    </p:extLst>
  </p:cSld>
  <p:clrMapOvr>
    <a:masterClrMapping/>
  </p:clrMapOvr>
  <p:transition spd="med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8640" y="377845"/>
            <a:ext cx="7131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학생 참여수업의 학생부종합전형 평가 활용</a:t>
            </a: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495812" y="1700809"/>
          <a:ext cx="3371332" cy="4469191"/>
        </p:xfrm>
        <a:graphic>
          <a:graphicData uri="http://schemas.openxmlformats.org/drawingml/2006/table">
            <a:tbl>
              <a:tblPr/>
              <a:tblGrid>
                <a:gridCol w="8428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28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28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28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31848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개별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학습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모둠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협력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학습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학생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참여형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교과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수업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383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토론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수업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383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젝트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383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실험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919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95811" y="2564746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/>
          </p:nvPr>
        </p:nvGraphicFramePr>
        <p:xfrm>
          <a:off x="5666365" y="1722474"/>
          <a:ext cx="5316985" cy="4447526"/>
        </p:xfrm>
        <a:graphic>
          <a:graphicData uri="http://schemas.openxmlformats.org/drawingml/2006/table">
            <a:tbl>
              <a:tblPr/>
              <a:tblGrid>
                <a:gridCol w="17977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191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2551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학업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역량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학업성취도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학업태도와 의지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탐구활동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551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전공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적합성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전공관련 교과목이수 및 성취도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전공에 대한 관심과 이해도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전공 관련 활동과 경험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551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인성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협업능력 도덕성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나눔과 배려 성실성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소통능력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7097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발전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가능성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자기주도성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경험의 다양성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리더십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창의적 문제해결능력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936014" y="206088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39416" y="1196752"/>
            <a:ext cx="2088232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학생부 기록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60096" y="1113670"/>
            <a:ext cx="2088232" cy="4001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대입 평가  요소</a:t>
            </a:r>
          </a:p>
        </p:txBody>
      </p:sp>
      <p:cxnSp>
        <p:nvCxnSpPr>
          <p:cNvPr id="10" name="직선 화살표 연결선 9"/>
          <p:cNvCxnSpPr/>
          <p:nvPr/>
        </p:nvCxnSpPr>
        <p:spPr>
          <a:xfrm flipV="1">
            <a:off x="3503712" y="3785191"/>
            <a:ext cx="58195" cy="38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/>
          <p:cNvCxnSpPr/>
          <p:nvPr/>
        </p:nvCxnSpPr>
        <p:spPr>
          <a:xfrm flipV="1">
            <a:off x="3916715" y="2370373"/>
            <a:ext cx="1663171" cy="1368152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/>
          <p:nvPr/>
        </p:nvCxnSpPr>
        <p:spPr>
          <a:xfrm flipV="1">
            <a:off x="3992807" y="3353053"/>
            <a:ext cx="1454052" cy="385472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>
            <a:off x="3891780" y="3734676"/>
            <a:ext cx="1555079" cy="651921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화살표 연결선 19"/>
          <p:cNvCxnSpPr/>
          <p:nvPr/>
        </p:nvCxnSpPr>
        <p:spPr>
          <a:xfrm>
            <a:off x="3913384" y="3785191"/>
            <a:ext cx="1555079" cy="1876057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057295"/>
      </p:ext>
    </p:extLst>
  </p:cSld>
  <p:clrMapOvr>
    <a:masterClrMapping/>
  </p:clrMapOvr>
  <p:transition spd="med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A56E7EB-3262-42C4-BB92-09FECFCD9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7626" y="389845"/>
            <a:ext cx="10515600" cy="826112"/>
          </a:xfrm>
        </p:spPr>
        <p:txBody>
          <a:bodyPr>
            <a:normAutofit/>
          </a:bodyPr>
          <a:lstStyle/>
          <a:p>
            <a:r>
              <a:rPr lang="ko-KR" altLang="en-US" sz="2400" b="1" dirty="0"/>
              <a:t>교과학습발달상황이 왜 중요한가요</a:t>
            </a:r>
            <a:r>
              <a:rPr lang="en-US" altLang="ko-KR" sz="2400" b="1" dirty="0"/>
              <a:t>?</a:t>
            </a:r>
            <a:endParaRPr lang="ko-KR" altLang="en-US" sz="2400" b="1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7414FDC-AE5D-4142-8F4C-08D79CF786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506" y="1498454"/>
            <a:ext cx="10825294" cy="324971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latin typeface="+mn-ea"/>
              </a:rPr>
              <a:t>교과학습발달상황에서 확인할 수 있는 수업의 과정과 성취 결과를 통해 학생의 다양한 역량을 평가합니다</a:t>
            </a:r>
            <a:r>
              <a:rPr lang="en-US" altLang="ko-KR" sz="2400" b="1" dirty="0">
                <a:latin typeface="+mn-ea"/>
              </a:rPr>
              <a:t>. </a:t>
            </a:r>
            <a:r>
              <a:rPr lang="ko-KR" altLang="en-US" sz="2400" b="1" dirty="0">
                <a:latin typeface="+mn-ea"/>
              </a:rPr>
              <a:t>교육환경 속에서 학년별 성적 추이</a:t>
            </a:r>
            <a:r>
              <a:rPr lang="en-US" altLang="ko-KR" sz="2400" b="1" dirty="0">
                <a:latin typeface="+mn-ea"/>
              </a:rPr>
              <a:t>,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2400" b="1" dirty="0">
                <a:latin typeface="+mn-ea"/>
              </a:rPr>
              <a:t>지원학과와 관련된 교과 성적 등 다양한 정보를 종합해서 정성적으로 평가</a:t>
            </a:r>
            <a:endParaRPr lang="en-US" altLang="ko-KR" sz="24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latin typeface="+mn-ea"/>
              </a:rPr>
              <a:t>학생의 학습 활동 노력과 우수성을 평가하므로 수업시간에 적극적으로 참여한 </a:t>
            </a:r>
            <a:r>
              <a:rPr lang="ko-KR" altLang="en-US" sz="2400" b="1" dirty="0">
                <a:solidFill>
                  <a:srgbClr val="3A1CF0"/>
                </a:solidFill>
                <a:latin typeface="+mn-ea"/>
              </a:rPr>
              <a:t>교과활동 중요</a:t>
            </a:r>
            <a:r>
              <a:rPr lang="en-US" altLang="ko-KR" sz="2400" b="1" dirty="0">
                <a:latin typeface="+mn-ea"/>
              </a:rPr>
              <a:t>(</a:t>
            </a:r>
            <a:r>
              <a:rPr lang="ko-KR" altLang="en-US" sz="2400" b="1" dirty="0">
                <a:latin typeface="+mn-ea"/>
              </a:rPr>
              <a:t>수행평가</a:t>
            </a:r>
            <a:r>
              <a:rPr lang="en-US" altLang="ko-KR" sz="2400" b="1" dirty="0">
                <a:latin typeface="+mn-ea"/>
              </a:rPr>
              <a:t>, </a:t>
            </a:r>
            <a:r>
              <a:rPr lang="ko-KR" altLang="en-US" sz="2400" b="1" dirty="0">
                <a:latin typeface="+mn-ea"/>
              </a:rPr>
              <a:t>발표</a:t>
            </a:r>
            <a:r>
              <a:rPr lang="en-US" altLang="ko-KR" sz="2400" b="1" dirty="0">
                <a:latin typeface="+mn-ea"/>
              </a:rPr>
              <a:t>, </a:t>
            </a:r>
            <a:r>
              <a:rPr lang="ko-KR" altLang="en-US" sz="2400" b="1" dirty="0">
                <a:latin typeface="+mn-ea"/>
              </a:rPr>
              <a:t>프로젝트수업</a:t>
            </a:r>
            <a:r>
              <a:rPr lang="en-US" altLang="ko-KR" sz="2400" b="1" dirty="0">
                <a:latin typeface="+mn-ea"/>
              </a:rPr>
              <a:t>, </a:t>
            </a:r>
            <a:r>
              <a:rPr lang="ko-KR" altLang="en-US" sz="2400" b="1" dirty="0">
                <a:latin typeface="+mn-ea"/>
              </a:rPr>
              <a:t>토론수업</a:t>
            </a:r>
            <a:r>
              <a:rPr lang="en-US" altLang="ko-KR" sz="2400" b="1" dirty="0">
                <a:latin typeface="+mn-ea"/>
              </a:rPr>
              <a:t>, </a:t>
            </a:r>
            <a:r>
              <a:rPr lang="ko-KR" altLang="en-US" sz="2400" b="1" dirty="0">
                <a:latin typeface="+mn-ea"/>
              </a:rPr>
              <a:t>수업태도 등</a:t>
            </a:r>
            <a:r>
              <a:rPr lang="en-US" altLang="ko-KR" sz="2400" b="1" dirty="0">
                <a:latin typeface="+mn-ea"/>
              </a:rPr>
              <a:t>)</a:t>
            </a:r>
            <a:r>
              <a:rPr lang="ko-KR" altLang="en-US" sz="2400" b="1" dirty="0">
                <a:latin typeface="+mn-ea"/>
              </a:rPr>
              <a:t> 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437B0E54-A81A-430B-8704-41BA395A58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9" y="574872"/>
            <a:ext cx="1611302" cy="358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60398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_x97797736" descr="EMB00000f902590">
            <a:extLst>
              <a:ext uri="{FF2B5EF4-FFF2-40B4-BE49-F238E27FC236}">
                <a16:creationId xmlns:a16="http://schemas.microsoft.com/office/drawing/2014/main" id="{D98EB7B5-1AFA-402E-A96B-96169A67E0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17" y="646227"/>
            <a:ext cx="10585176" cy="27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AF80FAC-3C8D-483A-ABA8-153F048A1ABE}"/>
              </a:ext>
            </a:extLst>
          </p:cNvPr>
          <p:cNvSpPr txBox="1"/>
          <p:nvPr/>
        </p:nvSpPr>
        <p:spPr>
          <a:xfrm>
            <a:off x="623392" y="260648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진로선택 과목 사례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예시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1)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7D54511-7A54-4EC0-B43D-82DF3BCE48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8326" y="4021311"/>
            <a:ext cx="20507764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9E7E1657-A7C9-41F3-8FA8-AFAD344FD15A}"/>
              </a:ext>
            </a:extLst>
          </p:cNvPr>
          <p:cNvSpPr/>
          <p:nvPr/>
        </p:nvSpPr>
        <p:spPr>
          <a:xfrm>
            <a:off x="9840416" y="1268760"/>
            <a:ext cx="1008112" cy="384457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835192A6-2117-47F3-83B1-09585EF0133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1517" y="4005064"/>
          <a:ext cx="10824909" cy="2587594"/>
        </p:xfrm>
        <a:graphic>
          <a:graphicData uri="http://schemas.openxmlformats.org/drawingml/2006/table">
            <a:tbl>
              <a:tblPr/>
              <a:tblGrid>
                <a:gridCol w="616848">
                  <a:extLst>
                    <a:ext uri="{9D8B030D-6E8A-4147-A177-3AD203B41FA5}">
                      <a16:colId xmlns:a16="http://schemas.microsoft.com/office/drawing/2014/main" val="1136545058"/>
                    </a:ext>
                  </a:extLst>
                </a:gridCol>
                <a:gridCol w="1911381">
                  <a:extLst>
                    <a:ext uri="{9D8B030D-6E8A-4147-A177-3AD203B41FA5}">
                      <a16:colId xmlns:a16="http://schemas.microsoft.com/office/drawing/2014/main" val="786193992"/>
                    </a:ext>
                  </a:extLst>
                </a:gridCol>
                <a:gridCol w="1652474">
                  <a:extLst>
                    <a:ext uri="{9D8B030D-6E8A-4147-A177-3AD203B41FA5}">
                      <a16:colId xmlns:a16="http://schemas.microsoft.com/office/drawing/2014/main" val="1036569066"/>
                    </a:ext>
                  </a:extLst>
                </a:gridCol>
                <a:gridCol w="552121">
                  <a:extLst>
                    <a:ext uri="{9D8B030D-6E8A-4147-A177-3AD203B41FA5}">
                      <a16:colId xmlns:a16="http://schemas.microsoft.com/office/drawing/2014/main" val="2780043631"/>
                    </a:ext>
                  </a:extLst>
                </a:gridCol>
                <a:gridCol w="1264114">
                  <a:extLst>
                    <a:ext uri="{9D8B030D-6E8A-4147-A177-3AD203B41FA5}">
                      <a16:colId xmlns:a16="http://schemas.microsoft.com/office/drawing/2014/main" val="2334421763"/>
                    </a:ext>
                  </a:extLst>
                </a:gridCol>
                <a:gridCol w="1199388">
                  <a:extLst>
                    <a:ext uri="{9D8B030D-6E8A-4147-A177-3AD203B41FA5}">
                      <a16:colId xmlns:a16="http://schemas.microsoft.com/office/drawing/2014/main" val="1042533177"/>
                    </a:ext>
                  </a:extLst>
                </a:gridCol>
                <a:gridCol w="2299741">
                  <a:extLst>
                    <a:ext uri="{9D8B030D-6E8A-4147-A177-3AD203B41FA5}">
                      <a16:colId xmlns:a16="http://schemas.microsoft.com/office/drawing/2014/main" val="1079256783"/>
                    </a:ext>
                  </a:extLst>
                </a:gridCol>
                <a:gridCol w="1328842">
                  <a:extLst>
                    <a:ext uri="{9D8B030D-6E8A-4147-A177-3AD203B41FA5}">
                      <a16:colId xmlns:a16="http://schemas.microsoft.com/office/drawing/2014/main" val="1068826688"/>
                    </a:ext>
                  </a:extLst>
                </a:gridCol>
              </a:tblGrid>
              <a:tr h="57968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학기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교과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과목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단위수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원점수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/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과목평균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성취도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수강자수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성취도별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분포비율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비고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1642283"/>
                  </a:ext>
                </a:extLst>
              </a:tr>
              <a:tr h="13634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사회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역사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도덕포함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사회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역사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도덕포함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과학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예술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한국사회의 이해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사회탐구방법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생활과 과학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음악연주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96/87.0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95/65.1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90/58.0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95/84.5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A(20)</a:t>
                      </a:r>
                      <a:endParaRPr lang="pt-BR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A(150) </a:t>
                      </a:r>
                      <a:endParaRPr lang="pt-BR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A(112)</a:t>
                      </a:r>
                      <a:endParaRPr lang="pt-BR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A(150)</a:t>
                      </a:r>
                      <a:endParaRPr lang="pt-BR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A(85.7)B(14.3)C(0.0)</a:t>
                      </a:r>
                      <a:endParaRPr lang="pt-BR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altLang="ko-KR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A(35.0)B(30.6)C(34.4)</a:t>
                      </a:r>
                      <a:endParaRPr lang="pt-BR" altLang="ko-KR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A(15.0)B(36.5)C(52.5)</a:t>
                      </a:r>
                      <a:endParaRPr lang="pt-BR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A(79.9)B(15.1)C(5.0)</a:t>
                      </a:r>
                      <a:endParaRPr lang="pt-BR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공동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,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타기관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8061728"/>
                  </a:ext>
                </a:extLst>
              </a:tr>
              <a:tr h="467710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이수단위합계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8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6485665"/>
                  </a:ext>
                </a:extLst>
              </a:tr>
            </a:tbl>
          </a:graphicData>
        </a:graphic>
      </p:graphicFrame>
      <p:sp>
        <p:nvSpPr>
          <p:cNvPr id="9" name="직사각형 8">
            <a:extLst>
              <a:ext uri="{FF2B5EF4-FFF2-40B4-BE49-F238E27FC236}">
                <a16:creationId xmlns:a16="http://schemas.microsoft.com/office/drawing/2014/main" id="{40E51295-6E52-4A13-9BEA-ABCA591C8702}"/>
              </a:ext>
            </a:extLst>
          </p:cNvPr>
          <p:cNvSpPr/>
          <p:nvPr/>
        </p:nvSpPr>
        <p:spPr>
          <a:xfrm>
            <a:off x="10008580" y="4628719"/>
            <a:ext cx="1247845" cy="576064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FF624D-5BD4-4957-B7A3-11DCDDF17EF5}"/>
              </a:ext>
            </a:extLst>
          </p:cNvPr>
          <p:cNvSpPr txBox="1"/>
          <p:nvPr/>
        </p:nvSpPr>
        <p:spPr>
          <a:xfrm>
            <a:off x="453142" y="3462407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진로선택 과목 사례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예시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2)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6858960"/>
      </p:ext>
    </p:extLst>
  </p:cSld>
  <p:clrMapOvr>
    <a:masterClrMapping/>
  </p:clrMapOvr>
  <p:transition spd="med"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D61383C-A366-4BBB-A479-44A992445A8F}"/>
              </a:ext>
            </a:extLst>
          </p:cNvPr>
          <p:cNvSpPr/>
          <p:nvPr/>
        </p:nvSpPr>
        <p:spPr>
          <a:xfrm>
            <a:off x="636795" y="91952"/>
            <a:ext cx="9144000" cy="692696"/>
          </a:xfrm>
          <a:prstGeom prst="rect">
            <a:avLst/>
          </a:prstGeom>
          <a:solidFill>
            <a:schemeClr val="accent3">
              <a:lumMod val="40000"/>
              <a:lumOff val="60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      학생의 교과선택 과목 평가 활용</a:t>
            </a:r>
            <a:r>
              <a:rPr lang="en-US" altLang="ko-KR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진로선택 과목 예시</a:t>
            </a:r>
            <a:endParaRPr lang="ko-KR" altLang="en-US" sz="2000" dirty="0">
              <a:solidFill>
                <a:prstClr val="whit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117C233E-DAD2-45CC-8574-5B1CE17DED0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36795" y="1915886"/>
          <a:ext cx="10177130" cy="7442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253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2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53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720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818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2947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7876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사회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사회문제탐구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2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85/55.7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A(52)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A(32.4%)</a:t>
                      </a:r>
                      <a:br>
                        <a:rPr lang="en-US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</a:br>
                      <a:r>
                        <a:rPr lang="en-US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B(30.9%)</a:t>
                      </a:r>
                      <a:br>
                        <a:rPr lang="en-US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</a:br>
                      <a:r>
                        <a:rPr lang="en-US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C(36.7%)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6DBF59A-F331-4CBB-AAD8-826F5D0F7C2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36795" y="1108029"/>
          <a:ext cx="10177130" cy="80785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25383">
                  <a:extLst>
                    <a:ext uri="{9D8B030D-6E8A-4147-A177-3AD203B41FA5}">
                      <a16:colId xmlns:a16="http://schemas.microsoft.com/office/drawing/2014/main" val="1554407704"/>
                    </a:ext>
                  </a:extLst>
                </a:gridCol>
                <a:gridCol w="1642999">
                  <a:extLst>
                    <a:ext uri="{9D8B030D-6E8A-4147-A177-3AD203B41FA5}">
                      <a16:colId xmlns:a16="http://schemas.microsoft.com/office/drawing/2014/main" val="1085029831"/>
                    </a:ext>
                  </a:extLst>
                </a:gridCol>
                <a:gridCol w="1325383">
                  <a:extLst>
                    <a:ext uri="{9D8B030D-6E8A-4147-A177-3AD203B41FA5}">
                      <a16:colId xmlns:a16="http://schemas.microsoft.com/office/drawing/2014/main" val="313033428"/>
                    </a:ext>
                  </a:extLst>
                </a:gridCol>
                <a:gridCol w="2472029">
                  <a:extLst>
                    <a:ext uri="{9D8B030D-6E8A-4147-A177-3AD203B41FA5}">
                      <a16:colId xmlns:a16="http://schemas.microsoft.com/office/drawing/2014/main" val="3623211547"/>
                    </a:ext>
                  </a:extLst>
                </a:gridCol>
                <a:gridCol w="1681864">
                  <a:extLst>
                    <a:ext uri="{9D8B030D-6E8A-4147-A177-3AD203B41FA5}">
                      <a16:colId xmlns:a16="http://schemas.microsoft.com/office/drawing/2014/main" val="3094659902"/>
                    </a:ext>
                  </a:extLst>
                </a:gridCol>
                <a:gridCol w="1729472">
                  <a:extLst>
                    <a:ext uri="{9D8B030D-6E8A-4147-A177-3AD203B41FA5}">
                      <a16:colId xmlns:a16="http://schemas.microsoft.com/office/drawing/2014/main" val="2203751430"/>
                    </a:ext>
                  </a:extLst>
                </a:gridCol>
              </a:tblGrid>
              <a:tr h="80785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u="none" strike="noStrike" kern="120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교과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u="none" strike="noStrike" kern="120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과목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600" b="1" u="none" strike="noStrike" kern="1200" dirty="0" err="1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단위수</a:t>
                      </a:r>
                      <a:endParaRPr lang="ko-KR" altLang="en-US" sz="1600" b="1" u="none" strike="noStrike" kern="120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600" b="1" u="none" strike="noStrike" kern="1200" dirty="0" err="1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원점수</a:t>
                      </a:r>
                      <a:r>
                        <a:rPr lang="en-US" altLang="ko-KR" sz="1600" b="1" u="none" strike="noStrike" kern="120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en-US" sz="1600" b="1" u="none" strike="noStrike" kern="120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과목평균</a:t>
                      </a:r>
                      <a:endParaRPr lang="en-US" altLang="ko-KR" sz="1600" b="1" u="none" strike="noStrike" kern="120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600" b="1" u="none" strike="noStrike" kern="120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성취도</a:t>
                      </a:r>
                      <a:endParaRPr lang="en-US" altLang="ko-KR" sz="1600" b="1" u="none" strike="noStrike" kern="120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 rtl="0" fontAlgn="ctr"/>
                      <a:r>
                        <a:rPr lang="en-US" altLang="ko-KR" sz="1600" b="1" u="none" strike="noStrike" kern="120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600" b="1" u="none" strike="noStrike" kern="1200" dirty="0" err="1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수강자수</a:t>
                      </a:r>
                      <a:r>
                        <a:rPr lang="en-US" altLang="ko-KR" sz="1600" b="1" u="none" strike="noStrike" kern="120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600" b="1" u="none" strike="noStrike" kern="1200" dirty="0" err="1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성취도별</a:t>
                      </a:r>
                      <a:endParaRPr lang="en-US" altLang="ko-KR" sz="1600" b="1" u="none" strike="noStrike" kern="120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 rtl="0" fontAlgn="ctr"/>
                      <a:r>
                        <a:rPr lang="ko-KR" altLang="en-US" sz="1600" b="1" u="none" strike="noStrike" kern="120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비율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362894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AA4ED2B3-9F1F-433D-B95F-646E082F642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30613" y="3143794"/>
          <a:ext cx="11377264" cy="2959718"/>
        </p:xfrm>
        <a:graphic>
          <a:graphicData uri="http://schemas.openxmlformats.org/drawingml/2006/table">
            <a:tbl>
              <a:tblPr/>
              <a:tblGrid>
                <a:gridCol w="113772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5971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사회문제탐구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: ‘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브렉시트의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경제적 영향’을 과제 발표 주제로 선택하고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브렉시트의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전반적인 내용을 학우들이 쉽게 이해 할 수 있도록 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프레지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영상을 제작함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. 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브렉시트를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찬성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반대하는 연령대와 지역을 설명할 때 영국지도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영국신문을 자료로 제시하여 발표의 신뢰성을 주었음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. ‘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기업의 사회적 책임’이라는 주제로 실시한 토론에 적극적으로 참여하였으며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찬성 측 입장에서 자신의 의견을 합리적 근거를 들어 주장함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.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찬성의 근거로 도덕적 이유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권력과 책임의 균형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긍정적인 기업 이미지 형성에 도움 등을 들면서 반대 측 학생들을 설득하는 모습이 인상적임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. ‘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내가 생각하는 세계문제’에 대해 ‘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4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차 산업혁명의 이민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-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일자리 감소’주제로 선정하여 보고서를 작성함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.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다양한 보고서 및 실제 사례를 예로 들어 내용을 탄탄하게 제시하고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다양한 기업들을 비교하여 오늘날 기업의 사회적 역할과 그 중요성을 이해하기 쉽게 함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.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기업과 사회의 연관성을 바탕으로 기업은 부를 사회적으로 환원하고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소비자 역시 기업의 이미지를 비판적으로 수용하는 노력을 해야 함을 강조하며 자신의 소견을 명확하게 밝힘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. 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7264936"/>
      </p:ext>
    </p:extLst>
  </p:cSld>
  <p:clrMapOvr>
    <a:masterClrMapping/>
  </p:clrMapOvr>
  <p:transition spd="med"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91344" y="1124744"/>
            <a:ext cx="11089232" cy="4436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ko-KR" altLang="en-US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화법과 작문 </a:t>
            </a:r>
            <a:r>
              <a:rPr lang="en-US" altLang="ko-KR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>
                <a:solidFill>
                  <a:srgbClr val="0000CC"/>
                </a:solidFill>
                <a:highlight>
                  <a:srgbClr val="FFFF00"/>
                </a:highlight>
                <a:latin typeface="맑은 고딕" panose="020B0503020000020004" pitchFamily="50" charset="-127"/>
                <a:ea typeface="맑은 고딕" panose="020B0503020000020004" pitchFamily="50" charset="-127"/>
              </a:rPr>
              <a:t>수업시간에 한 번도 자는 모습을 본 적이 없을 만큼 성실히 임하는 학생임</a:t>
            </a:r>
            <a:r>
              <a:rPr lang="en-US" altLang="ko-KR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수업시간의 교사 발문에 단순하고 직설적인 어법으로 답변하면서도 언어감각에 대해 자신이 </a:t>
            </a:r>
            <a:r>
              <a:rPr lang="ko-KR" altLang="en-US" b="1" dirty="0">
                <a:solidFill>
                  <a:srgbClr val="0000CC"/>
                </a:solidFill>
                <a:highlight>
                  <a:srgbClr val="FFFF00"/>
                </a:highlight>
                <a:latin typeface="맑은 고딕" panose="020B0503020000020004" pitchFamily="50" charset="-127"/>
                <a:ea typeface="맑은 고딕" panose="020B0503020000020004" pitchFamily="50" charset="-127"/>
              </a:rPr>
              <a:t>부족한 면을 잘 알아 스스로 보완하고 고쳐야 할 부분을 찾아 적극적으로 문제를 해결해나가려는 노력이 돋보이는 학생임</a:t>
            </a:r>
            <a:r>
              <a:rPr lang="en-US" altLang="ko-KR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 예로</a:t>
            </a:r>
            <a:r>
              <a:rPr lang="en-US" altLang="ko-KR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자신의 생각을 말과 글로 표현하는 데에 스스로 부족하다 인지하고 교내에서 진행하는 프로그램에 참여하여 </a:t>
            </a:r>
            <a:r>
              <a:rPr lang="ko-KR" altLang="en-US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데미안과</a:t>
            </a:r>
            <a:r>
              <a:rPr lang="ko-KR" altLang="en-US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진화심리학 두 권의 책을 읽고</a:t>
            </a:r>
            <a:r>
              <a:rPr lang="en-US" altLang="ko-KR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줄거리</a:t>
            </a:r>
            <a:r>
              <a:rPr lang="en-US" altLang="ko-KR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논의점</a:t>
            </a:r>
            <a:r>
              <a:rPr lang="en-US" altLang="ko-KR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심층조사 및 분석</a:t>
            </a:r>
            <a:r>
              <a:rPr lang="en-US" altLang="ko-KR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발표와 토론</a:t>
            </a:r>
            <a:r>
              <a:rPr lang="en-US" altLang="ko-KR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피드백의 </a:t>
            </a:r>
            <a:r>
              <a:rPr lang="en-US" altLang="ko-KR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ko-KR" altLang="en-US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단계 작문 보고서를 작성함</a:t>
            </a:r>
            <a:r>
              <a:rPr lang="en-US" altLang="ko-KR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이를 통해 자신의 생각을 요약하고 </a:t>
            </a:r>
            <a:r>
              <a:rPr lang="ko-KR" altLang="en-US" b="1" dirty="0">
                <a:solidFill>
                  <a:srgbClr val="000000"/>
                </a:solidFill>
                <a:highlight>
                  <a:srgbClr val="FFFF00"/>
                </a:highlight>
                <a:latin typeface="맑은 고딕" panose="020B0503020000020004" pitchFamily="50" charset="-127"/>
                <a:ea typeface="맑은 고딕" panose="020B0503020000020004" pitchFamily="50" charset="-127"/>
              </a:rPr>
              <a:t>정리하여 발표하는 능력이 크게 향상됨</a:t>
            </a:r>
            <a:r>
              <a:rPr lang="en-US" altLang="ko-KR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단순 활동으로만 그치는 것이 아니라 </a:t>
            </a:r>
            <a:r>
              <a:rPr lang="ko-KR" altLang="en-US" b="1" dirty="0">
                <a:solidFill>
                  <a:srgbClr val="0000CC"/>
                </a:solidFill>
                <a:highlight>
                  <a:srgbClr val="FFFF00"/>
                </a:highlight>
                <a:latin typeface="맑은 고딕" panose="020B0503020000020004" pitchFamily="50" charset="-127"/>
                <a:ea typeface="맑은 고딕" panose="020B0503020000020004" pitchFamily="50" charset="-127"/>
              </a:rPr>
              <a:t>본인이 평소에 관심을 가지고 있었던 사회적 이슈나 국제적인 사건사고 등에 접목시키는 등 작문실력 향상에 대한 열의를 느낄 수 있음</a:t>
            </a:r>
            <a:r>
              <a:rPr lang="en-US" altLang="ko-KR" b="1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95400" y="260648"/>
            <a:ext cx="62646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한양대 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학종가이드북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세부능력 및 특기사항</a:t>
            </a:r>
          </a:p>
        </p:txBody>
      </p:sp>
    </p:spTree>
    <p:extLst>
      <p:ext uri="{BB962C8B-B14F-4D97-AF65-F5344CB8AC3E}">
        <p14:creationId xmlns:p14="http://schemas.microsoft.com/office/powerpoint/2010/main" val="3683621282"/>
      </p:ext>
    </p:extLst>
  </p:cSld>
  <p:clrMapOvr>
    <a:masterClrMapping/>
  </p:clrMapOvr>
  <p:transition spd="med"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18CDD94-383E-44B9-A3D4-76C5C64C25E1}"/>
              </a:ext>
            </a:extLst>
          </p:cNvPr>
          <p:cNvSpPr txBox="1"/>
          <p:nvPr/>
        </p:nvSpPr>
        <p:spPr>
          <a:xfrm>
            <a:off x="548640" y="377845"/>
            <a:ext cx="8931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과목별 세부능력 및 특기사항 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대학 제시 사례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중앙대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88D33E-CE1E-4E7F-BF93-EE7C09F17408}"/>
              </a:ext>
            </a:extLst>
          </p:cNvPr>
          <p:cNvSpPr txBox="1"/>
          <p:nvPr/>
        </p:nvSpPr>
        <p:spPr>
          <a:xfrm>
            <a:off x="767408" y="1525310"/>
            <a:ext cx="9793088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추상적인 내용기술에서 개인 특성 기술로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A26F2A-6DE8-40CE-89EA-6F8DE8160A45}"/>
              </a:ext>
            </a:extLst>
          </p:cNvPr>
          <p:cNvSpPr txBox="1"/>
          <p:nvPr/>
        </p:nvSpPr>
        <p:spPr>
          <a:xfrm>
            <a:off x="460688" y="2023792"/>
            <a:ext cx="11270624" cy="17007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수학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수학적 정의에 대한 정확한 이해를 바탕으로 수학적원리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법칙들 사이의 관계를 이해하는 능력이 탁월하며 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여러 문제를 해결하는데 있어 일반적 문제해결기법 뿐만 아니라 보다 효율적인 해결 방법을 탐구하는 능력이 우수함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함수의 극한의 존재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연속성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미분가능 등에 대한 정의를 명확히 이해하고 있어서 문제풀이에 실력을 발휘함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7" name="화살표: 아래쪽 6">
            <a:extLst>
              <a:ext uri="{FF2B5EF4-FFF2-40B4-BE49-F238E27FC236}">
                <a16:creationId xmlns:a16="http://schemas.microsoft.com/office/drawing/2014/main" id="{5A0BDF43-372D-41E5-8E7F-1014F56B842C}"/>
              </a:ext>
            </a:extLst>
          </p:cNvPr>
          <p:cNvSpPr/>
          <p:nvPr/>
        </p:nvSpPr>
        <p:spPr>
          <a:xfrm>
            <a:off x="5015194" y="4032580"/>
            <a:ext cx="2161612" cy="282817"/>
          </a:xfrm>
          <a:prstGeom prst="downArrow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9B4155-67A6-497F-A614-97BB04460D09}"/>
              </a:ext>
            </a:extLst>
          </p:cNvPr>
          <p:cNvSpPr txBox="1"/>
          <p:nvPr/>
        </p:nvSpPr>
        <p:spPr>
          <a:xfrm>
            <a:off x="407368" y="4581128"/>
            <a:ext cx="11163984" cy="211628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수업시간에 자발적으로 앞으로 나와 문제를 해결하고 설명하는 적극적 참여를 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학기 동안 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번 이상하여 상점을 받음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수학에 대한 문제 해결의지가 높으며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수업시간에 적극적으로 발표하고 의견을 제시하는 능동적 수업태도가 돋보임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조별활동을 통해 함수에 대해 조사하여 발표함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한달간 진행된 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거꾸로 </a:t>
            </a:r>
            <a:r>
              <a:rPr lang="ko-KR" altLang="en-US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수업＇에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적극 참여하고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보조요원으로 아침마다 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30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분 일찍 등교하여 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 과제를 미리 해결하여 도움이 필요한 학생들에게 도움을 줌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10301443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C142242-0B47-421C-BF4B-E1EC482F13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119" y="952808"/>
            <a:ext cx="10301681" cy="278802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2CEE272D-1EE0-489D-B0B6-DD1B7975A6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119" y="4081367"/>
            <a:ext cx="10159068" cy="21515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51AAA56-00DC-4350-B72A-83C80F35BBCB}"/>
              </a:ext>
            </a:extLst>
          </p:cNvPr>
          <p:cNvSpPr txBox="1"/>
          <p:nvPr/>
        </p:nvSpPr>
        <p:spPr>
          <a:xfrm>
            <a:off x="768826" y="260059"/>
            <a:ext cx="6093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2021 </a:t>
            </a:r>
            <a:r>
              <a:rPr lang="ko-KR" altLang="en-US" sz="2400" b="1" dirty="0"/>
              <a:t>학생부종합</a:t>
            </a:r>
            <a:r>
              <a:rPr lang="en-US" altLang="ko-KR" sz="2400" b="1" dirty="0"/>
              <a:t>(</a:t>
            </a:r>
            <a:r>
              <a:rPr lang="ko-KR" altLang="en-US" sz="2400" b="1" dirty="0"/>
              <a:t>자기추천전형</a:t>
            </a:r>
            <a:r>
              <a:rPr lang="en-US" altLang="ko-KR" sz="2400" b="1" dirty="0"/>
              <a:t>)</a:t>
            </a:r>
            <a:r>
              <a:rPr lang="ko-KR" altLang="en-US" sz="2400" b="1" dirty="0"/>
              <a:t>입시결과 </a:t>
            </a:r>
          </a:p>
        </p:txBody>
      </p:sp>
    </p:spTree>
    <p:extLst>
      <p:ext uri="{BB962C8B-B14F-4D97-AF65-F5344CB8AC3E}">
        <p14:creationId xmlns:p14="http://schemas.microsoft.com/office/powerpoint/2010/main" val="1007617997"/>
      </p:ext>
    </p:extLst>
  </p:cSld>
  <p:clrMapOvr>
    <a:masterClrMapping/>
  </p:clrMapOvr>
  <p:transition spd="med"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DC3177FA-DD16-41F8-8819-CF9C360972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52" y="831668"/>
            <a:ext cx="6280405" cy="593489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CD8414F-31C9-4322-A4F3-82D0B9D9B626}"/>
              </a:ext>
            </a:extLst>
          </p:cNvPr>
          <p:cNvSpPr txBox="1"/>
          <p:nvPr/>
        </p:nvSpPr>
        <p:spPr>
          <a:xfrm>
            <a:off x="573002" y="198747"/>
            <a:ext cx="10550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2021 </a:t>
            </a:r>
            <a:r>
              <a:rPr lang="ko-KR" altLang="en-US" sz="2000" b="1" dirty="0"/>
              <a:t>학생부종합</a:t>
            </a:r>
            <a:r>
              <a:rPr lang="en-US" altLang="ko-KR" sz="2000" b="1" dirty="0"/>
              <a:t>(</a:t>
            </a:r>
            <a:r>
              <a:rPr lang="ko-KR" altLang="en-US" sz="2000" b="1" dirty="0" err="1"/>
              <a:t>네오르네상스전형</a:t>
            </a:r>
            <a:r>
              <a:rPr lang="en-US" altLang="ko-KR" sz="2000" b="1" dirty="0"/>
              <a:t>)</a:t>
            </a:r>
            <a:r>
              <a:rPr lang="ko-KR" altLang="en-US" sz="2000" b="1" dirty="0"/>
              <a:t>입시결과 합격자 학생부 교과 등급 분포현황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E0F6706-16A0-4601-991F-EC90487955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256" y="831668"/>
            <a:ext cx="5757891" cy="5934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161616"/>
      </p:ext>
    </p:extLst>
  </p:cSld>
  <p:clrMapOvr>
    <a:masterClrMapping/>
  </p:clrMapOvr>
  <p:transition spd="med"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318781" y="889557"/>
            <a:ext cx="11610363" cy="5882252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1790499" y="258565"/>
            <a:ext cx="7668797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800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ea typeface="HY헤드라인M" pitchFamily="18" charset="-127"/>
              </a:rPr>
              <a:t>학생부종합전형 </a:t>
            </a:r>
            <a:r>
              <a:rPr lang="en-US" altLang="ko-KR" sz="2800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ea typeface="HY헤드라인M" pitchFamily="18" charset="-127"/>
              </a:rPr>
              <a:t> </a:t>
            </a:r>
            <a:r>
              <a:rPr lang="ko-KR" altLang="en-US" sz="2800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ea typeface="HY헤드라인M" pitchFamily="18" charset="-127"/>
              </a:rPr>
              <a:t>가이드북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CA25E966-CF32-452A-BADA-3A14E55EBC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451" y="1320938"/>
            <a:ext cx="2652095" cy="4647501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B60FCE60-232C-4F7F-9E91-21B6E44F43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8672" y="1320938"/>
            <a:ext cx="2652095" cy="4647501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7DF79F93-3BAB-4954-A730-25261491B6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2893" y="1320938"/>
            <a:ext cx="2652095" cy="4647501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AC340896-CB8D-4549-ACD4-03E6859A81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4780" y="1320938"/>
            <a:ext cx="2652094" cy="4647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895669"/>
      </p:ext>
    </p:extLst>
  </p:cSld>
  <p:clrMapOvr>
    <a:masterClrMapping/>
  </p:clrMapOvr>
  <p:transition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B272A5AD-D24D-48D7-AC6F-C5368A5D2B06}"/>
              </a:ext>
            </a:extLst>
          </p:cNvPr>
          <p:cNvSpPr/>
          <p:nvPr/>
        </p:nvSpPr>
        <p:spPr>
          <a:xfrm>
            <a:off x="1524000" y="2384884"/>
            <a:ext cx="9144000" cy="2016224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279576" y="2816933"/>
            <a:ext cx="7344816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srgbClr val="0033CC"/>
                </a:solidFill>
              </a:rPr>
              <a:t>논술전형</a:t>
            </a:r>
            <a:r>
              <a:rPr lang="ko-KR" altLang="en-US" sz="3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의 특징과</a:t>
            </a:r>
            <a:endParaRPr lang="en-US" altLang="ko-KR" sz="3600" b="1" spc="-150" dirty="0">
              <a:ln>
                <a:solidFill>
                  <a:srgbClr val="4F81BD">
                    <a:alpha val="2000"/>
                  </a:srgbClr>
                </a:solidFill>
              </a:ln>
              <a:solidFill>
                <a:prstClr val="black"/>
              </a:solidFill>
            </a:endParaRPr>
          </a:p>
          <a:p>
            <a:pPr algn="ctr"/>
            <a:r>
              <a:rPr lang="ko-KR" altLang="en-US" sz="3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지원전략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3E8D6F5-4CBB-4170-92E6-A9BB0E9BFE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65161" cy="1952836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718A1D7D-A7FE-4D2E-82C8-BCC5787249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 flipV="1">
            <a:off x="9801085" y="4401108"/>
            <a:ext cx="2303748" cy="2542067"/>
          </a:xfrm>
          <a:prstGeom prst="rect">
            <a:avLst/>
          </a:prstGeom>
        </p:spPr>
      </p:pic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D558EAA1-C126-4BC3-9000-90601FDD960E}"/>
              </a:ext>
            </a:extLst>
          </p:cNvPr>
          <p:cNvCxnSpPr>
            <a:cxnSpLocks/>
          </p:cNvCxnSpPr>
          <p:nvPr/>
        </p:nvCxnSpPr>
        <p:spPr>
          <a:xfrm>
            <a:off x="1524000" y="227687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580FE4DE-6DBB-4A0B-9306-75FBD5DC8D2D}"/>
              </a:ext>
            </a:extLst>
          </p:cNvPr>
          <p:cNvCxnSpPr>
            <a:cxnSpLocks/>
          </p:cNvCxnSpPr>
          <p:nvPr/>
        </p:nvCxnSpPr>
        <p:spPr>
          <a:xfrm>
            <a:off x="1524000" y="450912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>
            <a:extLst>
              <a:ext uri="{FF2B5EF4-FFF2-40B4-BE49-F238E27FC236}">
                <a16:creationId xmlns:a16="http://schemas.microsoft.com/office/drawing/2014/main" id="{5D9C0E50-BD0F-43E8-9FBA-F11323181317}"/>
              </a:ext>
            </a:extLst>
          </p:cNvPr>
          <p:cNvSpPr/>
          <p:nvPr/>
        </p:nvSpPr>
        <p:spPr>
          <a:xfrm>
            <a:off x="5385207" y="1484785"/>
            <a:ext cx="15087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8900" indent="-88900" algn="ctr" defTabSz="8256588" eaLnBrk="0" fontAlgn="base" latinLnBrk="0" hangingPunct="0">
              <a:spcBef>
                <a:spcPts val="100"/>
              </a:spcBef>
              <a:spcAft>
                <a:spcPct val="0"/>
              </a:spcAft>
            </a:pPr>
            <a:r>
              <a:rPr kumimoji="1" lang="en-US" altLang="ko-KR" sz="2400" b="1" dirty="0">
                <a:solidFill>
                  <a:schemeClr val="tx2"/>
                </a:solidFill>
                <a:latin typeface="Arial" charset="0"/>
                <a:ea typeface="우리돋움" pitchFamily="18" charset="-127"/>
                <a:cs typeface="Arial" charset="0"/>
              </a:rPr>
              <a:t>POINT 3</a:t>
            </a:r>
            <a:r>
              <a:rPr kumimoji="1" lang="en-US" altLang="ko-KR" sz="3600" b="1" dirty="0">
                <a:solidFill>
                  <a:schemeClr val="tx2"/>
                </a:solidFill>
                <a:latin typeface="Arial" charset="0"/>
                <a:ea typeface="우리돋움" pitchFamily="18" charset="-127"/>
                <a:cs typeface="Arial" charset="0"/>
              </a:rPr>
              <a:t>.</a:t>
            </a:r>
            <a:endParaRPr kumimoji="1" lang="ko-KR" altLang="en-US" sz="3600" b="1" dirty="0">
              <a:solidFill>
                <a:schemeClr val="tx2"/>
              </a:solidFill>
              <a:latin typeface="Arial" charset="0"/>
              <a:ea typeface="우리돋움" pitchFamily="18" charset="-127"/>
              <a:cs typeface="Arial" charset="0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55DAAF69-8E28-4D8A-865B-305CDC50C8C1}"/>
              </a:ext>
            </a:extLst>
          </p:cNvPr>
          <p:cNvGrpSpPr/>
          <p:nvPr/>
        </p:nvGrpSpPr>
        <p:grpSpPr>
          <a:xfrm>
            <a:off x="4734380" y="2113100"/>
            <a:ext cx="2723241" cy="108012"/>
            <a:chOff x="2771800" y="2060848"/>
            <a:chExt cx="6192688" cy="144016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F8E129F2-2D7B-4732-844D-5BD377A35F1B}"/>
                </a:ext>
              </a:extLst>
            </p:cNvPr>
            <p:cNvSpPr/>
            <p:nvPr/>
          </p:nvSpPr>
          <p:spPr>
            <a:xfrm>
              <a:off x="2771800" y="2060848"/>
              <a:ext cx="1548172" cy="144016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7E533AD9-6C33-415E-ABC0-D628165DE754}"/>
                </a:ext>
              </a:extLst>
            </p:cNvPr>
            <p:cNvSpPr/>
            <p:nvPr/>
          </p:nvSpPr>
          <p:spPr>
            <a:xfrm>
              <a:off x="4329850" y="2060848"/>
              <a:ext cx="1548172" cy="14401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19D8522A-8C39-4E3D-95C6-C317E60BFF87}"/>
                </a:ext>
              </a:extLst>
            </p:cNvPr>
            <p:cNvSpPr/>
            <p:nvPr/>
          </p:nvSpPr>
          <p:spPr>
            <a:xfrm>
              <a:off x="5868144" y="2060848"/>
              <a:ext cx="1548172" cy="14401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3BC161AB-4FA2-49CE-B6B6-08A15C9337B3}"/>
                </a:ext>
              </a:extLst>
            </p:cNvPr>
            <p:cNvSpPr/>
            <p:nvPr/>
          </p:nvSpPr>
          <p:spPr>
            <a:xfrm>
              <a:off x="7416316" y="2060848"/>
              <a:ext cx="1548172" cy="14401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25482676"/>
      </p:ext>
    </p:extLst>
  </p:cSld>
  <p:clrMapOvr>
    <a:masterClrMapping/>
  </p:clrMapOvr>
  <p:transition spd="med"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extBox 65">
            <a:extLst>
              <a:ext uri="{FF2B5EF4-FFF2-40B4-BE49-F238E27FC236}">
                <a16:creationId xmlns:a16="http://schemas.microsoft.com/office/drawing/2014/main" id="{A2F00060-A072-45CA-9F37-C42F1EDE4534}"/>
              </a:ext>
            </a:extLst>
          </p:cNvPr>
          <p:cNvSpPr txBox="1"/>
          <p:nvPr/>
        </p:nvSpPr>
        <p:spPr>
          <a:xfrm>
            <a:off x="941049" y="328285"/>
            <a:ext cx="8829547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 </a:t>
            </a:r>
            <a:r>
              <a:rPr lang="ko-KR" altLang="en-US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논술전형 주요 특징</a:t>
            </a:r>
          </a:p>
        </p:txBody>
      </p:sp>
      <p:sp>
        <p:nvSpPr>
          <p:cNvPr id="68" name="모서리가 둥근 직사각형 48">
            <a:extLst>
              <a:ext uri="{FF2B5EF4-FFF2-40B4-BE49-F238E27FC236}">
                <a16:creationId xmlns:a16="http://schemas.microsoft.com/office/drawing/2014/main" id="{95275A37-92D9-4848-BC42-547342FD9444}"/>
              </a:ext>
            </a:extLst>
          </p:cNvPr>
          <p:cNvSpPr/>
          <p:nvPr/>
        </p:nvSpPr>
        <p:spPr>
          <a:xfrm flipV="1">
            <a:off x="1240217" y="1395750"/>
            <a:ext cx="8555545" cy="561815"/>
          </a:xfrm>
          <a:prstGeom prst="parallelogram">
            <a:avLst>
              <a:gd name="adj" fmla="val 44503"/>
            </a:avLst>
          </a:prstGeom>
          <a:solidFill>
            <a:srgbClr val="E8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/>
          </a:p>
        </p:txBody>
      </p: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BE406132-DD43-4A32-A79C-400EAF08857B}"/>
              </a:ext>
            </a:extLst>
          </p:cNvPr>
          <p:cNvGrpSpPr/>
          <p:nvPr/>
        </p:nvGrpSpPr>
        <p:grpSpPr>
          <a:xfrm>
            <a:off x="1253503" y="1310544"/>
            <a:ext cx="1069769" cy="598136"/>
            <a:chOff x="2424117" y="3460456"/>
            <a:chExt cx="774862" cy="449479"/>
          </a:xfrm>
        </p:grpSpPr>
        <p:sp>
          <p:nvSpPr>
            <p:cNvPr id="104" name="평행 사변형 103">
              <a:extLst>
                <a:ext uri="{FF2B5EF4-FFF2-40B4-BE49-F238E27FC236}">
                  <a16:creationId xmlns:a16="http://schemas.microsoft.com/office/drawing/2014/main" id="{7A74518D-93E8-4B9E-AFF7-71D5BE10FAA8}"/>
                </a:ext>
              </a:extLst>
            </p:cNvPr>
            <p:cNvSpPr/>
            <p:nvPr/>
          </p:nvSpPr>
          <p:spPr>
            <a:xfrm flipH="1">
              <a:off x="2426622" y="3853408"/>
              <a:ext cx="453976" cy="56527"/>
            </a:xfrm>
            <a:prstGeom prst="parallelogram">
              <a:avLst>
                <a:gd name="adj" fmla="val 71322"/>
              </a:avLst>
            </a:prstGeom>
            <a:solidFill>
              <a:srgbClr val="0035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/>
            </a:p>
          </p:txBody>
        </p:sp>
        <p:sp>
          <p:nvSpPr>
            <p:cNvPr id="105" name="평행 사변형 104">
              <a:extLst>
                <a:ext uri="{FF2B5EF4-FFF2-40B4-BE49-F238E27FC236}">
                  <a16:creationId xmlns:a16="http://schemas.microsoft.com/office/drawing/2014/main" id="{A147564D-6CC7-4B88-909F-54629CB9D223}"/>
                </a:ext>
              </a:extLst>
            </p:cNvPr>
            <p:cNvSpPr/>
            <p:nvPr/>
          </p:nvSpPr>
          <p:spPr>
            <a:xfrm flipH="1">
              <a:off x="2431359" y="3461969"/>
              <a:ext cx="453977" cy="56527"/>
            </a:xfrm>
            <a:prstGeom prst="parallelogram">
              <a:avLst>
                <a:gd name="adj" fmla="val 71322"/>
              </a:avLst>
            </a:prstGeom>
            <a:solidFill>
              <a:srgbClr val="004D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/>
            </a:p>
          </p:txBody>
        </p:sp>
        <p:sp>
          <p:nvSpPr>
            <p:cNvPr id="106" name="직사각형 105">
              <a:extLst>
                <a:ext uri="{FF2B5EF4-FFF2-40B4-BE49-F238E27FC236}">
                  <a16:creationId xmlns:a16="http://schemas.microsoft.com/office/drawing/2014/main" id="{98847743-0C61-4695-B3E3-6A5AC04AA469}"/>
                </a:ext>
              </a:extLst>
            </p:cNvPr>
            <p:cNvSpPr/>
            <p:nvPr/>
          </p:nvSpPr>
          <p:spPr>
            <a:xfrm>
              <a:off x="2424117" y="3460456"/>
              <a:ext cx="418578" cy="400111"/>
            </a:xfrm>
            <a:prstGeom prst="rect">
              <a:avLst/>
            </a:prstGeom>
            <a:pattFill prst="dkUpDiag">
              <a:fgClr>
                <a:srgbClr val="004D68"/>
              </a:fgClr>
              <a:bgClr>
                <a:srgbClr val="00759E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/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00E08E58-3DCF-4B42-93AB-847B04F9EEE9}"/>
                </a:ext>
              </a:extLst>
            </p:cNvPr>
            <p:cNvSpPr txBox="1"/>
            <p:nvPr/>
          </p:nvSpPr>
          <p:spPr>
            <a:xfrm>
              <a:off x="2477173" y="3475613"/>
              <a:ext cx="721806" cy="3236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200" b="1" dirty="0">
                  <a:solidFill>
                    <a:schemeClr val="bg1"/>
                  </a:solidFill>
                </a:rPr>
                <a:t>1.</a:t>
              </a:r>
              <a:endParaRPr lang="ko-KR" altLang="en-US" sz="2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70" name="Text Box 42">
            <a:extLst>
              <a:ext uri="{FF2B5EF4-FFF2-40B4-BE49-F238E27FC236}">
                <a16:creationId xmlns:a16="http://schemas.microsoft.com/office/drawing/2014/main" id="{A8F15632-3FD4-4AF3-8396-3652B7E9FD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8042" y="1443756"/>
            <a:ext cx="8032350" cy="38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215900" indent="-215900">
              <a:lnSpc>
                <a:spcPct val="160000"/>
              </a:lnSpc>
              <a:buSzPct val="80000"/>
              <a:defRPr/>
            </a:pPr>
            <a:r>
              <a:rPr lang="ko-KR" altLang="en-US" b="1" dirty="0">
                <a:solidFill>
                  <a:srgbClr val="C00000"/>
                </a:solidFill>
                <a:latin typeface="+mn-ea"/>
              </a:rPr>
              <a:t>통합적 지식을 바탕으로 문제해결 능력을 평가 </a:t>
            </a:r>
            <a:r>
              <a:rPr lang="en-US" altLang="ko-KR" b="1" dirty="0">
                <a:latin typeface="+mn-ea"/>
              </a:rPr>
              <a:t>(</a:t>
            </a:r>
            <a:r>
              <a:rPr lang="ko-KR" altLang="en-US" b="1" dirty="0">
                <a:latin typeface="+mn-ea"/>
              </a:rPr>
              <a:t>대학별고사</a:t>
            </a:r>
            <a:r>
              <a:rPr lang="en-US" altLang="ko-KR" b="1" dirty="0">
                <a:latin typeface="+mn-ea"/>
              </a:rPr>
              <a:t>) </a:t>
            </a:r>
          </a:p>
        </p:txBody>
      </p:sp>
      <p:sp>
        <p:nvSpPr>
          <p:cNvPr id="71" name="모서리가 둥근 직사각형 48">
            <a:extLst>
              <a:ext uri="{FF2B5EF4-FFF2-40B4-BE49-F238E27FC236}">
                <a16:creationId xmlns:a16="http://schemas.microsoft.com/office/drawing/2014/main" id="{4F161C98-D62C-4B09-8F02-E70B875F2CA7}"/>
              </a:ext>
            </a:extLst>
          </p:cNvPr>
          <p:cNvSpPr/>
          <p:nvPr/>
        </p:nvSpPr>
        <p:spPr>
          <a:xfrm flipV="1">
            <a:off x="1240217" y="2149785"/>
            <a:ext cx="8555545" cy="561815"/>
          </a:xfrm>
          <a:prstGeom prst="parallelogram">
            <a:avLst>
              <a:gd name="adj" fmla="val 44503"/>
            </a:avLst>
          </a:prstGeom>
          <a:solidFill>
            <a:srgbClr val="E8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/>
          </a:p>
        </p:txBody>
      </p:sp>
      <p:grpSp>
        <p:nvGrpSpPr>
          <p:cNvPr id="72" name="그룹 71">
            <a:extLst>
              <a:ext uri="{FF2B5EF4-FFF2-40B4-BE49-F238E27FC236}">
                <a16:creationId xmlns:a16="http://schemas.microsoft.com/office/drawing/2014/main" id="{124A73B4-2B6B-45C8-8EEA-DDC15AE1DE55}"/>
              </a:ext>
            </a:extLst>
          </p:cNvPr>
          <p:cNvGrpSpPr/>
          <p:nvPr/>
        </p:nvGrpSpPr>
        <p:grpSpPr>
          <a:xfrm>
            <a:off x="1253503" y="2064578"/>
            <a:ext cx="1069769" cy="598136"/>
            <a:chOff x="2424117" y="3460456"/>
            <a:chExt cx="774862" cy="449479"/>
          </a:xfrm>
        </p:grpSpPr>
        <p:sp>
          <p:nvSpPr>
            <p:cNvPr id="100" name="평행 사변형 99">
              <a:extLst>
                <a:ext uri="{FF2B5EF4-FFF2-40B4-BE49-F238E27FC236}">
                  <a16:creationId xmlns:a16="http://schemas.microsoft.com/office/drawing/2014/main" id="{F89CD334-3A42-4F26-B9AA-2339E3161F36}"/>
                </a:ext>
              </a:extLst>
            </p:cNvPr>
            <p:cNvSpPr/>
            <p:nvPr/>
          </p:nvSpPr>
          <p:spPr>
            <a:xfrm flipH="1">
              <a:off x="2426622" y="3853408"/>
              <a:ext cx="453976" cy="56527"/>
            </a:xfrm>
            <a:prstGeom prst="parallelogram">
              <a:avLst>
                <a:gd name="adj" fmla="val 71322"/>
              </a:avLst>
            </a:prstGeom>
            <a:solidFill>
              <a:srgbClr val="0035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/>
            </a:p>
          </p:txBody>
        </p:sp>
        <p:sp>
          <p:nvSpPr>
            <p:cNvPr id="101" name="평행 사변형 100">
              <a:extLst>
                <a:ext uri="{FF2B5EF4-FFF2-40B4-BE49-F238E27FC236}">
                  <a16:creationId xmlns:a16="http://schemas.microsoft.com/office/drawing/2014/main" id="{8BA23B77-A274-444D-A20C-95E7111B74C4}"/>
                </a:ext>
              </a:extLst>
            </p:cNvPr>
            <p:cNvSpPr/>
            <p:nvPr/>
          </p:nvSpPr>
          <p:spPr>
            <a:xfrm flipH="1">
              <a:off x="2431359" y="3461969"/>
              <a:ext cx="453977" cy="56527"/>
            </a:xfrm>
            <a:prstGeom prst="parallelogram">
              <a:avLst>
                <a:gd name="adj" fmla="val 71322"/>
              </a:avLst>
            </a:prstGeom>
            <a:solidFill>
              <a:srgbClr val="004D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/>
            </a:p>
          </p:txBody>
        </p:sp>
        <p:sp>
          <p:nvSpPr>
            <p:cNvPr id="102" name="직사각형 101">
              <a:extLst>
                <a:ext uri="{FF2B5EF4-FFF2-40B4-BE49-F238E27FC236}">
                  <a16:creationId xmlns:a16="http://schemas.microsoft.com/office/drawing/2014/main" id="{AADC3B48-C20E-46CD-A72C-A3083A7C21F3}"/>
                </a:ext>
              </a:extLst>
            </p:cNvPr>
            <p:cNvSpPr/>
            <p:nvPr/>
          </p:nvSpPr>
          <p:spPr>
            <a:xfrm>
              <a:off x="2424117" y="3460456"/>
              <a:ext cx="418578" cy="400111"/>
            </a:xfrm>
            <a:prstGeom prst="rect">
              <a:avLst/>
            </a:prstGeom>
            <a:pattFill prst="dkUpDiag">
              <a:fgClr>
                <a:srgbClr val="004D68"/>
              </a:fgClr>
              <a:bgClr>
                <a:srgbClr val="00759E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/>
            </a:p>
          </p:txBody>
        </p: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43673926-7488-492C-B464-CDC16B23525B}"/>
                </a:ext>
              </a:extLst>
            </p:cNvPr>
            <p:cNvSpPr txBox="1"/>
            <p:nvPr/>
          </p:nvSpPr>
          <p:spPr>
            <a:xfrm>
              <a:off x="2477173" y="3475613"/>
              <a:ext cx="721806" cy="3236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200" b="1" dirty="0">
                  <a:solidFill>
                    <a:schemeClr val="bg1"/>
                  </a:solidFill>
                </a:rPr>
                <a:t>2.</a:t>
              </a:r>
              <a:endParaRPr lang="ko-KR" altLang="en-US" sz="2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73" name="Text Box 42">
            <a:extLst>
              <a:ext uri="{FF2B5EF4-FFF2-40B4-BE49-F238E27FC236}">
                <a16:creationId xmlns:a16="http://schemas.microsoft.com/office/drawing/2014/main" id="{7A37409D-F227-4511-9C8A-DFF7A26A75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9273" y="2204718"/>
            <a:ext cx="7667670" cy="38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215900" indent="-215900">
              <a:lnSpc>
                <a:spcPct val="160000"/>
              </a:lnSpc>
              <a:buSzPct val="80000"/>
              <a:defRPr/>
            </a:pPr>
            <a:r>
              <a:rPr lang="ko-KR" altLang="en-US" sz="1800" b="1" spc="-150" dirty="0">
                <a:latin typeface="+mn-ea"/>
              </a:rPr>
              <a:t>분석적</a:t>
            </a:r>
            <a:r>
              <a:rPr lang="en-US" altLang="ko-KR" sz="1800" b="1" spc="-150" dirty="0">
                <a:latin typeface="+mn-ea"/>
              </a:rPr>
              <a:t>, </a:t>
            </a:r>
            <a:r>
              <a:rPr lang="ko-KR" altLang="en-US" sz="1800" b="1" spc="-150" dirty="0">
                <a:latin typeface="+mn-ea"/>
              </a:rPr>
              <a:t>논리적</a:t>
            </a:r>
            <a:r>
              <a:rPr lang="en-US" altLang="ko-KR" sz="1800" b="1" spc="-150" dirty="0">
                <a:latin typeface="+mn-ea"/>
              </a:rPr>
              <a:t>, </a:t>
            </a:r>
            <a:r>
              <a:rPr lang="ko-KR" altLang="en-US" sz="1800" b="1" spc="-150" dirty="0">
                <a:latin typeface="+mn-ea"/>
              </a:rPr>
              <a:t>비판적</a:t>
            </a:r>
            <a:r>
              <a:rPr lang="en-US" altLang="ko-KR" sz="1800" b="1" spc="-150" dirty="0">
                <a:latin typeface="+mn-ea"/>
              </a:rPr>
              <a:t>, </a:t>
            </a:r>
            <a:r>
              <a:rPr lang="ko-KR" altLang="en-US" sz="1800" b="1" spc="-150" dirty="0">
                <a:latin typeface="+mn-ea"/>
              </a:rPr>
              <a:t>창의적</a:t>
            </a:r>
            <a:r>
              <a:rPr lang="en-US" altLang="ko-KR" sz="1800" b="1" spc="-150" dirty="0">
                <a:latin typeface="+mn-ea"/>
              </a:rPr>
              <a:t>, </a:t>
            </a:r>
            <a:r>
              <a:rPr lang="ko-KR" altLang="en-US" sz="1800" b="1" spc="-150" dirty="0">
                <a:latin typeface="+mn-ea"/>
              </a:rPr>
              <a:t>종합적 사고력 요구</a:t>
            </a:r>
          </a:p>
        </p:txBody>
      </p:sp>
      <p:sp>
        <p:nvSpPr>
          <p:cNvPr id="74" name="모서리가 둥근 직사각형 48">
            <a:extLst>
              <a:ext uri="{FF2B5EF4-FFF2-40B4-BE49-F238E27FC236}">
                <a16:creationId xmlns:a16="http://schemas.microsoft.com/office/drawing/2014/main" id="{0B29757C-A622-429C-A8C5-E67B14442ADA}"/>
              </a:ext>
            </a:extLst>
          </p:cNvPr>
          <p:cNvSpPr/>
          <p:nvPr/>
        </p:nvSpPr>
        <p:spPr>
          <a:xfrm flipV="1">
            <a:off x="1240217" y="2897852"/>
            <a:ext cx="8555545" cy="561815"/>
          </a:xfrm>
          <a:prstGeom prst="parallelogram">
            <a:avLst>
              <a:gd name="adj" fmla="val 44503"/>
            </a:avLst>
          </a:prstGeom>
          <a:solidFill>
            <a:srgbClr val="E8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/>
          </a:p>
        </p:txBody>
      </p:sp>
      <p:grpSp>
        <p:nvGrpSpPr>
          <p:cNvPr id="75" name="그룹 74">
            <a:extLst>
              <a:ext uri="{FF2B5EF4-FFF2-40B4-BE49-F238E27FC236}">
                <a16:creationId xmlns:a16="http://schemas.microsoft.com/office/drawing/2014/main" id="{FA902F66-B3FA-4D03-8B58-1FAE21A614ED}"/>
              </a:ext>
            </a:extLst>
          </p:cNvPr>
          <p:cNvGrpSpPr/>
          <p:nvPr/>
        </p:nvGrpSpPr>
        <p:grpSpPr>
          <a:xfrm>
            <a:off x="1253503" y="2812645"/>
            <a:ext cx="1069769" cy="598136"/>
            <a:chOff x="2424117" y="3460456"/>
            <a:chExt cx="774862" cy="449479"/>
          </a:xfrm>
        </p:grpSpPr>
        <p:sp>
          <p:nvSpPr>
            <p:cNvPr id="96" name="평행 사변형 95">
              <a:extLst>
                <a:ext uri="{FF2B5EF4-FFF2-40B4-BE49-F238E27FC236}">
                  <a16:creationId xmlns:a16="http://schemas.microsoft.com/office/drawing/2014/main" id="{F7522D6A-A319-4D8D-AF7E-886AD6887D45}"/>
                </a:ext>
              </a:extLst>
            </p:cNvPr>
            <p:cNvSpPr/>
            <p:nvPr/>
          </p:nvSpPr>
          <p:spPr>
            <a:xfrm flipH="1">
              <a:off x="2426622" y="3853408"/>
              <a:ext cx="453976" cy="56527"/>
            </a:xfrm>
            <a:prstGeom prst="parallelogram">
              <a:avLst>
                <a:gd name="adj" fmla="val 71322"/>
              </a:avLst>
            </a:prstGeom>
            <a:solidFill>
              <a:srgbClr val="0035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/>
            </a:p>
          </p:txBody>
        </p:sp>
        <p:sp>
          <p:nvSpPr>
            <p:cNvPr id="97" name="평행 사변형 96">
              <a:extLst>
                <a:ext uri="{FF2B5EF4-FFF2-40B4-BE49-F238E27FC236}">
                  <a16:creationId xmlns:a16="http://schemas.microsoft.com/office/drawing/2014/main" id="{B21A8021-6E7A-4F63-8B43-E1EB6E454AC8}"/>
                </a:ext>
              </a:extLst>
            </p:cNvPr>
            <p:cNvSpPr/>
            <p:nvPr/>
          </p:nvSpPr>
          <p:spPr>
            <a:xfrm flipH="1">
              <a:off x="2431359" y="3461969"/>
              <a:ext cx="453977" cy="56527"/>
            </a:xfrm>
            <a:prstGeom prst="parallelogram">
              <a:avLst>
                <a:gd name="adj" fmla="val 71322"/>
              </a:avLst>
            </a:prstGeom>
            <a:solidFill>
              <a:srgbClr val="004D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/>
            </a:p>
          </p:txBody>
        </p:sp>
        <p:sp>
          <p:nvSpPr>
            <p:cNvPr id="98" name="직사각형 97">
              <a:extLst>
                <a:ext uri="{FF2B5EF4-FFF2-40B4-BE49-F238E27FC236}">
                  <a16:creationId xmlns:a16="http://schemas.microsoft.com/office/drawing/2014/main" id="{5FC6EED1-4308-4EBE-9268-522318E7A83D}"/>
                </a:ext>
              </a:extLst>
            </p:cNvPr>
            <p:cNvSpPr/>
            <p:nvPr/>
          </p:nvSpPr>
          <p:spPr>
            <a:xfrm>
              <a:off x="2424117" y="3460456"/>
              <a:ext cx="418578" cy="400111"/>
            </a:xfrm>
            <a:prstGeom prst="rect">
              <a:avLst/>
            </a:prstGeom>
            <a:pattFill prst="dkUpDiag">
              <a:fgClr>
                <a:srgbClr val="004D68"/>
              </a:fgClr>
              <a:bgClr>
                <a:srgbClr val="00759E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/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4610636F-D26E-4EC2-B445-118B806CC36B}"/>
                </a:ext>
              </a:extLst>
            </p:cNvPr>
            <p:cNvSpPr txBox="1"/>
            <p:nvPr/>
          </p:nvSpPr>
          <p:spPr>
            <a:xfrm>
              <a:off x="2477173" y="3475613"/>
              <a:ext cx="721806" cy="3236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200" b="1" dirty="0">
                  <a:solidFill>
                    <a:schemeClr val="bg1"/>
                  </a:solidFill>
                </a:rPr>
                <a:t>3.</a:t>
              </a:r>
              <a:endParaRPr lang="ko-KR" altLang="en-US" sz="2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76" name="Text Box 42">
            <a:extLst>
              <a:ext uri="{FF2B5EF4-FFF2-40B4-BE49-F238E27FC236}">
                <a16:creationId xmlns:a16="http://schemas.microsoft.com/office/drawing/2014/main" id="{3D47673C-322D-42D0-AA25-BCC318BDA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41988" y="2947599"/>
            <a:ext cx="7077708" cy="38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215900" indent="-215900">
              <a:lnSpc>
                <a:spcPct val="160000"/>
              </a:lnSpc>
              <a:buSzPct val="80000"/>
              <a:defRPr/>
            </a:pPr>
            <a:r>
              <a:rPr lang="ko-KR" altLang="en-US" sz="1800" b="1" spc="-150" dirty="0">
                <a:latin typeface="+mn-ea"/>
              </a:rPr>
              <a:t>고교 교육과정 범위 내에서 출제</a:t>
            </a:r>
          </a:p>
        </p:txBody>
      </p:sp>
      <p:sp>
        <p:nvSpPr>
          <p:cNvPr id="77" name="모서리가 둥근 직사각형 48">
            <a:extLst>
              <a:ext uri="{FF2B5EF4-FFF2-40B4-BE49-F238E27FC236}">
                <a16:creationId xmlns:a16="http://schemas.microsoft.com/office/drawing/2014/main" id="{FC2CF0BB-7A05-4CDC-A85C-4F763B972701}"/>
              </a:ext>
            </a:extLst>
          </p:cNvPr>
          <p:cNvSpPr/>
          <p:nvPr/>
        </p:nvSpPr>
        <p:spPr>
          <a:xfrm flipV="1">
            <a:off x="1240217" y="3645920"/>
            <a:ext cx="8555545" cy="561815"/>
          </a:xfrm>
          <a:prstGeom prst="parallelogram">
            <a:avLst>
              <a:gd name="adj" fmla="val 44503"/>
            </a:avLst>
          </a:prstGeom>
          <a:solidFill>
            <a:srgbClr val="E8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/>
          </a:p>
        </p:txBody>
      </p:sp>
      <p:grpSp>
        <p:nvGrpSpPr>
          <p:cNvPr id="78" name="그룹 77">
            <a:extLst>
              <a:ext uri="{FF2B5EF4-FFF2-40B4-BE49-F238E27FC236}">
                <a16:creationId xmlns:a16="http://schemas.microsoft.com/office/drawing/2014/main" id="{B2BC922C-4B14-4DE7-ABBE-A5E4B8CA86B6}"/>
              </a:ext>
            </a:extLst>
          </p:cNvPr>
          <p:cNvGrpSpPr/>
          <p:nvPr/>
        </p:nvGrpSpPr>
        <p:grpSpPr>
          <a:xfrm>
            <a:off x="1253503" y="3560714"/>
            <a:ext cx="1069769" cy="598136"/>
            <a:chOff x="2424117" y="3460456"/>
            <a:chExt cx="774862" cy="449479"/>
          </a:xfrm>
        </p:grpSpPr>
        <p:sp>
          <p:nvSpPr>
            <p:cNvPr id="92" name="평행 사변형 91">
              <a:extLst>
                <a:ext uri="{FF2B5EF4-FFF2-40B4-BE49-F238E27FC236}">
                  <a16:creationId xmlns:a16="http://schemas.microsoft.com/office/drawing/2014/main" id="{CD1C9386-6918-4160-8B44-6C789721FBE5}"/>
                </a:ext>
              </a:extLst>
            </p:cNvPr>
            <p:cNvSpPr/>
            <p:nvPr/>
          </p:nvSpPr>
          <p:spPr>
            <a:xfrm flipH="1">
              <a:off x="2426622" y="3853408"/>
              <a:ext cx="453976" cy="56527"/>
            </a:xfrm>
            <a:prstGeom prst="parallelogram">
              <a:avLst>
                <a:gd name="adj" fmla="val 71322"/>
              </a:avLst>
            </a:prstGeom>
            <a:solidFill>
              <a:srgbClr val="0035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/>
            </a:p>
          </p:txBody>
        </p:sp>
        <p:sp>
          <p:nvSpPr>
            <p:cNvPr id="93" name="평행 사변형 92">
              <a:extLst>
                <a:ext uri="{FF2B5EF4-FFF2-40B4-BE49-F238E27FC236}">
                  <a16:creationId xmlns:a16="http://schemas.microsoft.com/office/drawing/2014/main" id="{D050DEC9-CB76-418C-8826-13AE8341F748}"/>
                </a:ext>
              </a:extLst>
            </p:cNvPr>
            <p:cNvSpPr/>
            <p:nvPr/>
          </p:nvSpPr>
          <p:spPr>
            <a:xfrm flipH="1">
              <a:off x="2431359" y="3461969"/>
              <a:ext cx="453977" cy="56527"/>
            </a:xfrm>
            <a:prstGeom prst="parallelogram">
              <a:avLst>
                <a:gd name="adj" fmla="val 71322"/>
              </a:avLst>
            </a:prstGeom>
            <a:solidFill>
              <a:srgbClr val="004D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/>
            </a:p>
          </p:txBody>
        </p:sp>
        <p:sp>
          <p:nvSpPr>
            <p:cNvPr id="94" name="직사각형 93">
              <a:extLst>
                <a:ext uri="{FF2B5EF4-FFF2-40B4-BE49-F238E27FC236}">
                  <a16:creationId xmlns:a16="http://schemas.microsoft.com/office/drawing/2014/main" id="{4FBFA6E0-4EE8-41CE-9035-95A1326E04FA}"/>
                </a:ext>
              </a:extLst>
            </p:cNvPr>
            <p:cNvSpPr/>
            <p:nvPr/>
          </p:nvSpPr>
          <p:spPr>
            <a:xfrm>
              <a:off x="2424117" y="3460456"/>
              <a:ext cx="418578" cy="400111"/>
            </a:xfrm>
            <a:prstGeom prst="rect">
              <a:avLst/>
            </a:prstGeom>
            <a:pattFill prst="dkUpDiag">
              <a:fgClr>
                <a:srgbClr val="004D68"/>
              </a:fgClr>
              <a:bgClr>
                <a:srgbClr val="00759E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/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25256000-123B-44D2-8124-AE101D1CA4BA}"/>
                </a:ext>
              </a:extLst>
            </p:cNvPr>
            <p:cNvSpPr txBox="1"/>
            <p:nvPr/>
          </p:nvSpPr>
          <p:spPr>
            <a:xfrm>
              <a:off x="2477173" y="3475613"/>
              <a:ext cx="721806" cy="3236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200" b="1" dirty="0">
                  <a:solidFill>
                    <a:schemeClr val="bg1"/>
                  </a:solidFill>
                </a:rPr>
                <a:t>4.</a:t>
              </a:r>
              <a:endParaRPr lang="ko-KR" altLang="en-US" sz="2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79" name="Text Box 42">
            <a:extLst>
              <a:ext uri="{FF2B5EF4-FFF2-40B4-BE49-F238E27FC236}">
                <a16:creationId xmlns:a16="http://schemas.microsoft.com/office/drawing/2014/main" id="{4A81AF06-0242-4010-9569-593EE42DC7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0140" y="3692809"/>
            <a:ext cx="7656805" cy="38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215900" indent="-215900">
              <a:lnSpc>
                <a:spcPct val="160000"/>
              </a:lnSpc>
              <a:buSzPct val="80000"/>
              <a:defRPr/>
            </a:pPr>
            <a:r>
              <a:rPr lang="ko-KR" altLang="en-US" sz="1800" b="1" spc="-100" dirty="0">
                <a:latin typeface="+mn-ea"/>
              </a:rPr>
              <a:t>대학별</a:t>
            </a:r>
            <a:r>
              <a:rPr lang="en-US" altLang="ko-KR" sz="1800" b="1" spc="-100" dirty="0">
                <a:latin typeface="+mn-ea"/>
              </a:rPr>
              <a:t>/</a:t>
            </a:r>
            <a:r>
              <a:rPr lang="ko-KR" altLang="en-US" sz="1800" b="1" spc="-100" dirty="0">
                <a:latin typeface="+mn-ea"/>
              </a:rPr>
              <a:t>논술유형별 적합성 판단</a:t>
            </a:r>
          </a:p>
        </p:txBody>
      </p:sp>
      <p:sp>
        <p:nvSpPr>
          <p:cNvPr id="85" name="모서리가 둥근 직사각형 48">
            <a:extLst>
              <a:ext uri="{FF2B5EF4-FFF2-40B4-BE49-F238E27FC236}">
                <a16:creationId xmlns:a16="http://schemas.microsoft.com/office/drawing/2014/main" id="{0C827284-4A92-4AE2-B91A-DF08CD8C3D90}"/>
              </a:ext>
            </a:extLst>
          </p:cNvPr>
          <p:cNvSpPr/>
          <p:nvPr/>
        </p:nvSpPr>
        <p:spPr>
          <a:xfrm flipV="1">
            <a:off x="1240217" y="5103333"/>
            <a:ext cx="8555545" cy="561815"/>
          </a:xfrm>
          <a:prstGeom prst="parallelogram">
            <a:avLst>
              <a:gd name="adj" fmla="val 44503"/>
            </a:avLst>
          </a:prstGeom>
          <a:solidFill>
            <a:srgbClr val="E8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/>
          </a:p>
        </p:txBody>
      </p:sp>
      <p:grpSp>
        <p:nvGrpSpPr>
          <p:cNvPr id="86" name="그룹 85">
            <a:extLst>
              <a:ext uri="{FF2B5EF4-FFF2-40B4-BE49-F238E27FC236}">
                <a16:creationId xmlns:a16="http://schemas.microsoft.com/office/drawing/2014/main" id="{B790FB0B-30A7-4969-868D-CEC663F9B88E}"/>
              </a:ext>
            </a:extLst>
          </p:cNvPr>
          <p:cNvGrpSpPr/>
          <p:nvPr/>
        </p:nvGrpSpPr>
        <p:grpSpPr>
          <a:xfrm>
            <a:off x="1253503" y="5018127"/>
            <a:ext cx="1069769" cy="598136"/>
            <a:chOff x="2424117" y="3460456"/>
            <a:chExt cx="774862" cy="449479"/>
          </a:xfrm>
        </p:grpSpPr>
        <p:sp>
          <p:nvSpPr>
            <p:cNvPr id="88" name="평행 사변형 87">
              <a:extLst>
                <a:ext uri="{FF2B5EF4-FFF2-40B4-BE49-F238E27FC236}">
                  <a16:creationId xmlns:a16="http://schemas.microsoft.com/office/drawing/2014/main" id="{2A617B77-5528-4AA2-AEB9-87F07EF7A642}"/>
                </a:ext>
              </a:extLst>
            </p:cNvPr>
            <p:cNvSpPr/>
            <p:nvPr/>
          </p:nvSpPr>
          <p:spPr>
            <a:xfrm flipH="1">
              <a:off x="2426622" y="3853408"/>
              <a:ext cx="453976" cy="56527"/>
            </a:xfrm>
            <a:prstGeom prst="parallelogram">
              <a:avLst>
                <a:gd name="adj" fmla="val 71322"/>
              </a:avLst>
            </a:prstGeom>
            <a:solidFill>
              <a:srgbClr val="0035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/>
            </a:p>
          </p:txBody>
        </p:sp>
        <p:sp>
          <p:nvSpPr>
            <p:cNvPr id="89" name="평행 사변형 88">
              <a:extLst>
                <a:ext uri="{FF2B5EF4-FFF2-40B4-BE49-F238E27FC236}">
                  <a16:creationId xmlns:a16="http://schemas.microsoft.com/office/drawing/2014/main" id="{416FDA8F-27F6-473E-A8AD-CB0E8D7E0CA9}"/>
                </a:ext>
              </a:extLst>
            </p:cNvPr>
            <p:cNvSpPr/>
            <p:nvPr/>
          </p:nvSpPr>
          <p:spPr>
            <a:xfrm flipH="1">
              <a:off x="2431359" y="3461969"/>
              <a:ext cx="453977" cy="56527"/>
            </a:xfrm>
            <a:prstGeom prst="parallelogram">
              <a:avLst>
                <a:gd name="adj" fmla="val 71322"/>
              </a:avLst>
            </a:prstGeom>
            <a:solidFill>
              <a:srgbClr val="004D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/>
            </a:p>
          </p:txBody>
        </p:sp>
        <p:sp>
          <p:nvSpPr>
            <p:cNvPr id="90" name="직사각형 89">
              <a:extLst>
                <a:ext uri="{FF2B5EF4-FFF2-40B4-BE49-F238E27FC236}">
                  <a16:creationId xmlns:a16="http://schemas.microsoft.com/office/drawing/2014/main" id="{959AB979-9751-42A7-A094-7BC7D611594B}"/>
                </a:ext>
              </a:extLst>
            </p:cNvPr>
            <p:cNvSpPr/>
            <p:nvPr/>
          </p:nvSpPr>
          <p:spPr>
            <a:xfrm>
              <a:off x="2424117" y="3460456"/>
              <a:ext cx="418578" cy="400111"/>
            </a:xfrm>
            <a:prstGeom prst="rect">
              <a:avLst/>
            </a:prstGeom>
            <a:pattFill prst="dkUpDiag">
              <a:fgClr>
                <a:srgbClr val="004D68"/>
              </a:fgClr>
              <a:bgClr>
                <a:srgbClr val="00759E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/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E2C9B8AB-8B20-4A99-B355-8F0C0661E132}"/>
                </a:ext>
              </a:extLst>
            </p:cNvPr>
            <p:cNvSpPr txBox="1"/>
            <p:nvPr/>
          </p:nvSpPr>
          <p:spPr>
            <a:xfrm>
              <a:off x="2477173" y="3475613"/>
              <a:ext cx="721806" cy="3236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200" b="1" dirty="0">
                  <a:solidFill>
                    <a:schemeClr val="bg1"/>
                  </a:solidFill>
                </a:rPr>
                <a:t>5.</a:t>
              </a:r>
              <a:endParaRPr lang="ko-KR" altLang="en-US" sz="2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87" name="Text Box 42">
            <a:extLst>
              <a:ext uri="{FF2B5EF4-FFF2-40B4-BE49-F238E27FC236}">
                <a16:creationId xmlns:a16="http://schemas.microsoft.com/office/drawing/2014/main" id="{C59F1A0F-5B04-4FBC-A57B-CE52BCFF29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0140" y="5153998"/>
            <a:ext cx="7656805" cy="38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215900" indent="-215900">
              <a:lnSpc>
                <a:spcPct val="160000"/>
              </a:lnSpc>
              <a:buSzPct val="80000"/>
              <a:defRPr/>
            </a:pPr>
            <a:r>
              <a:rPr lang="ko-KR" altLang="en-US" sz="1800" b="1" spc="-150" dirty="0">
                <a:solidFill>
                  <a:srgbClr val="C00000"/>
                </a:solidFill>
                <a:latin typeface="+mn-ea"/>
              </a:rPr>
              <a:t>수능 최저학력기준 </a:t>
            </a:r>
            <a:r>
              <a:rPr lang="ko-KR" altLang="en-US" sz="18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충족 여부 고려</a:t>
            </a:r>
          </a:p>
        </p:txBody>
      </p:sp>
      <p:sp>
        <p:nvSpPr>
          <p:cNvPr id="108" name="모서리가 둥근 직사각형 48">
            <a:extLst>
              <a:ext uri="{FF2B5EF4-FFF2-40B4-BE49-F238E27FC236}">
                <a16:creationId xmlns:a16="http://schemas.microsoft.com/office/drawing/2014/main" id="{147A39B8-5CD4-4BC4-8C12-0559E5371D91}"/>
              </a:ext>
            </a:extLst>
          </p:cNvPr>
          <p:cNvSpPr/>
          <p:nvPr/>
        </p:nvSpPr>
        <p:spPr>
          <a:xfrm flipV="1">
            <a:off x="1240217" y="5841010"/>
            <a:ext cx="8555545" cy="561815"/>
          </a:xfrm>
          <a:prstGeom prst="parallelogram">
            <a:avLst>
              <a:gd name="adj" fmla="val 44503"/>
            </a:avLst>
          </a:prstGeom>
          <a:solidFill>
            <a:srgbClr val="E8E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/>
          </a:p>
        </p:txBody>
      </p:sp>
      <p:grpSp>
        <p:nvGrpSpPr>
          <p:cNvPr id="109" name="그룹 108">
            <a:extLst>
              <a:ext uri="{FF2B5EF4-FFF2-40B4-BE49-F238E27FC236}">
                <a16:creationId xmlns:a16="http://schemas.microsoft.com/office/drawing/2014/main" id="{3FF9501F-1887-49A0-B370-1DC87667A75B}"/>
              </a:ext>
            </a:extLst>
          </p:cNvPr>
          <p:cNvGrpSpPr/>
          <p:nvPr/>
        </p:nvGrpSpPr>
        <p:grpSpPr>
          <a:xfrm>
            <a:off x="1253503" y="5755804"/>
            <a:ext cx="1069769" cy="598136"/>
            <a:chOff x="2424117" y="3460456"/>
            <a:chExt cx="774862" cy="449479"/>
          </a:xfrm>
        </p:grpSpPr>
        <p:sp>
          <p:nvSpPr>
            <p:cNvPr id="110" name="평행 사변형 109">
              <a:extLst>
                <a:ext uri="{FF2B5EF4-FFF2-40B4-BE49-F238E27FC236}">
                  <a16:creationId xmlns:a16="http://schemas.microsoft.com/office/drawing/2014/main" id="{DD54B075-D819-40CE-97FB-9AE4877A2441}"/>
                </a:ext>
              </a:extLst>
            </p:cNvPr>
            <p:cNvSpPr/>
            <p:nvPr/>
          </p:nvSpPr>
          <p:spPr>
            <a:xfrm flipH="1">
              <a:off x="2426622" y="3853408"/>
              <a:ext cx="453976" cy="56527"/>
            </a:xfrm>
            <a:prstGeom prst="parallelogram">
              <a:avLst>
                <a:gd name="adj" fmla="val 71322"/>
              </a:avLst>
            </a:prstGeom>
            <a:solidFill>
              <a:srgbClr val="0035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/>
            </a:p>
          </p:txBody>
        </p:sp>
        <p:sp>
          <p:nvSpPr>
            <p:cNvPr id="111" name="평행 사변형 110">
              <a:extLst>
                <a:ext uri="{FF2B5EF4-FFF2-40B4-BE49-F238E27FC236}">
                  <a16:creationId xmlns:a16="http://schemas.microsoft.com/office/drawing/2014/main" id="{E516239D-863B-43B0-8F13-E89B63954E47}"/>
                </a:ext>
              </a:extLst>
            </p:cNvPr>
            <p:cNvSpPr/>
            <p:nvPr/>
          </p:nvSpPr>
          <p:spPr>
            <a:xfrm flipH="1">
              <a:off x="2431359" y="3461969"/>
              <a:ext cx="453977" cy="56527"/>
            </a:xfrm>
            <a:prstGeom prst="parallelogram">
              <a:avLst>
                <a:gd name="adj" fmla="val 71322"/>
              </a:avLst>
            </a:prstGeom>
            <a:solidFill>
              <a:srgbClr val="004D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/>
            </a:p>
          </p:txBody>
        </p:sp>
        <p:sp>
          <p:nvSpPr>
            <p:cNvPr id="112" name="직사각형 111">
              <a:extLst>
                <a:ext uri="{FF2B5EF4-FFF2-40B4-BE49-F238E27FC236}">
                  <a16:creationId xmlns:a16="http://schemas.microsoft.com/office/drawing/2014/main" id="{6AB07F7A-BF06-4CFC-AA89-7297D8DBE8C8}"/>
                </a:ext>
              </a:extLst>
            </p:cNvPr>
            <p:cNvSpPr/>
            <p:nvPr/>
          </p:nvSpPr>
          <p:spPr>
            <a:xfrm>
              <a:off x="2424117" y="3460456"/>
              <a:ext cx="418578" cy="400111"/>
            </a:xfrm>
            <a:prstGeom prst="rect">
              <a:avLst/>
            </a:prstGeom>
            <a:pattFill prst="dkUpDiag">
              <a:fgClr>
                <a:srgbClr val="004D68"/>
              </a:fgClr>
              <a:bgClr>
                <a:srgbClr val="00759E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200"/>
            </a:p>
          </p:txBody>
        </p:sp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FD1B1AEB-D7A6-4575-B9CC-61F2513AAA94}"/>
                </a:ext>
              </a:extLst>
            </p:cNvPr>
            <p:cNvSpPr txBox="1"/>
            <p:nvPr/>
          </p:nvSpPr>
          <p:spPr>
            <a:xfrm>
              <a:off x="2477173" y="3475613"/>
              <a:ext cx="721806" cy="3236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200" b="1" dirty="0">
                  <a:solidFill>
                    <a:schemeClr val="bg1"/>
                  </a:solidFill>
                </a:rPr>
                <a:t>6.</a:t>
              </a:r>
              <a:endParaRPr lang="ko-KR" altLang="en-US" sz="2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14" name="Text Box 42">
            <a:extLst>
              <a:ext uri="{FF2B5EF4-FFF2-40B4-BE49-F238E27FC236}">
                <a16:creationId xmlns:a16="http://schemas.microsoft.com/office/drawing/2014/main" id="{3C8503A6-1747-43AC-B0FD-F4641B0974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0140" y="5881284"/>
            <a:ext cx="7656805" cy="38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215900" indent="-215900">
              <a:lnSpc>
                <a:spcPct val="160000"/>
              </a:lnSpc>
              <a:buSzPct val="80000"/>
              <a:defRPr/>
            </a:pPr>
            <a:r>
              <a:rPr lang="ko-KR" altLang="en-US" sz="1800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경쟁율</a:t>
            </a:r>
            <a:r>
              <a:rPr lang="ko-KR" altLang="en-US" sz="18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높고</a:t>
            </a:r>
            <a:r>
              <a:rPr lang="en-US" altLang="ko-KR" sz="18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, </a:t>
            </a:r>
            <a:r>
              <a:rPr lang="ko-KR" altLang="en-US" sz="18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합격률 낮음 </a:t>
            </a:r>
            <a:r>
              <a:rPr lang="en-US" altLang="ko-KR" sz="18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</a:t>
            </a:r>
            <a:r>
              <a:rPr lang="ko-KR" altLang="en-US" sz="18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최저학력기준과 </a:t>
            </a:r>
            <a:r>
              <a:rPr lang="ko-KR" altLang="en-US" sz="1800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결시율에</a:t>
            </a:r>
            <a:r>
              <a:rPr lang="ko-KR" altLang="en-US" sz="18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영향을 받음</a:t>
            </a:r>
            <a:r>
              <a:rPr lang="en-US" altLang="ko-KR" sz="18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) </a:t>
            </a:r>
          </a:p>
        </p:txBody>
      </p:sp>
      <p:sp>
        <p:nvSpPr>
          <p:cNvPr id="115" name="직사각형 114">
            <a:extLst>
              <a:ext uri="{FF2B5EF4-FFF2-40B4-BE49-F238E27FC236}">
                <a16:creationId xmlns:a16="http://schemas.microsoft.com/office/drawing/2014/main" id="{45E9F096-D897-42B2-BB2E-5B66356EC191}"/>
              </a:ext>
            </a:extLst>
          </p:cNvPr>
          <p:cNvSpPr/>
          <p:nvPr/>
        </p:nvSpPr>
        <p:spPr>
          <a:xfrm>
            <a:off x="2057300" y="4231447"/>
            <a:ext cx="7662380" cy="6531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300"/>
              </a:lnSpc>
              <a:defRPr/>
            </a:pPr>
            <a:r>
              <a:rPr lang="ko-KR" altLang="en-US" sz="1600" b="1" spc="-150" dirty="0">
                <a:solidFill>
                  <a:srgbClr val="C00000"/>
                </a:solidFill>
              </a:rPr>
              <a:t> ① 인문 </a:t>
            </a:r>
            <a:r>
              <a:rPr lang="en-US" altLang="ko-KR" sz="1600" b="1" spc="-150" dirty="0">
                <a:solidFill>
                  <a:srgbClr val="C00000"/>
                </a:solidFill>
              </a:rPr>
              <a:t>: </a:t>
            </a:r>
            <a:r>
              <a:rPr lang="ko-KR" altLang="en-US" sz="1600" b="1" spc="-150" dirty="0">
                <a:solidFill>
                  <a:prstClr val="black"/>
                </a:solidFill>
              </a:rPr>
              <a:t>언어논술</a:t>
            </a:r>
            <a:r>
              <a:rPr lang="en-US" altLang="ko-KR" sz="1600" b="1" spc="-150" dirty="0">
                <a:solidFill>
                  <a:prstClr val="black"/>
                </a:solidFill>
              </a:rPr>
              <a:t>, </a:t>
            </a:r>
            <a:r>
              <a:rPr lang="ko-KR" altLang="en-US" sz="1600" b="1" spc="-150" dirty="0">
                <a:solidFill>
                  <a:prstClr val="black"/>
                </a:solidFill>
              </a:rPr>
              <a:t>언어논술</a:t>
            </a:r>
            <a:r>
              <a:rPr lang="en-US" altLang="ko-KR" sz="1600" b="1" spc="-150" dirty="0">
                <a:solidFill>
                  <a:prstClr val="black"/>
                </a:solidFill>
              </a:rPr>
              <a:t>+</a:t>
            </a:r>
            <a:r>
              <a:rPr lang="ko-KR" altLang="en-US" sz="1600" b="1" spc="-150" dirty="0">
                <a:solidFill>
                  <a:prstClr val="black"/>
                </a:solidFill>
              </a:rPr>
              <a:t>통계도표분석</a:t>
            </a:r>
            <a:r>
              <a:rPr lang="en-US" altLang="ko-KR" sz="1600" b="1" spc="-150" dirty="0">
                <a:solidFill>
                  <a:prstClr val="black"/>
                </a:solidFill>
              </a:rPr>
              <a:t>, </a:t>
            </a:r>
            <a:r>
              <a:rPr lang="ko-KR" altLang="en-US" sz="1600" b="1" spc="-150" dirty="0">
                <a:solidFill>
                  <a:prstClr val="black"/>
                </a:solidFill>
              </a:rPr>
              <a:t>언어논술</a:t>
            </a:r>
            <a:r>
              <a:rPr lang="en-US" altLang="ko-KR" sz="1600" b="1" spc="-150" dirty="0">
                <a:solidFill>
                  <a:prstClr val="black"/>
                </a:solidFill>
              </a:rPr>
              <a:t>+</a:t>
            </a:r>
            <a:r>
              <a:rPr lang="ko-KR" altLang="en-US" sz="1600" b="1" spc="-150" dirty="0">
                <a:solidFill>
                  <a:prstClr val="black"/>
                </a:solidFill>
              </a:rPr>
              <a:t>수리논술</a:t>
            </a:r>
            <a:r>
              <a:rPr lang="en-US" altLang="ko-KR" sz="1600" b="1" spc="-150" dirty="0">
                <a:solidFill>
                  <a:prstClr val="black"/>
                </a:solidFill>
              </a:rPr>
              <a:t>, </a:t>
            </a:r>
            <a:r>
              <a:rPr lang="ko-KR" altLang="en-US" sz="1600" b="1" spc="-150" dirty="0">
                <a:solidFill>
                  <a:prstClr val="black"/>
                </a:solidFill>
              </a:rPr>
              <a:t>영어제시문 등</a:t>
            </a:r>
            <a:r>
              <a:rPr lang="en-US" altLang="ko-KR" sz="1600" b="1" spc="-150" dirty="0">
                <a:solidFill>
                  <a:prstClr val="black"/>
                </a:solidFill>
              </a:rPr>
              <a:t/>
            </a:r>
            <a:br>
              <a:rPr lang="en-US" altLang="ko-KR" sz="1600" b="1" spc="-150" dirty="0">
                <a:solidFill>
                  <a:prstClr val="black"/>
                </a:solidFill>
              </a:rPr>
            </a:br>
            <a:r>
              <a:rPr lang="en-US" altLang="ko-KR" sz="1600" b="1" spc="-150" dirty="0">
                <a:solidFill>
                  <a:prstClr val="black"/>
                </a:solidFill>
              </a:rPr>
              <a:t> </a:t>
            </a:r>
            <a:r>
              <a:rPr lang="ko-KR" altLang="en-US" sz="1600" b="1" spc="-150" dirty="0">
                <a:solidFill>
                  <a:srgbClr val="C00000"/>
                </a:solidFill>
              </a:rPr>
              <a:t>② 자연 </a:t>
            </a:r>
            <a:r>
              <a:rPr lang="en-US" altLang="ko-KR" sz="1600" b="1" spc="-150" dirty="0">
                <a:solidFill>
                  <a:srgbClr val="C00000"/>
                </a:solidFill>
              </a:rPr>
              <a:t>: </a:t>
            </a:r>
            <a:r>
              <a:rPr lang="ko-KR" altLang="en-US" sz="1600" b="1" spc="-150" dirty="0">
                <a:solidFill>
                  <a:prstClr val="black"/>
                </a:solidFill>
              </a:rPr>
              <a:t>수리논술</a:t>
            </a:r>
            <a:r>
              <a:rPr lang="en-US" altLang="ko-KR" sz="1600" b="1" spc="-150" dirty="0">
                <a:solidFill>
                  <a:prstClr val="black"/>
                </a:solidFill>
              </a:rPr>
              <a:t>, </a:t>
            </a:r>
            <a:r>
              <a:rPr lang="ko-KR" altLang="en-US" sz="1600" b="1" spc="-150" dirty="0">
                <a:solidFill>
                  <a:prstClr val="black"/>
                </a:solidFill>
              </a:rPr>
              <a:t>언어논술</a:t>
            </a:r>
            <a:r>
              <a:rPr lang="en-US" altLang="ko-KR" sz="1600" b="1" spc="-150" dirty="0">
                <a:solidFill>
                  <a:prstClr val="black"/>
                </a:solidFill>
              </a:rPr>
              <a:t>+</a:t>
            </a:r>
            <a:r>
              <a:rPr lang="ko-KR" altLang="en-US" sz="1600" b="1" spc="-150" dirty="0">
                <a:solidFill>
                  <a:prstClr val="black"/>
                </a:solidFill>
              </a:rPr>
              <a:t>수리논술</a:t>
            </a:r>
            <a:r>
              <a:rPr lang="en-US" altLang="ko-KR" sz="1600" b="1" spc="-150" dirty="0">
                <a:solidFill>
                  <a:prstClr val="black"/>
                </a:solidFill>
              </a:rPr>
              <a:t>, </a:t>
            </a:r>
            <a:r>
              <a:rPr lang="ko-KR" altLang="en-US" sz="1600" b="1" spc="-150" dirty="0">
                <a:solidFill>
                  <a:prstClr val="black"/>
                </a:solidFill>
              </a:rPr>
              <a:t>수리논술</a:t>
            </a:r>
            <a:r>
              <a:rPr lang="en-US" altLang="ko-KR" sz="1600" b="1" spc="-150" dirty="0">
                <a:solidFill>
                  <a:prstClr val="black"/>
                </a:solidFill>
              </a:rPr>
              <a:t>+</a:t>
            </a:r>
            <a:r>
              <a:rPr lang="ko-KR" altLang="en-US" sz="1600" b="1" spc="-150" dirty="0">
                <a:solidFill>
                  <a:prstClr val="black"/>
                </a:solidFill>
              </a:rPr>
              <a:t>과학논술</a:t>
            </a:r>
            <a:r>
              <a:rPr lang="en-US" altLang="ko-KR" sz="1600" b="1" spc="-150" dirty="0">
                <a:solidFill>
                  <a:prstClr val="black"/>
                </a:solidFill>
              </a:rPr>
              <a:t>, </a:t>
            </a:r>
            <a:r>
              <a:rPr lang="ko-KR" altLang="en-US" sz="1600" b="1" spc="-150" dirty="0">
                <a:solidFill>
                  <a:prstClr val="black"/>
                </a:solidFill>
              </a:rPr>
              <a:t>통합논술 등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713865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8668667"/>
              </p:ext>
            </p:extLst>
          </p:nvPr>
        </p:nvGraphicFramePr>
        <p:xfrm>
          <a:off x="704675" y="1234593"/>
          <a:ext cx="10720563" cy="458613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2051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685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32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지역</a:t>
                      </a:r>
                    </a:p>
                  </a:txBody>
                  <a:tcPr marL="35941" marR="35941" marT="43180" marB="43180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대학</a:t>
                      </a:r>
                    </a:p>
                  </a:txBody>
                  <a:tcPr marL="35941" marR="35941" marT="43180" marB="4318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68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서울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(22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개교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6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35941" marR="35941" marT="43180" marB="43180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가톨릭대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600" b="1" kern="0" spc="-50" dirty="0" err="1">
                          <a:effectLst/>
                          <a:latin typeface="+mj-ea"/>
                          <a:ea typeface="+mj-ea"/>
                        </a:rPr>
                        <a:t>의예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간호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),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건국대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경기대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서울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],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경희대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광운대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덕성여대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동국대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서강대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 err="1">
                          <a:effectLst/>
                          <a:latin typeface="+mj-ea"/>
                          <a:ea typeface="+mj-ea"/>
                        </a:rPr>
                        <a:t>서울과학기술대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서울시립대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서울여대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성균관대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성신여대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세종대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숙명여대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숭실대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연세대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이화여대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중앙대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한국외대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한양대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홍익대</a:t>
                      </a:r>
                      <a:endParaRPr lang="ko-KR" altLang="en-US" sz="16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4000" marR="216000" marT="43180" marB="4318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30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인천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(1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개교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6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35941" marR="35941" marT="43180" marB="43180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인하대</a:t>
                      </a:r>
                      <a:endParaRPr lang="ko-KR" altLang="en-US" sz="16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4000" marR="216000" marT="43180" marB="4318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04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경기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(11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개교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6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35941" marR="35941" marT="43180" marB="43180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u="none" kern="0" spc="-50" dirty="0" err="1">
                          <a:solidFill>
                            <a:srgbClr val="0000FF"/>
                          </a:solidFill>
                          <a:effectLst/>
                          <a:latin typeface="+mj-ea"/>
                          <a:ea typeface="+mj-ea"/>
                        </a:rPr>
                        <a:t>가천대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가톨릭대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경기대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단국대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u="none" kern="0" spc="-50" dirty="0">
                          <a:solidFill>
                            <a:srgbClr val="0000FF"/>
                          </a:solidFill>
                          <a:effectLst/>
                          <a:latin typeface="+mj-ea"/>
                          <a:ea typeface="+mj-ea"/>
                        </a:rPr>
                        <a:t>수원대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아주대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중앙대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안성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], </a:t>
                      </a:r>
                    </a:p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 err="1">
                          <a:effectLst/>
                          <a:latin typeface="+mj-ea"/>
                          <a:ea typeface="+mj-ea"/>
                        </a:rPr>
                        <a:t>한국산업기술대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한국외대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글로벌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], </a:t>
                      </a:r>
                      <a:r>
                        <a:rPr lang="ko-KR" altLang="en-US" sz="16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한국항공대</a:t>
                      </a:r>
                      <a:r>
                        <a:rPr lang="en-US" altLang="ko-KR" sz="1600" b="1" kern="0" spc="-5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한양대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[ERICA]</a:t>
                      </a:r>
                      <a:endParaRPr lang="ko-KR" altLang="en-US" sz="16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4000" marR="216000" marT="43180" marB="4318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30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강원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(1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개교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6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35941" marR="35941" marT="43180" marB="43180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연세대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미래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]</a:t>
                      </a:r>
                      <a:endParaRPr lang="ko-KR" altLang="en-US" sz="16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4000" marR="216000" marT="43180" marB="4318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30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충청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(2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개교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6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35941" marR="35941" marT="43180" marB="43180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u="none" kern="0" spc="-50" dirty="0">
                          <a:solidFill>
                            <a:srgbClr val="0000FF"/>
                          </a:solidFill>
                          <a:effectLst/>
                          <a:latin typeface="+mj-ea"/>
                          <a:ea typeface="+mj-ea"/>
                        </a:rPr>
                        <a:t>고려대</a:t>
                      </a:r>
                      <a:r>
                        <a:rPr lang="en-US" altLang="ko-KR" sz="1600" b="1" u="none" kern="0" spc="-50" dirty="0">
                          <a:solidFill>
                            <a:srgbClr val="0000FF"/>
                          </a:solidFill>
                          <a:effectLst/>
                          <a:latin typeface="+mj-ea"/>
                          <a:ea typeface="+mj-ea"/>
                        </a:rPr>
                        <a:t>[</a:t>
                      </a:r>
                      <a:r>
                        <a:rPr lang="ko-KR" altLang="en-US" sz="1600" b="1" u="none" kern="0" spc="-50" dirty="0">
                          <a:solidFill>
                            <a:srgbClr val="0000FF"/>
                          </a:solidFill>
                          <a:effectLst/>
                          <a:latin typeface="+mj-ea"/>
                          <a:ea typeface="+mj-ea"/>
                        </a:rPr>
                        <a:t>세종</a:t>
                      </a:r>
                      <a:r>
                        <a:rPr lang="en-US" altLang="ko-KR" sz="1600" b="1" u="none" kern="0" spc="-50" dirty="0">
                          <a:solidFill>
                            <a:srgbClr val="0000FF"/>
                          </a:solidFill>
                          <a:effectLst/>
                          <a:latin typeface="+mj-ea"/>
                          <a:ea typeface="+mj-ea"/>
                        </a:rPr>
                        <a:t>]</a:t>
                      </a:r>
                      <a:r>
                        <a:rPr lang="en-US" altLang="ko-KR" sz="1600" b="1" u="none" kern="0" spc="-50" dirty="0"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b="1" u="none" kern="0" spc="-50" dirty="0">
                          <a:effectLst/>
                          <a:latin typeface="+mj-ea"/>
                          <a:ea typeface="+mj-ea"/>
                        </a:rPr>
                        <a:t>한국기술교육대</a:t>
                      </a:r>
                      <a:endParaRPr lang="ko-KR" altLang="en-US" sz="1600" b="1" u="none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4000" marR="216000" marT="43180" marB="4318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30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대구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(1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개교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6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35941" marR="35941" marT="43180" marB="43180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경북대</a:t>
                      </a:r>
                      <a:endParaRPr lang="ko-KR" altLang="en-US" sz="16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4000" marR="216000" marT="43180" marB="4318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30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부산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(1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개교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6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35941" marR="35941" marT="43180" marB="43180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부산대</a:t>
                      </a:r>
                      <a:endParaRPr lang="ko-KR" altLang="en-US" sz="16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4000" marR="216000" marT="43180" marB="4318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30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울산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(1</a:t>
                      </a: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개교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6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35941" marR="35941" marT="43180" marB="43180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>
                          <a:effectLst/>
                          <a:latin typeface="+mj-ea"/>
                          <a:ea typeface="+mj-ea"/>
                        </a:rPr>
                        <a:t>울산대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600" b="1" kern="0" spc="-50" dirty="0" err="1">
                          <a:effectLst/>
                          <a:latin typeface="+mj-ea"/>
                          <a:ea typeface="+mj-ea"/>
                        </a:rPr>
                        <a:t>의예</a:t>
                      </a:r>
                      <a:r>
                        <a:rPr lang="en-US" altLang="ko-KR" sz="1600" b="1" kern="0" spc="-50" dirty="0"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600" b="1" kern="0" spc="-5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4000" marR="216000" marT="43180" marB="4318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1072080" y="6120868"/>
            <a:ext cx="8253899" cy="4385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/>
                </a:solidFill>
              </a:rPr>
              <a:t>2021</a:t>
            </a:r>
            <a:r>
              <a:rPr lang="ko-KR" altLang="en-US" sz="1600" b="1" dirty="0">
                <a:solidFill>
                  <a:schemeClr val="tx1"/>
                </a:solidFill>
              </a:rPr>
              <a:t>학년도에 비해 선발인원 </a:t>
            </a:r>
            <a:r>
              <a:rPr lang="en-US" altLang="ko-KR" sz="1600" b="1" dirty="0">
                <a:solidFill>
                  <a:srgbClr val="C00000"/>
                </a:solidFill>
              </a:rPr>
              <a:t>155</a:t>
            </a:r>
            <a:r>
              <a:rPr lang="ko-KR" altLang="en-US" sz="1600" b="1" dirty="0">
                <a:solidFill>
                  <a:srgbClr val="C00000"/>
                </a:solidFill>
              </a:rPr>
              <a:t>명 감소</a:t>
            </a:r>
            <a:endParaRPr lang="en-US" altLang="ko-KR" sz="1600" b="1" dirty="0">
              <a:solidFill>
                <a:srgbClr val="C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b="1" dirty="0">
                <a:solidFill>
                  <a:srgbClr val="0000FF"/>
                </a:solidFill>
              </a:rPr>
              <a:t>적성고사에서 논술로 전형변경 대학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FD10BDA-6D55-46A7-A830-4A28627870FD}"/>
              </a:ext>
            </a:extLst>
          </p:cNvPr>
          <p:cNvSpPr txBox="1"/>
          <p:nvPr/>
        </p:nvSpPr>
        <p:spPr>
          <a:xfrm>
            <a:off x="496432" y="421618"/>
            <a:ext cx="8829547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 2022</a:t>
            </a:r>
            <a:r>
              <a:rPr lang="ko-KR" altLang="en-US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학년도 논술 실시 현황 </a:t>
            </a:r>
            <a:r>
              <a:rPr lang="en-US" altLang="ko-KR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[</a:t>
            </a:r>
            <a:r>
              <a:rPr lang="ko-KR" altLang="en-US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인문</a:t>
            </a:r>
            <a:r>
              <a:rPr lang="en-US" altLang="ko-KR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+</a:t>
            </a:r>
            <a:r>
              <a:rPr lang="ko-KR" altLang="en-US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자연</a:t>
            </a:r>
            <a:r>
              <a:rPr lang="en-US" altLang="ko-KR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41803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0B364BB8-AC4E-4DFB-A841-63F7168032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2449658"/>
              </p:ext>
            </p:extLst>
          </p:nvPr>
        </p:nvGraphicFramePr>
        <p:xfrm>
          <a:off x="809897" y="1381488"/>
          <a:ext cx="10624458" cy="4959033"/>
        </p:xfrm>
        <a:graphic>
          <a:graphicData uri="http://schemas.openxmlformats.org/drawingml/2006/table">
            <a:tbl>
              <a:tblPr/>
              <a:tblGrid>
                <a:gridCol w="2652095">
                  <a:extLst>
                    <a:ext uri="{9D8B030D-6E8A-4147-A177-3AD203B41FA5}">
                      <a16:colId xmlns:a16="http://schemas.microsoft.com/office/drawing/2014/main" val="2262480929"/>
                    </a:ext>
                  </a:extLst>
                </a:gridCol>
                <a:gridCol w="2330631">
                  <a:extLst>
                    <a:ext uri="{9D8B030D-6E8A-4147-A177-3AD203B41FA5}">
                      <a16:colId xmlns:a16="http://schemas.microsoft.com/office/drawing/2014/main" val="802654622"/>
                    </a:ext>
                  </a:extLst>
                </a:gridCol>
                <a:gridCol w="1084948">
                  <a:extLst>
                    <a:ext uri="{9D8B030D-6E8A-4147-A177-3AD203B41FA5}">
                      <a16:colId xmlns:a16="http://schemas.microsoft.com/office/drawing/2014/main" val="4234369594"/>
                    </a:ext>
                  </a:extLst>
                </a:gridCol>
                <a:gridCol w="2317235">
                  <a:extLst>
                    <a:ext uri="{9D8B030D-6E8A-4147-A177-3AD203B41FA5}">
                      <a16:colId xmlns:a16="http://schemas.microsoft.com/office/drawing/2014/main" val="4144407008"/>
                    </a:ext>
                  </a:extLst>
                </a:gridCol>
                <a:gridCol w="2239549">
                  <a:extLst>
                    <a:ext uri="{9D8B030D-6E8A-4147-A177-3AD203B41FA5}">
                      <a16:colId xmlns:a16="http://schemas.microsoft.com/office/drawing/2014/main" val="2268098021"/>
                    </a:ext>
                  </a:extLst>
                </a:gridCol>
              </a:tblGrid>
              <a:tr h="314641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2022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수시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순위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2021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수시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6243918"/>
                  </a:ext>
                </a:extLst>
              </a:tr>
              <a:tr h="31432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대학명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선발인원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대학명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선발인원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767332"/>
                  </a:ext>
                </a:extLst>
              </a:tr>
              <a:tr h="37793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가천대</a:t>
                      </a:r>
                      <a:endParaRPr lang="ko-KR" altLang="en-US" sz="1600" b="1" kern="0" spc="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851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중앙대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789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5696750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중앙대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686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경북대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772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924278"/>
                  </a:ext>
                </a:extLst>
              </a:tr>
              <a:tr h="37793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인하대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509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경희대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684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2641572"/>
                  </a:ext>
                </a:extLst>
              </a:tr>
              <a:tr h="37793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경희대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493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부산대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533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4330138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수원대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480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성균관대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532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3014005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한국외대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477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인하대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530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4954493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경북대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472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한국외대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489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3626344"/>
                  </a:ext>
                </a:extLst>
              </a:tr>
              <a:tr h="37793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부산대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439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이화여대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479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3117437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건국대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435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동국대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452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4561275"/>
                  </a:ext>
                </a:extLst>
              </a:tr>
              <a:tr h="31464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고려대</a:t>
                      </a:r>
                      <a:r>
                        <a:rPr lang="en-US" altLang="ko-KR" sz="16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세종</a:t>
                      </a:r>
                      <a:r>
                        <a:rPr lang="en-US" altLang="ko-KR" sz="1600" b="1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380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건국대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445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899006"/>
                  </a:ext>
                </a:extLst>
              </a:tr>
              <a:tr h="31464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5,222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명</a:t>
                      </a: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</a:t>
                      </a: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5,705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명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900688"/>
                  </a:ext>
                </a:extLst>
              </a:tr>
            </a:tbl>
          </a:graphicData>
        </a:graphic>
      </p:graphicFrame>
      <p:sp>
        <p:nvSpPr>
          <p:cNvPr id="5" name="직사각형 4">
            <a:extLst>
              <a:ext uri="{FF2B5EF4-FFF2-40B4-BE49-F238E27FC236}">
                <a16:creationId xmlns:a16="http://schemas.microsoft.com/office/drawing/2014/main" id="{AD1C0C05-FCF1-4BD1-8684-FA711A4815A0}"/>
              </a:ext>
            </a:extLst>
          </p:cNvPr>
          <p:cNvSpPr/>
          <p:nvPr/>
        </p:nvSpPr>
        <p:spPr>
          <a:xfrm>
            <a:off x="1131661" y="332813"/>
            <a:ext cx="63868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 spc="-2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논술 전형  선발인원    </a:t>
            </a:r>
            <a:r>
              <a:rPr lang="en-US" altLang="ko-KR" sz="2400" b="1" spc="-2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TOP 10 </a:t>
            </a:r>
            <a:r>
              <a:rPr lang="ko-KR" altLang="en-US" sz="2400" b="1" spc="-2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대학</a:t>
            </a:r>
            <a:r>
              <a:rPr lang="en-US" altLang="ko-KR" sz="2400" b="1" spc="-2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  </a:t>
            </a:r>
            <a:r>
              <a:rPr lang="ko-KR" altLang="en-US" sz="2400" b="1" spc="-2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전년도와 비교</a:t>
            </a:r>
            <a:r>
              <a:rPr lang="en-US" altLang="ko-KR" sz="2400" b="1" spc="-2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 </a:t>
            </a:r>
            <a:endParaRPr lang="ko-KR" altLang="en-US" sz="2400" b="1" spc="-250" dirty="0">
              <a:ln>
                <a:solidFill>
                  <a:srgbClr val="4F81BD">
                    <a:alpha val="2000"/>
                  </a:srgbClr>
                </a:solidFill>
              </a:ln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47949011"/>
      </p:ext>
    </p:extLst>
  </p:cSld>
  <p:clrMapOvr>
    <a:masterClrMapping/>
  </p:clrMapOvr>
  <p:transition spd="med"/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4B325CED-83EA-419D-96BC-0AB39171EF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5106040"/>
              </p:ext>
            </p:extLst>
          </p:nvPr>
        </p:nvGraphicFramePr>
        <p:xfrm>
          <a:off x="838200" y="1158239"/>
          <a:ext cx="10587445" cy="5068389"/>
        </p:xfrm>
        <a:graphic>
          <a:graphicData uri="http://schemas.openxmlformats.org/drawingml/2006/table">
            <a:tbl>
              <a:tblPr/>
              <a:tblGrid>
                <a:gridCol w="2117489">
                  <a:extLst>
                    <a:ext uri="{9D8B030D-6E8A-4147-A177-3AD203B41FA5}">
                      <a16:colId xmlns:a16="http://schemas.microsoft.com/office/drawing/2014/main" val="2425533379"/>
                    </a:ext>
                  </a:extLst>
                </a:gridCol>
                <a:gridCol w="2117489">
                  <a:extLst>
                    <a:ext uri="{9D8B030D-6E8A-4147-A177-3AD203B41FA5}">
                      <a16:colId xmlns:a16="http://schemas.microsoft.com/office/drawing/2014/main" val="2428056524"/>
                    </a:ext>
                  </a:extLst>
                </a:gridCol>
                <a:gridCol w="2117489">
                  <a:extLst>
                    <a:ext uri="{9D8B030D-6E8A-4147-A177-3AD203B41FA5}">
                      <a16:colId xmlns:a16="http://schemas.microsoft.com/office/drawing/2014/main" val="1458150911"/>
                    </a:ext>
                  </a:extLst>
                </a:gridCol>
                <a:gridCol w="1404946">
                  <a:extLst>
                    <a:ext uri="{9D8B030D-6E8A-4147-A177-3AD203B41FA5}">
                      <a16:colId xmlns:a16="http://schemas.microsoft.com/office/drawing/2014/main" val="366727769"/>
                    </a:ext>
                  </a:extLst>
                </a:gridCol>
                <a:gridCol w="2830032">
                  <a:extLst>
                    <a:ext uri="{9D8B030D-6E8A-4147-A177-3AD203B41FA5}">
                      <a16:colId xmlns:a16="http://schemas.microsoft.com/office/drawing/2014/main" val="1873218244"/>
                    </a:ext>
                  </a:extLst>
                </a:gridCol>
              </a:tblGrid>
              <a:tr h="56551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인문 문제구성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자연 문제구성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고사시간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배점 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1617093"/>
                  </a:ext>
                </a:extLst>
              </a:tr>
              <a:tr h="16880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가천대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국어 </a:t>
                      </a:r>
                      <a:r>
                        <a:rPr lang="en-US" altLang="ko-KR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문항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수학 </a:t>
                      </a:r>
                      <a:r>
                        <a:rPr lang="en-US" altLang="ko-KR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문항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국어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문항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수학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문항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80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각문항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점씩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150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+450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기본점수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= 600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 만점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7165428"/>
                  </a:ext>
                </a:extLst>
              </a:tr>
              <a:tr h="16880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고려대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세종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교과통합형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국어</a:t>
                      </a:r>
                      <a:r>
                        <a:rPr lang="en-US" altLang="ko-KR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인문학</a:t>
                      </a:r>
                      <a:r>
                        <a:rPr lang="en-US" altLang="ko-KR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사회과학 등</a:t>
                      </a:r>
                      <a:r>
                        <a:rPr lang="en-US" altLang="ko-KR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2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자연계 수리논술 </a:t>
                      </a:r>
                      <a:r>
                        <a:rPr lang="en-US" altLang="ko-KR" sz="1400" b="1" kern="0" spc="-12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I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3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약학과 수리논술 </a:t>
                      </a:r>
                      <a:r>
                        <a:rPr lang="en-US" altLang="ko-KR" sz="1400" b="1" kern="0" spc="-13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II 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90</a:t>
                      </a: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700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 만점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040950"/>
                  </a:ext>
                </a:extLst>
              </a:tr>
              <a:tr h="112677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수원대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국어능력 </a:t>
                      </a:r>
                      <a:r>
                        <a:rPr lang="en-US" altLang="ko-KR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60</a:t>
                      </a: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수학능력 </a:t>
                      </a:r>
                      <a:r>
                        <a:rPr lang="en-US" altLang="ko-KR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40</a:t>
                      </a: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수학능력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60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국어능력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40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80</a:t>
                      </a: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100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</a:t>
                      </a:r>
                      <a:r>
                        <a:rPr lang="en-US" altLang="ko-KR" sz="14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x6 = 600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점 만점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830774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F6F6A14A-0753-475E-9DD2-8EBE41883562}"/>
              </a:ext>
            </a:extLst>
          </p:cNvPr>
          <p:cNvSpPr txBox="1"/>
          <p:nvPr/>
        </p:nvSpPr>
        <p:spPr>
          <a:xfrm>
            <a:off x="740229" y="374469"/>
            <a:ext cx="53557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pc="-2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2022   </a:t>
            </a:r>
            <a:r>
              <a:rPr lang="ko-KR" altLang="en-US" sz="2400" b="1" spc="-2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논술 전형 신설 대학의   문제 유형</a:t>
            </a:r>
          </a:p>
          <a:p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4111993550"/>
      </p:ext>
    </p:extLst>
  </p:cSld>
  <p:clrMapOvr>
    <a:masterClrMapping/>
  </p:clrMapOvr>
  <p:transition spd="med"/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9354649"/>
              </p:ext>
            </p:extLst>
          </p:nvPr>
        </p:nvGraphicFramePr>
        <p:xfrm>
          <a:off x="570452" y="1459990"/>
          <a:ext cx="10620462" cy="4294858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21873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330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2227">
                <a:tc>
                  <a:txBody>
                    <a:bodyPr/>
                    <a:lstStyle/>
                    <a:p>
                      <a:pPr marL="508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u="none" strike="noStrike" cap="none" spc="-15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수능 최저 적용 여부</a:t>
                      </a:r>
                      <a:endParaRPr kumimoji="0" lang="ko-KR" altLang="en-US" sz="1600" b="1" i="0" u="none" strike="noStrike" cap="none" spc="-15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8580" marR="68580" anchor="ctr" horzOverflow="overflow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대학</a:t>
                      </a:r>
                      <a:endParaRPr kumimoji="0" lang="ko-KR" alt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8580" marR="6858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81826">
                <a:tc>
                  <a:txBody>
                    <a:bodyPr/>
                    <a:lstStyle/>
                    <a:p>
                      <a:pPr marL="508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+mj-ea"/>
                          <a:ea typeface="+mj-ea"/>
                        </a:rPr>
                        <a:t>적용</a:t>
                      </a:r>
                      <a:endParaRPr kumimoji="0" lang="ko-KR" alt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8580" marR="68580" anchor="ctr" horzOverflow="overflow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>
                        <a:lnSpc>
                          <a:spcPct val="150000"/>
                        </a:lnSpc>
                      </a:pPr>
                      <a:r>
                        <a:rPr kumimoji="0" lang="ko-KR" altLang="en-US" sz="1600" b="1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가천대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가톨릭대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kumimoji="0" lang="ko-KR" altLang="en-US" sz="1600" b="1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의예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건국대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경북대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경희대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고려대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[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세종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],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덕성여대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동국대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부산대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서강대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서울여대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성균관대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성신여대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세종대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숙명여대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숭실대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연세대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[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미래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],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울산대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kumimoji="0" lang="ko-KR" altLang="en-US" sz="1600" b="1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의예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이화여대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인하대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의학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중앙대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한국외대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홍익대</a:t>
                      </a:r>
                    </a:p>
                  </a:txBody>
                  <a:tcPr marL="180000" marR="180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30805">
                <a:tc>
                  <a:txBody>
                    <a:bodyPr/>
                    <a:lstStyle/>
                    <a:p>
                      <a:pPr marL="5080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+mj-ea"/>
                          <a:ea typeface="+mj-ea"/>
                        </a:rPr>
                        <a:t>미적용</a:t>
                      </a:r>
                      <a:endParaRPr kumimoji="0" lang="ko-KR" alt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8580" marR="68580" anchor="ctr" horzOverflow="overflow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>
                        <a:lnSpc>
                          <a:spcPct val="150000"/>
                        </a:lnSpc>
                      </a:pP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가톨릭대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인문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경기대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광운대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단국대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서울과학기술대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서울시립대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수원대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아주대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연세대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인하대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한국기술교육대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한국산업기술대</a:t>
                      </a:r>
                      <a:r>
                        <a:rPr kumimoji="0" lang="en-US" altLang="ko-KR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0" lang="ko-KR" altLang="en-US" sz="16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한양대</a:t>
                      </a:r>
                    </a:p>
                  </a:txBody>
                  <a:tcPr marL="180000" marR="180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1291A0E4-E283-4258-A6DC-F85DB16EC249}"/>
              </a:ext>
            </a:extLst>
          </p:cNvPr>
          <p:cNvSpPr txBox="1"/>
          <p:nvPr/>
        </p:nvSpPr>
        <p:spPr>
          <a:xfrm>
            <a:off x="873937" y="343479"/>
            <a:ext cx="8829547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 </a:t>
            </a:r>
            <a:r>
              <a:rPr lang="ko-KR" altLang="en-US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수능 최저학력기준 적용 여부</a:t>
            </a:r>
          </a:p>
        </p:txBody>
      </p:sp>
    </p:spTree>
    <p:extLst>
      <p:ext uri="{BB962C8B-B14F-4D97-AF65-F5344CB8AC3E}">
        <p14:creationId xmlns:p14="http://schemas.microsoft.com/office/powerpoint/2010/main" val="85240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19C3C49F-CC28-46B8-8704-0B22DB259B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642752"/>
              </p:ext>
            </p:extLst>
          </p:nvPr>
        </p:nvGraphicFramePr>
        <p:xfrm>
          <a:off x="777238" y="1184366"/>
          <a:ext cx="10526487" cy="5280386"/>
        </p:xfrm>
        <a:graphic>
          <a:graphicData uri="http://schemas.openxmlformats.org/drawingml/2006/table">
            <a:tbl>
              <a:tblPr/>
              <a:tblGrid>
                <a:gridCol w="1503784">
                  <a:extLst>
                    <a:ext uri="{9D8B030D-6E8A-4147-A177-3AD203B41FA5}">
                      <a16:colId xmlns:a16="http://schemas.microsoft.com/office/drawing/2014/main" val="1410639605"/>
                    </a:ext>
                  </a:extLst>
                </a:gridCol>
                <a:gridCol w="1996236">
                  <a:extLst>
                    <a:ext uri="{9D8B030D-6E8A-4147-A177-3AD203B41FA5}">
                      <a16:colId xmlns:a16="http://schemas.microsoft.com/office/drawing/2014/main" val="3104654866"/>
                    </a:ext>
                  </a:extLst>
                </a:gridCol>
                <a:gridCol w="1011330">
                  <a:extLst>
                    <a:ext uri="{9D8B030D-6E8A-4147-A177-3AD203B41FA5}">
                      <a16:colId xmlns:a16="http://schemas.microsoft.com/office/drawing/2014/main" val="2190224624"/>
                    </a:ext>
                  </a:extLst>
                </a:gridCol>
                <a:gridCol w="1382178">
                  <a:extLst>
                    <a:ext uri="{9D8B030D-6E8A-4147-A177-3AD203B41FA5}">
                      <a16:colId xmlns:a16="http://schemas.microsoft.com/office/drawing/2014/main" val="2781754779"/>
                    </a:ext>
                  </a:extLst>
                </a:gridCol>
                <a:gridCol w="2217529">
                  <a:extLst>
                    <a:ext uri="{9D8B030D-6E8A-4147-A177-3AD203B41FA5}">
                      <a16:colId xmlns:a16="http://schemas.microsoft.com/office/drawing/2014/main" val="4227973664"/>
                    </a:ext>
                  </a:extLst>
                </a:gridCol>
                <a:gridCol w="911646">
                  <a:extLst>
                    <a:ext uri="{9D8B030D-6E8A-4147-A177-3AD203B41FA5}">
                      <a16:colId xmlns:a16="http://schemas.microsoft.com/office/drawing/2014/main" val="1657303838"/>
                    </a:ext>
                  </a:extLst>
                </a:gridCol>
                <a:gridCol w="1503784">
                  <a:extLst>
                    <a:ext uri="{9D8B030D-6E8A-4147-A177-3AD203B41FA5}">
                      <a16:colId xmlns:a16="http://schemas.microsoft.com/office/drawing/2014/main" val="1783858998"/>
                    </a:ext>
                  </a:extLst>
                </a:gridCol>
              </a:tblGrid>
              <a:tr h="375670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대학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인문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자연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9013265"/>
                  </a:ext>
                </a:extLst>
              </a:tr>
              <a:tr h="370843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학과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인원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경쟁률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학과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인원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경쟁률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866044"/>
                  </a:ext>
                </a:extLst>
              </a:tr>
              <a:tr h="41330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건국대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미디어커뮤니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122.2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수의예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194.7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325339"/>
                  </a:ext>
                </a:extLst>
              </a:tr>
              <a:tr h="41330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경희대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한의예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인문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249.1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의예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21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210.3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4510063"/>
                  </a:ext>
                </a:extLst>
              </a:tr>
              <a:tr h="41330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동국대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미디어커뮤니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44.5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화공생물공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52.3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490416"/>
                  </a:ext>
                </a:extLst>
              </a:tr>
              <a:tr h="41330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서강대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경영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78.6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컴퓨터공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109.2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7912357"/>
                  </a:ext>
                </a:extLst>
              </a:tr>
              <a:tr h="41330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성균관대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사회과학부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65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77.8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반도체시스템공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95.6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9501948"/>
                  </a:ext>
                </a:extLst>
              </a:tr>
              <a:tr h="41330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연세대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경영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132.3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치의예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131.1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6108807"/>
                  </a:ext>
                </a:extLst>
              </a:tr>
              <a:tr h="41330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이화여대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스크랜튼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43.3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컴퓨터공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30.3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7421714"/>
                  </a:ext>
                </a:extLst>
              </a:tr>
              <a:tr h="41330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중앙대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미디어커뮤니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77.6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의학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217.3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7534706"/>
                  </a:ext>
                </a:extLst>
              </a:tr>
              <a:tr h="41330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한양대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미디어커뮤니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155.8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의예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295.2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6674812"/>
                  </a:ext>
                </a:extLst>
              </a:tr>
              <a:tr h="41330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홍익대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자율전공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38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38.1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건축학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40.3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1513165"/>
                  </a:ext>
                </a:extLst>
              </a:tr>
              <a:tr h="40085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인하대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미디어커뮤니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39.0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의예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487.8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2552114"/>
                  </a:ext>
                </a:extLst>
              </a:tr>
            </a:tbl>
          </a:graphicData>
        </a:graphic>
      </p:graphicFrame>
      <p:sp>
        <p:nvSpPr>
          <p:cNvPr id="3" name="직사각형 2">
            <a:extLst>
              <a:ext uri="{FF2B5EF4-FFF2-40B4-BE49-F238E27FC236}">
                <a16:creationId xmlns:a16="http://schemas.microsoft.com/office/drawing/2014/main" id="{D1B5290A-569E-4A0E-AF87-4C6EC5D5DD3B}"/>
              </a:ext>
            </a:extLst>
          </p:cNvPr>
          <p:cNvSpPr/>
          <p:nvPr/>
        </p:nvSpPr>
        <p:spPr>
          <a:xfrm>
            <a:off x="983031" y="535968"/>
            <a:ext cx="65063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2400" b="1" dirty="0">
                <a:latin typeface="+mn-ea"/>
              </a:rPr>
              <a:t>2021 </a:t>
            </a:r>
            <a:r>
              <a:rPr lang="ko-KR" altLang="en-US" sz="2400" b="1" dirty="0">
                <a:latin typeface="+mn-ea"/>
              </a:rPr>
              <a:t>수시 논술전형 경쟁률 높은 학과 예시</a:t>
            </a:r>
          </a:p>
        </p:txBody>
      </p:sp>
    </p:spTree>
    <p:extLst>
      <p:ext uri="{BB962C8B-B14F-4D97-AF65-F5344CB8AC3E}">
        <p14:creationId xmlns:p14="http://schemas.microsoft.com/office/powerpoint/2010/main" val="1360364997"/>
      </p:ext>
    </p:extLst>
  </p:cSld>
  <p:clrMapOvr>
    <a:masterClrMapping/>
  </p:clrMapOvr>
  <p:transition spd="med"/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4A49A92D-7277-40D6-A2AE-33C8093CC9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104612"/>
              </p:ext>
            </p:extLst>
          </p:nvPr>
        </p:nvGraphicFramePr>
        <p:xfrm>
          <a:off x="838200" y="1297577"/>
          <a:ext cx="10561319" cy="5174389"/>
        </p:xfrm>
        <a:graphic>
          <a:graphicData uri="http://schemas.openxmlformats.org/drawingml/2006/table">
            <a:tbl>
              <a:tblPr/>
              <a:tblGrid>
                <a:gridCol w="1530936">
                  <a:extLst>
                    <a:ext uri="{9D8B030D-6E8A-4147-A177-3AD203B41FA5}">
                      <a16:colId xmlns:a16="http://schemas.microsoft.com/office/drawing/2014/main" val="3003573262"/>
                    </a:ext>
                  </a:extLst>
                </a:gridCol>
                <a:gridCol w="1728477">
                  <a:extLst>
                    <a:ext uri="{9D8B030D-6E8A-4147-A177-3AD203B41FA5}">
                      <a16:colId xmlns:a16="http://schemas.microsoft.com/office/drawing/2014/main" val="1774714177"/>
                    </a:ext>
                  </a:extLst>
                </a:gridCol>
                <a:gridCol w="790160">
                  <a:extLst>
                    <a:ext uri="{9D8B030D-6E8A-4147-A177-3AD203B41FA5}">
                      <a16:colId xmlns:a16="http://schemas.microsoft.com/office/drawing/2014/main" val="2716481926"/>
                    </a:ext>
                  </a:extLst>
                </a:gridCol>
                <a:gridCol w="1164684">
                  <a:extLst>
                    <a:ext uri="{9D8B030D-6E8A-4147-A177-3AD203B41FA5}">
                      <a16:colId xmlns:a16="http://schemas.microsoft.com/office/drawing/2014/main" val="3117683692"/>
                    </a:ext>
                  </a:extLst>
                </a:gridCol>
                <a:gridCol w="1674955">
                  <a:extLst>
                    <a:ext uri="{9D8B030D-6E8A-4147-A177-3AD203B41FA5}">
                      <a16:colId xmlns:a16="http://schemas.microsoft.com/office/drawing/2014/main" val="1121535371"/>
                    </a:ext>
                  </a:extLst>
                </a:gridCol>
                <a:gridCol w="1740822">
                  <a:extLst>
                    <a:ext uri="{9D8B030D-6E8A-4147-A177-3AD203B41FA5}">
                      <a16:colId xmlns:a16="http://schemas.microsoft.com/office/drawing/2014/main" val="2155873672"/>
                    </a:ext>
                  </a:extLst>
                </a:gridCol>
                <a:gridCol w="888931">
                  <a:extLst>
                    <a:ext uri="{9D8B030D-6E8A-4147-A177-3AD203B41FA5}">
                      <a16:colId xmlns:a16="http://schemas.microsoft.com/office/drawing/2014/main" val="3308619817"/>
                    </a:ext>
                  </a:extLst>
                </a:gridCol>
                <a:gridCol w="1042354">
                  <a:extLst>
                    <a:ext uri="{9D8B030D-6E8A-4147-A177-3AD203B41FA5}">
                      <a16:colId xmlns:a16="http://schemas.microsoft.com/office/drawing/2014/main" val="455856362"/>
                    </a:ext>
                  </a:extLst>
                </a:gridCol>
              </a:tblGrid>
              <a:tr h="470399"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인문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자연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111055"/>
                  </a:ext>
                </a:extLst>
              </a:tr>
              <a:tr h="4703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대학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학과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인원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경쟁률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대학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학과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인원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경쟁률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2905127"/>
                  </a:ext>
                </a:extLst>
              </a:tr>
              <a:tr h="4703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한국외대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글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우크라이나어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9.0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중앙대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안성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식품공학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7.8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7685670"/>
                  </a:ext>
                </a:extLst>
              </a:tr>
              <a:tr h="4703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한국외대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글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루마니아어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10.5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중앙대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안성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식물생명공학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7.6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098934"/>
                  </a:ext>
                </a:extLst>
              </a:tr>
              <a:tr h="4703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한국항공대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자유전공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13.6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한국산기대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에너지전기공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4.4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0484947"/>
                  </a:ext>
                </a:extLst>
              </a:tr>
              <a:tr h="4703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가톨릭대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경제학과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13.5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한국산기대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전자공학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5.4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3365929"/>
                  </a:ext>
                </a:extLst>
              </a:tr>
              <a:tr h="4703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단국대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특수교육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15.7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b="1" dirty="0">
                          <a:latin typeface="+mn-ea"/>
                          <a:ea typeface="+mn-ea"/>
                        </a:rPr>
                        <a:t>가톨릭대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b="1" dirty="0">
                          <a:latin typeface="+mn-ea"/>
                          <a:ea typeface="+mn-ea"/>
                        </a:rPr>
                        <a:t>물리학과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latin typeface="+mn-ea"/>
                          <a:ea typeface="+mn-ea"/>
                        </a:rPr>
                        <a:t>4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b="1" dirty="0">
                          <a:latin typeface="+mn-ea"/>
                          <a:ea typeface="+mn-ea"/>
                        </a:rPr>
                        <a:t>4.8</a:t>
                      </a:r>
                      <a:endParaRPr lang="ko-KR" altLang="en-US" sz="1600" b="1" dirty="0"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634379"/>
                  </a:ext>
                </a:extLst>
              </a:tr>
              <a:tr h="4703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부산대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미디어커뮤니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7.4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가톨릭대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식품영양학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7.0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6101175"/>
                  </a:ext>
                </a:extLst>
              </a:tr>
              <a:tr h="4703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부산대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심리학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5.9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한국기술교대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기계공학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34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7.5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7002871"/>
                  </a:ext>
                </a:extLst>
              </a:tr>
              <a:tr h="4703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연세대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미래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자율융합인문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9.6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연세대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미래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작업치료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4.7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8389942"/>
                  </a:ext>
                </a:extLst>
              </a:tr>
              <a:tr h="4703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연세대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미래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자율융합사회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8.7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연세대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미래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디지털헬스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4.3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655495"/>
                  </a:ext>
                </a:extLst>
              </a:tr>
            </a:tbl>
          </a:graphicData>
        </a:graphic>
      </p:graphicFrame>
      <p:sp>
        <p:nvSpPr>
          <p:cNvPr id="3" name="직사각형 2">
            <a:extLst>
              <a:ext uri="{FF2B5EF4-FFF2-40B4-BE49-F238E27FC236}">
                <a16:creationId xmlns:a16="http://schemas.microsoft.com/office/drawing/2014/main" id="{83A89AB4-846E-4F5C-B268-77D3E944DF60}"/>
              </a:ext>
            </a:extLst>
          </p:cNvPr>
          <p:cNvSpPr/>
          <p:nvPr/>
        </p:nvSpPr>
        <p:spPr>
          <a:xfrm>
            <a:off x="983031" y="535968"/>
            <a:ext cx="65063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2400" b="1" dirty="0">
                <a:latin typeface="+mn-ea"/>
              </a:rPr>
              <a:t>2021 </a:t>
            </a:r>
            <a:r>
              <a:rPr lang="ko-KR" altLang="en-US" sz="2400" b="1" dirty="0">
                <a:latin typeface="+mn-ea"/>
              </a:rPr>
              <a:t>수시 논술전형 경쟁률 낮은 학과 예시</a:t>
            </a:r>
          </a:p>
        </p:txBody>
      </p:sp>
    </p:spTree>
    <p:extLst>
      <p:ext uri="{BB962C8B-B14F-4D97-AF65-F5344CB8AC3E}">
        <p14:creationId xmlns:p14="http://schemas.microsoft.com/office/powerpoint/2010/main" val="516665527"/>
      </p:ext>
    </p:extLst>
  </p:cSld>
  <p:clrMapOvr>
    <a:masterClrMapping/>
  </p:clrMapOvr>
  <p:transition spd="med"/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>
            <a:extLst>
              <a:ext uri="{FF2B5EF4-FFF2-40B4-BE49-F238E27FC236}">
                <a16:creationId xmlns:a16="http://schemas.microsoft.com/office/drawing/2014/main" id="{77A9B586-30CA-4484-A2EB-985420D78946}"/>
              </a:ext>
            </a:extLst>
          </p:cNvPr>
          <p:cNvSpPr txBox="1"/>
          <p:nvPr/>
        </p:nvSpPr>
        <p:spPr>
          <a:xfrm>
            <a:off x="1562683" y="348297"/>
            <a:ext cx="6819712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대입 로드맵 </a:t>
            </a:r>
            <a:r>
              <a:rPr lang="en-US" altLang="ko-KR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(</a:t>
            </a:r>
            <a:r>
              <a:rPr lang="ko-KR" altLang="en-US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학년별 주요 활동 방향</a:t>
            </a:r>
            <a:r>
              <a:rPr lang="en-US" altLang="ko-KR" sz="2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latin typeface="+mn-ea"/>
              </a:rPr>
              <a:t>)</a:t>
            </a:r>
          </a:p>
        </p:txBody>
      </p:sp>
      <p:sp>
        <p:nvSpPr>
          <p:cNvPr id="57" name="사각형: 둥근 위쪽 모서리 56">
            <a:extLst>
              <a:ext uri="{FF2B5EF4-FFF2-40B4-BE49-F238E27FC236}">
                <a16:creationId xmlns:a16="http://schemas.microsoft.com/office/drawing/2014/main" id="{EDB3F852-AE9F-464C-A893-951BA24F758E}"/>
              </a:ext>
            </a:extLst>
          </p:cNvPr>
          <p:cNvSpPr/>
          <p:nvPr/>
        </p:nvSpPr>
        <p:spPr>
          <a:xfrm rot="5400000">
            <a:off x="746639" y="309840"/>
            <a:ext cx="430656" cy="599087"/>
          </a:xfrm>
          <a:prstGeom prst="round2SameRect">
            <a:avLst>
              <a:gd name="adj1" fmla="val 48620"/>
              <a:gd name="adj2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5369EB3E-5419-4E90-9248-7E702878A42E}"/>
              </a:ext>
            </a:extLst>
          </p:cNvPr>
          <p:cNvSpPr/>
          <p:nvPr/>
        </p:nvSpPr>
        <p:spPr>
          <a:xfrm>
            <a:off x="563065" y="376893"/>
            <a:ext cx="757189" cy="458577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72000" rtlCol="0" anchor="ctr"/>
          <a:lstStyle/>
          <a:p>
            <a:pPr algn="ctr"/>
            <a:r>
              <a:rPr lang="ko-KR" altLang="en-US" b="1" spc="-300" dirty="0">
                <a:solidFill>
                  <a:schemeClr val="bg1"/>
                </a:solidFill>
                <a:latin typeface="+mn-ea"/>
              </a:rPr>
              <a:t>예시</a:t>
            </a:r>
          </a:p>
        </p:txBody>
      </p:sp>
      <p:graphicFrame>
        <p:nvGraphicFramePr>
          <p:cNvPr id="40" name="표 39">
            <a:extLst>
              <a:ext uri="{FF2B5EF4-FFF2-40B4-BE49-F238E27FC236}">
                <a16:creationId xmlns:a16="http://schemas.microsoft.com/office/drawing/2014/main" id="{482E199B-DAC1-4182-84BF-1E9DB005A1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3691990"/>
              </p:ext>
            </p:extLst>
          </p:nvPr>
        </p:nvGraphicFramePr>
        <p:xfrm>
          <a:off x="653727" y="1353436"/>
          <a:ext cx="10419434" cy="47164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834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72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987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56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학년</a:t>
                      </a:r>
                    </a:p>
                  </a:txBody>
                  <a:tcPr marL="72000" marR="72000" marT="72000" marB="72000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진로 진학</a:t>
                      </a:r>
                    </a:p>
                  </a:txBody>
                  <a:tcPr marL="72000" marR="7200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학습</a:t>
                      </a:r>
                    </a:p>
                  </a:txBody>
                  <a:tcPr marL="72000" marR="7200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4D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68477">
                <a:tc>
                  <a:txBody>
                    <a:bodyPr/>
                    <a:lstStyle/>
                    <a:p>
                      <a:pPr marL="0" marR="2540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ko-KR" altLang="en-US" sz="1600" b="1" kern="0" spc="-5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144000" marR="144000" marT="72000" marB="72000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fontAlgn="base">
                        <a:lnSpc>
                          <a:spcPct val="150000"/>
                        </a:lnSpc>
                        <a:buSzPct val="8000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b="1" spc="-100" dirty="0">
                          <a:solidFill>
                            <a:schemeClr val="tx1"/>
                          </a:solidFill>
                        </a:rPr>
                        <a:t>진로 고민 및 탐색기</a:t>
                      </a:r>
                    </a:p>
                    <a:p>
                      <a:pPr marL="285750" indent="-285750" fontAlgn="base">
                        <a:lnSpc>
                          <a:spcPct val="150000"/>
                        </a:lnSpc>
                        <a:buSzPct val="8000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b="1" spc="-100" dirty="0">
                          <a:solidFill>
                            <a:schemeClr val="tx1"/>
                          </a:solidFill>
                        </a:rPr>
                        <a:t>교내활동 탐색 및 수행</a:t>
                      </a:r>
                      <a:endParaRPr lang="en-US" altLang="ko-KR" sz="1600" b="1" spc="-100" dirty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 fontAlgn="base">
                        <a:lnSpc>
                          <a:spcPct val="150000"/>
                        </a:lnSpc>
                        <a:buSzPct val="8000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b="1" spc="-100" dirty="0">
                          <a:solidFill>
                            <a:srgbClr val="3038DC"/>
                          </a:solidFill>
                        </a:rPr>
                        <a:t>공통과목 이수</a:t>
                      </a:r>
                    </a:p>
                  </a:txBody>
                  <a:tcPr marL="252000" marR="10800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fontAlgn="base">
                        <a:lnSpc>
                          <a:spcPct val="120000"/>
                        </a:lnSpc>
                        <a:buSzPct val="8000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b="1" spc="-100" dirty="0">
                          <a:solidFill>
                            <a:schemeClr val="tx1"/>
                          </a:solidFill>
                        </a:rPr>
                        <a:t>학교 탐색 및 적응</a:t>
                      </a:r>
                    </a:p>
                    <a:p>
                      <a:pPr marL="285750" indent="-285750" fontAlgn="base">
                        <a:lnSpc>
                          <a:spcPct val="120000"/>
                        </a:lnSpc>
                        <a:buSzPct val="8000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b="1" spc="-100" dirty="0">
                          <a:solidFill>
                            <a:schemeClr val="tx1"/>
                          </a:solidFill>
                        </a:rPr>
                        <a:t>전인적 교과학습</a:t>
                      </a:r>
                    </a:p>
                    <a:p>
                      <a:pPr marL="285750" indent="-285750" fontAlgn="base">
                        <a:lnSpc>
                          <a:spcPct val="120000"/>
                        </a:lnSpc>
                        <a:buSzPct val="8000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b="1" spc="-100" dirty="0">
                          <a:solidFill>
                            <a:schemeClr val="tx1"/>
                          </a:solidFill>
                        </a:rPr>
                        <a:t>다양한 교과 활동 수행</a:t>
                      </a:r>
                    </a:p>
                  </a:txBody>
                  <a:tcPr marL="252000" marR="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58998">
                <a:tc>
                  <a:txBody>
                    <a:bodyPr/>
                    <a:lstStyle/>
                    <a:p>
                      <a:pPr marL="0" marR="2540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ko-KR" altLang="en-US" sz="1600" b="1" kern="0" spc="-5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144000" marR="144000" marT="72000" marB="72000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fontAlgn="base">
                        <a:lnSpc>
                          <a:spcPct val="150000"/>
                        </a:lnSpc>
                        <a:buSzPct val="8000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b="1" spc="-100" dirty="0">
                          <a:solidFill>
                            <a:schemeClr val="tx1"/>
                          </a:solidFill>
                        </a:rPr>
                        <a:t>진로 </a:t>
                      </a:r>
                      <a:r>
                        <a:rPr lang="ko-KR" altLang="en-US" sz="1600" b="1" spc="-100" dirty="0" err="1">
                          <a:solidFill>
                            <a:schemeClr val="tx1"/>
                          </a:solidFill>
                        </a:rPr>
                        <a:t>결정기</a:t>
                      </a:r>
                      <a:endParaRPr lang="ko-KR" altLang="en-US" sz="1600" b="1" spc="-100" dirty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 fontAlgn="base">
                        <a:lnSpc>
                          <a:spcPct val="150000"/>
                        </a:lnSpc>
                        <a:buSzPct val="8000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b="1" spc="-100" dirty="0">
                          <a:solidFill>
                            <a:srgbClr val="3038DC"/>
                          </a:solidFill>
                        </a:rPr>
                        <a:t>학생부 관리 중심</a:t>
                      </a:r>
                      <a:endParaRPr lang="en-US" altLang="ko-KR" sz="1600" b="1" spc="-100" dirty="0">
                        <a:solidFill>
                          <a:srgbClr val="3038DC"/>
                        </a:solidFill>
                      </a:endParaRPr>
                    </a:p>
                    <a:p>
                      <a:pPr marL="285750" indent="-285750" fontAlgn="base">
                        <a:lnSpc>
                          <a:spcPct val="150000"/>
                        </a:lnSpc>
                        <a:buSzPct val="8000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b="1" spc="-100" dirty="0">
                          <a:solidFill>
                            <a:srgbClr val="3038DC"/>
                          </a:solidFill>
                        </a:rPr>
                        <a:t>일반선택 </a:t>
                      </a:r>
                      <a:r>
                        <a:rPr lang="en-US" altLang="ko-KR" sz="1600" b="1" spc="-100" dirty="0">
                          <a:solidFill>
                            <a:srgbClr val="3038DC"/>
                          </a:solidFill>
                        </a:rPr>
                        <a:t>+</a:t>
                      </a:r>
                      <a:r>
                        <a:rPr lang="ko-KR" altLang="en-US" sz="1600" b="1" spc="-100" dirty="0">
                          <a:solidFill>
                            <a:srgbClr val="3038DC"/>
                          </a:solidFill>
                        </a:rPr>
                        <a:t>진로선택</a:t>
                      </a:r>
                    </a:p>
                  </a:txBody>
                  <a:tcPr marL="252000" marR="10800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fontAlgn="base">
                        <a:lnSpc>
                          <a:spcPct val="150000"/>
                        </a:lnSpc>
                        <a:buSzPct val="8000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b="1" spc="-100" dirty="0">
                          <a:solidFill>
                            <a:schemeClr val="tx1"/>
                          </a:solidFill>
                        </a:rPr>
                        <a:t>세부적 교과 심화학습</a:t>
                      </a:r>
                    </a:p>
                    <a:p>
                      <a:pPr marL="285750" indent="-285750" fontAlgn="base">
                        <a:lnSpc>
                          <a:spcPct val="150000"/>
                        </a:lnSpc>
                        <a:buSzPct val="8000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b="1" spc="-100" dirty="0">
                          <a:solidFill>
                            <a:schemeClr val="tx1"/>
                          </a:solidFill>
                        </a:rPr>
                        <a:t>진로 관련 활동 수행</a:t>
                      </a:r>
                    </a:p>
                  </a:txBody>
                  <a:tcPr marL="252000" marR="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43348">
                <a:tc>
                  <a:txBody>
                    <a:bodyPr/>
                    <a:lstStyle/>
                    <a:p>
                      <a:pPr marL="0" marR="2540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ko-KR" altLang="en-US" sz="1600" b="1" kern="0" spc="-5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144000" marR="144000" marT="72000" marB="72000" anchor="ctr">
                    <a:lnL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fontAlgn="base">
                        <a:lnSpc>
                          <a:spcPct val="150000"/>
                        </a:lnSpc>
                        <a:buSzPct val="8000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b="1" spc="-100" dirty="0">
                          <a:solidFill>
                            <a:schemeClr val="tx1"/>
                          </a:solidFill>
                          <a:latin typeface="+mn-ea"/>
                        </a:rPr>
                        <a:t>수시 준비</a:t>
                      </a:r>
                      <a:r>
                        <a:rPr lang="en-US" altLang="ko-KR" sz="1600" b="1" spc="-100" dirty="0">
                          <a:solidFill>
                            <a:schemeClr val="tx1"/>
                          </a:solidFill>
                          <a:latin typeface="+mn-ea"/>
                        </a:rPr>
                        <a:t>(</a:t>
                      </a:r>
                      <a:r>
                        <a:rPr lang="ko-KR" altLang="en-US" sz="1600" b="1" spc="-100" dirty="0">
                          <a:solidFill>
                            <a:schemeClr val="tx1"/>
                          </a:solidFill>
                          <a:latin typeface="+mn-ea"/>
                        </a:rPr>
                        <a:t>서류</a:t>
                      </a:r>
                      <a:r>
                        <a:rPr lang="en-US" altLang="ko-KR" sz="1600" b="1" spc="-100" dirty="0">
                          <a:solidFill>
                            <a:schemeClr val="tx1"/>
                          </a:solidFill>
                          <a:latin typeface="+mn-ea"/>
                        </a:rPr>
                        <a:t>,</a:t>
                      </a:r>
                      <a:r>
                        <a:rPr lang="ko-KR" altLang="en-US" sz="1600" b="1" spc="-100" dirty="0">
                          <a:solidFill>
                            <a:schemeClr val="tx1"/>
                          </a:solidFill>
                          <a:latin typeface="+mn-ea"/>
                        </a:rPr>
                        <a:t>대학별고사</a:t>
                      </a:r>
                      <a:r>
                        <a:rPr lang="en-US" altLang="ko-KR" sz="1600" b="1" spc="-100" dirty="0">
                          <a:solidFill>
                            <a:schemeClr val="tx1"/>
                          </a:solidFill>
                          <a:latin typeface="+mn-ea"/>
                        </a:rPr>
                        <a:t>)</a:t>
                      </a:r>
                      <a:endParaRPr lang="ko-KR" altLang="en-US" sz="1600" b="1" spc="-100" dirty="0">
                        <a:solidFill>
                          <a:schemeClr val="tx1"/>
                        </a:solidFill>
                        <a:latin typeface="+mn-ea"/>
                      </a:endParaRPr>
                    </a:p>
                    <a:p>
                      <a:pPr marL="285750" indent="-285750" fontAlgn="base">
                        <a:lnSpc>
                          <a:spcPct val="150000"/>
                        </a:lnSpc>
                        <a:buSzPct val="8000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b="1" spc="-100" dirty="0">
                          <a:solidFill>
                            <a:schemeClr val="tx1"/>
                          </a:solidFill>
                          <a:latin typeface="+mn-ea"/>
                        </a:rPr>
                        <a:t>정시 준비</a:t>
                      </a:r>
                      <a:r>
                        <a:rPr lang="en-US" altLang="ko-KR" sz="1600" b="1" spc="-100" dirty="0">
                          <a:solidFill>
                            <a:schemeClr val="tx1"/>
                          </a:solidFill>
                          <a:latin typeface="+mn-ea"/>
                        </a:rPr>
                        <a:t>(</a:t>
                      </a:r>
                      <a:r>
                        <a:rPr lang="ko-KR" altLang="en-US" sz="1600" b="1" spc="-100" dirty="0">
                          <a:solidFill>
                            <a:schemeClr val="tx1"/>
                          </a:solidFill>
                          <a:latin typeface="+mn-ea"/>
                        </a:rPr>
                        <a:t>수능</a:t>
                      </a:r>
                      <a:r>
                        <a:rPr lang="en-US" altLang="ko-KR" sz="1600" b="1" spc="-100" dirty="0">
                          <a:solidFill>
                            <a:schemeClr val="tx1"/>
                          </a:solidFill>
                          <a:latin typeface="+mn-ea"/>
                        </a:rPr>
                        <a:t>)</a:t>
                      </a:r>
                    </a:p>
                    <a:p>
                      <a:pPr marL="285750" indent="-285750" fontAlgn="base">
                        <a:lnSpc>
                          <a:spcPct val="150000"/>
                        </a:lnSpc>
                        <a:buSzPct val="8000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b="1" spc="-100" dirty="0">
                          <a:solidFill>
                            <a:srgbClr val="3038DC"/>
                          </a:solidFill>
                          <a:latin typeface="+mn-ea"/>
                        </a:rPr>
                        <a:t>진로선택</a:t>
                      </a:r>
                      <a:r>
                        <a:rPr lang="en-US" altLang="ko-KR" sz="1600" b="1" spc="-100" dirty="0">
                          <a:solidFill>
                            <a:srgbClr val="3038DC"/>
                          </a:solidFill>
                          <a:latin typeface="+mn-ea"/>
                        </a:rPr>
                        <a:t>+</a:t>
                      </a:r>
                      <a:r>
                        <a:rPr lang="ko-KR" altLang="en-US" sz="1600" b="1" spc="-100" dirty="0">
                          <a:solidFill>
                            <a:srgbClr val="3038DC"/>
                          </a:solidFill>
                          <a:latin typeface="+mn-ea"/>
                        </a:rPr>
                        <a:t>일반선택</a:t>
                      </a:r>
                    </a:p>
                  </a:txBody>
                  <a:tcPr marL="252000" marR="10800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fontAlgn="base">
                        <a:lnSpc>
                          <a:spcPct val="150000"/>
                        </a:lnSpc>
                        <a:buSzPct val="8000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b="1" spc="-100" dirty="0">
                          <a:solidFill>
                            <a:schemeClr val="tx1"/>
                          </a:solidFill>
                          <a:latin typeface="+mn-ea"/>
                        </a:rPr>
                        <a:t>주요 교과 내신 관리</a:t>
                      </a:r>
                    </a:p>
                    <a:p>
                      <a:pPr marL="285750" indent="-285750" fontAlgn="base">
                        <a:lnSpc>
                          <a:spcPct val="150000"/>
                        </a:lnSpc>
                        <a:buSzPct val="8000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b="1" spc="-100" dirty="0">
                          <a:solidFill>
                            <a:schemeClr val="tx1"/>
                          </a:solidFill>
                          <a:latin typeface="+mn-ea"/>
                        </a:rPr>
                        <a:t>수능 학습</a:t>
                      </a:r>
                      <a:r>
                        <a:rPr lang="en-US" altLang="ko-KR" sz="1600" b="1" spc="-100" dirty="0">
                          <a:solidFill>
                            <a:schemeClr val="tx1"/>
                          </a:solidFill>
                          <a:latin typeface="+mn-ea"/>
                        </a:rPr>
                        <a:t>(</a:t>
                      </a:r>
                      <a:r>
                        <a:rPr lang="ko-KR" altLang="en-US" sz="1600" b="1" spc="-100" dirty="0">
                          <a:solidFill>
                            <a:schemeClr val="tx1"/>
                          </a:solidFill>
                          <a:latin typeface="+mn-ea"/>
                        </a:rPr>
                        <a:t>정시</a:t>
                      </a:r>
                      <a:r>
                        <a:rPr lang="en-US" altLang="ko-KR" sz="1600" b="1" spc="-100" dirty="0">
                          <a:solidFill>
                            <a:schemeClr val="tx1"/>
                          </a:solidFill>
                          <a:latin typeface="+mn-ea"/>
                        </a:rPr>
                        <a:t>/</a:t>
                      </a:r>
                      <a:r>
                        <a:rPr lang="ko-KR" altLang="en-US" sz="1600" b="1" spc="-100" dirty="0">
                          <a:solidFill>
                            <a:schemeClr val="tx1"/>
                          </a:solidFill>
                          <a:latin typeface="+mn-ea"/>
                        </a:rPr>
                        <a:t>수시</a:t>
                      </a:r>
                      <a:r>
                        <a:rPr lang="en-US" altLang="ko-KR" sz="1600" b="1" spc="-100" dirty="0">
                          <a:solidFill>
                            <a:schemeClr val="tx1"/>
                          </a:solidFill>
                          <a:latin typeface="+mn-ea"/>
                        </a:rPr>
                        <a:t>)</a:t>
                      </a:r>
                      <a:endParaRPr lang="ko-KR" altLang="en-US" sz="1600" b="1" kern="0" spc="-5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252000" marR="0" marT="72000" marB="720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4D68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6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715F1D52-FF0A-4878-BB53-814871405804}"/>
              </a:ext>
            </a:extLst>
          </p:cNvPr>
          <p:cNvSpPr/>
          <p:nvPr/>
        </p:nvSpPr>
        <p:spPr>
          <a:xfrm>
            <a:off x="833557" y="2123917"/>
            <a:ext cx="1733546" cy="914400"/>
          </a:xfrm>
          <a:prstGeom prst="roundRect">
            <a:avLst/>
          </a:prstGeom>
          <a:solidFill>
            <a:srgbClr val="C1A919"/>
          </a:solidFill>
          <a:ln>
            <a:solidFill>
              <a:schemeClr val="bg1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3EAFF340-C93B-4F48-BD8E-9E05106C52D6}"/>
              </a:ext>
            </a:extLst>
          </p:cNvPr>
          <p:cNvSpPr/>
          <p:nvPr/>
        </p:nvSpPr>
        <p:spPr>
          <a:xfrm>
            <a:off x="875100" y="3556283"/>
            <a:ext cx="1733546" cy="914400"/>
          </a:xfrm>
          <a:prstGeom prst="roundRect">
            <a:avLst/>
          </a:prstGeom>
          <a:solidFill>
            <a:srgbClr val="26A1C8"/>
          </a:solidFill>
          <a:ln>
            <a:solidFill>
              <a:schemeClr val="bg1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32A07729-C3F7-4800-B29A-ADF4FF0555BB}"/>
              </a:ext>
            </a:extLst>
          </p:cNvPr>
          <p:cNvSpPr/>
          <p:nvPr/>
        </p:nvSpPr>
        <p:spPr>
          <a:xfrm>
            <a:off x="875100" y="5023025"/>
            <a:ext cx="1733546" cy="914400"/>
          </a:xfrm>
          <a:prstGeom prst="roundRect">
            <a:avLst/>
          </a:prstGeom>
          <a:solidFill>
            <a:srgbClr val="217BA3"/>
          </a:solidFill>
          <a:ln>
            <a:solidFill>
              <a:schemeClr val="bg1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D671F9B6-CB00-4B55-8B43-2FCBFF7D3719}"/>
              </a:ext>
            </a:extLst>
          </p:cNvPr>
          <p:cNvSpPr/>
          <p:nvPr/>
        </p:nvSpPr>
        <p:spPr>
          <a:xfrm>
            <a:off x="1209039" y="2347089"/>
            <a:ext cx="9825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1</a:t>
            </a:r>
            <a:r>
              <a:rPr lang="ko-KR" altLang="en-US" sz="2000" b="1" dirty="0">
                <a:solidFill>
                  <a:schemeClr val="bg1"/>
                </a:solidFill>
              </a:rPr>
              <a:t>학년</a:t>
            </a: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4DC9A425-4400-4C30-A942-942AEC4EFBE5}"/>
              </a:ext>
            </a:extLst>
          </p:cNvPr>
          <p:cNvSpPr/>
          <p:nvPr/>
        </p:nvSpPr>
        <p:spPr>
          <a:xfrm>
            <a:off x="1209039" y="3837246"/>
            <a:ext cx="9825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2</a:t>
            </a:r>
            <a:r>
              <a:rPr lang="ko-KR" altLang="en-US" sz="2000" b="1" dirty="0">
                <a:solidFill>
                  <a:schemeClr val="bg1"/>
                </a:solidFill>
              </a:rPr>
              <a:t>학년</a:t>
            </a:r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id="{A3AA289C-8BD4-47F8-9735-6E1EAF50F6D2}"/>
              </a:ext>
            </a:extLst>
          </p:cNvPr>
          <p:cNvSpPr/>
          <p:nvPr/>
        </p:nvSpPr>
        <p:spPr>
          <a:xfrm>
            <a:off x="1209039" y="5276850"/>
            <a:ext cx="9825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3</a:t>
            </a:r>
            <a:r>
              <a:rPr lang="ko-KR" altLang="en-US" sz="2000" b="1" dirty="0">
                <a:solidFill>
                  <a:schemeClr val="bg1"/>
                </a:solidFill>
              </a:rPr>
              <a:t>학년</a:t>
            </a:r>
          </a:p>
        </p:txBody>
      </p:sp>
      <p:sp>
        <p:nvSpPr>
          <p:cNvPr id="3" name="화살표: 아래쪽 2">
            <a:extLst>
              <a:ext uri="{FF2B5EF4-FFF2-40B4-BE49-F238E27FC236}">
                <a16:creationId xmlns:a16="http://schemas.microsoft.com/office/drawing/2014/main" id="{97D87F8F-E2BD-4A30-961F-4EB143EABD3C}"/>
              </a:ext>
            </a:extLst>
          </p:cNvPr>
          <p:cNvSpPr/>
          <p:nvPr/>
        </p:nvSpPr>
        <p:spPr>
          <a:xfrm>
            <a:off x="1495457" y="3100835"/>
            <a:ext cx="409747" cy="423770"/>
          </a:xfrm>
          <a:prstGeom prst="downArrow">
            <a:avLst>
              <a:gd name="adj1" fmla="val 50000"/>
              <a:gd name="adj2" fmla="val 55744"/>
            </a:avLst>
          </a:prstGeom>
          <a:solidFill>
            <a:srgbClr val="C1A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화살표: 아래쪽 59">
            <a:extLst>
              <a:ext uri="{FF2B5EF4-FFF2-40B4-BE49-F238E27FC236}">
                <a16:creationId xmlns:a16="http://schemas.microsoft.com/office/drawing/2014/main" id="{3F549059-6166-443E-8338-F49B9272F808}"/>
              </a:ext>
            </a:extLst>
          </p:cNvPr>
          <p:cNvSpPr/>
          <p:nvPr/>
        </p:nvSpPr>
        <p:spPr>
          <a:xfrm>
            <a:off x="1445468" y="4527585"/>
            <a:ext cx="409747" cy="423770"/>
          </a:xfrm>
          <a:prstGeom prst="downArrow">
            <a:avLst>
              <a:gd name="adj1" fmla="val 50000"/>
              <a:gd name="adj2" fmla="val 55744"/>
            </a:avLst>
          </a:prstGeom>
          <a:solidFill>
            <a:srgbClr val="26A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5DEDB8D5-910A-4201-96CA-D38AA5F5C3DD}"/>
              </a:ext>
            </a:extLst>
          </p:cNvPr>
          <p:cNvSpPr/>
          <p:nvPr/>
        </p:nvSpPr>
        <p:spPr>
          <a:xfrm>
            <a:off x="653727" y="3248297"/>
            <a:ext cx="10419434" cy="140208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7278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B272A5AD-D24D-48D7-AC6F-C5368A5D2B06}"/>
              </a:ext>
            </a:extLst>
          </p:cNvPr>
          <p:cNvSpPr/>
          <p:nvPr/>
        </p:nvSpPr>
        <p:spPr>
          <a:xfrm>
            <a:off x="1567580" y="2291971"/>
            <a:ext cx="9144000" cy="2016224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279576" y="2816933"/>
            <a:ext cx="7344816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</a:rPr>
              <a:t>대입설계를 위한 </a:t>
            </a:r>
            <a:r>
              <a:rPr lang="ko-KR" altLang="en-US" sz="2800" b="1" spc="-150" dirty="0" err="1">
                <a:ln>
                  <a:solidFill>
                    <a:srgbClr val="4F81BD">
                      <a:alpha val="2000"/>
                    </a:srgbClr>
                  </a:solidFill>
                </a:ln>
              </a:rPr>
              <a:t>진로진학</a:t>
            </a:r>
            <a:r>
              <a:rPr lang="ko-KR" altLang="en-US" sz="28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</a:rPr>
              <a:t> 정보활용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3E8D6F5-4CBB-4170-92E6-A9BB0E9BFE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65161" cy="1952836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718A1D7D-A7FE-4D2E-82C8-BCC5787249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 flipV="1">
            <a:off x="9801085" y="4401108"/>
            <a:ext cx="2303748" cy="2542067"/>
          </a:xfrm>
          <a:prstGeom prst="rect">
            <a:avLst/>
          </a:prstGeom>
        </p:spPr>
      </p:pic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D558EAA1-C126-4BC3-9000-90601FDD960E}"/>
              </a:ext>
            </a:extLst>
          </p:cNvPr>
          <p:cNvCxnSpPr>
            <a:cxnSpLocks/>
          </p:cNvCxnSpPr>
          <p:nvPr/>
        </p:nvCxnSpPr>
        <p:spPr>
          <a:xfrm>
            <a:off x="1524000" y="227687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580FE4DE-6DBB-4A0B-9306-75FBD5DC8D2D}"/>
              </a:ext>
            </a:extLst>
          </p:cNvPr>
          <p:cNvCxnSpPr>
            <a:cxnSpLocks/>
          </p:cNvCxnSpPr>
          <p:nvPr/>
        </p:nvCxnSpPr>
        <p:spPr>
          <a:xfrm>
            <a:off x="1524000" y="450912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>
            <a:extLst>
              <a:ext uri="{FF2B5EF4-FFF2-40B4-BE49-F238E27FC236}">
                <a16:creationId xmlns:a16="http://schemas.microsoft.com/office/drawing/2014/main" id="{5D9C0E50-BD0F-43E8-9FBA-F11323181317}"/>
              </a:ext>
            </a:extLst>
          </p:cNvPr>
          <p:cNvSpPr/>
          <p:nvPr/>
        </p:nvSpPr>
        <p:spPr>
          <a:xfrm>
            <a:off x="5385207" y="1484785"/>
            <a:ext cx="15087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8900" indent="-88900" algn="ctr" defTabSz="8256588" eaLnBrk="0" fontAlgn="base" latinLnBrk="0" hangingPunct="0">
              <a:spcBef>
                <a:spcPts val="100"/>
              </a:spcBef>
              <a:spcAft>
                <a:spcPct val="0"/>
              </a:spcAft>
            </a:pPr>
            <a:r>
              <a:rPr kumimoji="1" lang="en-US" altLang="ko-KR" sz="2400" b="1" dirty="0">
                <a:solidFill>
                  <a:schemeClr val="tx2"/>
                </a:solidFill>
                <a:latin typeface="Arial" charset="0"/>
                <a:ea typeface="우리돋움" pitchFamily="18" charset="-127"/>
                <a:cs typeface="Arial" charset="0"/>
              </a:rPr>
              <a:t>POINT 4</a:t>
            </a:r>
            <a:r>
              <a:rPr kumimoji="1" lang="en-US" altLang="ko-KR" sz="3600" b="1" dirty="0">
                <a:solidFill>
                  <a:schemeClr val="tx2"/>
                </a:solidFill>
                <a:latin typeface="Arial" charset="0"/>
                <a:ea typeface="우리돋움" pitchFamily="18" charset="-127"/>
                <a:cs typeface="Arial" charset="0"/>
              </a:rPr>
              <a:t>.</a:t>
            </a:r>
            <a:endParaRPr kumimoji="1" lang="ko-KR" altLang="en-US" sz="3600" b="1" dirty="0">
              <a:solidFill>
                <a:schemeClr val="tx2"/>
              </a:solidFill>
              <a:latin typeface="Arial" charset="0"/>
              <a:ea typeface="우리돋움" pitchFamily="18" charset="-127"/>
              <a:cs typeface="Arial" charset="0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55DAAF69-8E28-4D8A-865B-305CDC50C8C1}"/>
              </a:ext>
            </a:extLst>
          </p:cNvPr>
          <p:cNvGrpSpPr/>
          <p:nvPr/>
        </p:nvGrpSpPr>
        <p:grpSpPr>
          <a:xfrm>
            <a:off x="4734380" y="2113100"/>
            <a:ext cx="2723241" cy="108012"/>
            <a:chOff x="2771800" y="2060848"/>
            <a:chExt cx="6192688" cy="144016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F8E129F2-2D7B-4732-844D-5BD377A35F1B}"/>
                </a:ext>
              </a:extLst>
            </p:cNvPr>
            <p:cNvSpPr/>
            <p:nvPr/>
          </p:nvSpPr>
          <p:spPr>
            <a:xfrm>
              <a:off x="2771800" y="2060848"/>
              <a:ext cx="1548172" cy="144016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7E533AD9-6C33-415E-ABC0-D628165DE754}"/>
                </a:ext>
              </a:extLst>
            </p:cNvPr>
            <p:cNvSpPr/>
            <p:nvPr/>
          </p:nvSpPr>
          <p:spPr>
            <a:xfrm>
              <a:off x="4329850" y="2060848"/>
              <a:ext cx="1548172" cy="14401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19D8522A-8C39-4E3D-95C6-C317E60BFF87}"/>
                </a:ext>
              </a:extLst>
            </p:cNvPr>
            <p:cNvSpPr/>
            <p:nvPr/>
          </p:nvSpPr>
          <p:spPr>
            <a:xfrm>
              <a:off x="5868144" y="2060848"/>
              <a:ext cx="1548172" cy="14401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3BC161AB-4FA2-49CE-B6B6-08A15C9337B3}"/>
                </a:ext>
              </a:extLst>
            </p:cNvPr>
            <p:cNvSpPr/>
            <p:nvPr/>
          </p:nvSpPr>
          <p:spPr>
            <a:xfrm>
              <a:off x="7416316" y="2060848"/>
              <a:ext cx="1548172" cy="14401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3452884"/>
      </p:ext>
    </p:extLst>
  </p:cSld>
  <p:clrMapOvr>
    <a:masterClrMapping/>
  </p:clrMapOvr>
  <p:transition spd="med"/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1076206" y="225577"/>
            <a:ext cx="2898081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800" b="1" spc="-150" dirty="0">
                <a:ln>
                  <a:solidFill>
                    <a:schemeClr val="accent1">
                      <a:alpha val="2000"/>
                    </a:schemeClr>
                  </a:solidFill>
                </a:ln>
                <a:latin typeface="+mj-ea"/>
                <a:ea typeface="+mj-ea"/>
              </a:rPr>
              <a:t>대학별 자료</a:t>
            </a:r>
          </a:p>
        </p:txBody>
      </p:sp>
      <p:grpSp>
        <p:nvGrpSpPr>
          <p:cNvPr id="30" name="그룹 29"/>
          <p:cNvGrpSpPr/>
          <p:nvPr/>
        </p:nvGrpSpPr>
        <p:grpSpPr>
          <a:xfrm>
            <a:off x="895352" y="3996854"/>
            <a:ext cx="9377363" cy="2925315"/>
            <a:chOff x="406294" y="3932684"/>
            <a:chExt cx="8342419" cy="2376041"/>
          </a:xfrm>
        </p:grpSpPr>
        <p:sp>
          <p:nvSpPr>
            <p:cNvPr id="16" name="직사각형 15"/>
            <p:cNvSpPr/>
            <p:nvPr/>
          </p:nvSpPr>
          <p:spPr>
            <a:xfrm>
              <a:off x="2771800" y="3932684"/>
              <a:ext cx="5976913" cy="237604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31125F3D-BA38-44B0-BB06-2B239E3C6F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953425" y="4015575"/>
              <a:ext cx="1758523" cy="2191770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ABF90A29-02AD-4908-BF7A-5CAFC0D7BD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918904" y="4036594"/>
              <a:ext cx="1700865" cy="2160240"/>
            </a:xfrm>
            <a:prstGeom prst="rect">
              <a:avLst/>
            </a:prstGeom>
          </p:spPr>
        </p:pic>
        <p:sp>
          <p:nvSpPr>
            <p:cNvPr id="26" name="이등변 삼각형 25">
              <a:extLst>
                <a:ext uri="{FF2B5EF4-FFF2-40B4-BE49-F238E27FC236}">
                  <a16:creationId xmlns:a16="http://schemas.microsoft.com/office/drawing/2014/main" id="{765CA4D6-E2B9-4690-8C3C-3F539F07EBE4}"/>
                </a:ext>
              </a:extLst>
            </p:cNvPr>
            <p:cNvSpPr/>
            <p:nvPr/>
          </p:nvSpPr>
          <p:spPr>
            <a:xfrm rot="5400000">
              <a:off x="626423" y="4877515"/>
              <a:ext cx="339287" cy="226534"/>
            </a:xfrm>
            <a:prstGeom prst="triangl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모서리가 둥근 직사각형 18"/>
            <p:cNvSpPr/>
            <p:nvPr/>
          </p:nvSpPr>
          <p:spPr>
            <a:xfrm>
              <a:off x="406294" y="4318231"/>
              <a:ext cx="1727423" cy="1720163"/>
            </a:xfrm>
            <a:prstGeom prst="roundRect">
              <a:avLst>
                <a:gd name="adj" fmla="val 12776"/>
              </a:avLst>
            </a:prstGeom>
            <a:pattFill prst="wdUpDiag">
              <a:fgClr>
                <a:srgbClr val="6654AA"/>
              </a:fgClr>
              <a:bgClr>
                <a:srgbClr val="55468C"/>
              </a:bgClr>
            </a:pattFill>
            <a:ln w="57150">
              <a:solidFill>
                <a:schemeClr val="accent4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ts val="600"/>
                </a:spcBef>
              </a:pPr>
              <a:r>
                <a:rPr lang="ko-KR" altLang="en-US" sz="2200" b="1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전공안내서</a:t>
              </a:r>
              <a:endParaRPr lang="en-US" altLang="ko-KR" sz="22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  <a:p>
              <a:pPr algn="ctr">
                <a:spcBef>
                  <a:spcPts val="600"/>
                </a:spcBef>
              </a:pPr>
              <a:r>
                <a:rPr lang="ko-KR" altLang="en-US" sz="2200" b="1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종합전형</a:t>
              </a:r>
              <a:r>
                <a:rPr lang="en-US" altLang="ko-KR" sz="2200" b="1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/>
              </a:r>
              <a:br>
                <a:rPr lang="en-US" altLang="ko-KR" sz="2200" b="1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</a:br>
              <a:r>
                <a:rPr lang="ko-KR" altLang="en-US" sz="2200" b="1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안내자료</a:t>
              </a:r>
              <a:endParaRPr lang="en-US" altLang="ko-KR" sz="22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  <a:p>
              <a:pPr algn="ctr">
                <a:spcBef>
                  <a:spcPts val="600"/>
                </a:spcBef>
              </a:pPr>
              <a:r>
                <a:rPr lang="ko-KR" altLang="en-US" sz="2200" b="1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입시요강</a:t>
              </a:r>
              <a:endParaRPr lang="en-US" altLang="ko-KR" sz="22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cxnSp>
          <p:nvCxnSpPr>
            <p:cNvPr id="20" name="직선 연결선 19"/>
            <p:cNvCxnSpPr/>
            <p:nvPr/>
          </p:nvCxnSpPr>
          <p:spPr>
            <a:xfrm>
              <a:off x="2149741" y="5229225"/>
              <a:ext cx="611301" cy="0"/>
            </a:xfrm>
            <a:prstGeom prst="line">
              <a:avLst/>
            </a:prstGeom>
            <a:ln w="28575">
              <a:solidFill>
                <a:schemeClr val="accent4">
                  <a:lumMod val="40000"/>
                  <a:lumOff val="60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그룹 28"/>
          <p:cNvGrpSpPr/>
          <p:nvPr/>
        </p:nvGrpSpPr>
        <p:grpSpPr>
          <a:xfrm>
            <a:off x="895351" y="853017"/>
            <a:ext cx="9377364" cy="3039617"/>
            <a:chOff x="406294" y="1196975"/>
            <a:chExt cx="8342419" cy="2376041"/>
          </a:xfrm>
        </p:grpSpPr>
        <p:sp>
          <p:nvSpPr>
            <p:cNvPr id="13" name="직사각형 12"/>
            <p:cNvSpPr/>
            <p:nvPr/>
          </p:nvSpPr>
          <p:spPr>
            <a:xfrm>
              <a:off x="2771800" y="1196975"/>
              <a:ext cx="5976913" cy="237604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F5A62727-CA94-49C8-A847-DED9B49345A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957856" y="1288218"/>
              <a:ext cx="5630984" cy="2178252"/>
            </a:xfrm>
            <a:prstGeom prst="rect">
              <a:avLst/>
            </a:prstGeom>
          </p:spPr>
        </p:pic>
        <p:sp>
          <p:nvSpPr>
            <p:cNvPr id="27" name="이등변 삼각형 26">
              <a:extLst>
                <a:ext uri="{FF2B5EF4-FFF2-40B4-BE49-F238E27FC236}">
                  <a16:creationId xmlns:a16="http://schemas.microsoft.com/office/drawing/2014/main" id="{765CA4D6-E2B9-4690-8C3C-3F539F07EBE4}"/>
                </a:ext>
              </a:extLst>
            </p:cNvPr>
            <p:cNvSpPr/>
            <p:nvPr/>
          </p:nvSpPr>
          <p:spPr>
            <a:xfrm rot="5400000">
              <a:off x="626423" y="2141211"/>
              <a:ext cx="339287" cy="226534"/>
            </a:xfrm>
            <a:prstGeom prst="triangl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모서리가 둥근 직사각형 24"/>
            <p:cNvSpPr/>
            <p:nvPr/>
          </p:nvSpPr>
          <p:spPr>
            <a:xfrm>
              <a:off x="406294" y="1556792"/>
              <a:ext cx="1727423" cy="1720163"/>
            </a:xfrm>
            <a:prstGeom prst="roundRect">
              <a:avLst>
                <a:gd name="adj" fmla="val 12776"/>
              </a:avLst>
            </a:prstGeom>
            <a:pattFill prst="wdUpDiag">
              <a:fgClr>
                <a:srgbClr val="4476B2"/>
              </a:fgClr>
              <a:bgClr>
                <a:srgbClr val="3C689E"/>
              </a:bgClr>
            </a:pattFill>
            <a:ln w="57150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ts val="600"/>
                </a:spcBef>
              </a:pPr>
              <a:r>
                <a:rPr lang="ko-KR" altLang="en-US" sz="2200" b="1" dirty="0">
                  <a:solidFill>
                    <a:schemeClr val="bg1"/>
                  </a:solidFill>
                </a:rPr>
                <a:t>대학</a:t>
              </a:r>
              <a:r>
                <a:rPr lang="en-US" altLang="ko-KR" sz="2200" b="1" dirty="0">
                  <a:solidFill>
                    <a:schemeClr val="bg1"/>
                  </a:solidFill>
                </a:rPr>
                <a:t/>
              </a:r>
              <a:br>
                <a:rPr lang="en-US" altLang="ko-KR" sz="2200" b="1" dirty="0">
                  <a:solidFill>
                    <a:schemeClr val="bg1"/>
                  </a:solidFill>
                </a:rPr>
              </a:br>
              <a:r>
                <a:rPr lang="ko-KR" altLang="en-US" sz="2200" b="1" dirty="0">
                  <a:solidFill>
                    <a:schemeClr val="bg1"/>
                  </a:solidFill>
                </a:rPr>
                <a:t>홈페이지</a:t>
              </a:r>
            </a:p>
            <a:p>
              <a:pPr algn="ctr">
                <a:spcBef>
                  <a:spcPts val="600"/>
                </a:spcBef>
              </a:pPr>
              <a:r>
                <a:rPr lang="ko-KR" altLang="en-US" sz="2200" b="1" dirty="0">
                  <a:solidFill>
                    <a:schemeClr val="bg1"/>
                  </a:solidFill>
                </a:rPr>
                <a:t>학과</a:t>
              </a:r>
              <a:r>
                <a:rPr lang="en-US" altLang="ko-KR" sz="2200" b="1" dirty="0">
                  <a:solidFill>
                    <a:schemeClr val="bg1"/>
                  </a:solidFill>
                </a:rPr>
                <a:t/>
              </a:r>
              <a:br>
                <a:rPr lang="en-US" altLang="ko-KR" sz="2200" b="1" dirty="0">
                  <a:solidFill>
                    <a:schemeClr val="bg1"/>
                  </a:solidFill>
                </a:rPr>
              </a:br>
              <a:r>
                <a:rPr lang="ko-KR" altLang="en-US" sz="2200" b="1" dirty="0">
                  <a:solidFill>
                    <a:schemeClr val="bg1"/>
                  </a:solidFill>
                </a:rPr>
                <a:t>홈페이지</a:t>
              </a:r>
            </a:p>
          </p:txBody>
        </p:sp>
        <p:cxnSp>
          <p:nvCxnSpPr>
            <p:cNvPr id="28" name="직선 연결선 27"/>
            <p:cNvCxnSpPr/>
            <p:nvPr/>
          </p:nvCxnSpPr>
          <p:spPr>
            <a:xfrm>
              <a:off x="2149741" y="2467786"/>
              <a:ext cx="611301" cy="0"/>
            </a:xfrm>
            <a:prstGeom prst="line">
              <a:avLst/>
            </a:prstGeom>
            <a:ln w="28575">
              <a:solidFill>
                <a:schemeClr val="accent1">
                  <a:lumMod val="60000"/>
                  <a:lumOff val="40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CD5678E2-5E01-4A8D-A3D9-A5D692375F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50978" y="3960182"/>
            <a:ext cx="2333829" cy="2925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904948"/>
      </p:ext>
    </p:extLst>
  </p:cSld>
  <p:clrMapOvr>
    <a:masterClrMapping/>
  </p:clrMapOvr>
  <p:transition/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680" y="92752"/>
            <a:ext cx="2394938" cy="3204265"/>
          </a:xfrm>
          <a:prstGeom prst="rect">
            <a:avLst/>
          </a:prstGeom>
          <a:ln>
            <a:solidFill>
              <a:srgbClr val="00B050"/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7303" y="92752"/>
            <a:ext cx="2303987" cy="3216086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1350" y="84909"/>
            <a:ext cx="2374235" cy="3216086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87167" y="92752"/>
            <a:ext cx="2531642" cy="3216086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48028" y="3445552"/>
            <a:ext cx="2371776" cy="3415378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87166" y="3445552"/>
            <a:ext cx="2531643" cy="3412448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9679" y="3389865"/>
            <a:ext cx="2394938" cy="3415379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49566" y="3389865"/>
            <a:ext cx="2322480" cy="3415379"/>
          </a:xfrm>
          <a:prstGeom prst="rect">
            <a:avLst/>
          </a:prstGeom>
          <a:ln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18634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76200"/>
            <a:ext cx="2286000" cy="3276600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9253" y="76200"/>
            <a:ext cx="2209800" cy="3276600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9215" y="86858"/>
            <a:ext cx="2286000" cy="3277009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5401" y="124390"/>
            <a:ext cx="2387346" cy="3304612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753" y="3465802"/>
            <a:ext cx="2286000" cy="3324789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98642" y="3459940"/>
            <a:ext cx="2236177" cy="3321859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02215" y="3457010"/>
            <a:ext cx="2286000" cy="3324789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10600" y="3457010"/>
            <a:ext cx="2373090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82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F2D75158-0329-4F29-BBC2-8D4FFA96EA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853" y="1149531"/>
            <a:ext cx="6051776" cy="4781007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CBEB7E08-6864-4EE7-8903-5DAF46F219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1131" y="1428205"/>
            <a:ext cx="5599612" cy="499872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8E9264B-CA3D-4D88-9375-5C10E5B2BDC0}"/>
              </a:ext>
            </a:extLst>
          </p:cNvPr>
          <p:cNvSpPr txBox="1"/>
          <p:nvPr/>
        </p:nvSpPr>
        <p:spPr>
          <a:xfrm>
            <a:off x="896983" y="252549"/>
            <a:ext cx="5434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인천 진로교육 </a:t>
            </a:r>
            <a:r>
              <a:rPr lang="ko-KR" altLang="en-US" b="1" dirty="0" err="1"/>
              <a:t>진로진학</a:t>
            </a:r>
            <a:r>
              <a:rPr lang="ko-KR" altLang="en-US" b="1" dirty="0"/>
              <a:t> 자료 활용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8A0318F-9B3B-44D7-8F9E-2DC353862C21}"/>
              </a:ext>
            </a:extLst>
          </p:cNvPr>
          <p:cNvSpPr/>
          <p:nvPr/>
        </p:nvSpPr>
        <p:spPr>
          <a:xfrm>
            <a:off x="2281646" y="3429000"/>
            <a:ext cx="426720" cy="37664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화살표: 오른쪽 8">
            <a:extLst>
              <a:ext uri="{FF2B5EF4-FFF2-40B4-BE49-F238E27FC236}">
                <a16:creationId xmlns:a16="http://schemas.microsoft.com/office/drawing/2014/main" id="{46DFF659-5C8E-4851-8F9E-3C327B15DA79}"/>
              </a:ext>
            </a:extLst>
          </p:cNvPr>
          <p:cNvSpPr/>
          <p:nvPr/>
        </p:nvSpPr>
        <p:spPr>
          <a:xfrm>
            <a:off x="2960914" y="3452947"/>
            <a:ext cx="4336869" cy="100149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3101487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606A7E21-61C4-43DD-A0C3-52ADA4EF3D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2450"/>
            <a:ext cx="12192000" cy="54930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FCCE2BA-C6A1-4C0F-B3A5-90EA2DAB31FB}"/>
              </a:ext>
            </a:extLst>
          </p:cNvPr>
          <p:cNvSpPr txBox="1"/>
          <p:nvPr/>
        </p:nvSpPr>
        <p:spPr>
          <a:xfrm>
            <a:off x="1239110" y="220785"/>
            <a:ext cx="78392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ko-KR" altLang="en-US" sz="2400" b="1" spc="-150" dirty="0" err="1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대입정보포털</a:t>
            </a:r>
            <a:r>
              <a:rPr lang="ko-KR" altLang="en-US" sz="2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 및 대입상담 활용 안내</a:t>
            </a:r>
            <a:endParaRPr lang="en-US" altLang="ko-KR" sz="2400" b="1" spc="-150" dirty="0">
              <a:ln>
                <a:solidFill>
                  <a:srgbClr val="4F81BD">
                    <a:alpha val="2000"/>
                  </a:srgbClr>
                </a:solidFill>
              </a:ln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DB83D49-BA85-46BE-A3FD-10B15724FAD9}"/>
              </a:ext>
            </a:extLst>
          </p:cNvPr>
          <p:cNvSpPr/>
          <p:nvPr/>
        </p:nvSpPr>
        <p:spPr>
          <a:xfrm>
            <a:off x="5159229" y="5612235"/>
            <a:ext cx="1795244" cy="65434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0163978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_x385560344" descr="EMB0000342455e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3368" y="639797"/>
            <a:ext cx="7872413" cy="6218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1238632" y="-143727"/>
            <a:ext cx="10041883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0" indent="127000" algn="just" fontAlgn="base">
              <a:lnSpc>
                <a:spcPct val="180000"/>
              </a:lnSpc>
            </a:pPr>
            <a:r>
              <a:rPr lang="ko-KR" altLang="en-US" sz="2800" b="1" kern="0" spc="-40" dirty="0">
                <a:solidFill>
                  <a:srgbClr val="000000"/>
                </a:solidFill>
                <a:ea typeface="KoPub돋움체 Light"/>
              </a:rPr>
              <a:t>어디가 </a:t>
            </a:r>
            <a:r>
              <a:rPr lang="en-US" altLang="ko-KR" sz="2800" b="1" kern="0" spc="-40" dirty="0">
                <a:solidFill>
                  <a:srgbClr val="000000"/>
                </a:solidFill>
                <a:ea typeface="KoPub돋움체 Light"/>
              </a:rPr>
              <a:t>2021</a:t>
            </a:r>
            <a:r>
              <a:rPr lang="ko-KR" altLang="en-US" sz="2800" b="1" kern="0" spc="-40" dirty="0">
                <a:solidFill>
                  <a:srgbClr val="000000"/>
                </a:solidFill>
                <a:ea typeface="KoPub돋움체 Light"/>
              </a:rPr>
              <a:t>학년도 대학별 전형 평가기준 및 결과 공개 안내</a:t>
            </a:r>
            <a:endParaRPr lang="ko-KR" altLang="en-US" sz="2800" b="1" kern="0" spc="-4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8597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B38F8BD6-F322-4F1B-AF5E-5DD250E7A7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783" y="349651"/>
            <a:ext cx="10737908" cy="5682033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58F8FAC5-4F96-4915-826B-01A19C8186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673" y="453006"/>
            <a:ext cx="10737908" cy="6146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288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9218F845-E29F-4A60-B81F-E2F2E9C2636C}"/>
              </a:ext>
            </a:extLst>
          </p:cNvPr>
          <p:cNvSpPr txBox="1"/>
          <p:nvPr/>
        </p:nvSpPr>
        <p:spPr>
          <a:xfrm>
            <a:off x="1046466" y="189551"/>
            <a:ext cx="8036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ko-KR" altLang="en-US" sz="2800" b="1" spc="-150" dirty="0" err="1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대입정보포털</a:t>
            </a:r>
            <a:r>
              <a:rPr lang="ko-KR" altLang="en-US" sz="28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 및 대입상담 활용 안내</a:t>
            </a:r>
            <a:endParaRPr lang="en-US" altLang="ko-KR" sz="2800" b="1" spc="-150" dirty="0">
              <a:ln>
                <a:solidFill>
                  <a:srgbClr val="4F81BD">
                    <a:alpha val="2000"/>
                  </a:srgbClr>
                </a:solidFill>
              </a:ln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64A80F13-9512-4367-908D-C4C04F8328F1}"/>
              </a:ext>
            </a:extLst>
          </p:cNvPr>
          <p:cNvGrpSpPr/>
          <p:nvPr/>
        </p:nvGrpSpPr>
        <p:grpSpPr>
          <a:xfrm>
            <a:off x="8213663" y="1052378"/>
            <a:ext cx="3772058" cy="2307958"/>
            <a:chOff x="4695878" y="2201162"/>
            <a:chExt cx="3619448" cy="2307958"/>
          </a:xfrm>
        </p:grpSpPr>
        <p:sp>
          <p:nvSpPr>
            <p:cNvPr id="8" name="양쪽 모서리가 둥근 사각형 7">
              <a:extLst>
                <a:ext uri="{FF2B5EF4-FFF2-40B4-BE49-F238E27FC236}">
                  <a16:creationId xmlns:a16="http://schemas.microsoft.com/office/drawing/2014/main" id="{40105270-B099-4112-BDC1-991273B69AF2}"/>
                </a:ext>
              </a:extLst>
            </p:cNvPr>
            <p:cNvSpPr/>
            <p:nvPr/>
          </p:nvSpPr>
          <p:spPr>
            <a:xfrm>
              <a:off x="4695878" y="2201162"/>
              <a:ext cx="3619448" cy="2307958"/>
            </a:xfrm>
            <a:prstGeom prst="round2SameRect">
              <a:avLst>
                <a:gd name="adj1" fmla="val 0"/>
                <a:gd name="adj2" fmla="val 7795"/>
              </a:avLst>
            </a:prstGeom>
            <a:gradFill>
              <a:gsLst>
                <a:gs pos="0">
                  <a:srgbClr val="F0F0F0"/>
                </a:gs>
                <a:gs pos="100000">
                  <a:srgbClr val="F8F8F8"/>
                </a:gs>
              </a:gsLst>
              <a:lin ang="5400000" scaled="0"/>
            </a:gradFill>
            <a:ln w="9525">
              <a:solidFill>
                <a:srgbClr val="969696"/>
              </a:solidFill>
            </a:ln>
            <a:effectLst>
              <a:outerShdw blurRad="63500" sx="101000" sy="101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latin typeface="HY울릉도B" panose="02030600000101010101" pitchFamily="18" charset="-127"/>
                <a:ea typeface="HY울릉도B" panose="02030600000101010101" pitchFamily="18" charset="-127"/>
              </a:endParaRPr>
            </a:p>
          </p:txBody>
        </p:sp>
        <p:sp>
          <p:nvSpPr>
            <p:cNvPr id="9" name="타원 8">
              <a:extLst>
                <a:ext uri="{FF2B5EF4-FFF2-40B4-BE49-F238E27FC236}">
                  <a16:creationId xmlns:a16="http://schemas.microsoft.com/office/drawing/2014/main" id="{FD838B95-15D4-4431-85D5-6EAE20FD4A76}"/>
                </a:ext>
              </a:extLst>
            </p:cNvPr>
            <p:cNvSpPr/>
            <p:nvPr/>
          </p:nvSpPr>
          <p:spPr>
            <a:xfrm>
              <a:off x="4775194" y="4352273"/>
              <a:ext cx="84839" cy="84839"/>
            </a:xfrm>
            <a:prstGeom prst="ellipse">
              <a:avLst/>
            </a:prstGeom>
            <a:gradFill>
              <a:gsLst>
                <a:gs pos="0">
                  <a:srgbClr val="F0F0F0"/>
                </a:gs>
                <a:gs pos="100000">
                  <a:srgbClr val="F8F8F8"/>
                </a:gs>
              </a:gsLst>
              <a:lin ang="5400000" scaled="0"/>
            </a:gradFill>
            <a:ln w="9525">
              <a:solidFill>
                <a:srgbClr val="969696"/>
              </a:solidFill>
            </a:ln>
            <a:effectLst>
              <a:outerShdw blurRad="63500" sx="101000" sy="101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latin typeface="HY울릉도B" panose="02030600000101010101" pitchFamily="18" charset="-127"/>
                <a:ea typeface="HY울릉도B" panose="02030600000101010101" pitchFamily="18" charset="-127"/>
              </a:endParaRPr>
            </a:p>
          </p:txBody>
        </p:sp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12B17C36-4474-4680-A043-A3D1ADB0D01A}"/>
                </a:ext>
              </a:extLst>
            </p:cNvPr>
            <p:cNvSpPr/>
            <p:nvPr/>
          </p:nvSpPr>
          <p:spPr>
            <a:xfrm>
              <a:off x="8159569" y="4352273"/>
              <a:ext cx="84839" cy="84839"/>
            </a:xfrm>
            <a:prstGeom prst="ellipse">
              <a:avLst/>
            </a:prstGeom>
            <a:gradFill>
              <a:gsLst>
                <a:gs pos="0">
                  <a:srgbClr val="F0F0F0"/>
                </a:gs>
                <a:gs pos="100000">
                  <a:srgbClr val="F8F8F8"/>
                </a:gs>
              </a:gsLst>
              <a:lin ang="5400000" scaled="0"/>
            </a:gradFill>
            <a:ln w="9525">
              <a:solidFill>
                <a:srgbClr val="969696"/>
              </a:solidFill>
            </a:ln>
            <a:effectLst>
              <a:outerShdw blurRad="63500" sx="101000" sy="101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latin typeface="HY울릉도B" panose="02030600000101010101" pitchFamily="18" charset="-127"/>
                <a:ea typeface="HY울릉도B" panose="02030600000101010101" pitchFamily="18" charset="-127"/>
              </a:endParaRP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D7CF5689-BEF7-4E27-82AB-64B52649B34E}"/>
              </a:ext>
            </a:extLst>
          </p:cNvPr>
          <p:cNvGrpSpPr/>
          <p:nvPr/>
        </p:nvGrpSpPr>
        <p:grpSpPr>
          <a:xfrm>
            <a:off x="3899676" y="906692"/>
            <a:ext cx="3772058" cy="2745829"/>
            <a:chOff x="799946" y="1763291"/>
            <a:chExt cx="2612427" cy="2745829"/>
          </a:xfrm>
        </p:grpSpPr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B45FBB2C-D8B6-45E3-BEFA-02C3A83245C7}"/>
                </a:ext>
              </a:extLst>
            </p:cNvPr>
            <p:cNvGrpSpPr/>
            <p:nvPr/>
          </p:nvGrpSpPr>
          <p:grpSpPr>
            <a:xfrm>
              <a:off x="799946" y="2201162"/>
              <a:ext cx="2612426" cy="2307958"/>
              <a:chOff x="799946" y="2201162"/>
              <a:chExt cx="3619448" cy="2307958"/>
            </a:xfrm>
          </p:grpSpPr>
          <p:sp>
            <p:nvSpPr>
              <p:cNvPr id="19" name="양쪽 모서리가 둥근 사각형 20">
                <a:extLst>
                  <a:ext uri="{FF2B5EF4-FFF2-40B4-BE49-F238E27FC236}">
                    <a16:creationId xmlns:a16="http://schemas.microsoft.com/office/drawing/2014/main" id="{64F03A5C-DE65-4E60-A48B-A4290AE66E6E}"/>
                  </a:ext>
                </a:extLst>
              </p:cNvPr>
              <p:cNvSpPr/>
              <p:nvPr/>
            </p:nvSpPr>
            <p:spPr>
              <a:xfrm>
                <a:off x="799946" y="2201162"/>
                <a:ext cx="3619448" cy="2307958"/>
              </a:xfrm>
              <a:prstGeom prst="round2SameRect">
                <a:avLst>
                  <a:gd name="adj1" fmla="val 0"/>
                  <a:gd name="adj2" fmla="val 7795"/>
                </a:avLst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rgbClr val="969696"/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HY울릉도B" panose="02030600000101010101" pitchFamily="18" charset="-127"/>
                  <a:ea typeface="HY울릉도B" panose="02030600000101010101" pitchFamily="18" charset="-127"/>
                </a:endParaRPr>
              </a:p>
            </p:txBody>
          </p:sp>
          <p:sp>
            <p:nvSpPr>
              <p:cNvPr id="20" name="타원 19">
                <a:extLst>
                  <a:ext uri="{FF2B5EF4-FFF2-40B4-BE49-F238E27FC236}">
                    <a16:creationId xmlns:a16="http://schemas.microsoft.com/office/drawing/2014/main" id="{E5B68FD2-CE86-431E-9A6B-23B18257609D}"/>
                  </a:ext>
                </a:extLst>
              </p:cNvPr>
              <p:cNvSpPr/>
              <p:nvPr/>
            </p:nvSpPr>
            <p:spPr>
              <a:xfrm>
                <a:off x="879262" y="4352273"/>
                <a:ext cx="84839" cy="84839"/>
              </a:xfrm>
              <a:prstGeom prst="ellipse">
                <a:avLst/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rgbClr val="969696"/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HY울릉도B" panose="02030600000101010101" pitchFamily="18" charset="-127"/>
                  <a:ea typeface="HY울릉도B" panose="02030600000101010101" pitchFamily="18" charset="-127"/>
                </a:endParaRPr>
              </a:p>
            </p:txBody>
          </p:sp>
          <p:sp>
            <p:nvSpPr>
              <p:cNvPr id="21" name="타원 20">
                <a:extLst>
                  <a:ext uri="{FF2B5EF4-FFF2-40B4-BE49-F238E27FC236}">
                    <a16:creationId xmlns:a16="http://schemas.microsoft.com/office/drawing/2014/main" id="{2FC859D9-52F6-48B9-858D-254EF53E0711}"/>
                  </a:ext>
                </a:extLst>
              </p:cNvPr>
              <p:cNvSpPr/>
              <p:nvPr/>
            </p:nvSpPr>
            <p:spPr>
              <a:xfrm>
                <a:off x="4263637" y="4352273"/>
                <a:ext cx="84839" cy="84839"/>
              </a:xfrm>
              <a:prstGeom prst="ellipse">
                <a:avLst/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rgbClr val="969696"/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HY울릉도B" panose="02030600000101010101" pitchFamily="18" charset="-127"/>
                  <a:ea typeface="HY울릉도B" panose="02030600000101010101" pitchFamily="18" charset="-127"/>
                </a:endParaRPr>
              </a:p>
            </p:txBody>
          </p:sp>
        </p:grp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C3BE725A-F925-4141-8439-400B93CB3B38}"/>
                </a:ext>
              </a:extLst>
            </p:cNvPr>
            <p:cNvGrpSpPr/>
            <p:nvPr/>
          </p:nvGrpSpPr>
          <p:grpSpPr>
            <a:xfrm>
              <a:off x="799946" y="1763291"/>
              <a:ext cx="2612427" cy="402357"/>
              <a:chOff x="799946" y="1763291"/>
              <a:chExt cx="3619450" cy="402357"/>
            </a:xfrm>
          </p:grpSpPr>
          <p:grpSp>
            <p:nvGrpSpPr>
              <p:cNvPr id="14" name="그룹 13">
                <a:extLst>
                  <a:ext uri="{FF2B5EF4-FFF2-40B4-BE49-F238E27FC236}">
                    <a16:creationId xmlns:a16="http://schemas.microsoft.com/office/drawing/2014/main" id="{7BB96E76-3F79-40AC-A074-69454042B363}"/>
                  </a:ext>
                </a:extLst>
              </p:cNvPr>
              <p:cNvGrpSpPr/>
              <p:nvPr/>
            </p:nvGrpSpPr>
            <p:grpSpPr>
              <a:xfrm>
                <a:off x="799946" y="1763291"/>
                <a:ext cx="3619450" cy="402357"/>
                <a:chOff x="904514" y="1509161"/>
                <a:chExt cx="3410310" cy="436246"/>
              </a:xfrm>
            </p:grpSpPr>
            <p:sp>
              <p:nvSpPr>
                <p:cNvPr id="16" name="양쪽 모서리가 둥근 사각형 17">
                  <a:extLst>
                    <a:ext uri="{FF2B5EF4-FFF2-40B4-BE49-F238E27FC236}">
                      <a16:creationId xmlns:a16="http://schemas.microsoft.com/office/drawing/2014/main" id="{84829E2F-C58A-4ABB-A332-19ADE82AB9D1}"/>
                    </a:ext>
                  </a:extLst>
                </p:cNvPr>
                <p:cNvSpPr/>
                <p:nvPr/>
              </p:nvSpPr>
              <p:spPr>
                <a:xfrm>
                  <a:off x="904515" y="1509161"/>
                  <a:ext cx="3410309" cy="436246"/>
                </a:xfrm>
                <a:prstGeom prst="round2SameRect">
                  <a:avLst>
                    <a:gd name="adj1" fmla="val 28174"/>
                    <a:gd name="adj2" fmla="val 0"/>
                  </a:avLst>
                </a:prstGeom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5400000" scaled="0"/>
                </a:gradFill>
                <a:ln w="9525"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63500" sx="101000" sy="101000" algn="ctr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400">
                    <a:latin typeface="HY울릉도B" panose="02030600000101010101" pitchFamily="18" charset="-127"/>
                    <a:ea typeface="HY울릉도B" panose="02030600000101010101" pitchFamily="18" charset="-127"/>
                  </a:endParaRPr>
                </a:p>
              </p:txBody>
            </p:sp>
            <p:sp>
              <p:nvSpPr>
                <p:cNvPr id="17" name="양쪽 모서리가 둥근 사각형 18">
                  <a:extLst>
                    <a:ext uri="{FF2B5EF4-FFF2-40B4-BE49-F238E27FC236}">
                      <a16:creationId xmlns:a16="http://schemas.microsoft.com/office/drawing/2014/main" id="{0D0F9031-CE91-4523-B593-E85E6D6DCF09}"/>
                    </a:ext>
                  </a:extLst>
                </p:cNvPr>
                <p:cNvSpPr/>
                <p:nvPr/>
              </p:nvSpPr>
              <p:spPr>
                <a:xfrm>
                  <a:off x="904514" y="1509161"/>
                  <a:ext cx="3410309" cy="218124"/>
                </a:xfrm>
                <a:prstGeom prst="round2SameRect">
                  <a:avLst>
                    <a:gd name="adj1" fmla="val 28174"/>
                    <a:gd name="adj2" fmla="val 0"/>
                  </a:avLst>
                </a:prstGeom>
                <a:solidFill>
                  <a:srgbClr val="FFFFFF">
                    <a:alpha val="15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400">
                    <a:latin typeface="HY울릉도B" panose="02030600000101010101" pitchFamily="18" charset="-127"/>
                    <a:ea typeface="HY울릉도B" panose="02030600000101010101" pitchFamily="18" charset="-127"/>
                  </a:endParaRPr>
                </a:p>
              </p:txBody>
            </p:sp>
            <p:sp>
              <p:nvSpPr>
                <p:cNvPr id="18" name="직사각형 17">
                  <a:extLst>
                    <a:ext uri="{FF2B5EF4-FFF2-40B4-BE49-F238E27FC236}">
                      <a16:creationId xmlns:a16="http://schemas.microsoft.com/office/drawing/2014/main" id="{2C4C4794-D512-4180-9760-8ED3A595AEC7}"/>
                    </a:ext>
                  </a:extLst>
                </p:cNvPr>
                <p:cNvSpPr/>
                <p:nvPr/>
              </p:nvSpPr>
              <p:spPr>
                <a:xfrm>
                  <a:off x="982005" y="1522884"/>
                  <a:ext cx="3243592" cy="18000"/>
                </a:xfrm>
                <a:prstGeom prst="rect">
                  <a:avLst/>
                </a:prstGeom>
                <a:gradFill>
                  <a:gsLst>
                    <a:gs pos="49600">
                      <a:srgbClr val="FFFFFF"/>
                    </a:gs>
                    <a:gs pos="0">
                      <a:srgbClr val="333333">
                        <a:alpha val="0"/>
                      </a:srgbClr>
                    </a:gs>
                    <a:gs pos="100000">
                      <a:srgbClr val="5F5F5F">
                        <a:alpha val="0"/>
                      </a:srgbClr>
                    </a:gs>
                  </a:gsLst>
                  <a:lin ang="108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400">
                    <a:latin typeface="HY울릉도B" panose="02030600000101010101" pitchFamily="18" charset="-127"/>
                    <a:ea typeface="HY울릉도B" panose="02030600000101010101" pitchFamily="18" charset="-127"/>
                  </a:endParaRPr>
                </a:p>
              </p:txBody>
            </p:sp>
          </p:grp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1868ECBD-4F3B-4813-82E2-EEC2614484D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79285" y="1780701"/>
                <a:ext cx="3060769" cy="37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altLang="ko-KR" sz="1600" dirty="0">
                    <a:solidFill>
                      <a:srgbClr val="FFFFFF"/>
                    </a:solidFill>
                    <a:effectLst>
                      <a:outerShdw blurRad="127000" sx="103000" sy="103000" algn="ctr" rotWithShape="0">
                        <a:prstClr val="black">
                          <a:alpha val="20000"/>
                        </a:prstClr>
                      </a:outerShdw>
                    </a:effectLst>
                    <a:latin typeface="HY견고딕" panose="02030600000101010101" pitchFamily="18" charset="-127"/>
                    <a:ea typeface="HY견고딕" panose="02030600000101010101" pitchFamily="18" charset="-127"/>
                    <a:cs typeface="Arial" pitchFamily="34" charset="0"/>
                  </a:rPr>
                  <a:t> </a:t>
                </a:r>
                <a:r>
                  <a:rPr lang="ko-KR" altLang="en-US" sz="1600" dirty="0">
                    <a:solidFill>
                      <a:srgbClr val="FFFFFF"/>
                    </a:solidFill>
                    <a:effectLst>
                      <a:outerShdw blurRad="127000" sx="103000" sy="103000" algn="ctr" rotWithShape="0">
                        <a:prstClr val="black">
                          <a:alpha val="20000"/>
                        </a:prstClr>
                      </a:outerShdw>
                    </a:effectLst>
                    <a:latin typeface="HY견고딕" panose="02030600000101010101" pitchFamily="18" charset="-127"/>
                    <a:ea typeface="HY견고딕" panose="02030600000101010101" pitchFamily="18" charset="-127"/>
                    <a:cs typeface="Arial" pitchFamily="34" charset="0"/>
                  </a:rPr>
                  <a:t>전화상담</a:t>
                </a:r>
                <a:endParaRPr lang="en-US" altLang="ko-KR" sz="1600" dirty="0">
                  <a:solidFill>
                    <a:srgbClr val="FFFFFF"/>
                  </a:solidFill>
                  <a:effectLst>
                    <a:outerShdw blurRad="127000" sx="103000" sy="103000" algn="ctr" rotWithShape="0">
                      <a:prstClr val="black">
                        <a:alpha val="20000"/>
                      </a:prst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  <a:cs typeface="Arial" pitchFamily="34" charset="0"/>
                </a:endParaRPr>
              </a:p>
            </p:txBody>
          </p:sp>
        </p:grp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BE82D7F0-7E56-4402-BB39-601FDCF34CB9}"/>
              </a:ext>
            </a:extLst>
          </p:cNvPr>
          <p:cNvGrpSpPr/>
          <p:nvPr/>
        </p:nvGrpSpPr>
        <p:grpSpPr>
          <a:xfrm>
            <a:off x="8220154" y="906692"/>
            <a:ext cx="3772058" cy="402357"/>
            <a:chOff x="4695878" y="1763291"/>
            <a:chExt cx="3619448" cy="402357"/>
          </a:xfrm>
        </p:grpSpPr>
        <p:sp>
          <p:nvSpPr>
            <p:cNvPr id="23" name="양쪽 모서리가 둥근 사각형 25">
              <a:extLst>
                <a:ext uri="{FF2B5EF4-FFF2-40B4-BE49-F238E27FC236}">
                  <a16:creationId xmlns:a16="http://schemas.microsoft.com/office/drawing/2014/main" id="{70CEA0FF-B983-46E7-A959-563A84390D12}"/>
                </a:ext>
              </a:extLst>
            </p:cNvPr>
            <p:cNvSpPr/>
            <p:nvPr/>
          </p:nvSpPr>
          <p:spPr>
            <a:xfrm>
              <a:off x="4695878" y="1763291"/>
              <a:ext cx="3619448" cy="402357"/>
            </a:xfrm>
            <a:prstGeom prst="round2SameRect">
              <a:avLst>
                <a:gd name="adj1" fmla="val 28174"/>
                <a:gd name="adj2" fmla="val 0"/>
              </a:avLst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75000"/>
                  </a:schemeClr>
                </a:gs>
              </a:gsLst>
              <a:lin ang="5400000" scaled="0"/>
            </a:gradFill>
            <a:ln w="9525">
              <a:solidFill>
                <a:schemeClr val="accent2">
                  <a:lumMod val="50000"/>
                </a:schemeClr>
              </a:solidFill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latin typeface="HY울릉도B" panose="02030600000101010101" pitchFamily="18" charset="-127"/>
                <a:ea typeface="HY울릉도B" panose="02030600000101010101" pitchFamily="18" charset="-127"/>
              </a:endParaRPr>
            </a:p>
          </p:txBody>
        </p:sp>
        <p:sp>
          <p:nvSpPr>
            <p:cNvPr id="24" name="양쪽 모서리가 둥근 사각형 26">
              <a:extLst>
                <a:ext uri="{FF2B5EF4-FFF2-40B4-BE49-F238E27FC236}">
                  <a16:creationId xmlns:a16="http://schemas.microsoft.com/office/drawing/2014/main" id="{70B7F9FE-E9CC-4CE1-B5EF-C41AD96EA8CB}"/>
                </a:ext>
              </a:extLst>
            </p:cNvPr>
            <p:cNvSpPr/>
            <p:nvPr/>
          </p:nvSpPr>
          <p:spPr>
            <a:xfrm>
              <a:off x="4695878" y="1763291"/>
              <a:ext cx="3619448" cy="201179"/>
            </a:xfrm>
            <a:prstGeom prst="round2SameRect">
              <a:avLst>
                <a:gd name="adj1" fmla="val 28174"/>
                <a:gd name="adj2" fmla="val 0"/>
              </a:avLst>
            </a:prstGeom>
            <a:solidFill>
              <a:srgbClr val="FFFFFF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latin typeface="HY울릉도B" panose="02030600000101010101" pitchFamily="18" charset="-127"/>
                <a:ea typeface="HY울릉도B" panose="02030600000101010101" pitchFamily="18" charset="-127"/>
              </a:endParaRPr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5AB2BC3A-CD07-43D6-A038-5D31FB4EC998}"/>
                </a:ext>
              </a:extLst>
            </p:cNvPr>
            <p:cNvSpPr/>
            <p:nvPr/>
          </p:nvSpPr>
          <p:spPr>
            <a:xfrm>
              <a:off x="4778120" y="1775948"/>
              <a:ext cx="3442507" cy="16602"/>
            </a:xfrm>
            <a:prstGeom prst="rect">
              <a:avLst/>
            </a:prstGeom>
            <a:gradFill>
              <a:gsLst>
                <a:gs pos="49600">
                  <a:srgbClr val="FFFFFF"/>
                </a:gs>
                <a:gs pos="0">
                  <a:srgbClr val="333333">
                    <a:alpha val="0"/>
                  </a:srgbClr>
                </a:gs>
                <a:gs pos="100000">
                  <a:srgbClr val="5F5F5F">
                    <a:alpha val="0"/>
                  </a:srgb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latin typeface="HY울릉도B" panose="02030600000101010101" pitchFamily="18" charset="-127"/>
                <a:ea typeface="HY울릉도B" panose="02030600000101010101" pitchFamily="18" charset="-127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CC887882-665D-488F-8C9B-9243F46D86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75217" y="1780701"/>
              <a:ext cx="3060769" cy="372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altLang="ko-KR" sz="1600" dirty="0">
                  <a:solidFill>
                    <a:srgbClr val="FFFFFF"/>
                  </a:solidFill>
                  <a:effectLst>
                    <a:outerShdw blurRad="127000" sx="103000" sy="103000" algn="ctr" rotWithShape="0">
                      <a:prstClr val="black">
                        <a:alpha val="20000"/>
                      </a:prst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  <a:cs typeface="Arial" pitchFamily="34" charset="0"/>
                </a:rPr>
                <a:t> </a:t>
              </a:r>
              <a:r>
                <a:rPr lang="ko-KR" altLang="en-US" sz="1600" dirty="0">
                  <a:solidFill>
                    <a:srgbClr val="FFFFFF"/>
                  </a:solidFill>
                  <a:effectLst>
                    <a:outerShdw blurRad="127000" sx="103000" sy="103000" algn="ctr" rotWithShape="0">
                      <a:prstClr val="black">
                        <a:alpha val="20000"/>
                      </a:prst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  <a:cs typeface="Arial" pitchFamily="34" charset="0"/>
                </a:rPr>
                <a:t>온라인 상담</a:t>
              </a:r>
              <a:endParaRPr lang="en-US" altLang="ko-KR" sz="1600" dirty="0">
                <a:solidFill>
                  <a:srgbClr val="FFFFFF"/>
                </a:solidFill>
                <a:effectLst>
                  <a:outerShdw blurRad="127000" sx="103000" sy="103000" algn="ctr" rotWithShape="0">
                    <a:prstClr val="black">
                      <a:alpha val="2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Arial" pitchFamily="34" charset="0"/>
              </a:endParaRPr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743E6DB5-EC56-4336-AD8E-E0C1DE82727B}"/>
              </a:ext>
            </a:extLst>
          </p:cNvPr>
          <p:cNvGrpSpPr/>
          <p:nvPr/>
        </p:nvGrpSpPr>
        <p:grpSpPr>
          <a:xfrm>
            <a:off x="3899675" y="3859020"/>
            <a:ext cx="3772058" cy="2808311"/>
            <a:chOff x="799946" y="3838755"/>
            <a:chExt cx="2612426" cy="2808311"/>
          </a:xfrm>
        </p:grpSpPr>
        <p:grpSp>
          <p:nvGrpSpPr>
            <p:cNvPr id="28" name="그룹 27">
              <a:extLst>
                <a:ext uri="{FF2B5EF4-FFF2-40B4-BE49-F238E27FC236}">
                  <a16:creationId xmlns:a16="http://schemas.microsoft.com/office/drawing/2014/main" id="{15064EA4-24AB-4D0D-AC75-7B23E5C9A13D}"/>
                </a:ext>
              </a:extLst>
            </p:cNvPr>
            <p:cNvGrpSpPr/>
            <p:nvPr/>
          </p:nvGrpSpPr>
          <p:grpSpPr>
            <a:xfrm>
              <a:off x="799946" y="4276625"/>
              <a:ext cx="2612426" cy="2370441"/>
              <a:chOff x="799946" y="4276625"/>
              <a:chExt cx="3619448" cy="2370441"/>
            </a:xfrm>
          </p:grpSpPr>
          <p:sp>
            <p:nvSpPr>
              <p:cNvPr id="38" name="양쪽 모서리가 둥근 사각형 37">
                <a:extLst>
                  <a:ext uri="{FF2B5EF4-FFF2-40B4-BE49-F238E27FC236}">
                    <a16:creationId xmlns:a16="http://schemas.microsoft.com/office/drawing/2014/main" id="{A0043D0B-5619-4810-AF07-B2C2D6BB5C04}"/>
                  </a:ext>
                </a:extLst>
              </p:cNvPr>
              <p:cNvSpPr/>
              <p:nvPr/>
            </p:nvSpPr>
            <p:spPr>
              <a:xfrm>
                <a:off x="799946" y="4276625"/>
                <a:ext cx="3619448" cy="2370441"/>
              </a:xfrm>
              <a:prstGeom prst="round2SameRect">
                <a:avLst>
                  <a:gd name="adj1" fmla="val 0"/>
                  <a:gd name="adj2" fmla="val 7795"/>
                </a:avLst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rgbClr val="969696"/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HY울릉도B" panose="02030600000101010101" pitchFamily="18" charset="-127"/>
                  <a:ea typeface="HY울릉도B" panose="02030600000101010101" pitchFamily="18" charset="-127"/>
                </a:endParaRPr>
              </a:p>
            </p:txBody>
          </p:sp>
          <p:sp>
            <p:nvSpPr>
              <p:cNvPr id="39" name="타원 38">
                <a:extLst>
                  <a:ext uri="{FF2B5EF4-FFF2-40B4-BE49-F238E27FC236}">
                    <a16:creationId xmlns:a16="http://schemas.microsoft.com/office/drawing/2014/main" id="{5EF68C30-3F96-4B7C-AC5E-6A0C929249CB}"/>
                  </a:ext>
                </a:extLst>
              </p:cNvPr>
              <p:cNvSpPr/>
              <p:nvPr/>
            </p:nvSpPr>
            <p:spPr>
              <a:xfrm>
                <a:off x="879261" y="6490220"/>
                <a:ext cx="84839" cy="84839"/>
              </a:xfrm>
              <a:prstGeom prst="ellipse">
                <a:avLst/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rgbClr val="969696"/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HY울릉도B" panose="02030600000101010101" pitchFamily="18" charset="-127"/>
                  <a:ea typeface="HY울릉도B" panose="02030600000101010101" pitchFamily="18" charset="-127"/>
                </a:endParaRPr>
              </a:p>
            </p:txBody>
          </p:sp>
          <p:sp>
            <p:nvSpPr>
              <p:cNvPr id="40" name="타원 39">
                <a:extLst>
                  <a:ext uri="{FF2B5EF4-FFF2-40B4-BE49-F238E27FC236}">
                    <a16:creationId xmlns:a16="http://schemas.microsoft.com/office/drawing/2014/main" id="{CE28C39B-74AD-44B6-9EFB-F57AF3FAC5B4}"/>
                  </a:ext>
                </a:extLst>
              </p:cNvPr>
              <p:cNvSpPr/>
              <p:nvPr/>
            </p:nvSpPr>
            <p:spPr>
              <a:xfrm>
                <a:off x="4263637" y="6490220"/>
                <a:ext cx="84839" cy="84839"/>
              </a:xfrm>
              <a:prstGeom prst="ellipse">
                <a:avLst/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rgbClr val="969696"/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HY울릉도B" panose="02030600000101010101" pitchFamily="18" charset="-127"/>
                  <a:ea typeface="HY울릉도B" panose="02030600000101010101" pitchFamily="18" charset="-127"/>
                </a:endParaRPr>
              </a:p>
            </p:txBody>
          </p:sp>
        </p:grpSp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67CDFF28-05D1-492A-875A-790C4E73CC48}"/>
                </a:ext>
              </a:extLst>
            </p:cNvPr>
            <p:cNvGrpSpPr/>
            <p:nvPr/>
          </p:nvGrpSpPr>
          <p:grpSpPr>
            <a:xfrm>
              <a:off x="799946" y="3838755"/>
              <a:ext cx="2612426" cy="402357"/>
              <a:chOff x="799946" y="3838755"/>
              <a:chExt cx="3619448" cy="402357"/>
            </a:xfrm>
          </p:grpSpPr>
          <p:sp>
            <p:nvSpPr>
              <p:cNvPr id="33" name="양쪽 모서리가 둥근 사각형 33">
                <a:extLst>
                  <a:ext uri="{FF2B5EF4-FFF2-40B4-BE49-F238E27FC236}">
                    <a16:creationId xmlns:a16="http://schemas.microsoft.com/office/drawing/2014/main" id="{B10BD4C0-C098-4CDD-8562-70A6830ADD62}"/>
                  </a:ext>
                </a:extLst>
              </p:cNvPr>
              <p:cNvSpPr/>
              <p:nvPr/>
            </p:nvSpPr>
            <p:spPr>
              <a:xfrm>
                <a:off x="799946" y="3838755"/>
                <a:ext cx="3619448" cy="402357"/>
              </a:xfrm>
              <a:prstGeom prst="round2SameRect">
                <a:avLst>
                  <a:gd name="adj1" fmla="val 28174"/>
                  <a:gd name="adj2" fmla="val 0"/>
                </a:avLst>
              </a:prstGeom>
              <a:gradFill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 scaled="0"/>
              </a:gradFill>
              <a:ln w="9525">
                <a:solidFill>
                  <a:schemeClr val="accent3">
                    <a:lumMod val="50000"/>
                  </a:schemeClr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HY울릉도B" panose="02030600000101010101" pitchFamily="18" charset="-127"/>
                  <a:ea typeface="HY울릉도B" panose="02030600000101010101" pitchFamily="18" charset="-127"/>
                </a:endParaRPr>
              </a:p>
            </p:txBody>
          </p:sp>
          <p:sp>
            <p:nvSpPr>
              <p:cNvPr id="34" name="양쪽 모서리가 둥근 사각형 34">
                <a:extLst>
                  <a:ext uri="{FF2B5EF4-FFF2-40B4-BE49-F238E27FC236}">
                    <a16:creationId xmlns:a16="http://schemas.microsoft.com/office/drawing/2014/main" id="{623B653F-A865-4EEE-8513-CC8D29560B35}"/>
                  </a:ext>
                </a:extLst>
              </p:cNvPr>
              <p:cNvSpPr/>
              <p:nvPr/>
            </p:nvSpPr>
            <p:spPr>
              <a:xfrm>
                <a:off x="799946" y="3838755"/>
                <a:ext cx="3619448" cy="201179"/>
              </a:xfrm>
              <a:prstGeom prst="round2SameRect">
                <a:avLst>
                  <a:gd name="adj1" fmla="val 28174"/>
                  <a:gd name="adj2" fmla="val 0"/>
                </a:avLst>
              </a:prstGeom>
              <a:solidFill>
                <a:srgbClr val="FFFFFF">
                  <a:alpha val="1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HY울릉도B" panose="02030600000101010101" pitchFamily="18" charset="-127"/>
                  <a:ea typeface="HY울릉도B" panose="02030600000101010101" pitchFamily="18" charset="-127"/>
                </a:endParaRPr>
              </a:p>
            </p:txBody>
          </p:sp>
          <p:sp>
            <p:nvSpPr>
              <p:cNvPr id="35" name="직사각형 34">
                <a:extLst>
                  <a:ext uri="{FF2B5EF4-FFF2-40B4-BE49-F238E27FC236}">
                    <a16:creationId xmlns:a16="http://schemas.microsoft.com/office/drawing/2014/main" id="{C4584380-BF42-4766-8658-3BD09C876C5C}"/>
                  </a:ext>
                </a:extLst>
              </p:cNvPr>
              <p:cNvSpPr/>
              <p:nvPr/>
            </p:nvSpPr>
            <p:spPr>
              <a:xfrm>
                <a:off x="882188" y="3851412"/>
                <a:ext cx="3442507" cy="16602"/>
              </a:xfrm>
              <a:prstGeom prst="rect">
                <a:avLst/>
              </a:prstGeom>
              <a:gradFill>
                <a:gsLst>
                  <a:gs pos="49600">
                    <a:srgbClr val="FFFFFF"/>
                  </a:gs>
                  <a:gs pos="0">
                    <a:srgbClr val="333333">
                      <a:alpha val="0"/>
                    </a:srgbClr>
                  </a:gs>
                  <a:gs pos="100000">
                    <a:srgbClr val="5F5F5F">
                      <a:alpha val="0"/>
                    </a:srgbClr>
                  </a:gs>
                </a:gsLst>
                <a:lin ang="10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HY울릉도B" panose="02030600000101010101" pitchFamily="18" charset="-127"/>
                  <a:ea typeface="HY울릉도B" panose="02030600000101010101" pitchFamily="18" charset="-127"/>
                </a:endParaRP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FDDE3888-49BF-4BBA-9A70-5D1299CB135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79285" y="3856165"/>
                <a:ext cx="3060769" cy="37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ko-KR" altLang="en-US" sz="1600" dirty="0">
                    <a:solidFill>
                      <a:srgbClr val="FFFFFF"/>
                    </a:solidFill>
                    <a:effectLst>
                      <a:outerShdw blurRad="127000" sx="103000" sy="103000" algn="ctr" rotWithShape="0">
                        <a:prstClr val="black">
                          <a:alpha val="20000"/>
                        </a:prstClr>
                      </a:outerShdw>
                    </a:effectLst>
                    <a:latin typeface="HY견고딕" panose="02030600000101010101" pitchFamily="18" charset="-127"/>
                    <a:ea typeface="HY견고딕" panose="02030600000101010101" pitchFamily="18" charset="-127"/>
                    <a:cs typeface="Arial" pitchFamily="34" charset="0"/>
                  </a:rPr>
                  <a:t>대입상담센터</a:t>
                </a:r>
                <a:endParaRPr lang="en-US" altLang="ko-KR" sz="1600" dirty="0">
                  <a:solidFill>
                    <a:srgbClr val="FFFFFF"/>
                  </a:solidFill>
                  <a:effectLst>
                    <a:outerShdw blurRad="127000" sx="103000" sy="103000" algn="ctr" rotWithShape="0">
                      <a:prstClr val="black">
                        <a:alpha val="20000"/>
                      </a:prst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  <a:cs typeface="Arial" pitchFamily="34" charset="0"/>
                </a:endParaRPr>
              </a:p>
            </p:txBody>
          </p:sp>
        </p:grpSp>
      </p:grpSp>
      <p:graphicFrame>
        <p:nvGraphicFramePr>
          <p:cNvPr id="52" name="표 51">
            <a:extLst>
              <a:ext uri="{FF2B5EF4-FFF2-40B4-BE49-F238E27FC236}">
                <a16:creationId xmlns:a16="http://schemas.microsoft.com/office/drawing/2014/main" id="{4EBCD6E3-42A4-4F07-8E83-7B453BCA52B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016514" y="1523076"/>
          <a:ext cx="3525400" cy="1875911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9270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83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37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전화상담 시기</a:t>
                      </a:r>
                    </a:p>
                  </a:txBody>
                  <a:tcPr marL="48578" marR="48578" marT="17907" marB="1790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상담시간</a:t>
                      </a:r>
                      <a:r>
                        <a:rPr lang="en-US" altLang="ko-KR" sz="16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6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6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6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b="1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7907" marB="17907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53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평시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(2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~6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7907" marB="1790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09:00 ~ 18:00</a:t>
                      </a:r>
                    </a:p>
                  </a:txBody>
                  <a:tcPr marL="48578" marR="48578" marT="17907" marB="17907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253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집중기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(7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~1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7907" marB="1790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09:00 ~ 22:00</a:t>
                      </a:r>
                    </a:p>
                  </a:txBody>
                  <a:tcPr marL="48578" marR="48578" marT="17907" marB="17907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623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토요일</a:t>
                      </a:r>
                    </a:p>
                  </a:txBody>
                  <a:tcPr marL="48578" marR="48578" marT="17907" marB="1790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09:00~13:00</a:t>
                      </a:r>
                    </a:p>
                  </a:txBody>
                  <a:tcPr marL="48578" marR="48578" marT="17907" marB="17907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8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특별상담주간</a:t>
                      </a:r>
                      <a:endParaRPr lang="en-US" altLang="ko-KR" sz="1400" b="1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수시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정시 원서접수 전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7907" marB="17907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09:00~24:00</a:t>
                      </a:r>
                    </a:p>
                  </a:txBody>
                  <a:tcPr marL="48578" marR="48578" marT="17907" marB="17907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3" name="그림 52">
            <a:extLst>
              <a:ext uri="{FF2B5EF4-FFF2-40B4-BE49-F238E27FC236}">
                <a16:creationId xmlns:a16="http://schemas.microsoft.com/office/drawing/2014/main" id="{D1902459-8934-46A1-9682-9A2CE0064B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4739" y="1317741"/>
            <a:ext cx="3357751" cy="2128555"/>
          </a:xfrm>
          <a:prstGeom prst="rect">
            <a:avLst/>
          </a:prstGeom>
          <a:ln w="28575">
            <a:solidFill>
              <a:schemeClr val="accent6"/>
            </a:solidFill>
          </a:ln>
        </p:spPr>
      </p:pic>
      <p:pic>
        <p:nvPicPr>
          <p:cNvPr id="54" name="그림 53">
            <a:extLst>
              <a:ext uri="{FF2B5EF4-FFF2-40B4-BE49-F238E27FC236}">
                <a16:creationId xmlns:a16="http://schemas.microsoft.com/office/drawing/2014/main" id="{F2F6C70E-C128-438F-942D-CB0EC18399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294" y="4544111"/>
            <a:ext cx="3070390" cy="1907197"/>
          </a:xfrm>
          <a:prstGeom prst="rect">
            <a:avLst/>
          </a:prstGeom>
          <a:ln w="190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5" name="구름 모양 설명선 58">
            <a:extLst>
              <a:ext uri="{FF2B5EF4-FFF2-40B4-BE49-F238E27FC236}">
                <a16:creationId xmlns:a16="http://schemas.microsoft.com/office/drawing/2014/main" id="{AB902008-99E5-4465-B826-7560C8D8F3E1}"/>
              </a:ext>
            </a:extLst>
          </p:cNvPr>
          <p:cNvSpPr/>
          <p:nvPr/>
        </p:nvSpPr>
        <p:spPr>
          <a:xfrm>
            <a:off x="6408121" y="4723117"/>
            <a:ext cx="1407627" cy="944736"/>
          </a:xfrm>
          <a:prstGeom prst="cloudCallout">
            <a:avLst>
              <a:gd name="adj1" fmla="val -62660"/>
              <a:gd name="adj2" fmla="val 72368"/>
            </a:avLst>
          </a:prstGeom>
          <a:solidFill>
            <a:srgbClr val="FFFF99"/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en-US" altLang="ko-KR" sz="1400" b="1" dirty="0">
              <a:solidFill>
                <a:prstClr val="white"/>
              </a:solidFill>
              <a:latin typeface="맑은 고딕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4B5FFD33-A1FC-40B1-8B6F-126775851645}"/>
              </a:ext>
            </a:extLst>
          </p:cNvPr>
          <p:cNvSpPr/>
          <p:nvPr/>
        </p:nvSpPr>
        <p:spPr>
          <a:xfrm>
            <a:off x="6455528" y="4930429"/>
            <a:ext cx="14322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solidFill>
                  <a:srgbClr val="FF0000"/>
                </a:solidFill>
                <a:latin typeface="MD이솝체" panose="02020603020101020101" pitchFamily="18" charset="-127"/>
                <a:ea typeface="MD이솝체" panose="02020603020101020101" pitchFamily="18" charset="-127"/>
              </a:rPr>
              <a:t>점심시간도 </a:t>
            </a:r>
            <a:endParaRPr lang="en-US" altLang="ko-KR" sz="1600" b="1" dirty="0">
              <a:solidFill>
                <a:srgbClr val="FF0000"/>
              </a:solidFill>
              <a:latin typeface="MD이솝체" panose="02020603020101020101" pitchFamily="18" charset="-127"/>
              <a:ea typeface="MD이솝체" panose="02020603020101020101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solidFill>
                  <a:srgbClr val="FF0000"/>
                </a:solidFill>
                <a:latin typeface="MD이솝체" panose="02020603020101020101" pitchFamily="18" charset="-127"/>
                <a:ea typeface="MD이솝체" panose="02020603020101020101" pitchFamily="18" charset="-127"/>
              </a:rPr>
              <a:t>없어요</a:t>
            </a:r>
            <a:r>
              <a:rPr lang="en-US" altLang="ko-KR" sz="1600" b="1" dirty="0">
                <a:solidFill>
                  <a:srgbClr val="FF0000"/>
                </a:solidFill>
                <a:latin typeface="MD이솝체" panose="02020603020101020101" pitchFamily="18" charset="-127"/>
                <a:ea typeface="MD이솝체" panose="02020603020101020101" pitchFamily="18" charset="-127"/>
              </a:rPr>
              <a:t>!</a:t>
            </a:r>
            <a:endParaRPr lang="en-US" altLang="ko-KR" sz="1600" b="1" dirty="0">
              <a:solidFill>
                <a:prstClr val="white"/>
              </a:solidFill>
              <a:latin typeface="MD이솝체" panose="02020603020101020101" pitchFamily="18" charset="-127"/>
              <a:ea typeface="MD이솝체" panose="02020603020101020101" pitchFamily="18" charset="-127"/>
            </a:endParaRPr>
          </a:p>
        </p:txBody>
      </p:sp>
      <p:grpSp>
        <p:nvGrpSpPr>
          <p:cNvPr id="89" name="그룹 88">
            <a:extLst>
              <a:ext uri="{FF2B5EF4-FFF2-40B4-BE49-F238E27FC236}">
                <a16:creationId xmlns:a16="http://schemas.microsoft.com/office/drawing/2014/main" id="{18AA980A-C045-49CE-AC83-2063357A2A9B}"/>
              </a:ext>
            </a:extLst>
          </p:cNvPr>
          <p:cNvGrpSpPr/>
          <p:nvPr/>
        </p:nvGrpSpPr>
        <p:grpSpPr>
          <a:xfrm>
            <a:off x="8222575" y="3799301"/>
            <a:ext cx="3772058" cy="2745829"/>
            <a:chOff x="799946" y="1763291"/>
            <a:chExt cx="2612427" cy="2745829"/>
          </a:xfrm>
        </p:grpSpPr>
        <p:grpSp>
          <p:nvGrpSpPr>
            <p:cNvPr id="90" name="그룹 89">
              <a:extLst>
                <a:ext uri="{FF2B5EF4-FFF2-40B4-BE49-F238E27FC236}">
                  <a16:creationId xmlns:a16="http://schemas.microsoft.com/office/drawing/2014/main" id="{C3384FA3-DA1C-4BD6-9727-8B234B77FBDD}"/>
                </a:ext>
              </a:extLst>
            </p:cNvPr>
            <p:cNvGrpSpPr/>
            <p:nvPr/>
          </p:nvGrpSpPr>
          <p:grpSpPr>
            <a:xfrm>
              <a:off x="799946" y="2201162"/>
              <a:ext cx="2612426" cy="2307958"/>
              <a:chOff x="799946" y="2201162"/>
              <a:chExt cx="3619448" cy="2307958"/>
            </a:xfrm>
          </p:grpSpPr>
          <p:sp>
            <p:nvSpPr>
              <p:cNvPr id="97" name="양쪽 모서리가 둥근 사각형 20">
                <a:extLst>
                  <a:ext uri="{FF2B5EF4-FFF2-40B4-BE49-F238E27FC236}">
                    <a16:creationId xmlns:a16="http://schemas.microsoft.com/office/drawing/2014/main" id="{3667245D-ED2A-436B-8C78-F2A9F3256A4A}"/>
                  </a:ext>
                </a:extLst>
              </p:cNvPr>
              <p:cNvSpPr/>
              <p:nvPr/>
            </p:nvSpPr>
            <p:spPr>
              <a:xfrm>
                <a:off x="799946" y="2201162"/>
                <a:ext cx="3619448" cy="2307958"/>
              </a:xfrm>
              <a:prstGeom prst="round2SameRect">
                <a:avLst>
                  <a:gd name="adj1" fmla="val 0"/>
                  <a:gd name="adj2" fmla="val 7795"/>
                </a:avLst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rgbClr val="969696"/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HY울릉도B" panose="02030600000101010101" pitchFamily="18" charset="-127"/>
                  <a:ea typeface="HY울릉도B" panose="02030600000101010101" pitchFamily="18" charset="-127"/>
                </a:endParaRPr>
              </a:p>
            </p:txBody>
          </p:sp>
          <p:sp>
            <p:nvSpPr>
              <p:cNvPr id="98" name="타원 97">
                <a:extLst>
                  <a:ext uri="{FF2B5EF4-FFF2-40B4-BE49-F238E27FC236}">
                    <a16:creationId xmlns:a16="http://schemas.microsoft.com/office/drawing/2014/main" id="{6978D6AD-3A2D-4F34-B20F-BD67EBBB166F}"/>
                  </a:ext>
                </a:extLst>
              </p:cNvPr>
              <p:cNvSpPr/>
              <p:nvPr/>
            </p:nvSpPr>
            <p:spPr>
              <a:xfrm>
                <a:off x="879262" y="4352273"/>
                <a:ext cx="84839" cy="84839"/>
              </a:xfrm>
              <a:prstGeom prst="ellipse">
                <a:avLst/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rgbClr val="969696"/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HY울릉도B" panose="02030600000101010101" pitchFamily="18" charset="-127"/>
                  <a:ea typeface="HY울릉도B" panose="02030600000101010101" pitchFamily="18" charset="-127"/>
                </a:endParaRPr>
              </a:p>
            </p:txBody>
          </p:sp>
          <p:sp>
            <p:nvSpPr>
              <p:cNvPr id="99" name="타원 98">
                <a:extLst>
                  <a:ext uri="{FF2B5EF4-FFF2-40B4-BE49-F238E27FC236}">
                    <a16:creationId xmlns:a16="http://schemas.microsoft.com/office/drawing/2014/main" id="{93D2E5EF-8ED4-47DB-8F32-0BF90C0D53C7}"/>
                  </a:ext>
                </a:extLst>
              </p:cNvPr>
              <p:cNvSpPr/>
              <p:nvPr/>
            </p:nvSpPr>
            <p:spPr>
              <a:xfrm>
                <a:off x="4263637" y="4352273"/>
                <a:ext cx="84839" cy="84839"/>
              </a:xfrm>
              <a:prstGeom prst="ellipse">
                <a:avLst/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rgbClr val="969696"/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HY울릉도B" panose="02030600000101010101" pitchFamily="18" charset="-127"/>
                  <a:ea typeface="HY울릉도B" panose="02030600000101010101" pitchFamily="18" charset="-127"/>
                </a:endParaRPr>
              </a:p>
            </p:txBody>
          </p:sp>
        </p:grpSp>
        <p:grpSp>
          <p:nvGrpSpPr>
            <p:cNvPr id="91" name="그룹 90">
              <a:extLst>
                <a:ext uri="{FF2B5EF4-FFF2-40B4-BE49-F238E27FC236}">
                  <a16:creationId xmlns:a16="http://schemas.microsoft.com/office/drawing/2014/main" id="{39EDF1BA-C375-454C-AAB4-25817F10A2D1}"/>
                </a:ext>
              </a:extLst>
            </p:cNvPr>
            <p:cNvGrpSpPr/>
            <p:nvPr/>
          </p:nvGrpSpPr>
          <p:grpSpPr>
            <a:xfrm>
              <a:off x="799946" y="1763291"/>
              <a:ext cx="2612427" cy="402357"/>
              <a:chOff x="799946" y="1763291"/>
              <a:chExt cx="3619450" cy="402357"/>
            </a:xfrm>
          </p:grpSpPr>
          <p:grpSp>
            <p:nvGrpSpPr>
              <p:cNvPr id="92" name="그룹 91">
                <a:extLst>
                  <a:ext uri="{FF2B5EF4-FFF2-40B4-BE49-F238E27FC236}">
                    <a16:creationId xmlns:a16="http://schemas.microsoft.com/office/drawing/2014/main" id="{78EC72A1-54B2-4AC5-9A28-5F582D965FE7}"/>
                  </a:ext>
                </a:extLst>
              </p:cNvPr>
              <p:cNvGrpSpPr/>
              <p:nvPr/>
            </p:nvGrpSpPr>
            <p:grpSpPr>
              <a:xfrm>
                <a:off x="799946" y="1763291"/>
                <a:ext cx="3619450" cy="402357"/>
                <a:chOff x="904514" y="1509161"/>
                <a:chExt cx="3410310" cy="436246"/>
              </a:xfrm>
            </p:grpSpPr>
            <p:sp>
              <p:nvSpPr>
                <p:cNvPr id="94" name="양쪽 모서리가 둥근 사각형 17">
                  <a:extLst>
                    <a:ext uri="{FF2B5EF4-FFF2-40B4-BE49-F238E27FC236}">
                      <a16:creationId xmlns:a16="http://schemas.microsoft.com/office/drawing/2014/main" id="{90028E77-7D20-4665-ABD1-E82417B2151E}"/>
                    </a:ext>
                  </a:extLst>
                </p:cNvPr>
                <p:cNvSpPr/>
                <p:nvPr/>
              </p:nvSpPr>
              <p:spPr>
                <a:xfrm>
                  <a:off x="904515" y="1509161"/>
                  <a:ext cx="3410309" cy="436246"/>
                </a:xfrm>
                <a:prstGeom prst="round2SameRect">
                  <a:avLst>
                    <a:gd name="adj1" fmla="val 28174"/>
                    <a:gd name="adj2" fmla="val 0"/>
                  </a:avLst>
                </a:prstGeom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5400000" scaled="0"/>
                </a:gradFill>
                <a:ln w="9525"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63500" sx="101000" sy="101000" algn="ctr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400">
                    <a:latin typeface="HY울릉도B" panose="02030600000101010101" pitchFamily="18" charset="-127"/>
                    <a:ea typeface="HY울릉도B" panose="02030600000101010101" pitchFamily="18" charset="-127"/>
                  </a:endParaRPr>
                </a:p>
              </p:txBody>
            </p:sp>
            <p:sp>
              <p:nvSpPr>
                <p:cNvPr id="95" name="양쪽 모서리가 둥근 사각형 18">
                  <a:extLst>
                    <a:ext uri="{FF2B5EF4-FFF2-40B4-BE49-F238E27FC236}">
                      <a16:creationId xmlns:a16="http://schemas.microsoft.com/office/drawing/2014/main" id="{852A734F-4C5E-49E3-8667-F0EE58FD6BB4}"/>
                    </a:ext>
                  </a:extLst>
                </p:cNvPr>
                <p:cNvSpPr/>
                <p:nvPr/>
              </p:nvSpPr>
              <p:spPr>
                <a:xfrm>
                  <a:off x="904514" y="1509161"/>
                  <a:ext cx="3410309" cy="218124"/>
                </a:xfrm>
                <a:prstGeom prst="round2SameRect">
                  <a:avLst>
                    <a:gd name="adj1" fmla="val 28174"/>
                    <a:gd name="adj2" fmla="val 0"/>
                  </a:avLst>
                </a:prstGeom>
                <a:solidFill>
                  <a:srgbClr val="FFFFFF">
                    <a:alpha val="15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400">
                    <a:latin typeface="HY울릉도B" panose="02030600000101010101" pitchFamily="18" charset="-127"/>
                    <a:ea typeface="HY울릉도B" panose="02030600000101010101" pitchFamily="18" charset="-127"/>
                  </a:endParaRPr>
                </a:p>
              </p:txBody>
            </p:sp>
            <p:sp>
              <p:nvSpPr>
                <p:cNvPr id="96" name="직사각형 95">
                  <a:extLst>
                    <a:ext uri="{FF2B5EF4-FFF2-40B4-BE49-F238E27FC236}">
                      <a16:creationId xmlns:a16="http://schemas.microsoft.com/office/drawing/2014/main" id="{EB7BFF8E-0E85-4163-8E6F-247B0FBF9B54}"/>
                    </a:ext>
                  </a:extLst>
                </p:cNvPr>
                <p:cNvSpPr/>
                <p:nvPr/>
              </p:nvSpPr>
              <p:spPr>
                <a:xfrm>
                  <a:off x="982005" y="1522884"/>
                  <a:ext cx="3243592" cy="18000"/>
                </a:xfrm>
                <a:prstGeom prst="rect">
                  <a:avLst/>
                </a:prstGeom>
                <a:gradFill>
                  <a:gsLst>
                    <a:gs pos="49600">
                      <a:srgbClr val="FFFFFF"/>
                    </a:gs>
                    <a:gs pos="0">
                      <a:srgbClr val="333333">
                        <a:alpha val="0"/>
                      </a:srgbClr>
                    </a:gs>
                    <a:gs pos="100000">
                      <a:srgbClr val="5F5F5F">
                        <a:alpha val="0"/>
                      </a:srgbClr>
                    </a:gs>
                  </a:gsLst>
                  <a:lin ang="108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400">
                    <a:latin typeface="HY울릉도B" panose="02030600000101010101" pitchFamily="18" charset="-127"/>
                    <a:ea typeface="HY울릉도B" panose="02030600000101010101" pitchFamily="18" charset="-127"/>
                  </a:endParaRPr>
                </a:p>
              </p:txBody>
            </p:sp>
          </p:grpSp>
          <p:sp>
            <p:nvSpPr>
              <p:cNvPr id="93" name="TextBox 92">
                <a:extLst>
                  <a:ext uri="{FF2B5EF4-FFF2-40B4-BE49-F238E27FC236}">
                    <a16:creationId xmlns:a16="http://schemas.microsoft.com/office/drawing/2014/main" id="{66AC085D-B0D0-4FC0-8F41-01CA8806ABC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79285" y="1780701"/>
                <a:ext cx="3060769" cy="37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altLang="ko-KR" sz="1600" dirty="0">
                    <a:solidFill>
                      <a:srgbClr val="FFFFFF"/>
                    </a:solidFill>
                    <a:effectLst>
                      <a:outerShdw blurRad="127000" sx="103000" sy="103000" algn="ctr" rotWithShape="0">
                        <a:prstClr val="black">
                          <a:alpha val="20000"/>
                        </a:prstClr>
                      </a:outerShdw>
                    </a:effectLst>
                    <a:latin typeface="HY견고딕" panose="02030600000101010101" pitchFamily="18" charset="-127"/>
                    <a:ea typeface="HY견고딕" panose="02030600000101010101" pitchFamily="18" charset="-127"/>
                    <a:cs typeface="Arial" pitchFamily="34" charset="0"/>
                  </a:rPr>
                  <a:t> </a:t>
                </a:r>
              </a:p>
            </p:txBody>
          </p:sp>
        </p:grp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27D67529-4665-49E3-9F07-8A4BC55D92CF}"/>
              </a:ext>
            </a:extLst>
          </p:cNvPr>
          <p:cNvSpPr/>
          <p:nvPr/>
        </p:nvSpPr>
        <p:spPr>
          <a:xfrm>
            <a:off x="8294583" y="4442337"/>
            <a:ext cx="35989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b="1" spc="-150" dirty="0">
                <a:latin typeface="+mn-ea"/>
              </a:rPr>
              <a:t>홈페이지</a:t>
            </a:r>
            <a:r>
              <a:rPr lang="en-US" altLang="ko-KR" sz="1600" b="1" spc="-150" dirty="0">
                <a:latin typeface="+mn-ea"/>
              </a:rPr>
              <a:t>(</a:t>
            </a:r>
            <a:r>
              <a:rPr lang="en-US" altLang="ko-KR" sz="1600" b="1" spc="-150" dirty="0">
                <a:solidFill>
                  <a:srgbClr val="FF0000"/>
                </a:solidFill>
                <a:latin typeface="+mn-ea"/>
              </a:rPr>
              <a:t>http://jinhak.ice.go.kr</a:t>
            </a:r>
            <a:r>
              <a:rPr lang="en-US" altLang="ko-KR" sz="1600" b="1" spc="-150" dirty="0">
                <a:latin typeface="+mn-ea"/>
              </a:rPr>
              <a:t>)</a:t>
            </a:r>
            <a:r>
              <a:rPr lang="ko-KR" altLang="en-US" sz="1600" b="1" spc="-150" dirty="0">
                <a:latin typeface="+mn-ea"/>
              </a:rPr>
              <a:t> 및</a:t>
            </a:r>
            <a:r>
              <a:rPr lang="en-US" altLang="ko-KR" sz="1600" b="1" spc="-150" dirty="0">
                <a:latin typeface="+mn-ea"/>
              </a:rPr>
              <a:t> </a:t>
            </a:r>
          </a:p>
          <a:p>
            <a:pPr algn="ctr"/>
            <a:r>
              <a:rPr lang="ko-KR" altLang="en-US" sz="1600" b="1" spc="-150" dirty="0">
                <a:latin typeface="+mn-ea"/>
              </a:rPr>
              <a:t>전화신청</a:t>
            </a:r>
            <a:r>
              <a:rPr lang="en-US" altLang="ko-KR" sz="1600" b="1" spc="-150" dirty="0">
                <a:latin typeface="+mn-ea"/>
              </a:rPr>
              <a:t>(</a:t>
            </a:r>
            <a:r>
              <a:rPr lang="ko-KR" altLang="en-US" sz="1600" b="1" spc="-150" dirty="0">
                <a:latin typeface="+mn-ea"/>
              </a:rPr>
              <a:t>☎</a:t>
            </a:r>
            <a:r>
              <a:rPr lang="en-US" altLang="ko-KR" sz="1600" b="1" spc="-150" dirty="0">
                <a:solidFill>
                  <a:srgbClr val="FF0000"/>
                </a:solidFill>
                <a:latin typeface="+mn-ea"/>
              </a:rPr>
              <a:t>032-420-8475</a:t>
            </a:r>
            <a:r>
              <a:rPr lang="en-US" altLang="ko-KR" sz="1600" b="1" spc="-150" dirty="0">
                <a:latin typeface="+mn-ea"/>
              </a:rPr>
              <a:t>)</a:t>
            </a:r>
            <a:r>
              <a:rPr lang="ko-KR" altLang="en-US" sz="1600" b="1" spc="-150" dirty="0">
                <a:latin typeface="+mn-ea"/>
              </a:rPr>
              <a:t> 가능</a:t>
            </a:r>
            <a:endParaRPr lang="en-US" altLang="ko-KR" sz="1600" b="1" spc="-150" dirty="0"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D313EF0C-92AE-4A16-B923-DB1E642BC567}"/>
              </a:ext>
            </a:extLst>
          </p:cNvPr>
          <p:cNvSpPr/>
          <p:nvPr/>
        </p:nvSpPr>
        <p:spPr>
          <a:xfrm>
            <a:off x="8367736" y="5166180"/>
            <a:ext cx="35087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b="1" spc="-150" dirty="0">
                <a:solidFill>
                  <a:prstClr val="black"/>
                </a:solidFill>
                <a:latin typeface="+mj-ea"/>
                <a:ea typeface="+mj-ea"/>
              </a:rPr>
              <a:t>진로진학상담센터  </a:t>
            </a:r>
            <a:r>
              <a:rPr lang="ko-KR" altLang="en-US" sz="1600" b="1" spc="-150" dirty="0" err="1">
                <a:solidFill>
                  <a:srgbClr val="0000FF"/>
                </a:solidFill>
                <a:latin typeface="+mj-ea"/>
                <a:ea typeface="+mj-ea"/>
              </a:rPr>
              <a:t>마중물</a:t>
            </a:r>
            <a:r>
              <a:rPr lang="ko-KR" altLang="en-US" sz="1600" b="1" spc="-150" dirty="0">
                <a:solidFill>
                  <a:prstClr val="black"/>
                </a:solidFill>
                <a:latin typeface="+mj-ea"/>
                <a:ea typeface="+mj-ea"/>
              </a:rPr>
              <a:t> </a:t>
            </a:r>
            <a:endParaRPr lang="en-US" altLang="ko-KR" sz="1600" b="1" spc="-150" dirty="0">
              <a:solidFill>
                <a:prstClr val="black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600" b="1" spc="-150" dirty="0">
                <a:latin typeface="+mj-ea"/>
                <a:ea typeface="+mj-ea"/>
              </a:rPr>
              <a:t>(</a:t>
            </a:r>
            <a:r>
              <a:rPr lang="ko-KR" altLang="en-US" sz="1600" b="1" spc="-150" dirty="0">
                <a:latin typeface="+mj-ea"/>
                <a:ea typeface="+mj-ea"/>
              </a:rPr>
              <a:t>인천교육청 신관 </a:t>
            </a:r>
            <a:r>
              <a:rPr lang="en-US" altLang="ko-KR" sz="1600" b="1" spc="-150" dirty="0">
                <a:latin typeface="+mj-ea"/>
                <a:ea typeface="+mj-ea"/>
              </a:rPr>
              <a:t>1</a:t>
            </a:r>
            <a:r>
              <a:rPr lang="ko-KR" altLang="en-US" sz="1600" b="1" spc="-150" dirty="0">
                <a:latin typeface="+mj-ea"/>
                <a:ea typeface="+mj-ea"/>
              </a:rPr>
              <a:t>층</a:t>
            </a:r>
            <a:r>
              <a:rPr lang="en-US" altLang="ko-KR" sz="1600" b="1" spc="-150" dirty="0">
                <a:latin typeface="+mj-ea"/>
                <a:ea typeface="+mj-ea"/>
              </a:rPr>
              <a:t>)</a:t>
            </a:r>
            <a:endParaRPr lang="ko-KR" altLang="en-US" sz="1600" b="1" dirty="0">
              <a:latin typeface="+mj-ea"/>
              <a:ea typeface="+mj-ea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B453B2C2-0B70-44DE-91EB-23DA098AC33F}"/>
              </a:ext>
            </a:extLst>
          </p:cNvPr>
          <p:cNvSpPr/>
          <p:nvPr/>
        </p:nvSpPr>
        <p:spPr>
          <a:xfrm>
            <a:off x="8557139" y="5832572"/>
            <a:ext cx="312297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spc="-1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학교생활기록부</a:t>
            </a:r>
            <a:r>
              <a:rPr lang="en-US" altLang="ko-KR" sz="1600" spc="-1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600" spc="-1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및 모의고사 성적표</a:t>
            </a:r>
            <a:endParaRPr lang="ko-KR" altLang="en-US" sz="1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8711E22-B36C-4EDB-A585-E840C2A6F424}"/>
              </a:ext>
            </a:extLst>
          </p:cNvPr>
          <p:cNvSpPr/>
          <p:nvPr/>
        </p:nvSpPr>
        <p:spPr>
          <a:xfrm>
            <a:off x="8686474" y="3655139"/>
            <a:ext cx="27542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ctr"/>
            <a:r>
              <a:rPr lang="ko-KR" altLang="en-US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진로진학상담센터</a:t>
            </a:r>
            <a:r>
              <a:rPr lang="ko-KR" altLang="en-US" sz="44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 </a:t>
            </a:r>
            <a:r>
              <a:rPr lang="ko-KR" altLang="en-US" b="1" spc="-150" dirty="0" err="1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마중물</a:t>
            </a:r>
            <a:r>
              <a:rPr lang="ko-KR" altLang="en-US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 </a:t>
            </a:r>
            <a:endParaRPr lang="en-US" altLang="ko-KR" b="1" spc="-150" dirty="0">
              <a:ln>
                <a:solidFill>
                  <a:srgbClr val="4F81BD">
                    <a:alpha val="2000"/>
                  </a:srgbClr>
                </a:solidFill>
              </a:ln>
            </a:endParaRPr>
          </a:p>
        </p:txBody>
      </p:sp>
      <p:grpSp>
        <p:nvGrpSpPr>
          <p:cNvPr id="57" name="그룹 56">
            <a:extLst>
              <a:ext uri="{FF2B5EF4-FFF2-40B4-BE49-F238E27FC236}">
                <a16:creationId xmlns:a16="http://schemas.microsoft.com/office/drawing/2014/main" id="{2DEDD1EB-34C9-4E01-977C-B7BE42973B83}"/>
              </a:ext>
            </a:extLst>
          </p:cNvPr>
          <p:cNvGrpSpPr/>
          <p:nvPr/>
        </p:nvGrpSpPr>
        <p:grpSpPr>
          <a:xfrm>
            <a:off x="197366" y="2105768"/>
            <a:ext cx="3238167" cy="2745829"/>
            <a:chOff x="799946" y="1763291"/>
            <a:chExt cx="2612427" cy="2745829"/>
          </a:xfrm>
        </p:grpSpPr>
        <p:grpSp>
          <p:nvGrpSpPr>
            <p:cNvPr id="58" name="그룹 57">
              <a:extLst>
                <a:ext uri="{FF2B5EF4-FFF2-40B4-BE49-F238E27FC236}">
                  <a16:creationId xmlns:a16="http://schemas.microsoft.com/office/drawing/2014/main" id="{C5FDA851-6593-49DF-B57F-0C18C242901C}"/>
                </a:ext>
              </a:extLst>
            </p:cNvPr>
            <p:cNvGrpSpPr/>
            <p:nvPr/>
          </p:nvGrpSpPr>
          <p:grpSpPr>
            <a:xfrm>
              <a:off x="799946" y="2201162"/>
              <a:ext cx="2612426" cy="2307958"/>
              <a:chOff x="799946" y="2201162"/>
              <a:chExt cx="3619448" cy="2307958"/>
            </a:xfrm>
          </p:grpSpPr>
          <p:sp>
            <p:nvSpPr>
              <p:cNvPr id="65" name="양쪽 모서리가 둥근 사각형 20">
                <a:extLst>
                  <a:ext uri="{FF2B5EF4-FFF2-40B4-BE49-F238E27FC236}">
                    <a16:creationId xmlns:a16="http://schemas.microsoft.com/office/drawing/2014/main" id="{CBFFCBEC-7C46-44E2-A397-298A523FA040}"/>
                  </a:ext>
                </a:extLst>
              </p:cNvPr>
              <p:cNvSpPr/>
              <p:nvPr/>
            </p:nvSpPr>
            <p:spPr>
              <a:xfrm>
                <a:off x="799946" y="2201162"/>
                <a:ext cx="3619448" cy="2307958"/>
              </a:xfrm>
              <a:prstGeom prst="round2SameRect">
                <a:avLst>
                  <a:gd name="adj1" fmla="val 0"/>
                  <a:gd name="adj2" fmla="val 7795"/>
                </a:avLst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rgbClr val="969696"/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200000"/>
                  </a:lnSpc>
                </a:pPr>
                <a:r>
                  <a:rPr lang="ko-KR" altLang="en-US" sz="2000" b="1" dirty="0">
                    <a:solidFill>
                      <a:schemeClr val="tx1"/>
                    </a:solidFill>
                    <a:latin typeface="+mj-ea"/>
                    <a:ea typeface="+mj-ea"/>
                  </a:rPr>
                  <a:t>담임선생님과 상담</a:t>
                </a:r>
                <a:endParaRPr lang="en-US" altLang="ko-KR" sz="2000" b="1" dirty="0">
                  <a:solidFill>
                    <a:schemeClr val="tx1"/>
                  </a:solidFill>
                  <a:latin typeface="+mj-ea"/>
                  <a:ea typeface="+mj-ea"/>
                </a:endParaRPr>
              </a:p>
              <a:p>
                <a:pPr algn="ctr">
                  <a:lnSpc>
                    <a:spcPct val="200000"/>
                  </a:lnSpc>
                </a:pPr>
                <a:r>
                  <a:rPr lang="ko-KR" altLang="en-US" sz="2000" b="1" dirty="0">
                    <a:solidFill>
                      <a:schemeClr val="tx1"/>
                    </a:solidFill>
                    <a:latin typeface="+mj-ea"/>
                    <a:ea typeface="+mj-ea"/>
                  </a:rPr>
                  <a:t>진로진학상담교사 </a:t>
                </a:r>
              </a:p>
            </p:txBody>
          </p:sp>
          <p:sp>
            <p:nvSpPr>
              <p:cNvPr id="66" name="타원 65">
                <a:extLst>
                  <a:ext uri="{FF2B5EF4-FFF2-40B4-BE49-F238E27FC236}">
                    <a16:creationId xmlns:a16="http://schemas.microsoft.com/office/drawing/2014/main" id="{6B010E4C-ADC5-4CA1-A358-0647ECDFE6F4}"/>
                  </a:ext>
                </a:extLst>
              </p:cNvPr>
              <p:cNvSpPr/>
              <p:nvPr/>
            </p:nvSpPr>
            <p:spPr>
              <a:xfrm>
                <a:off x="879262" y="4352273"/>
                <a:ext cx="84839" cy="84839"/>
              </a:xfrm>
              <a:prstGeom prst="ellipse">
                <a:avLst/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rgbClr val="969696"/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HY울릉도B" panose="02030600000101010101" pitchFamily="18" charset="-127"/>
                  <a:ea typeface="HY울릉도B" panose="02030600000101010101" pitchFamily="18" charset="-127"/>
                </a:endParaRPr>
              </a:p>
            </p:txBody>
          </p:sp>
          <p:sp>
            <p:nvSpPr>
              <p:cNvPr id="67" name="타원 66">
                <a:extLst>
                  <a:ext uri="{FF2B5EF4-FFF2-40B4-BE49-F238E27FC236}">
                    <a16:creationId xmlns:a16="http://schemas.microsoft.com/office/drawing/2014/main" id="{EE557863-8A13-4F4D-A56D-D3077EFDD05A}"/>
                  </a:ext>
                </a:extLst>
              </p:cNvPr>
              <p:cNvSpPr/>
              <p:nvPr/>
            </p:nvSpPr>
            <p:spPr>
              <a:xfrm>
                <a:off x="4263637" y="4352273"/>
                <a:ext cx="84839" cy="84839"/>
              </a:xfrm>
              <a:prstGeom prst="ellipse">
                <a:avLst/>
              </a:prstGeom>
              <a:gradFill>
                <a:gsLst>
                  <a:gs pos="0">
                    <a:srgbClr val="F0F0F0"/>
                  </a:gs>
                  <a:gs pos="100000">
                    <a:srgbClr val="F8F8F8"/>
                  </a:gs>
                </a:gsLst>
                <a:lin ang="5400000" scaled="0"/>
              </a:gradFill>
              <a:ln w="9525">
                <a:solidFill>
                  <a:srgbClr val="969696"/>
                </a:solidFill>
              </a:ln>
              <a:effectLst>
                <a:outerShdw blurRad="63500" sx="101000" sy="101000" algn="c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latin typeface="HY울릉도B" panose="02030600000101010101" pitchFamily="18" charset="-127"/>
                  <a:ea typeface="HY울릉도B" panose="02030600000101010101" pitchFamily="18" charset="-127"/>
                </a:endParaRPr>
              </a:p>
            </p:txBody>
          </p:sp>
        </p:grpSp>
        <p:grpSp>
          <p:nvGrpSpPr>
            <p:cNvPr id="59" name="그룹 58">
              <a:extLst>
                <a:ext uri="{FF2B5EF4-FFF2-40B4-BE49-F238E27FC236}">
                  <a16:creationId xmlns:a16="http://schemas.microsoft.com/office/drawing/2014/main" id="{FE1A580B-3D2A-4B88-A966-ECA09A7527EE}"/>
                </a:ext>
              </a:extLst>
            </p:cNvPr>
            <p:cNvGrpSpPr/>
            <p:nvPr/>
          </p:nvGrpSpPr>
          <p:grpSpPr>
            <a:xfrm>
              <a:off x="799946" y="1763291"/>
              <a:ext cx="2612427" cy="402357"/>
              <a:chOff x="799946" y="1763291"/>
              <a:chExt cx="3619450" cy="402357"/>
            </a:xfrm>
          </p:grpSpPr>
          <p:grpSp>
            <p:nvGrpSpPr>
              <p:cNvPr id="60" name="그룹 59">
                <a:extLst>
                  <a:ext uri="{FF2B5EF4-FFF2-40B4-BE49-F238E27FC236}">
                    <a16:creationId xmlns:a16="http://schemas.microsoft.com/office/drawing/2014/main" id="{8987E003-CF78-47CF-B29C-FB12D6788755}"/>
                  </a:ext>
                </a:extLst>
              </p:cNvPr>
              <p:cNvGrpSpPr/>
              <p:nvPr/>
            </p:nvGrpSpPr>
            <p:grpSpPr>
              <a:xfrm>
                <a:off x="799946" y="1763291"/>
                <a:ext cx="3619450" cy="402357"/>
                <a:chOff x="904514" y="1509161"/>
                <a:chExt cx="3410310" cy="436246"/>
              </a:xfrm>
            </p:grpSpPr>
            <p:sp>
              <p:nvSpPr>
                <p:cNvPr id="62" name="양쪽 모서리가 둥근 사각형 17">
                  <a:extLst>
                    <a:ext uri="{FF2B5EF4-FFF2-40B4-BE49-F238E27FC236}">
                      <a16:creationId xmlns:a16="http://schemas.microsoft.com/office/drawing/2014/main" id="{D0E514F8-FF6D-408F-8686-1A99C81254B2}"/>
                    </a:ext>
                  </a:extLst>
                </p:cNvPr>
                <p:cNvSpPr/>
                <p:nvPr/>
              </p:nvSpPr>
              <p:spPr>
                <a:xfrm>
                  <a:off x="904515" y="1509161"/>
                  <a:ext cx="3410309" cy="436246"/>
                </a:xfrm>
                <a:prstGeom prst="round2SameRect">
                  <a:avLst>
                    <a:gd name="adj1" fmla="val 28174"/>
                    <a:gd name="adj2" fmla="val 0"/>
                  </a:avLst>
                </a:prstGeom>
                <a:solidFill>
                  <a:schemeClr val="accent6">
                    <a:lumMod val="75000"/>
                  </a:schemeClr>
                </a:solidFill>
                <a:ln w="9525"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63500" sx="101000" sy="101000" algn="ctr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400">
                    <a:latin typeface="HY울릉도B" panose="02030600000101010101" pitchFamily="18" charset="-127"/>
                    <a:ea typeface="HY울릉도B" panose="02030600000101010101" pitchFamily="18" charset="-127"/>
                  </a:endParaRPr>
                </a:p>
              </p:txBody>
            </p:sp>
            <p:sp>
              <p:nvSpPr>
                <p:cNvPr id="63" name="양쪽 모서리가 둥근 사각형 18">
                  <a:extLst>
                    <a:ext uri="{FF2B5EF4-FFF2-40B4-BE49-F238E27FC236}">
                      <a16:creationId xmlns:a16="http://schemas.microsoft.com/office/drawing/2014/main" id="{AB75EDBE-4DFC-4CCB-A134-82F5BFD84F5E}"/>
                    </a:ext>
                  </a:extLst>
                </p:cNvPr>
                <p:cNvSpPr/>
                <p:nvPr/>
              </p:nvSpPr>
              <p:spPr>
                <a:xfrm>
                  <a:off x="904514" y="1509161"/>
                  <a:ext cx="3410309" cy="218124"/>
                </a:xfrm>
                <a:prstGeom prst="round2SameRect">
                  <a:avLst>
                    <a:gd name="adj1" fmla="val 28174"/>
                    <a:gd name="adj2" fmla="val 0"/>
                  </a:avLst>
                </a:prstGeom>
                <a:solidFill>
                  <a:srgbClr val="FFFFFF">
                    <a:alpha val="15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400">
                    <a:latin typeface="HY울릉도B" panose="02030600000101010101" pitchFamily="18" charset="-127"/>
                    <a:ea typeface="HY울릉도B" panose="02030600000101010101" pitchFamily="18" charset="-127"/>
                  </a:endParaRPr>
                </a:p>
              </p:txBody>
            </p:sp>
            <p:sp>
              <p:nvSpPr>
                <p:cNvPr id="64" name="직사각형 63">
                  <a:extLst>
                    <a:ext uri="{FF2B5EF4-FFF2-40B4-BE49-F238E27FC236}">
                      <a16:creationId xmlns:a16="http://schemas.microsoft.com/office/drawing/2014/main" id="{4A95A0B1-C917-469F-B098-D338F9AEFEE2}"/>
                    </a:ext>
                  </a:extLst>
                </p:cNvPr>
                <p:cNvSpPr/>
                <p:nvPr/>
              </p:nvSpPr>
              <p:spPr>
                <a:xfrm>
                  <a:off x="982005" y="1522884"/>
                  <a:ext cx="3243592" cy="18000"/>
                </a:xfrm>
                <a:prstGeom prst="rect">
                  <a:avLst/>
                </a:prstGeom>
                <a:gradFill>
                  <a:gsLst>
                    <a:gs pos="49600">
                      <a:srgbClr val="FFFFFF"/>
                    </a:gs>
                    <a:gs pos="0">
                      <a:srgbClr val="333333">
                        <a:alpha val="0"/>
                      </a:srgbClr>
                    </a:gs>
                    <a:gs pos="100000">
                      <a:srgbClr val="5F5F5F">
                        <a:alpha val="0"/>
                      </a:srgbClr>
                    </a:gs>
                  </a:gsLst>
                  <a:lin ang="108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400">
                    <a:latin typeface="HY울릉도B" panose="02030600000101010101" pitchFamily="18" charset="-127"/>
                    <a:ea typeface="HY울릉도B" panose="02030600000101010101" pitchFamily="18" charset="-127"/>
                  </a:endParaRPr>
                </a:p>
              </p:txBody>
            </p:sp>
          </p:grpSp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B5084582-BDFC-49EA-9CAD-80400B6AF30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79285" y="1780701"/>
                <a:ext cx="3060769" cy="3728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altLang="ko-KR" sz="1600" dirty="0">
                    <a:solidFill>
                      <a:srgbClr val="FFFFFF"/>
                    </a:solidFill>
                    <a:effectLst>
                      <a:outerShdw blurRad="127000" sx="103000" sy="103000" algn="ctr" rotWithShape="0">
                        <a:prstClr val="black">
                          <a:alpha val="20000"/>
                        </a:prstClr>
                      </a:outerShdw>
                    </a:effectLst>
                    <a:latin typeface="HY견고딕" panose="02030600000101010101" pitchFamily="18" charset="-127"/>
                    <a:ea typeface="HY견고딕" panose="02030600000101010101" pitchFamily="18" charset="-127"/>
                    <a:cs typeface="Arial" pitchFamily="34" charset="0"/>
                  </a:rPr>
                  <a:t> </a:t>
                </a:r>
                <a:r>
                  <a:rPr lang="ko-KR" altLang="en-US" sz="1600" dirty="0">
                    <a:solidFill>
                      <a:srgbClr val="FFFFFF"/>
                    </a:solidFill>
                    <a:effectLst>
                      <a:outerShdw blurRad="127000" sx="103000" sy="103000" algn="ctr" rotWithShape="0">
                        <a:prstClr val="black">
                          <a:alpha val="20000"/>
                        </a:prstClr>
                      </a:outerShdw>
                    </a:effectLst>
                    <a:latin typeface="HY견고딕" panose="02030600000101010101" pitchFamily="18" charset="-127"/>
                    <a:ea typeface="HY견고딕" panose="02030600000101010101" pitchFamily="18" charset="-127"/>
                    <a:cs typeface="Arial" pitchFamily="34" charset="0"/>
                  </a:rPr>
                  <a:t>학 교 상 담</a:t>
                </a:r>
                <a:endParaRPr lang="en-US" altLang="ko-KR" sz="1600" dirty="0">
                  <a:solidFill>
                    <a:srgbClr val="FFFFFF"/>
                  </a:solidFill>
                  <a:effectLst>
                    <a:outerShdw blurRad="127000" sx="103000" sy="103000" algn="ctr" rotWithShape="0">
                      <a:prstClr val="black">
                        <a:alpha val="20000"/>
                      </a:prst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  <a:cs typeface="Arial" pitchFamily="34" charset="0"/>
                </a:endParaRPr>
              </a:p>
            </p:txBody>
          </p:sp>
        </p:grpSp>
      </p:grpSp>
      <p:sp>
        <p:nvSpPr>
          <p:cNvPr id="6" name="화살표: 오른쪽 5">
            <a:extLst>
              <a:ext uri="{FF2B5EF4-FFF2-40B4-BE49-F238E27FC236}">
                <a16:creationId xmlns:a16="http://schemas.microsoft.com/office/drawing/2014/main" id="{FC06F33E-C3D0-4B3E-AFA0-3D1C99E0A4E7}"/>
              </a:ext>
            </a:extLst>
          </p:cNvPr>
          <p:cNvSpPr/>
          <p:nvPr/>
        </p:nvSpPr>
        <p:spPr>
          <a:xfrm>
            <a:off x="3544389" y="3203489"/>
            <a:ext cx="269331" cy="523220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5084045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098A1291-111C-4F41-9870-D7E720AB483F}"/>
              </a:ext>
            </a:extLst>
          </p:cNvPr>
          <p:cNvGrpSpPr/>
          <p:nvPr/>
        </p:nvGrpSpPr>
        <p:grpSpPr>
          <a:xfrm>
            <a:off x="1524000" y="1916832"/>
            <a:ext cx="9144000" cy="2016224"/>
            <a:chOff x="0" y="1916832"/>
            <a:chExt cx="9144000" cy="2016224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69688B53-95A1-42EB-B936-816A48E40329}"/>
                </a:ext>
              </a:extLst>
            </p:cNvPr>
            <p:cNvSpPr/>
            <p:nvPr/>
          </p:nvSpPr>
          <p:spPr>
            <a:xfrm>
              <a:off x="0" y="1916832"/>
              <a:ext cx="9144000" cy="2016224"/>
            </a:xfrm>
            <a:prstGeom prst="rect">
              <a:avLst/>
            </a:prstGeom>
            <a:solidFill>
              <a:srgbClr val="E2E2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1051A0FD-F8AE-4152-91FA-FAE8223700CD}"/>
                </a:ext>
              </a:extLst>
            </p:cNvPr>
            <p:cNvSpPr/>
            <p:nvPr/>
          </p:nvSpPr>
          <p:spPr>
            <a:xfrm>
              <a:off x="0" y="3794900"/>
              <a:ext cx="9144000" cy="138156"/>
            </a:xfrm>
            <a:prstGeom prst="rect">
              <a:avLst/>
            </a:prstGeom>
            <a:gradFill>
              <a:gsLst>
                <a:gs pos="0">
                  <a:srgbClr val="D9D9D9">
                    <a:alpha val="0"/>
                  </a:srgb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25DE79D-4554-4190-A212-CF643659C963}"/>
                </a:ext>
              </a:extLst>
            </p:cNvPr>
            <p:cNvSpPr/>
            <p:nvPr/>
          </p:nvSpPr>
          <p:spPr>
            <a:xfrm flipH="1" flipV="1">
              <a:off x="0" y="1916832"/>
              <a:ext cx="9144000" cy="138156"/>
            </a:xfrm>
            <a:prstGeom prst="rect">
              <a:avLst/>
            </a:prstGeom>
            <a:gradFill>
              <a:gsLst>
                <a:gs pos="0">
                  <a:srgbClr val="D9D9D9">
                    <a:alpha val="0"/>
                  </a:srgb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" name="직사각형 8"/>
          <p:cNvSpPr/>
          <p:nvPr/>
        </p:nvSpPr>
        <p:spPr>
          <a:xfrm>
            <a:off x="1524000" y="2529776"/>
            <a:ext cx="9144000" cy="80021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4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감사합니다</a:t>
            </a:r>
            <a:r>
              <a:rPr lang="en-US" altLang="ko-KR" sz="4600" b="1" spc="-150" dirty="0">
                <a:ln>
                  <a:solidFill>
                    <a:srgbClr val="4F81BD">
                      <a:alpha val="2000"/>
                    </a:srgbClr>
                  </a:solidFill>
                </a:ln>
                <a:solidFill>
                  <a:prstClr val="black"/>
                </a:solidFill>
              </a:rPr>
              <a:t>.</a:t>
            </a:r>
            <a:endParaRPr lang="ko-KR" altLang="en-US" sz="4600" b="1" spc="-150" dirty="0">
              <a:ln>
                <a:solidFill>
                  <a:srgbClr val="4F81BD">
                    <a:alpha val="2000"/>
                  </a:srgbClr>
                </a:solidFill>
              </a:ln>
              <a:solidFill>
                <a:prstClr val="black"/>
              </a:solidFill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EB45DA7D-EF7C-4B6F-806E-5A00C412D78A}"/>
              </a:ext>
            </a:extLst>
          </p:cNvPr>
          <p:cNvGrpSpPr/>
          <p:nvPr/>
        </p:nvGrpSpPr>
        <p:grpSpPr>
          <a:xfrm>
            <a:off x="8626415" y="3519577"/>
            <a:ext cx="3686355" cy="3338423"/>
            <a:chOff x="5626163" y="3483424"/>
            <a:chExt cx="3599801" cy="3374576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9263E360-F13B-4C31-8B37-2214F11C913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0726" b="19583"/>
            <a:stretch/>
          </p:blipFill>
          <p:spPr>
            <a:xfrm>
              <a:off x="5626163" y="3483424"/>
              <a:ext cx="3522349" cy="3374576"/>
            </a:xfrm>
            <a:prstGeom prst="rect">
              <a:avLst/>
            </a:prstGeom>
          </p:spPr>
        </p:pic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B77FEC4D-A4A5-42F6-83CE-AD6D53203B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08" t="79218" r="78263" b="4158"/>
            <a:stretch/>
          </p:blipFill>
          <p:spPr>
            <a:xfrm>
              <a:off x="5832140" y="6137536"/>
              <a:ext cx="504056" cy="556199"/>
            </a:xfrm>
            <a:prstGeom prst="rect">
              <a:avLst/>
            </a:prstGeom>
          </p:spPr>
        </p:pic>
        <p:pic>
          <p:nvPicPr>
            <p:cNvPr id="14" name="그림 13" descr="아이콘.png">
              <a:extLst>
                <a:ext uri="{FF2B5EF4-FFF2-40B4-BE49-F238E27FC236}">
                  <a16:creationId xmlns:a16="http://schemas.microsoft.com/office/drawing/2014/main" id="{BCF9F7C5-F1A9-4F98-9422-A45C1DF24DD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0" contrast="100000"/>
                      </a14:imgEffect>
                    </a14:imgLayer>
                  </a14:imgProps>
                </a:ext>
              </a:extLst>
            </a:blip>
            <a:srcRect t="24060" b="53104"/>
            <a:stretch>
              <a:fillRect/>
            </a:stretch>
          </p:blipFill>
          <p:spPr>
            <a:xfrm>
              <a:off x="8603942" y="5126175"/>
              <a:ext cx="622022" cy="395832"/>
            </a:xfrm>
            <a:prstGeom prst="rect">
              <a:avLst/>
            </a:prstGeom>
          </p:spPr>
        </p:pic>
        <p:pic>
          <p:nvPicPr>
            <p:cNvPr id="15" name="그림 14" descr="아이콘.png">
              <a:extLst>
                <a:ext uri="{FF2B5EF4-FFF2-40B4-BE49-F238E27FC236}">
                  <a16:creationId xmlns:a16="http://schemas.microsoft.com/office/drawing/2014/main" id="{C26A0DA7-68CC-4BA1-B589-7C72AE14377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bright="100000" contrast="-100000"/>
            </a:blip>
            <a:srcRect b="79289"/>
            <a:stretch>
              <a:fillRect/>
            </a:stretch>
          </p:blipFill>
          <p:spPr>
            <a:xfrm>
              <a:off x="7776356" y="5812399"/>
              <a:ext cx="682050" cy="393643"/>
            </a:xfrm>
            <a:prstGeom prst="rect">
              <a:avLst/>
            </a:prstGeom>
          </p:spPr>
        </p:pic>
        <p:pic>
          <p:nvPicPr>
            <p:cNvPr id="16" name="그림 15" descr="아이콘2.png">
              <a:extLst>
                <a:ext uri="{FF2B5EF4-FFF2-40B4-BE49-F238E27FC236}">
                  <a16:creationId xmlns:a16="http://schemas.microsoft.com/office/drawing/2014/main" id="{ABE4C26D-5DEF-48BA-8500-4271255BA83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lum bright="100000" contrast="100000"/>
            </a:blip>
            <a:srcRect t="60309" r="23077" b="15567"/>
            <a:stretch>
              <a:fillRect/>
            </a:stretch>
          </p:blipFill>
          <p:spPr>
            <a:xfrm>
              <a:off x="7524328" y="5121188"/>
              <a:ext cx="565474" cy="395833"/>
            </a:xfrm>
            <a:prstGeom prst="rect">
              <a:avLst/>
            </a:prstGeom>
          </p:spPr>
        </p:pic>
        <p:pic>
          <p:nvPicPr>
            <p:cNvPr id="17" name="그림 16" descr="아이콘.png">
              <a:extLst>
                <a:ext uri="{FF2B5EF4-FFF2-40B4-BE49-F238E27FC236}">
                  <a16:creationId xmlns:a16="http://schemas.microsoft.com/office/drawing/2014/main" id="{0B9E869B-6825-4544-A328-610719AD4B1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lum bright="100000" contrast="100000"/>
            </a:blip>
            <a:srcRect t="47844" b="28233"/>
            <a:stretch>
              <a:fillRect/>
            </a:stretch>
          </p:blipFill>
          <p:spPr>
            <a:xfrm>
              <a:off x="7020272" y="5605148"/>
              <a:ext cx="678569" cy="452380"/>
            </a:xfrm>
            <a:prstGeom prst="rect">
              <a:avLst/>
            </a:prstGeom>
          </p:spPr>
        </p:pic>
        <p:pic>
          <p:nvPicPr>
            <p:cNvPr id="18" name="그림 17" descr="아이콘.png">
              <a:extLst>
                <a:ext uri="{FF2B5EF4-FFF2-40B4-BE49-F238E27FC236}">
                  <a16:creationId xmlns:a16="http://schemas.microsoft.com/office/drawing/2014/main" id="{4EC34CFA-1677-4066-8BAD-12A7A639F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0" contrast="100000"/>
                      </a14:imgEffect>
                    </a14:imgLayer>
                  </a14:imgProps>
                </a:ext>
              </a:extLst>
            </a:blip>
            <a:srcRect t="76256" b="1316"/>
            <a:stretch>
              <a:fillRect/>
            </a:stretch>
          </p:blipFill>
          <p:spPr>
            <a:xfrm>
              <a:off x="6978408" y="6446551"/>
              <a:ext cx="622022" cy="3887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540736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7406</TotalTime>
  <Words>7603</Words>
  <Application>Microsoft Office PowerPoint</Application>
  <PresentationFormat>와이드스크린</PresentationFormat>
  <Paragraphs>1995</Paragraphs>
  <Slides>93</Slides>
  <Notes>26</Notes>
  <HiddenSlides>0</HiddenSlides>
  <MMClips>0</MMClips>
  <ScaleCrop>false</ScaleCrop>
  <HeadingPairs>
    <vt:vector size="6" baseType="variant">
      <vt:variant>
        <vt:lpstr>사용한 글꼴</vt:lpstr>
      </vt:variant>
      <vt:variant>
        <vt:i4>25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93</vt:i4>
      </vt:variant>
    </vt:vector>
  </HeadingPairs>
  <TitlesOfParts>
    <vt:vector size="119" baseType="lpstr">
      <vt:lpstr>HCRBatang-Bold</vt:lpstr>
      <vt:lpstr>HY견고딕</vt:lpstr>
      <vt:lpstr>HY울릉도B</vt:lpstr>
      <vt:lpstr>HY중고딕</vt:lpstr>
      <vt:lpstr>HY헤드라인M</vt:lpstr>
      <vt:lpstr>KoPub돋움체 Bold</vt:lpstr>
      <vt:lpstr>KoPub돋움체 Light</vt:lpstr>
      <vt:lpstr>MD이솝체</vt:lpstr>
      <vt:lpstr>굴림</vt:lpstr>
      <vt:lpstr>나눔바른고딕OTF</vt:lpstr>
      <vt:lpstr>돋움</vt:lpstr>
      <vt:lpstr>맑은 고딕</vt:lpstr>
      <vt:lpstr>Batang</vt:lpstr>
      <vt:lpstr>Batang</vt:lpstr>
      <vt:lpstr>바탕체</vt:lpstr>
      <vt:lpstr>우리돋움</vt:lpstr>
      <vt:lpstr>한양신명조</vt:lpstr>
      <vt:lpstr>한양중고딕</vt:lpstr>
      <vt:lpstr>함초롬바탕</vt:lpstr>
      <vt:lpstr>휴먼고딕</vt:lpstr>
      <vt:lpstr>휴먼명조</vt:lpstr>
      <vt:lpstr>Arial</vt:lpstr>
      <vt:lpstr>Times New Roman</vt:lpstr>
      <vt:lpstr>Wingdings</vt:lpstr>
      <vt:lpstr>한컴돋움</vt:lpstr>
      <vt:lpstr>Office 테마</vt:lpstr>
      <vt:lpstr>PowerPoint 프레젠테이션</vt:lpstr>
      <vt:lpstr>차       례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대입공정성 강화 방안 변경 사항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학생부 주요 항목 변경 사항</vt:lpstr>
      <vt:lpstr>PowerPoint 프레젠테이션</vt:lpstr>
      <vt:lpstr>PowerPoint 프레젠테이션</vt:lpstr>
      <vt:lpstr>년도 별 주요 변경 사항</vt:lpstr>
      <vt:lpstr>PowerPoint 프레젠테이션</vt:lpstr>
      <vt:lpstr>PowerPoint 프레젠테이션</vt:lpstr>
      <vt:lpstr>PowerPoint 프레젠테이션</vt:lpstr>
      <vt:lpstr>교과학습발달상황이 왜 중요한가요?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Workgroup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Owner</dc:creator>
  <cp:lastModifiedBy>User</cp:lastModifiedBy>
  <cp:revision>483</cp:revision>
  <cp:lastPrinted>2021-05-28T00:44:30Z</cp:lastPrinted>
  <dcterms:created xsi:type="dcterms:W3CDTF">2019-04-03T20:57:25Z</dcterms:created>
  <dcterms:modified xsi:type="dcterms:W3CDTF">2021-08-31T05:55:49Z</dcterms:modified>
</cp:coreProperties>
</file>