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7200900" cy="10440988"/>
  <p:notesSz cx="6788150" cy="9913938"/>
  <p:defaultTextStyle>
    <a:defPPr>
      <a:defRPr lang="ko-KR"/>
    </a:defPPr>
    <a:lvl1pPr marL="0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6174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2348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8521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4695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80869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7043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3217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9390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074" y="-114"/>
      </p:cViewPr>
      <p:guideLst>
        <p:guide orient="horz" pos="3289"/>
        <p:guide pos="22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43476"/>
            <a:ext cx="6120765" cy="223804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16560"/>
            <a:ext cx="5040630" cy="266825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2" y="6709302"/>
            <a:ext cx="6120765" cy="207369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2" y="4425337"/>
            <a:ext cx="6120765" cy="2283965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7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234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70035" y="3248309"/>
            <a:ext cx="2370296" cy="91866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760347" y="3248309"/>
            <a:ext cx="2370296" cy="91866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18124"/>
            <a:ext cx="6480810" cy="1740164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6" y="2337139"/>
            <a:ext cx="3181648" cy="97400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74" indent="0">
              <a:buNone/>
              <a:defRPr sz="2100" b="1"/>
            </a:lvl2pPr>
            <a:lvl3pPr marL="952348" indent="0">
              <a:buNone/>
              <a:defRPr sz="1900" b="1"/>
            </a:lvl3pPr>
            <a:lvl4pPr marL="1428521" indent="0">
              <a:buNone/>
              <a:defRPr sz="1700" b="1"/>
            </a:lvl4pPr>
            <a:lvl5pPr marL="1904695" indent="0">
              <a:buNone/>
              <a:defRPr sz="1700" b="1"/>
            </a:lvl5pPr>
            <a:lvl6pPr marL="2380869" indent="0">
              <a:buNone/>
              <a:defRPr sz="1700" b="1"/>
            </a:lvl6pPr>
            <a:lvl7pPr marL="2857043" indent="0">
              <a:buNone/>
              <a:defRPr sz="1700" b="1"/>
            </a:lvl7pPr>
            <a:lvl8pPr marL="3333217" indent="0">
              <a:buNone/>
              <a:defRPr sz="1700" b="1"/>
            </a:lvl8pPr>
            <a:lvl9pPr marL="3809390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6" y="3311146"/>
            <a:ext cx="3181648" cy="601565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9" y="2337139"/>
            <a:ext cx="3182898" cy="97400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74" indent="0">
              <a:buNone/>
              <a:defRPr sz="2100" b="1"/>
            </a:lvl2pPr>
            <a:lvl3pPr marL="952348" indent="0">
              <a:buNone/>
              <a:defRPr sz="1900" b="1"/>
            </a:lvl3pPr>
            <a:lvl4pPr marL="1428521" indent="0">
              <a:buNone/>
              <a:defRPr sz="1700" b="1"/>
            </a:lvl4pPr>
            <a:lvl5pPr marL="1904695" indent="0">
              <a:buNone/>
              <a:defRPr sz="1700" b="1"/>
            </a:lvl5pPr>
            <a:lvl6pPr marL="2380869" indent="0">
              <a:buNone/>
              <a:defRPr sz="1700" b="1"/>
            </a:lvl6pPr>
            <a:lvl7pPr marL="2857043" indent="0">
              <a:buNone/>
              <a:defRPr sz="1700" b="1"/>
            </a:lvl7pPr>
            <a:lvl8pPr marL="3333217" indent="0">
              <a:buNone/>
              <a:defRPr sz="1700" b="1"/>
            </a:lvl8pPr>
            <a:lvl9pPr marL="3809390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9" y="3311146"/>
            <a:ext cx="3182898" cy="601565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6" y="415707"/>
            <a:ext cx="2369047" cy="176916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15353" y="415707"/>
            <a:ext cx="4025504" cy="891109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60046" y="2184875"/>
            <a:ext cx="2369047" cy="7141927"/>
          </a:xfrm>
        </p:spPr>
        <p:txBody>
          <a:bodyPr/>
          <a:lstStyle>
            <a:lvl1pPr marL="0" indent="0">
              <a:buNone/>
              <a:defRPr sz="1500"/>
            </a:lvl1pPr>
            <a:lvl2pPr marL="476174" indent="0">
              <a:buNone/>
              <a:defRPr sz="1200"/>
            </a:lvl2pPr>
            <a:lvl3pPr marL="952348" indent="0">
              <a:buNone/>
              <a:defRPr sz="1000"/>
            </a:lvl3pPr>
            <a:lvl4pPr marL="1428521" indent="0">
              <a:buNone/>
              <a:defRPr sz="900"/>
            </a:lvl4pPr>
            <a:lvl5pPr marL="1904695" indent="0">
              <a:buNone/>
              <a:defRPr sz="900"/>
            </a:lvl5pPr>
            <a:lvl6pPr marL="2380869" indent="0">
              <a:buNone/>
              <a:defRPr sz="900"/>
            </a:lvl6pPr>
            <a:lvl7pPr marL="2857043" indent="0">
              <a:buNone/>
              <a:defRPr sz="900"/>
            </a:lvl7pPr>
            <a:lvl8pPr marL="3333217" indent="0">
              <a:buNone/>
              <a:defRPr sz="900"/>
            </a:lvl8pPr>
            <a:lvl9pPr marL="380939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08693"/>
            <a:ext cx="4320540" cy="86283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2922"/>
            <a:ext cx="4320540" cy="6264593"/>
          </a:xfrm>
        </p:spPr>
        <p:txBody>
          <a:bodyPr/>
          <a:lstStyle>
            <a:lvl1pPr marL="0" indent="0">
              <a:buNone/>
              <a:defRPr sz="3300"/>
            </a:lvl1pPr>
            <a:lvl2pPr marL="476174" indent="0">
              <a:buNone/>
              <a:defRPr sz="2900"/>
            </a:lvl2pPr>
            <a:lvl3pPr marL="952348" indent="0">
              <a:buNone/>
              <a:defRPr sz="2500"/>
            </a:lvl3pPr>
            <a:lvl4pPr marL="1428521" indent="0">
              <a:buNone/>
              <a:defRPr sz="2100"/>
            </a:lvl4pPr>
            <a:lvl5pPr marL="1904695" indent="0">
              <a:buNone/>
              <a:defRPr sz="2100"/>
            </a:lvl5pPr>
            <a:lvl6pPr marL="2380869" indent="0">
              <a:buNone/>
              <a:defRPr sz="2100"/>
            </a:lvl6pPr>
            <a:lvl7pPr marL="2857043" indent="0">
              <a:buNone/>
              <a:defRPr sz="2100"/>
            </a:lvl7pPr>
            <a:lvl8pPr marL="3333217" indent="0">
              <a:buNone/>
              <a:defRPr sz="2100"/>
            </a:lvl8pPr>
            <a:lvl9pPr marL="3809390" indent="0">
              <a:buNone/>
              <a:defRPr sz="21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171525"/>
            <a:ext cx="4320540" cy="1225365"/>
          </a:xfrm>
        </p:spPr>
        <p:txBody>
          <a:bodyPr/>
          <a:lstStyle>
            <a:lvl1pPr marL="0" indent="0">
              <a:buNone/>
              <a:defRPr sz="1500"/>
            </a:lvl1pPr>
            <a:lvl2pPr marL="476174" indent="0">
              <a:buNone/>
              <a:defRPr sz="1200"/>
            </a:lvl2pPr>
            <a:lvl3pPr marL="952348" indent="0">
              <a:buNone/>
              <a:defRPr sz="1000"/>
            </a:lvl3pPr>
            <a:lvl4pPr marL="1428521" indent="0">
              <a:buNone/>
              <a:defRPr sz="900"/>
            </a:lvl4pPr>
            <a:lvl5pPr marL="1904695" indent="0">
              <a:buNone/>
              <a:defRPr sz="900"/>
            </a:lvl5pPr>
            <a:lvl6pPr marL="2380869" indent="0">
              <a:buNone/>
              <a:defRPr sz="900"/>
            </a:lvl6pPr>
            <a:lvl7pPr marL="2857043" indent="0">
              <a:buNone/>
              <a:defRPr sz="900"/>
            </a:lvl7pPr>
            <a:lvl8pPr marL="3333217" indent="0">
              <a:buNone/>
              <a:defRPr sz="900"/>
            </a:lvl8pPr>
            <a:lvl9pPr marL="380939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915489" y="558304"/>
            <a:ext cx="1215152" cy="1187662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70035" y="558304"/>
            <a:ext cx="3525441" cy="1187662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18124"/>
            <a:ext cx="6480810" cy="1740164"/>
          </a:xfrm>
          <a:prstGeom prst="rect">
            <a:avLst/>
          </a:prstGeom>
        </p:spPr>
        <p:txBody>
          <a:bodyPr vert="horz" lIns="95235" tIns="47617" rIns="95235" bIns="47617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36233"/>
            <a:ext cx="6480810" cy="6890569"/>
          </a:xfrm>
          <a:prstGeom prst="rect">
            <a:avLst/>
          </a:prstGeom>
        </p:spPr>
        <p:txBody>
          <a:bodyPr vert="horz" lIns="95235" tIns="47617" rIns="95235" bIns="4761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677250"/>
            <a:ext cx="1680210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660A5-D0F8-4601-B670-FCE4427CBA68}" type="datetimeFigureOut">
              <a:rPr lang="ko-KR" altLang="en-US" smtClean="0"/>
              <a:pPr/>
              <a:t>2019-07-22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677250"/>
            <a:ext cx="2280285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677250"/>
            <a:ext cx="1680210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52348" rtl="0" eaLnBrk="1" latinLnBrk="1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0" indent="-357130" algn="l" defTabSz="95234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2" indent="-297609" algn="l" defTabSz="952348" rtl="0" eaLnBrk="1" latinLnBrk="1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8" indent="-238087" algn="l" defTabSz="952348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82" indent="-238087" algn="l" defTabSz="952348" rtl="0" eaLnBrk="1" latinLnBrk="1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56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30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04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77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74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48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21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5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69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43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17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90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410747"/>
            <a:ext cx="6120765" cy="223804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6032809"/>
            <a:ext cx="5040630" cy="266825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50007" y="1476078"/>
            <a:ext cx="6891521" cy="42565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4129" y="3001093"/>
            <a:ext cx="6877400" cy="72227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>
              <a:buAutoNum type="arabicPeriod"/>
            </a:pPr>
            <a:r>
              <a:rPr lang="ko-KR" altLang="en-US" dirty="0" smtClean="0"/>
              <a:t>애호박은 비타민 </a:t>
            </a:r>
            <a:r>
              <a:rPr lang="en-US" altLang="ko-KR" dirty="0" smtClean="0"/>
              <a:t>A , C</a:t>
            </a:r>
            <a:r>
              <a:rPr lang="ko-KR" altLang="en-US" dirty="0" smtClean="0"/>
              <a:t>가 풍부해 베타카로틴의 항산화 기능과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세포를 강화하여</a:t>
            </a:r>
            <a:r>
              <a:rPr lang="en-US" altLang="ko-KR" dirty="0" smtClean="0"/>
              <a:t>,</a:t>
            </a:r>
            <a:r>
              <a:rPr lang="ko-KR" altLang="en-US" dirty="0" smtClean="0"/>
              <a:t> 면역력을 높여줍니다</a:t>
            </a:r>
            <a:r>
              <a:rPr lang="en-US" altLang="ko-KR" dirty="0" smtClean="0"/>
              <a:t>.</a:t>
            </a:r>
          </a:p>
          <a:p>
            <a:pPr>
              <a:buAutoNum type="arabicPeriod"/>
            </a:pPr>
            <a:r>
              <a:rPr lang="ko-KR" altLang="en-US" dirty="0" smtClean="0"/>
              <a:t>계란은 모든 필수아미노산을 함유하여 완전단백질이라 불리며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단백질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 아연이 풍부하여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성장에 매우 좋습니다</a:t>
            </a:r>
            <a:r>
              <a:rPr lang="en-US" altLang="ko-KR" dirty="0" smtClean="0"/>
              <a:t>. </a:t>
            </a:r>
          </a:p>
          <a:p>
            <a:pPr>
              <a:buFont typeface="Arial" pitchFamily="34" charset="0"/>
              <a:buAutoNum type="arabicPeriod"/>
            </a:pPr>
            <a:r>
              <a:rPr lang="en-US" altLang="ko-KR" dirty="0" smtClean="0"/>
              <a:t>..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679273" y="314071"/>
            <a:ext cx="3847113" cy="927161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5400" b="1" spc="52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초기 이유식</a:t>
            </a:r>
            <a:endParaRPr lang="en-US" altLang="ko-KR" sz="5400" b="1" spc="52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9114" y="1578986"/>
            <a:ext cx="2400317" cy="465496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2400" b="1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오</a:t>
            </a:r>
            <a:r>
              <a:rPr lang="ko-KR" altLang="en-US" sz="2400" b="1" dirty="0" err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</a:t>
            </a:r>
            <a:r>
              <a:rPr lang="ko-KR" altLang="en-US" sz="2400" b="1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미음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70663"/>
              </p:ext>
            </p:extLst>
          </p:nvPr>
        </p:nvGraphicFramePr>
        <p:xfrm>
          <a:off x="3934709" y="2556198"/>
          <a:ext cx="2712362" cy="2040404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356181"/>
                <a:gridCol w="1356181"/>
              </a:tblGrid>
              <a:tr h="4658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재료</a:t>
                      </a:r>
                      <a:endParaRPr lang="ko-KR" altLang="en-US" sz="1600" b="1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제공량</a:t>
                      </a:r>
                      <a:r>
                        <a:rPr lang="en-US" altLang="ko-KR" sz="1600" b="1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(g)</a:t>
                      </a:r>
                      <a:endParaRPr lang="ko-KR" altLang="en-US" sz="1600" b="1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89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쌀가루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15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821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오 이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20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433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물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300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pSp>
        <p:nvGrpSpPr>
          <p:cNvPr id="25" name="그룹 24"/>
          <p:cNvGrpSpPr/>
          <p:nvPr/>
        </p:nvGrpSpPr>
        <p:grpSpPr>
          <a:xfrm>
            <a:off x="284263" y="4775058"/>
            <a:ext cx="1113931" cy="746480"/>
            <a:chOff x="210677" y="1063686"/>
            <a:chExt cx="772777" cy="602023"/>
          </a:xfrm>
        </p:grpSpPr>
        <p:sp>
          <p:nvSpPr>
            <p:cNvPr id="15" name="폭발 1 14"/>
            <p:cNvSpPr/>
            <p:nvPr/>
          </p:nvSpPr>
          <p:spPr>
            <a:xfrm rot="21219870">
              <a:off x="210677" y="1063686"/>
              <a:ext cx="709784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 rot="20656012">
              <a:off x="252498" y="1204180"/>
              <a:ext cx="730956" cy="24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초간단</a:t>
              </a:r>
              <a:endParaRPr lang="ko-KR" altLang="en-US" sz="1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89538" y="4947090"/>
            <a:ext cx="1950257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방법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2443" y="5408290"/>
            <a:ext cx="6770439" cy="1204160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쌀가루를 준비한다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.(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또는 불린 쌀을 믹서에 넣고 곱게 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.)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오리를 손질하고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삶은 후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믹서기에 간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냄비에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2,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물을 넣고 중간 불에서 끓인 후 고운체에 밭쳐 거른다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-17673" y="-93673"/>
            <a:ext cx="3150416" cy="713978"/>
            <a:chOff x="81806" y="-175168"/>
            <a:chExt cx="3000396" cy="625287"/>
          </a:xfrm>
        </p:grpSpPr>
        <p:sp>
          <p:nvSpPr>
            <p:cNvPr id="18" name="TextBox 17"/>
            <p:cNvSpPr txBox="1"/>
            <p:nvPr/>
          </p:nvSpPr>
          <p:spPr>
            <a:xfrm rot="21058230">
              <a:off x="81806" y="99711"/>
              <a:ext cx="3000396" cy="35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쑥쑥 키가 </a:t>
              </a:r>
              <a:r>
                <a:rPr lang="ko-KR" altLang="en-US" sz="2000" b="1" dirty="0" err="1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한뼘</a:t>
              </a:r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 더 자라는</a:t>
              </a:r>
              <a:endParaRPr lang="ko-KR" altLang="en-US" sz="2000" b="1" dirty="0">
                <a:latin typeface="MD개성체" panose="02020603020101020101" pitchFamily="18" charset="-127"/>
                <a:ea typeface="MD개성체" panose="02020603020101020101" pitchFamily="18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 rot="21035324">
              <a:off x="1283428" y="-175168"/>
              <a:ext cx="453970" cy="4187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25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chemeClr val="tx2"/>
                  </a:solidFill>
                </a:rPr>
                <a:t>. .</a:t>
              </a:r>
              <a:endParaRPr lang="en-US" altLang="ko-KR" sz="2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</a:endParaRPr>
            </a:p>
          </p:txBody>
        </p:sp>
      </p:grpSp>
      <p:sp>
        <p:nvSpPr>
          <p:cNvPr id="33" name="모서리가 둥근 직사각형 32"/>
          <p:cNvSpPr/>
          <p:nvPr/>
        </p:nvSpPr>
        <p:spPr>
          <a:xfrm>
            <a:off x="223915" y="7039277"/>
            <a:ext cx="6727091" cy="2785601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322556" y="7260916"/>
            <a:ext cx="1800238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1훈검정고무신 Regular" pitchFamily="18" charset="-127"/>
                <a:ea typeface="1훈검정고무신 Regular" pitchFamily="18" charset="-127"/>
              </a:rPr>
              <a:t> </a:t>
            </a:r>
            <a:r>
              <a:rPr lang="ko-KR" altLang="en-US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조리 및 영양</a:t>
            </a:r>
            <a:endParaRPr lang="ko-KR" altLang="en-US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322556" y="7668766"/>
            <a:ext cx="6887495" cy="1827407"/>
          </a:xfrm>
          <a:prstGeom prst="rect">
            <a:avLst/>
          </a:prstGeom>
        </p:spPr>
        <p:txBody>
          <a:bodyPr wrap="square" lIns="95235" tIns="47617" rIns="95235" bIns="47617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이유식 초기에는 </a:t>
            </a:r>
            <a:r>
              <a:rPr lang="ko-KR" altLang="en-US" sz="15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쌀미음에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한가지만 섞어준다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아기가 먹기 힘들어 할</a:t>
            </a:r>
            <a:endParaRPr lang="en-US" altLang="ko-KR" sz="1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때에는 분유나 모유 또는 사과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 과즙을 첨가해 먹인다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쌀가루는 쌀과 물 비율이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1:20,  </a:t>
            </a:r>
            <a:r>
              <a:rPr lang="ko-KR" altLang="en-US" sz="15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불린쌀은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쌀과 물 비율이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1:10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으로 조리</a:t>
            </a:r>
            <a:endParaRPr lang="en-US" altLang="ko-KR" sz="1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합니다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( *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물량은 참고일 뿐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아기가 삼키는 정도에 따라 물량 조절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.)</a:t>
            </a:r>
          </a:p>
          <a:p>
            <a:pPr marL="238087" indent="-238087"/>
            <a:r>
              <a:rPr lang="en-US" altLang="ko-KR" sz="1500" dirty="0" smtClean="0">
                <a:latin typeface="1훈새마을운동 R" pitchFamily="18" charset="-127"/>
                <a:ea typeface="1훈새마을운동 R" pitchFamily="18" charset="-127"/>
              </a:rPr>
              <a:t>   </a:t>
            </a:r>
          </a:p>
        </p:txBody>
      </p:sp>
      <p:sp>
        <p:nvSpPr>
          <p:cNvPr id="36" name="직사각형 35"/>
          <p:cNvSpPr/>
          <p:nvPr/>
        </p:nvSpPr>
        <p:spPr>
          <a:xfrm rot="457636">
            <a:off x="1961583" y="7211401"/>
            <a:ext cx="601095" cy="419329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sz="2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1훈새마을운동 R" pitchFamily="18" charset="-127"/>
                <a:ea typeface="1훈새마을운동 R" pitchFamily="18" charset="-127"/>
              </a:rPr>
              <a:t>Tip </a:t>
            </a:r>
            <a:endParaRPr lang="en-US" altLang="ko-KR" sz="2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1훈새마을운동 R" pitchFamily="18" charset="-127"/>
              <a:ea typeface="1훈새마을운동 R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934709" y="2048298"/>
            <a:ext cx="2833766" cy="311608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4~6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 초기 이유식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회분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6" name="Picture 34" descr="오이미음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18" t="41380" r="47119" b="32057"/>
          <a:stretch>
            <a:fillRect/>
          </a:stretch>
        </p:blipFill>
        <p:spPr bwMode="auto">
          <a:xfrm>
            <a:off x="647700" y="2411413"/>
            <a:ext cx="2939760" cy="2309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410747"/>
            <a:ext cx="6120765" cy="223804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6032809"/>
            <a:ext cx="5040630" cy="266825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57740" y="1476078"/>
            <a:ext cx="6838396" cy="464501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57739" y="2988798"/>
            <a:ext cx="6818361" cy="72722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>
              <a:buAutoNum type="arabicPeriod"/>
            </a:pPr>
            <a:r>
              <a:rPr lang="ko-KR" altLang="en-US" dirty="0" smtClean="0"/>
              <a:t>애호박은 비타민 </a:t>
            </a:r>
            <a:r>
              <a:rPr lang="en-US" altLang="ko-KR" dirty="0" smtClean="0"/>
              <a:t>A , C</a:t>
            </a:r>
            <a:r>
              <a:rPr lang="ko-KR" altLang="en-US" dirty="0" smtClean="0"/>
              <a:t>가 풍부해 베타카로틴의 항산화 기능과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세포를 강화하여</a:t>
            </a:r>
            <a:r>
              <a:rPr lang="en-US" altLang="ko-KR" dirty="0" smtClean="0"/>
              <a:t>,</a:t>
            </a:r>
            <a:r>
              <a:rPr lang="ko-KR" altLang="en-US" dirty="0" smtClean="0"/>
              <a:t> 면역력을 높여줍니다</a:t>
            </a:r>
            <a:r>
              <a:rPr lang="en-US" altLang="ko-KR" dirty="0" smtClean="0"/>
              <a:t>.</a:t>
            </a:r>
          </a:p>
          <a:p>
            <a:pPr>
              <a:buAutoNum type="arabicPeriod"/>
            </a:pPr>
            <a:r>
              <a:rPr lang="ko-KR" altLang="en-US" dirty="0" smtClean="0"/>
              <a:t>계란은 모든 필수아미노산을 함유하여 완전단백질이라 불리며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단백질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 아연이 풍부하여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성장에 매우 좋습니다</a:t>
            </a:r>
            <a:r>
              <a:rPr lang="en-US" altLang="ko-KR" dirty="0" smtClean="0"/>
              <a:t>. </a:t>
            </a:r>
          </a:p>
          <a:p>
            <a:pPr>
              <a:buFont typeface="Arial" pitchFamily="34" charset="0"/>
              <a:buAutoNum type="arabicPeriod"/>
            </a:pPr>
            <a:r>
              <a:rPr lang="en-US" altLang="ko-KR" dirty="0" smtClean="0"/>
              <a:t>..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37790" y="386075"/>
            <a:ext cx="3994589" cy="957938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5400" b="1" spc="52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중기 이유식</a:t>
            </a:r>
            <a:endParaRPr lang="en-US" altLang="ko-KR" sz="5400" b="1" spc="52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490881"/>
              </p:ext>
            </p:extLst>
          </p:nvPr>
        </p:nvGraphicFramePr>
        <p:xfrm>
          <a:off x="3946846" y="2439168"/>
          <a:ext cx="2592288" cy="2113459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296144"/>
                <a:gridCol w="1296144"/>
              </a:tblGrid>
              <a:tr h="3722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재료</a:t>
                      </a:r>
                      <a:endParaRPr lang="ko-KR" altLang="en-US" sz="1600" b="1" dirty="0"/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/>
                        <a:t>제공량</a:t>
                      </a:r>
                      <a:r>
                        <a:rPr lang="en-US" altLang="ko-KR" sz="1600" b="1" dirty="0" smtClean="0"/>
                        <a:t>(g)</a:t>
                      </a:r>
                      <a:endParaRPr lang="ko-KR" altLang="en-US" sz="1600" b="1" dirty="0"/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13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불린쌀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20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13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닭가슴살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20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13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당근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13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느타리버석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13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육  수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140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90804" y="5391816"/>
            <a:ext cx="6665839" cy="1942823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불린 쌀은 살짝 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닭가슴살은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삶아서 곱게 다진다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당근과 느타리버섯은 손질 후 다진다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쌀과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물을 넣고 센 불에서 </a:t>
            </a:r>
            <a:r>
              <a:rPr lang="ko-KR" altLang="en-US" sz="1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끓인다가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와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을</a:t>
            </a: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넣고 끓어오르면 불을 줄여 약한 불에서 쌀이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퍼질 때까지 끓인다</a:t>
            </a:r>
            <a:r>
              <a:rPr lang="en-US" altLang="ko-KR" sz="1600" dirty="0" smtClean="0">
                <a:latin typeface="1훈새마을운동 R" pitchFamily="18" charset="-127"/>
                <a:ea typeface="1훈새마을운동 R" pitchFamily="18" charset="-127"/>
              </a:rPr>
              <a:t>.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274256" y="7677575"/>
            <a:ext cx="6619658" cy="2446678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314209" y="8120080"/>
            <a:ext cx="6582168" cy="1942823"/>
          </a:xfrm>
          <a:prstGeom prst="rect">
            <a:avLst/>
          </a:prstGeom>
        </p:spPr>
        <p:txBody>
          <a:bodyPr wrap="square" lIns="95235" tIns="47617" rIns="95235" bIns="47617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미음보다는 되게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죽보다는 묽게 먹입니다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쌀을 불려서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5~6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배의 물을 붓고 묽은 죽을 쑤어 먹이고 시간이 갈수록 물의 양을 줄여 걸쭉한 상태로 만듭니다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고기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생선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달걀노른자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콩류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녹색채소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김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미역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다시마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등에는 철분이 많이 들어있으므로 중기 이유식에 주로 사용합니다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  <p:sp>
        <p:nvSpPr>
          <p:cNvPr id="36" name="직사각형 35"/>
          <p:cNvSpPr/>
          <p:nvPr/>
        </p:nvSpPr>
        <p:spPr>
          <a:xfrm rot="457636">
            <a:off x="2100163" y="7706665"/>
            <a:ext cx="601095" cy="419329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sz="2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1훈새마을운동 R" pitchFamily="18" charset="-127"/>
                <a:ea typeface="1훈새마을운동 R" pitchFamily="18" charset="-127"/>
              </a:rPr>
              <a:t>Tip </a:t>
            </a:r>
            <a:endParaRPr lang="en-US" altLang="ko-KR" sz="2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1훈새마을운동 R" pitchFamily="18" charset="-127"/>
              <a:ea typeface="1훈새마을운동 R" pitchFamily="18" charset="-127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-17673" y="-127847"/>
            <a:ext cx="3150416" cy="748152"/>
            <a:chOff x="81806" y="-205097"/>
            <a:chExt cx="3000396" cy="655216"/>
          </a:xfrm>
        </p:grpSpPr>
        <p:sp>
          <p:nvSpPr>
            <p:cNvPr id="27" name="TextBox 26"/>
            <p:cNvSpPr txBox="1"/>
            <p:nvPr/>
          </p:nvSpPr>
          <p:spPr>
            <a:xfrm rot="21058230">
              <a:off x="81806" y="99711"/>
              <a:ext cx="3000396" cy="35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쑥쑥 키가 </a:t>
              </a:r>
              <a:r>
                <a:rPr lang="ko-KR" altLang="en-US" sz="2000" b="1" dirty="0" err="1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한뼘</a:t>
              </a:r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 더 자라는</a:t>
              </a:r>
              <a:endParaRPr lang="ko-KR" altLang="en-US" sz="2000" b="1" dirty="0">
                <a:latin typeface="MD개성체" panose="02020603020101020101" pitchFamily="18" charset="-127"/>
                <a:ea typeface="MD개성체" panose="02020603020101020101" pitchFamily="18" charset="-127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 rot="21035324">
              <a:off x="1265527" y="-205097"/>
              <a:ext cx="453970" cy="4187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25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chemeClr val="tx2"/>
                  </a:solidFill>
                </a:rPr>
                <a:t>. .</a:t>
              </a:r>
              <a:endParaRPr lang="en-US" altLang="ko-KR" sz="2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3946846" y="2080893"/>
            <a:ext cx="2833766" cy="311608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7~8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 증기 이유식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회분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57276" y="4954333"/>
            <a:ext cx="1950257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방법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8761" y="7774997"/>
            <a:ext cx="1800238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1훈검정고무신 Regular" pitchFamily="18" charset="-127"/>
                <a:ea typeface="1훈검정고무신 Regular" pitchFamily="18" charset="-127"/>
              </a:rPr>
              <a:t> </a:t>
            </a:r>
            <a:r>
              <a:rPr lang="ko-KR" altLang="en-US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조리 및 영양</a:t>
            </a:r>
            <a:endParaRPr lang="ko-KR" altLang="en-US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169547" y="4820515"/>
            <a:ext cx="1113931" cy="746480"/>
            <a:chOff x="210677" y="1063686"/>
            <a:chExt cx="772777" cy="602023"/>
          </a:xfrm>
        </p:grpSpPr>
        <p:sp>
          <p:nvSpPr>
            <p:cNvPr id="24" name="폭발 1 23"/>
            <p:cNvSpPr/>
            <p:nvPr/>
          </p:nvSpPr>
          <p:spPr>
            <a:xfrm rot="21219870">
              <a:off x="210677" y="1063686"/>
              <a:ext cx="709784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6" name="TextBox 25"/>
            <p:cNvSpPr txBox="1"/>
            <p:nvPr/>
          </p:nvSpPr>
          <p:spPr>
            <a:xfrm rot="20656012">
              <a:off x="252498" y="1204180"/>
              <a:ext cx="730956" cy="24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초간단</a:t>
              </a:r>
              <a:endParaRPr lang="ko-KR" altLang="en-US" sz="1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28761" y="1610183"/>
            <a:ext cx="3963777" cy="465496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2400" b="1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닭가슴살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버섯 </a:t>
            </a:r>
            <a:r>
              <a:rPr lang="ko-KR" altLang="en-US" sz="2400" b="1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당근죽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9" name="Picture 38" descr="닭가슴살당근죽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7" t="23009" r="2654" b="1393"/>
          <a:stretch>
            <a:fillRect/>
          </a:stretch>
        </p:blipFill>
        <p:spPr bwMode="auto">
          <a:xfrm>
            <a:off x="431800" y="2392502"/>
            <a:ext cx="3336925" cy="2252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디지영이체M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2750</TotalTime>
  <Words>326</Words>
  <Application>Microsoft Office PowerPoint</Application>
  <PresentationFormat>사용자 지정</PresentationFormat>
  <Paragraphs>60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102</cp:revision>
  <cp:lastPrinted>2018-06-25T11:17:51Z</cp:lastPrinted>
  <dcterms:created xsi:type="dcterms:W3CDTF">2015-08-06T10:09:00Z</dcterms:created>
  <dcterms:modified xsi:type="dcterms:W3CDTF">2019-07-22T02:55:20Z</dcterms:modified>
</cp:coreProperties>
</file>