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17" r:id="rId2"/>
    <p:sldId id="318" r:id="rId3"/>
    <p:sldId id="319" r:id="rId4"/>
    <p:sldId id="320" r:id="rId5"/>
  </p:sldIdLst>
  <p:sldSz cx="12192000" cy="6858000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도원우" initials="도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7575"/>
    <a:srgbClr val="FEA96A"/>
    <a:srgbClr val="FE852A"/>
    <a:srgbClr val="FF8087"/>
    <a:srgbClr val="FEE0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430" autoAdjust="0"/>
    <p:restoredTop sz="94660"/>
  </p:normalViewPr>
  <p:slideViewPr>
    <p:cSldViewPr snapToGrid="0" showGuides="1">
      <p:cViewPr>
        <p:scale>
          <a:sx n="79" d="100"/>
          <a:sy n="79" d="100"/>
        </p:scale>
        <p:origin x="-114" y="-6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5EF85567-CA43-4D15-A815-21B92891990D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26E896B5-AA83-46C1-B352-6B23265605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8008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014B2DC-C7D7-49BB-B064-AC93A68192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57A43162-3E45-429A-AE54-E8679F9A93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588CCD2E-9383-4A58-A103-556A067D7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2CCA5E9D-FCAD-4980-96D5-CAA22774F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59260FE-E7E0-4925-8AA7-CB1CBBC7F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1557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B7B7681-7877-4883-A3A5-2ADC31CA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08930C0D-7EB3-4307-BB12-F3100A158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86DD383-1858-441D-AB50-6D9F0C92A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28300B93-6558-451D-88CE-26CAAE07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431EE13A-2A46-43A2-8E36-8CFAE796E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34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589D3EA-D36C-4360-8A90-F298FF294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D8552F48-B8CB-4F69-9E44-B4D0ACDA26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8CF809D3-EE71-4F32-979E-0A7EBE27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AA5443BE-F8EB-4ADD-B017-CA958CA4A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E0622054-E3C6-42FC-9C6B-225D4152D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009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901ADCF-7447-4BEE-AF00-4ACABC123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07D0B67D-A48B-42DF-9265-67D191821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88B59B50-8CEB-416D-8EC0-993642851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242B23F0-455A-4DE0-B9A6-67C552852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6CB320B7-B1E9-43B9-9DAB-9FED6575A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AAF3AB76-EAB5-4CF7-B8A2-B94A447AA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6667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1931B13-337B-4342-80EB-3FAF7DB48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9F85DE6A-06C9-44A1-A4A4-E1D439A62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B4E8290C-7135-4396-AB70-DE7091D82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60B6BD50-20CF-4B40-97A5-B2215BF691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FA110660-6137-47C2-B631-161E905B3D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88370E04-2B89-4A73-88F2-11B160909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AF06A27A-1E90-4B8C-B3A3-002DD762A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7FF7D2A2-52A6-46FE-B270-F5168CE1B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2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27FCA17-A67A-40D6-AC03-F5A4CD9F4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640C3B5C-E6BB-4E13-992B-62394B2A6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017BE597-D0EA-49D9-89B7-5E6F3C76A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F1154E6A-5C6C-4493-95A4-10F3EDBE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9351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85C83289-9049-4B69-B0A3-86DDD05BD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CD284EF2-FF9B-48BE-9658-024679945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81130E92-46FE-4E85-A3ED-D945CDE06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198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D4E883A-1F8B-4E70-9413-A26EA723D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53340C6C-41BA-47F2-837E-CDC10B8E41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FBDC4695-639F-4912-8E94-DCC4EE440C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8DC65E27-D834-4007-824B-0E6E0B2FE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CE3D2947-908E-4D76-82C6-4AAB8DA8B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2410EC2E-9EE2-4A57-9B6B-6F238CFAB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80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2C34FA6-70BF-4D28-AA21-272EEC870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9C207451-5974-4F3E-B1C7-993F085442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B681BD8D-AEA7-4201-93BC-45AF3D1DF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1CFB0838-8B9D-496B-9A56-5B94BAF4B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88016D12-3187-4A39-A0BE-ADCA1DF74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CF98C17E-3263-4E6E-8A2D-AF62BAC87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54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42506CD-DD52-4C6E-8862-DA9B362F8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EDFE6D57-6130-4CD1-9ED4-FCD0A0175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B61D1CAC-FFAC-43F7-A05E-F427E11AD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C2F59C2-E839-4BDC-AFA1-4742A5044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AEAEEDC8-D617-4789-A357-1CEED6986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56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D8092B2F-ED14-4551-873F-F5551E6DAB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D8E72583-1622-4CF5-BBA1-B47B755F1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5684EF06-74BC-4680-99F7-4FA8C8A1D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C6744480-7FF7-496B-84E2-951D17B1D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7563E028-8B08-414B-A292-7600A131A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39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45AC31BC-D718-4AD5-B3E0-55D9ECD87430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xmlns="" id="{08B1B609-F841-4137-A2AC-77F1F7A3F0EC}"/>
              </a:ext>
            </a:extLst>
          </p:cNvPr>
          <p:cNvCxnSpPr>
            <a:cxnSpLocks/>
          </p:cNvCxnSpPr>
          <p:nvPr userDrawn="1"/>
        </p:nvCxnSpPr>
        <p:spPr>
          <a:xfrm>
            <a:off x="448708" y="1239221"/>
            <a:ext cx="1338528" cy="0"/>
          </a:xfrm>
          <a:prstGeom prst="line">
            <a:avLst/>
          </a:prstGeom>
          <a:ln>
            <a:solidFill>
              <a:srgbClr val="FEA96A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자유형: 도형 4">
            <a:extLst>
              <a:ext uri="{FF2B5EF4-FFF2-40B4-BE49-F238E27FC236}">
                <a16:creationId xmlns:a16="http://schemas.microsoft.com/office/drawing/2014/main" xmlns="" id="{13D50CDD-34A9-407C-9889-7D477E6AE71C}"/>
              </a:ext>
            </a:extLst>
          </p:cNvPr>
          <p:cNvSpPr/>
          <p:nvPr userDrawn="1"/>
        </p:nvSpPr>
        <p:spPr>
          <a:xfrm flipH="1">
            <a:off x="0" y="963118"/>
            <a:ext cx="644239" cy="276103"/>
          </a:xfrm>
          <a:custGeom>
            <a:avLst/>
            <a:gdLst>
              <a:gd name="connsiteX0" fmla="*/ 0 w 3915052"/>
              <a:gd name="connsiteY0" fmla="*/ 1677880 h 1677880"/>
              <a:gd name="connsiteX1" fmla="*/ 1376039 w 3915052"/>
              <a:gd name="connsiteY1" fmla="*/ 1677880 h 1677880"/>
              <a:gd name="connsiteX2" fmla="*/ 3915052 w 3915052"/>
              <a:gd name="connsiteY2" fmla="*/ 0 h 1677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5052" h="1677880">
                <a:moveTo>
                  <a:pt x="0" y="1677880"/>
                </a:moveTo>
                <a:lnTo>
                  <a:pt x="1376039" y="1677880"/>
                </a:lnTo>
                <a:lnTo>
                  <a:pt x="3915052" y="0"/>
                </a:lnTo>
              </a:path>
            </a:pathLst>
          </a:custGeom>
          <a:noFill/>
          <a:ln w="6350">
            <a:solidFill>
              <a:srgbClr val="FEA9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8108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BBE3C69A-184C-420C-A77F-25A32D0FF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7AED90CB-DD88-42B4-B8F0-7162D6191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E8CAFB04-AE52-4C91-BE64-69E82A596C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EFE9F-25E0-4D8C-868D-AF8D2B83018A}" type="datetimeFigureOut">
              <a:rPr lang="ko-KR" altLang="en-US" smtClean="0"/>
              <a:pPr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55904E96-0A31-4284-81F9-33EBFF9060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C026FA36-BDD5-42B0-9CA8-06AE042A7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B2736-D652-46FA-AD19-81F9EFBA6B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5056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957" y="1396742"/>
            <a:ext cx="6496050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67833" y="776177"/>
            <a:ext cx="3349255" cy="382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한우 </a:t>
            </a:r>
            <a:r>
              <a:rPr lang="ko-KR" altLang="en-US" dirty="0" err="1" smtClean="0"/>
              <a:t>무죽</a:t>
            </a:r>
            <a:r>
              <a:rPr lang="ko-KR" altLang="en-US" dirty="0" smtClean="0"/>
              <a:t> </a:t>
            </a:r>
            <a:r>
              <a:rPr lang="en-US" altLang="ko-KR" dirty="0" smtClean="0"/>
              <a:t>(5</a:t>
            </a:r>
            <a:r>
              <a:rPr lang="ko-KR" altLang="en-US" dirty="0" err="1" smtClean="0"/>
              <a:t>개월이상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230138" y="1828801"/>
            <a:ext cx="4582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            </a:t>
            </a:r>
          </a:p>
          <a:p>
            <a:endParaRPr lang="ko-KR" altLang="en-US" dirty="0"/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6863981" y="544180"/>
            <a:ext cx="787400" cy="687388"/>
            <a:chOff x="182832" y="1180300"/>
            <a:chExt cx="749190" cy="602023"/>
          </a:xfrm>
        </p:grpSpPr>
        <p:sp>
          <p:nvSpPr>
            <p:cNvPr id="11" name="폭발 1 10"/>
            <p:cNvSpPr/>
            <p:nvPr/>
          </p:nvSpPr>
          <p:spPr>
            <a:xfrm rot="21219870">
              <a:off x="182832" y="1180300"/>
              <a:ext cx="709918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523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12" name="TextBox 15"/>
            <p:cNvSpPr txBox="1">
              <a:spLocks noChangeArrowheads="1"/>
            </p:cNvSpPr>
            <p:nvPr/>
          </p:nvSpPr>
          <p:spPr bwMode="auto">
            <a:xfrm rot="-943988">
              <a:off x="201066" y="1326003"/>
              <a:ext cx="730956" cy="269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400" b="1" dirty="0" err="1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초간단</a:t>
              </a:r>
              <a:endParaRPr kumimoji="0" lang="ko-KR" altLang="en-US" sz="14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3" name="TextBox 20"/>
          <p:cNvSpPr txBox="1">
            <a:spLocks noChangeArrowheads="1"/>
          </p:cNvSpPr>
          <p:nvPr/>
        </p:nvSpPr>
        <p:spPr bwMode="auto">
          <a:xfrm>
            <a:off x="7601726" y="742138"/>
            <a:ext cx="194945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235" tIns="47617" rIns="95235" bIns="47617">
            <a:spAutoFit/>
          </a:bodyPr>
          <a:lstStyle/>
          <a:p>
            <a:r>
              <a:rPr kumimoji="0" lang="en-US" altLang="ko-KR" sz="2000" dirty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kumimoji="0" lang="en-US" altLang="ko-KR" sz="2000" b="1" dirty="0">
                <a:solidFill>
                  <a:srgbClr val="002060"/>
                </a:solidFill>
                <a:latin typeface="+mn-ea"/>
              </a:rPr>
              <a:t>* </a:t>
            </a:r>
            <a:r>
              <a:rPr kumimoji="0" lang="ko-KR" altLang="en-US" sz="2000" b="1" dirty="0">
                <a:solidFill>
                  <a:srgbClr val="002060"/>
                </a:solidFill>
                <a:latin typeface="+mn-ea"/>
              </a:rPr>
              <a:t>만드는 방법</a:t>
            </a:r>
          </a:p>
        </p:txBody>
      </p:sp>
      <p:sp>
        <p:nvSpPr>
          <p:cNvPr id="14" name="TextBox 21"/>
          <p:cNvSpPr txBox="1">
            <a:spLocks noChangeArrowheads="1"/>
          </p:cNvSpPr>
          <p:nvPr/>
        </p:nvSpPr>
        <p:spPr bwMode="auto">
          <a:xfrm>
            <a:off x="7089406" y="1276018"/>
            <a:ext cx="4776529" cy="286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235" tIns="47617" rIns="95235" bIns="47617">
            <a:spAutoFit/>
          </a:bodyPr>
          <a:lstStyle/>
          <a:p>
            <a:pPr marL="355600" indent="-355600">
              <a:buFontTx/>
              <a:buAutoNum type="arabicPeriod"/>
            </a:pPr>
            <a:r>
              <a:rPr kumimoji="0" lang="ko-KR" altLang="en-US" sz="1800" dirty="0">
                <a:latin typeface="+mj-ea"/>
                <a:ea typeface="+mj-ea"/>
              </a:rPr>
              <a:t>쌀가루를 준비한다</a:t>
            </a:r>
            <a:r>
              <a:rPr kumimoji="0" lang="en-US" altLang="ko-KR" sz="1800" dirty="0" smtClean="0">
                <a:latin typeface="+mj-ea"/>
                <a:ea typeface="+mj-ea"/>
              </a:rPr>
              <a:t>.</a:t>
            </a:r>
          </a:p>
          <a:p>
            <a:pPr marL="355600" indent="-355600"/>
            <a:r>
              <a:rPr kumimoji="0" lang="en-US" altLang="ko-KR" sz="1800" dirty="0" smtClean="0">
                <a:latin typeface="+mj-ea"/>
                <a:ea typeface="+mj-ea"/>
              </a:rPr>
              <a:t>(</a:t>
            </a:r>
            <a:r>
              <a:rPr kumimoji="0" lang="ko-KR" altLang="en-US" sz="1800" dirty="0">
                <a:latin typeface="+mj-ea"/>
                <a:ea typeface="+mj-ea"/>
              </a:rPr>
              <a:t>또는 불린 쌀을 믹서에 넣고 곱게 간다</a:t>
            </a:r>
            <a:r>
              <a:rPr kumimoji="0" lang="en-US" altLang="ko-KR" sz="1800" dirty="0" smtClean="0">
                <a:latin typeface="+mj-ea"/>
                <a:ea typeface="+mj-ea"/>
              </a:rPr>
              <a:t>.)</a:t>
            </a:r>
          </a:p>
          <a:p>
            <a:pPr marL="355600" indent="-355600"/>
            <a:endParaRPr kumimoji="0" lang="en-US" altLang="ko-KR" sz="1800" dirty="0">
              <a:latin typeface="+mj-ea"/>
              <a:ea typeface="+mj-ea"/>
            </a:endParaRPr>
          </a:p>
          <a:p>
            <a:pPr marL="355600" indent="-355600"/>
            <a:r>
              <a:rPr kumimoji="0" lang="en-US" altLang="ko-KR" sz="1800" dirty="0" smtClean="0">
                <a:latin typeface="+mj-ea"/>
                <a:ea typeface="+mj-ea"/>
              </a:rPr>
              <a:t>2.</a:t>
            </a:r>
            <a:r>
              <a:rPr kumimoji="0" lang="ko-KR" altLang="en-US" sz="1800" dirty="0" smtClean="0">
                <a:latin typeface="+mj-ea"/>
                <a:ea typeface="+mj-ea"/>
              </a:rPr>
              <a:t>무는 </a:t>
            </a:r>
            <a:r>
              <a:rPr kumimoji="0" lang="ko-KR" altLang="en-US" sz="1800" dirty="0">
                <a:latin typeface="+mj-ea"/>
                <a:ea typeface="+mj-ea"/>
              </a:rPr>
              <a:t>껍질을 벗기고 삶은 다음 으깬다</a:t>
            </a:r>
            <a:r>
              <a:rPr kumimoji="0" lang="en-US" altLang="ko-KR" sz="1800" dirty="0" smtClean="0">
                <a:latin typeface="+mj-ea"/>
                <a:ea typeface="+mj-ea"/>
              </a:rPr>
              <a:t>.</a:t>
            </a:r>
          </a:p>
          <a:p>
            <a:pPr marL="355600" indent="-355600"/>
            <a:endParaRPr kumimoji="0" lang="en-US" altLang="ko-KR" sz="1800" dirty="0" smtClean="0">
              <a:latin typeface="+mj-ea"/>
              <a:ea typeface="+mj-ea"/>
            </a:endParaRPr>
          </a:p>
          <a:p>
            <a:pPr marL="355600" indent="-355600"/>
            <a:r>
              <a:rPr lang="en-US" altLang="ko-KR" dirty="0" smtClean="0">
                <a:latin typeface="+mj-ea"/>
                <a:ea typeface="+mj-ea"/>
              </a:rPr>
              <a:t>3. </a:t>
            </a:r>
            <a:r>
              <a:rPr lang="ko-KR" altLang="en-US" dirty="0" smtClean="0">
                <a:latin typeface="+mj-ea"/>
                <a:ea typeface="+mj-ea"/>
              </a:rPr>
              <a:t>한우는 잘게 다져 준비한다</a:t>
            </a:r>
            <a:r>
              <a:rPr lang="en-US" altLang="ko-KR" dirty="0" smtClean="0">
                <a:latin typeface="+mj-ea"/>
                <a:ea typeface="+mj-ea"/>
              </a:rPr>
              <a:t>.</a:t>
            </a:r>
          </a:p>
          <a:p>
            <a:pPr marL="355600" indent="-355600"/>
            <a:endParaRPr kumimoji="0" lang="en-US" altLang="ko-KR" sz="1800" dirty="0">
              <a:latin typeface="+mj-ea"/>
              <a:ea typeface="+mj-ea"/>
            </a:endParaRPr>
          </a:p>
          <a:p>
            <a:pPr marL="355600" indent="-355600"/>
            <a:r>
              <a:rPr kumimoji="0" lang="en-US" altLang="ko-KR" sz="1800" dirty="0" smtClean="0">
                <a:latin typeface="+mj-ea"/>
                <a:ea typeface="+mj-ea"/>
              </a:rPr>
              <a:t>4. </a:t>
            </a:r>
            <a:r>
              <a:rPr kumimoji="0" lang="ko-KR" altLang="en-US" sz="1800" dirty="0" smtClean="0">
                <a:latin typeface="+mj-ea"/>
                <a:ea typeface="+mj-ea"/>
              </a:rPr>
              <a:t>냄비에 준비된 재료와 물을 </a:t>
            </a:r>
            <a:r>
              <a:rPr kumimoji="0" lang="ko-KR" altLang="en-US" sz="1800" dirty="0">
                <a:latin typeface="+mj-ea"/>
                <a:ea typeface="+mj-ea"/>
              </a:rPr>
              <a:t>넣고 </a:t>
            </a:r>
            <a:endParaRPr kumimoji="0" lang="en-US" altLang="ko-KR" sz="1800" dirty="0" smtClean="0">
              <a:latin typeface="+mj-ea"/>
              <a:ea typeface="+mj-ea"/>
            </a:endParaRPr>
          </a:p>
          <a:p>
            <a:pPr marL="355600" indent="-355600"/>
            <a:r>
              <a:rPr lang="en-US" altLang="ko-KR" dirty="0" smtClean="0">
                <a:latin typeface="+mj-ea"/>
                <a:ea typeface="+mj-ea"/>
              </a:rPr>
              <a:t>   </a:t>
            </a:r>
            <a:r>
              <a:rPr kumimoji="0" lang="ko-KR" altLang="en-US" sz="1800" dirty="0" smtClean="0">
                <a:latin typeface="+mj-ea"/>
                <a:ea typeface="+mj-ea"/>
              </a:rPr>
              <a:t>중간 불에서 끓인 </a:t>
            </a:r>
            <a:r>
              <a:rPr kumimoji="0" lang="ko-KR" altLang="en-US" sz="1800" dirty="0">
                <a:latin typeface="+mj-ea"/>
                <a:ea typeface="+mj-ea"/>
              </a:rPr>
              <a:t>후 </a:t>
            </a:r>
            <a:r>
              <a:rPr kumimoji="0" lang="ko-KR" altLang="en-US" sz="1800" dirty="0" smtClean="0">
                <a:latin typeface="+mj-ea"/>
                <a:ea typeface="+mj-ea"/>
              </a:rPr>
              <a:t>곱게 믹서에 </a:t>
            </a:r>
            <a:endParaRPr kumimoji="0" lang="en-US" altLang="ko-KR" sz="1800" dirty="0" smtClean="0">
              <a:latin typeface="+mj-ea"/>
              <a:ea typeface="+mj-ea"/>
            </a:endParaRPr>
          </a:p>
          <a:p>
            <a:pPr marL="355600" indent="-355600"/>
            <a:r>
              <a:rPr lang="en-US" altLang="ko-KR" dirty="0" smtClean="0">
                <a:latin typeface="+mj-ea"/>
                <a:ea typeface="+mj-ea"/>
              </a:rPr>
              <a:t>  </a:t>
            </a:r>
            <a:r>
              <a:rPr kumimoji="0" lang="ko-KR" altLang="en-US" sz="1800" dirty="0" smtClean="0">
                <a:latin typeface="+mj-ea"/>
                <a:ea typeface="+mj-ea"/>
              </a:rPr>
              <a:t>갈아 준다</a:t>
            </a:r>
            <a:r>
              <a:rPr kumimoji="0" lang="en-US" altLang="ko-KR" sz="1800" dirty="0" smtClean="0">
                <a:latin typeface="+mj-ea"/>
                <a:ea typeface="+mj-ea"/>
              </a:rPr>
              <a:t>.</a:t>
            </a:r>
            <a:endParaRPr kumimoji="0" lang="en-US" altLang="ko-KR" sz="1800" dirty="0">
              <a:latin typeface="+mj-ea"/>
              <a:ea typeface="+mj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003311" y="4859931"/>
            <a:ext cx="47031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523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smtClean="0">
                <a:latin typeface="+mj-ea"/>
                <a:ea typeface="+mj-ea"/>
              </a:rPr>
              <a:t>쌀가루 </a:t>
            </a:r>
            <a:r>
              <a:rPr lang="ko-KR" altLang="en-US" sz="1600" dirty="0" err="1" smtClean="0">
                <a:latin typeface="+mj-ea"/>
                <a:ea typeface="+mj-ea"/>
              </a:rPr>
              <a:t>일때는</a:t>
            </a:r>
            <a:r>
              <a:rPr lang="ko-KR" altLang="en-US" sz="1600" dirty="0" smtClean="0">
                <a:latin typeface="+mj-ea"/>
                <a:ea typeface="+mj-ea"/>
              </a:rPr>
              <a:t> 쌀과 물의 비율이 </a:t>
            </a:r>
            <a:r>
              <a:rPr lang="en-US" altLang="ko-KR" sz="1600" dirty="0" smtClean="0">
                <a:latin typeface="+mj-ea"/>
                <a:ea typeface="+mj-ea"/>
              </a:rPr>
              <a:t>1:20, </a:t>
            </a:r>
          </a:p>
          <a:p>
            <a:pPr marL="342900" indent="-342900" defTabSz="9523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err="1" smtClean="0">
                <a:solidFill>
                  <a:srgbClr val="FF0000"/>
                </a:solidFill>
                <a:latin typeface="+mj-ea"/>
                <a:ea typeface="+mj-ea"/>
              </a:rPr>
              <a:t>불린쌀은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  <a:ea typeface="+mj-ea"/>
              </a:rPr>
              <a:t> 쌀과 물의 비율이 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  <a:ea typeface="+mj-ea"/>
              </a:rPr>
              <a:t>1:10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  <a:ea typeface="+mj-ea"/>
              </a:rPr>
              <a:t>로 조리합니다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  <a:ea typeface="+mj-ea"/>
              </a:rPr>
              <a:t>. </a:t>
            </a:r>
          </a:p>
          <a:p>
            <a:pPr marL="342900" indent="-342900" defTabSz="9523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dirty="0" smtClean="0">
                <a:latin typeface="+mj-ea"/>
                <a:ea typeface="+mj-ea"/>
              </a:rPr>
              <a:t>(</a:t>
            </a:r>
            <a:r>
              <a:rPr lang="ko-KR" altLang="en-US" sz="1600" dirty="0" smtClean="0">
                <a:latin typeface="+mj-ea"/>
                <a:ea typeface="+mj-ea"/>
              </a:rPr>
              <a:t>물량은 참고일 뿐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아기가 삼키는 정도에 따라 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342900" indent="-342900" defTabSz="9523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smtClean="0">
                <a:latin typeface="+mj-ea"/>
                <a:ea typeface="+mj-ea"/>
              </a:rPr>
              <a:t>물량 조절한다</a:t>
            </a:r>
            <a:r>
              <a:rPr lang="en-US" altLang="ko-KR" sz="1600" dirty="0" smtClean="0">
                <a:latin typeface="+mj-ea"/>
                <a:ea typeface="+mj-ea"/>
              </a:rPr>
              <a:t>.)</a:t>
            </a:r>
            <a:endParaRPr lang="en-US" altLang="ko-KR" sz="1600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4710" y="1666430"/>
            <a:ext cx="11024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(1</a:t>
            </a:r>
            <a:r>
              <a:rPr lang="ko-KR" altLang="en-US" sz="1000" dirty="0" smtClean="0"/>
              <a:t>인분 기준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3.jpg"/>
          <p:cNvPicPr>
            <a:picLocks noChangeAspect="1"/>
          </p:cNvPicPr>
          <p:nvPr/>
        </p:nvPicPr>
        <p:blipFill>
          <a:blip r:embed="rId2"/>
          <a:srcRect t="22024" b="26343"/>
          <a:stretch>
            <a:fillRect/>
          </a:stretch>
        </p:blipFill>
        <p:spPr>
          <a:xfrm>
            <a:off x="2515235" y="1073988"/>
            <a:ext cx="6150048" cy="2381594"/>
          </a:xfrm>
          <a:prstGeom prst="rect">
            <a:avLst/>
          </a:prstGeom>
        </p:spPr>
      </p:pic>
      <p:pic>
        <p:nvPicPr>
          <p:cNvPr id="6" name="그림 5" descr="4.jpg"/>
          <p:cNvPicPr>
            <a:picLocks noChangeAspect="1"/>
          </p:cNvPicPr>
          <p:nvPr/>
        </p:nvPicPr>
        <p:blipFill>
          <a:blip r:embed="rId3"/>
          <a:srcRect l="6121" t="17393" r="13762" b="43026"/>
          <a:stretch>
            <a:fillRect/>
          </a:stretch>
        </p:blipFill>
        <p:spPr>
          <a:xfrm>
            <a:off x="1964497" y="3737590"/>
            <a:ext cx="7668601" cy="28414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6034" y="250411"/>
            <a:ext cx="3825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엄마랑 함께 즐기는 건강 채소 </a:t>
            </a:r>
            <a:r>
              <a:rPr lang="ko-KR" altLang="en-US" dirty="0" err="1" smtClean="0"/>
              <a:t>스프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178609" y="4721451"/>
            <a:ext cx="8082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+ </a:t>
            </a:r>
            <a:r>
              <a:rPr lang="ko-KR" altLang="en-US" sz="1200" dirty="0" smtClean="0"/>
              <a:t>고구마</a:t>
            </a:r>
            <a:endParaRPr lang="ko-KR" alt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4238913" y="310232"/>
            <a:ext cx="15724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(3~4</a:t>
            </a:r>
            <a:r>
              <a:rPr lang="ko-KR" altLang="en-US" sz="1200" dirty="0" smtClean="0"/>
              <a:t>인분 분량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35536" y="1298275"/>
            <a:ext cx="97365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너무 일찍 이유식을 시작하지 않습니다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한 번에 한 가지씩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처음에는 소량으로 시작해서 문제가 없다면 양을 늘려나갑니다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처음 시작할 때는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주일에 한 가지씩 늘려갑니다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한번에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가지 이상의 새로운 음식을 섞어서 주지 않습니다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싫어하는 음식을 억지로 먹이지 않습니다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천연식품의 맛을 살리고 되도록이면 간은 하지 않아야 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식품은 신선한 것으로 선택합니다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이유식은 되도록 숟가락으로 떠서 먹이거나 컵에 담아 먹입니다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식사분위기를 즐겁게 만들어 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조리기구와 식기는 아기의 것을 따로 사용합니다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조리기구와 식기는 사용 후에 반드시 소독합니다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이유식을 보관할 때 </a:t>
            </a:r>
            <a:r>
              <a:rPr lang="ko-KR" altLang="en-US" dirty="0" smtClean="0">
                <a:solidFill>
                  <a:srgbClr val="C00000"/>
                </a:solidFill>
              </a:rPr>
              <a:t>냉동보관은 </a:t>
            </a:r>
            <a:r>
              <a:rPr lang="en-US" altLang="ko-KR" dirty="0" smtClean="0">
                <a:solidFill>
                  <a:srgbClr val="C00000"/>
                </a:solidFill>
              </a:rPr>
              <a:t>3</a:t>
            </a:r>
            <a:r>
              <a:rPr lang="ko-KR" altLang="en-US" dirty="0" smtClean="0">
                <a:solidFill>
                  <a:srgbClr val="C00000"/>
                </a:solidFill>
              </a:rPr>
              <a:t>개월</a:t>
            </a:r>
            <a:r>
              <a:rPr lang="en-US" altLang="ko-KR" dirty="0" smtClean="0">
                <a:solidFill>
                  <a:srgbClr val="C00000"/>
                </a:solidFill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</a:rPr>
              <a:t>냉장보관은 </a:t>
            </a:r>
            <a:r>
              <a:rPr lang="en-US" altLang="ko-KR" dirty="0" smtClean="0">
                <a:solidFill>
                  <a:srgbClr val="C00000"/>
                </a:solidFill>
              </a:rPr>
              <a:t>2</a:t>
            </a:r>
            <a:r>
              <a:rPr lang="ko-KR" altLang="en-US" dirty="0" smtClean="0">
                <a:solidFill>
                  <a:srgbClr val="C00000"/>
                </a:solidFill>
              </a:rPr>
              <a:t>일을 넘기지 않도록 </a:t>
            </a:r>
            <a:r>
              <a:rPr lang="ko-KR" altLang="en-US" dirty="0" smtClean="0"/>
              <a:t>합니다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3" name="직사각형 2"/>
          <p:cNvSpPr/>
          <p:nvPr/>
        </p:nvSpPr>
        <p:spPr>
          <a:xfrm>
            <a:off x="381712" y="4737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b="1" dirty="0" smtClean="0"/>
              <a:t>이유식을 먹일 때의 주의사항은 어떤 것이 있나요</a:t>
            </a:r>
            <a:r>
              <a:rPr lang="en-US" altLang="ko-KR" b="1" dirty="0" smtClean="0"/>
              <a:t>?</a:t>
            </a:r>
          </a:p>
          <a:p>
            <a:r>
              <a:rPr lang="ko-KR" altLang="en-US" b="1" dirty="0" smtClean="0"/>
              <a:t>이유식을 줄 때는 다음과 같은 점에 주의해야 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33286" y="1309205"/>
            <a:ext cx="1112662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초기 이유식은 소화가 쉽고 알레르기를 일으킬 가능성이 적은 곡류로 만드는 것이 적당합니다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처음에는 쌀과 물의 비율을 </a:t>
            </a:r>
            <a:r>
              <a:rPr lang="en-US" altLang="ko-KR" dirty="0" smtClean="0"/>
              <a:t>1:10</a:t>
            </a:r>
            <a:r>
              <a:rPr lang="ko-KR" altLang="en-US" dirty="0" smtClean="0"/>
              <a:t>으로 하여 미음의 형태로 만들어 줍니다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쌀미음을</a:t>
            </a:r>
            <a:r>
              <a:rPr lang="ko-KR" altLang="en-US" dirty="0" smtClean="0"/>
              <a:t> 잘 먹으면 그 다음 다른 종류의 곡류를 먹이고 다시 그 다음에 채소류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과일류의 순으로 먹이도록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이때 여러 가지 식품을 혼합하지 말고 한 번에 한 가지 식품을 먹입니다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이유식의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회 양과 하루 이유식 횟수는 어느 정도가 적당합니까</a:t>
            </a:r>
            <a:r>
              <a:rPr lang="en-US" altLang="ko-KR" b="1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이유식을 처음 시작한다면 </a:t>
            </a:r>
            <a:r>
              <a:rPr lang="ko-KR" altLang="en-US" dirty="0" smtClean="0">
                <a:solidFill>
                  <a:srgbClr val="C00000"/>
                </a:solidFill>
              </a:rPr>
              <a:t>첫째 날 한 가지 음식을 </a:t>
            </a:r>
            <a:r>
              <a:rPr lang="en-US" altLang="ko-KR" dirty="0" smtClean="0">
                <a:solidFill>
                  <a:srgbClr val="C00000"/>
                </a:solidFill>
              </a:rPr>
              <a:t>1</a:t>
            </a:r>
            <a:r>
              <a:rPr lang="ko-KR" altLang="en-US" dirty="0" smtClean="0">
                <a:solidFill>
                  <a:srgbClr val="C00000"/>
                </a:solidFill>
              </a:rPr>
              <a:t>숟가락 정도 먹여보고 </a:t>
            </a:r>
            <a:r>
              <a:rPr lang="ko-KR" altLang="en-US" dirty="0" smtClean="0"/>
              <a:t>이상 증상이 있는지를 관찰해서 문제가 없으면 </a:t>
            </a:r>
            <a:r>
              <a:rPr lang="ko-KR" altLang="en-US" dirty="0" smtClean="0">
                <a:solidFill>
                  <a:srgbClr val="C00000"/>
                </a:solidFill>
              </a:rPr>
              <a:t>다음날부터 조금씩 양을 늘려갑니다</a:t>
            </a:r>
            <a:r>
              <a:rPr lang="en-US" altLang="ko-KR" dirty="0" smtClean="0">
                <a:solidFill>
                  <a:srgbClr val="C00000"/>
                </a:solidFill>
              </a:rPr>
              <a:t>.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이유 초기에는 하루 한번 모유나 분유를 먹이기 전에 이유식을 먹이고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이유 초기가 끝날 무렵에 한 번에 </a:t>
            </a:r>
            <a:r>
              <a:rPr lang="en-US" altLang="ko-KR" dirty="0" smtClean="0"/>
              <a:t>50ml(1/4</a:t>
            </a:r>
            <a:r>
              <a:rPr lang="ko-KR" altLang="en-US" dirty="0" smtClean="0"/>
              <a:t>컵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먹입니다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이유 중기가 끝날 무렵에는 한 번에 </a:t>
            </a:r>
            <a:r>
              <a:rPr lang="en-US" altLang="ko-KR" dirty="0" smtClean="0"/>
              <a:t>100~200ml </a:t>
            </a:r>
            <a:r>
              <a:rPr lang="ko-KR" altLang="en-US" dirty="0" smtClean="0"/>
              <a:t>정도</a:t>
            </a:r>
            <a:r>
              <a:rPr lang="en-US" altLang="ko-KR" dirty="0" smtClean="0"/>
              <a:t>(1/2</a:t>
            </a:r>
            <a:r>
              <a:rPr lang="ko-KR" altLang="en-US" dirty="0" smtClean="0"/>
              <a:t>컵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하루 </a:t>
            </a:r>
            <a:r>
              <a:rPr lang="en-US" altLang="ko-KR" dirty="0" smtClean="0"/>
              <a:t>2~3</a:t>
            </a:r>
            <a:r>
              <a:rPr lang="ko-KR" altLang="en-US" dirty="0" smtClean="0"/>
              <a:t>번 정도 먹이면 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이유식은 각 단계별로 아이의 건강상태를 고려해서 먹여야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아기가 배가 고프지 않을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이유식에 관심을 보이지 않을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먹기 싫다는 반응을 보일 때 엄마의 욕심대로 무리하게 이유식을 먹이는 것은 바람직하지 않습니다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17876" y="619892"/>
            <a:ext cx="554510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처음 시작하는 이유식으로는 어떤 종류가 좋은가요</a:t>
            </a:r>
            <a:r>
              <a:rPr lang="en-US" altLang="ko-KR" b="1" dirty="0" smtClean="0"/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2154</TotalTime>
  <Words>225</Words>
  <Application>Microsoft Office PowerPoint</Application>
  <PresentationFormat>사용자 지정</PresentationFormat>
  <Paragraphs>30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 BYEONGJIN</dc:creator>
  <cp:lastModifiedBy>USER</cp:lastModifiedBy>
  <cp:revision>137</cp:revision>
  <dcterms:created xsi:type="dcterms:W3CDTF">2018-05-31T14:20:30Z</dcterms:created>
  <dcterms:modified xsi:type="dcterms:W3CDTF">2019-01-25T00:34:30Z</dcterms:modified>
</cp:coreProperties>
</file>