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5"/>
  </p:notesMasterIdLst>
  <p:sldIdLst>
    <p:sldId id="256" r:id="rId2"/>
    <p:sldId id="345" r:id="rId3"/>
    <p:sldId id="291" r:id="rId4"/>
    <p:sldId id="292" r:id="rId5"/>
    <p:sldId id="270" r:id="rId6"/>
    <p:sldId id="262" r:id="rId7"/>
    <p:sldId id="267" r:id="rId8"/>
    <p:sldId id="339" r:id="rId9"/>
    <p:sldId id="340" r:id="rId10"/>
    <p:sldId id="341" r:id="rId11"/>
    <p:sldId id="265" r:id="rId12"/>
    <p:sldId id="266" r:id="rId13"/>
    <p:sldId id="342" r:id="rId14"/>
    <p:sldId id="268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305" r:id="rId28"/>
    <p:sldId id="306" r:id="rId29"/>
    <p:sldId id="307" r:id="rId30"/>
    <p:sldId id="308" r:id="rId31"/>
    <p:sldId id="309" r:id="rId32"/>
    <p:sldId id="310" r:id="rId33"/>
    <p:sldId id="311" r:id="rId34"/>
    <p:sldId id="312" r:id="rId35"/>
    <p:sldId id="313" r:id="rId36"/>
    <p:sldId id="314" r:id="rId37"/>
    <p:sldId id="315" r:id="rId38"/>
    <p:sldId id="316" r:id="rId39"/>
    <p:sldId id="317" r:id="rId40"/>
    <p:sldId id="318" r:id="rId41"/>
    <p:sldId id="319" r:id="rId42"/>
    <p:sldId id="320" r:id="rId43"/>
    <p:sldId id="321" r:id="rId44"/>
    <p:sldId id="322" r:id="rId45"/>
    <p:sldId id="323" r:id="rId46"/>
    <p:sldId id="324" r:id="rId47"/>
    <p:sldId id="325" r:id="rId48"/>
    <p:sldId id="326" r:id="rId49"/>
    <p:sldId id="327" r:id="rId50"/>
    <p:sldId id="328" r:id="rId51"/>
    <p:sldId id="329" r:id="rId52"/>
    <p:sldId id="330" r:id="rId53"/>
    <p:sldId id="331" r:id="rId54"/>
    <p:sldId id="332" r:id="rId55"/>
    <p:sldId id="333" r:id="rId56"/>
    <p:sldId id="334" r:id="rId57"/>
    <p:sldId id="343" r:id="rId58"/>
    <p:sldId id="335" r:id="rId59"/>
    <p:sldId id="336" r:id="rId60"/>
    <p:sldId id="337" r:id="rId61"/>
    <p:sldId id="338" r:id="rId62"/>
    <p:sldId id="280" r:id="rId63"/>
    <p:sldId id="344" r:id="rId6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DF79"/>
    <a:srgbClr val="7C609E"/>
    <a:srgbClr val="353F9B"/>
    <a:srgbClr val="6A5288"/>
    <a:srgbClr val="381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305" autoAdjust="0"/>
  </p:normalViewPr>
  <p:slideViewPr>
    <p:cSldViewPr>
      <p:cViewPr varScale="1">
        <p:scale>
          <a:sx n="77" d="100"/>
          <a:sy n="77" d="100"/>
        </p:scale>
        <p:origin x="107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528FD3-4B66-4F7B-B112-E9368CCD8AEF}" type="datetimeFigureOut">
              <a:rPr lang="ko-KR" altLang="en-US" smtClean="0"/>
              <a:pPr/>
              <a:t>2017-10-24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6941C0-5B2C-4A22-A124-815BB44118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ㅇ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5062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ㅇ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13264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ㅇ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잉여의 시대에서 불충분의 시대로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신흥국의 경제성장과 곡물의 바이오 연료 활용 확대 등으로 수요가 급증하는 반면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도시화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사막화 등 경작지 축소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11578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9859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29599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89735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1466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71062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89060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2983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77904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17255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691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37840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01373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29437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72169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60476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80993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93058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37682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68900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23072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858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43113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691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42054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77462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90939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92271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999997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166915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411767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22009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048529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02175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020458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951283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23649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768932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668180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047183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85367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549781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111348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95206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632634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627414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7422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6484363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4607455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88453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154496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254436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9619893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952600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5807170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61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8259502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62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935307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941C0-5B2C-4A22-A124-815BB44118B1}" type="slidenum">
              <a:rPr lang="ko-KR" altLang="en-US" smtClean="0"/>
              <a:pPr/>
              <a:t>63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6197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altLang="ko-KR" smtClean="0"/>
              <a:t>GAP </a:t>
            </a:r>
            <a:r>
              <a:rPr lang="ko-KR" altLang="en-US" smtClean="0"/>
              <a:t>및 이력추적의 의해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018" y="6314576"/>
            <a:ext cx="1711454" cy="4195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113-CEFB-45F7-BB8B-49E563668DF8}" type="datetimeFigureOut">
              <a:rPr lang="ko-KR" altLang="en-US" smtClean="0"/>
              <a:pPr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46B19-C5B7-4287-A108-1AE0837CDC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113-CEFB-45F7-BB8B-49E563668DF8}" type="datetimeFigureOut">
              <a:rPr lang="ko-KR" altLang="en-US" smtClean="0"/>
              <a:pPr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46B19-C5B7-4287-A108-1AE0837CDC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113-CEFB-45F7-BB8B-49E563668DF8}" type="datetimeFigureOut">
              <a:rPr lang="ko-KR" altLang="en-US" smtClean="0"/>
              <a:pPr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46B19-C5B7-4287-A108-1AE0837CDC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113-CEFB-45F7-BB8B-49E563668DF8}" type="datetimeFigureOut">
              <a:rPr lang="ko-KR" altLang="en-US" smtClean="0"/>
              <a:pPr/>
              <a:t>2017-10-24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46B19-C5B7-4287-A108-1AE0837CDC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113-CEFB-45F7-BB8B-49E563668DF8}" type="datetimeFigureOut">
              <a:rPr lang="ko-KR" altLang="en-US" smtClean="0"/>
              <a:pPr/>
              <a:t>2017-10-24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46B19-C5B7-4287-A108-1AE0837CDC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113-CEFB-45F7-BB8B-49E563668DF8}" type="datetimeFigureOut">
              <a:rPr lang="ko-KR" altLang="en-US" smtClean="0"/>
              <a:pPr/>
              <a:t>2017-10-24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46B19-C5B7-4287-A108-1AE0837CDC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113-CEFB-45F7-BB8B-49E563668DF8}" type="datetimeFigureOut">
              <a:rPr lang="ko-KR" altLang="en-US" smtClean="0"/>
              <a:pPr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46B19-C5B7-4287-A108-1AE0837CDC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113-CEFB-45F7-BB8B-49E563668DF8}" type="datetimeFigureOut">
              <a:rPr lang="ko-KR" altLang="en-US" smtClean="0"/>
              <a:pPr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46B19-C5B7-4287-A108-1AE0837CDC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113-CEFB-45F7-BB8B-49E563668DF8}" type="datetimeFigureOut">
              <a:rPr lang="ko-KR" altLang="en-US" smtClean="0"/>
              <a:pPr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46B19-C5B7-4287-A108-1AE0837CDC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113-CEFB-45F7-BB8B-49E563668DF8}" type="datetimeFigureOut">
              <a:rPr lang="ko-KR" altLang="en-US" smtClean="0"/>
              <a:pPr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46B19-C5B7-4287-A108-1AE0837CDC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/>
            </a:gs>
            <a:gs pos="96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8E113-CEFB-45F7-BB8B-49E563668DF8}" type="datetimeFigureOut">
              <a:rPr lang="ko-KR" altLang="en-US" smtClean="0"/>
              <a:pPr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46B19-C5B7-4287-A108-1AE0837CDC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microsoft.com/office/2007/relationships/hdphoto" Target="../media/hdphoto1.wdp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농산물에 대한 이미지 검색결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556792"/>
            <a:ext cx="6858000" cy="4067176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67544" y="62068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i="1" dirty="0" smtClean="0">
                <a:latin typeface="HY동녘B" pitchFamily="18" charset="-127"/>
                <a:ea typeface="HY동녘B" pitchFamily="18" charset="-127"/>
              </a:rPr>
              <a:t>건강한 먹거리를 위한 농산물의 안전벨트</a:t>
            </a:r>
            <a:endParaRPr lang="ko-KR" altLang="en-US" i="1" dirty="0"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7544" y="980312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sz="28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(GAP) </a:t>
            </a:r>
            <a:r>
              <a:rPr lang="ko-KR" altLang="en-US" sz="28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및 이력추적제의 이해</a:t>
            </a:r>
            <a:endParaRPr lang="ko-KR" altLang="en-US" sz="2800" b="1" dirty="0">
              <a:solidFill>
                <a:srgbClr val="008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39752" y="5805264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국립농산물품질관리원</a:t>
            </a:r>
            <a:endParaRPr lang="ko-KR" altLang="en-US" sz="3200" b="1" dirty="0">
              <a:solidFill>
                <a:srgbClr val="0080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683567" y="72806"/>
            <a:ext cx="7693567" cy="1015961"/>
          </a:xfrm>
          <a:prstGeom prst="rect">
            <a:avLst/>
          </a:prstGeom>
        </p:spPr>
        <p:txBody>
          <a:bodyPr lIns="0" tIns="0" rIns="0" bIns="0" anchor="ctr">
            <a:scene3d>
              <a:camera prst="orthographicFront"/>
              <a:lightRig rig="threePt" dir="t"/>
            </a:scene3d>
            <a:sp3d extrusionH="57150">
              <a:bevelT w="1270" h="1270"/>
            </a:sp3d>
          </a:bodyPr>
          <a:lstStyle>
            <a:lvl1pPr algn="l" defTabSz="1036838" rtl="0" eaLnBrk="1" latinLnBrk="1" hangingPunct="1">
              <a:spcBef>
                <a:spcPct val="0"/>
              </a:spcBef>
              <a:buNone/>
              <a:defRPr sz="3500" kern="1200">
                <a:solidFill>
                  <a:schemeClr val="tx1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  <a:cs typeface="+mj-cs"/>
              </a:defRPr>
            </a:lvl1pPr>
          </a:lstStyle>
          <a:p>
            <a:pPr algn="ctr">
              <a:defRPr/>
            </a:pPr>
            <a:r>
              <a:rPr lang="ko-KR" altLang="en-US" sz="3200" spc="253" dirty="0" smtClean="0">
                <a:ln w="2540">
                  <a:noFill/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  차</a:t>
            </a:r>
            <a:endParaRPr lang="en-US" altLang="ko-KR" sz="3200" spc="253" dirty="0" smtClean="0">
              <a:ln w="2540">
                <a:noFill/>
              </a:ln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7" name="그룹 10"/>
          <p:cNvGrpSpPr/>
          <p:nvPr/>
        </p:nvGrpSpPr>
        <p:grpSpPr>
          <a:xfrm>
            <a:off x="889289" y="1034136"/>
            <a:ext cx="7511677" cy="1125424"/>
            <a:chOff x="467544" y="267494"/>
            <a:chExt cx="7056784" cy="1006938"/>
          </a:xfrm>
        </p:grpSpPr>
        <p:sp>
          <p:nvSpPr>
            <p:cNvPr id="8" name="직사각형 7"/>
            <p:cNvSpPr/>
            <p:nvPr/>
          </p:nvSpPr>
          <p:spPr>
            <a:xfrm>
              <a:off x="1691680" y="504308"/>
              <a:ext cx="5832648" cy="770124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  <a:reflection blurRad="6350" stA="52000" endA="300" endPos="35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중고딕" panose="02030600000101010101" pitchFamily="18" charset="-127"/>
                <a:ea typeface="HY중고딕" panose="02030600000101010101" pitchFamily="18" charset="-127"/>
              </a:endParaRPr>
            </a:p>
          </p:txBody>
        </p:sp>
        <p:sp>
          <p:nvSpPr>
            <p:cNvPr id="9" name="평행 사변형 8"/>
            <p:cNvSpPr/>
            <p:nvPr/>
          </p:nvSpPr>
          <p:spPr>
            <a:xfrm rot="5400000">
              <a:off x="576143" y="158895"/>
              <a:ext cx="1006938" cy="1224136"/>
            </a:xfrm>
            <a:prstGeom prst="parallelogram">
              <a:avLst>
                <a:gd name="adj" fmla="val 23108"/>
              </a:avLst>
            </a:prstGeom>
            <a:solidFill>
              <a:schemeClr val="bg1"/>
            </a:solidFill>
            <a:ln>
              <a:noFill/>
            </a:ln>
            <a:effectLst>
              <a:reflection blurRad="6350" stA="52000" endA="300" endPos="35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중고딕" panose="02030600000101010101" pitchFamily="18" charset="-127"/>
                <a:ea typeface="HY중고딕" panose="02030600000101010101" pitchFamily="18" charset="-127"/>
              </a:endParaRPr>
            </a:p>
          </p:txBody>
        </p:sp>
      </p:grpSp>
      <p:grpSp>
        <p:nvGrpSpPr>
          <p:cNvPr id="10" name="그룹 7"/>
          <p:cNvGrpSpPr/>
          <p:nvPr/>
        </p:nvGrpSpPr>
        <p:grpSpPr>
          <a:xfrm>
            <a:off x="899592" y="2351581"/>
            <a:ext cx="7488832" cy="1125424"/>
            <a:chOff x="683568" y="1684939"/>
            <a:chExt cx="7056784" cy="1006938"/>
          </a:xfrm>
        </p:grpSpPr>
        <p:sp>
          <p:nvSpPr>
            <p:cNvPr id="11" name="직사각형 10"/>
            <p:cNvSpPr/>
            <p:nvPr/>
          </p:nvSpPr>
          <p:spPr>
            <a:xfrm>
              <a:off x="1907704" y="1921753"/>
              <a:ext cx="5832648" cy="770124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  <a:reflection blurRad="6350" stA="52000" endA="300" endPos="35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중고딕" panose="02030600000101010101" pitchFamily="18" charset="-127"/>
                <a:ea typeface="HY중고딕" panose="02030600000101010101" pitchFamily="18" charset="-127"/>
              </a:endParaRPr>
            </a:p>
          </p:txBody>
        </p:sp>
        <p:sp>
          <p:nvSpPr>
            <p:cNvPr id="12" name="평행 사변형 11"/>
            <p:cNvSpPr/>
            <p:nvPr/>
          </p:nvSpPr>
          <p:spPr>
            <a:xfrm rot="5400000">
              <a:off x="792167" y="1576340"/>
              <a:ext cx="1006938" cy="1224136"/>
            </a:xfrm>
            <a:prstGeom prst="parallelogram">
              <a:avLst>
                <a:gd name="adj" fmla="val 23108"/>
              </a:avLst>
            </a:prstGeom>
            <a:solidFill>
              <a:schemeClr val="bg1"/>
            </a:solidFill>
            <a:ln>
              <a:noFill/>
            </a:ln>
            <a:effectLst>
              <a:reflection blurRad="6350" stA="52000" endA="300" endPos="35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중고딕" panose="02030600000101010101" pitchFamily="18" charset="-127"/>
                <a:ea typeface="HY중고딕" panose="02030600000101010101" pitchFamily="18" charset="-127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960311" y="3695731"/>
            <a:ext cx="7416824" cy="1125424"/>
            <a:chOff x="467544" y="2693802"/>
            <a:chExt cx="7056784" cy="1006938"/>
          </a:xfrm>
        </p:grpSpPr>
        <p:sp>
          <p:nvSpPr>
            <p:cNvPr id="14" name="직사각형 13"/>
            <p:cNvSpPr/>
            <p:nvPr/>
          </p:nvSpPr>
          <p:spPr>
            <a:xfrm>
              <a:off x="1691680" y="2930616"/>
              <a:ext cx="5832648" cy="77012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  <a:reflection blurRad="6350" stA="52000" endA="300" endPos="35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중고딕" panose="02030600000101010101" pitchFamily="18" charset="-127"/>
                <a:ea typeface="HY중고딕" panose="02030600000101010101" pitchFamily="18" charset="-127"/>
              </a:endParaRPr>
            </a:p>
          </p:txBody>
        </p:sp>
        <p:sp>
          <p:nvSpPr>
            <p:cNvPr id="15" name="평행 사변형 14"/>
            <p:cNvSpPr/>
            <p:nvPr/>
          </p:nvSpPr>
          <p:spPr>
            <a:xfrm rot="5400000">
              <a:off x="576143" y="2585203"/>
              <a:ext cx="1006938" cy="1224136"/>
            </a:xfrm>
            <a:prstGeom prst="parallelogram">
              <a:avLst>
                <a:gd name="adj" fmla="val 23108"/>
              </a:avLst>
            </a:prstGeom>
            <a:solidFill>
              <a:schemeClr val="bg1"/>
            </a:solidFill>
            <a:ln>
              <a:noFill/>
            </a:ln>
            <a:effectLst>
              <a:reflection blurRad="6350" stA="52000" endA="300" endPos="35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중고딕" panose="02030600000101010101" pitchFamily="18" charset="-127"/>
                <a:ea typeface="HY중고딕" panose="02030600000101010101" pitchFamily="18" charset="-127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949022" y="5039880"/>
            <a:ext cx="7439402" cy="1125424"/>
            <a:chOff x="480120" y="3815914"/>
            <a:chExt cx="7056784" cy="1006938"/>
          </a:xfrm>
        </p:grpSpPr>
        <p:sp>
          <p:nvSpPr>
            <p:cNvPr id="17" name="직사각형 16"/>
            <p:cNvSpPr/>
            <p:nvPr/>
          </p:nvSpPr>
          <p:spPr>
            <a:xfrm>
              <a:off x="1704256" y="4052728"/>
              <a:ext cx="5832648" cy="7701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  <a:reflection blurRad="6350" stA="52000" endA="300" endPos="35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중고딕" panose="02030600000101010101" pitchFamily="18" charset="-127"/>
                <a:ea typeface="HY중고딕" panose="02030600000101010101" pitchFamily="18" charset="-127"/>
              </a:endParaRPr>
            </a:p>
          </p:txBody>
        </p:sp>
        <p:sp>
          <p:nvSpPr>
            <p:cNvPr id="18" name="평행 사변형 17"/>
            <p:cNvSpPr/>
            <p:nvPr/>
          </p:nvSpPr>
          <p:spPr>
            <a:xfrm rot="5400000">
              <a:off x="588719" y="3707315"/>
              <a:ext cx="1006938" cy="1224136"/>
            </a:xfrm>
            <a:prstGeom prst="parallelogram">
              <a:avLst>
                <a:gd name="adj" fmla="val 23108"/>
              </a:avLst>
            </a:prstGeom>
            <a:solidFill>
              <a:schemeClr val="bg1"/>
            </a:solidFill>
            <a:ln>
              <a:noFill/>
            </a:ln>
            <a:effectLst>
              <a:reflection blurRad="6350" stA="52000" endA="300" endPos="35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중고딕" panose="02030600000101010101" pitchFamily="18" charset="-127"/>
                <a:ea typeface="HY중고딕" panose="02030600000101010101" pitchFamily="18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280287" y="1414829"/>
            <a:ext cx="5256584" cy="56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bg1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haroni" panose="02010803020104030203" pitchFamily="2" charset="-79"/>
              </a:rPr>
              <a:t>국내외 농업환경</a:t>
            </a:r>
            <a:endParaRPr lang="en-US" altLang="ko-KR" sz="2400" b="1" dirty="0" smtClean="0">
              <a:solidFill>
                <a:schemeClr val="bg1"/>
              </a:solidFill>
              <a:latin typeface="HY중고딕" panose="02030600000101010101" pitchFamily="18" charset="-127"/>
              <a:ea typeface="HY중고딕" panose="02030600000101010101" pitchFamily="18" charset="-127"/>
              <a:cs typeface="Aharoni" panose="02010803020104030203" pitchFamily="2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9552" y="1515300"/>
            <a:ext cx="1641068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00B0F0"/>
                </a:solidFill>
                <a:latin typeface="HY견고딕" pitchFamily="18" charset="-127"/>
                <a:ea typeface="HY견고딕" pitchFamily="18" charset="-127"/>
                <a:cs typeface="Aharoni" panose="02010803020104030203" pitchFamily="2" charset="-79"/>
              </a:rPr>
              <a:t>CONTENTS 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7207" y="2612909"/>
            <a:ext cx="1904553" cy="40421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Aharoni" panose="02010803020104030203" pitchFamily="2" charset="-79"/>
              </a:rPr>
              <a:t>CONTENTS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Aharoni" panose="02010803020104030203" pitchFamily="2" charset="-79"/>
              </a:rPr>
              <a:t>2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  <a:cs typeface="Aharoni" panose="02010803020104030203" pitchFamily="2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28263" y="3992289"/>
            <a:ext cx="168852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92D050"/>
                </a:solidFill>
                <a:latin typeface="HY견고딕" pitchFamily="18" charset="-127"/>
                <a:ea typeface="HY견고딕" pitchFamily="18" charset="-127"/>
                <a:cs typeface="Aharoni" panose="02010803020104030203" pitchFamily="2" charset="-79"/>
              </a:rPr>
              <a:t>CONTENTS </a:t>
            </a:r>
            <a:r>
              <a:rPr lang="en-US" altLang="ko-KR" sz="1600" b="1" dirty="0">
                <a:solidFill>
                  <a:srgbClr val="92D050"/>
                </a:solidFill>
                <a:latin typeface="HY견고딕" pitchFamily="18" charset="-127"/>
                <a:ea typeface="HY견고딕" pitchFamily="18" charset="-127"/>
                <a:cs typeface="Aharoni" panose="02010803020104030203" pitchFamily="2" charset="-79"/>
              </a:rPr>
              <a:t>3</a:t>
            </a:r>
            <a:endParaRPr lang="en-US" altLang="ko-KR" sz="1600" b="1" dirty="0" smtClean="0">
              <a:solidFill>
                <a:srgbClr val="92D050"/>
              </a:solidFill>
              <a:latin typeface="HY견고딕" pitchFamily="18" charset="-127"/>
              <a:ea typeface="HY견고딕" pitchFamily="18" charset="-127"/>
              <a:cs typeface="Aharoni" panose="02010803020104030203" pitchFamily="2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9552" y="5397007"/>
            <a:ext cx="1760537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accent5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  <a:cs typeface="Aharoni" panose="02010803020104030203" pitchFamily="2" charset="-79"/>
              </a:rPr>
              <a:t>CONTENTS </a:t>
            </a:r>
            <a:r>
              <a:rPr lang="en-US" altLang="ko-KR" sz="1600" b="1" dirty="0">
                <a:solidFill>
                  <a:schemeClr val="accent5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  <a:cs typeface="Aharoni" panose="02010803020104030203" pitchFamily="2" charset="-79"/>
              </a:rPr>
              <a:t>4</a:t>
            </a:r>
            <a:endParaRPr lang="en-US" altLang="ko-KR" sz="1600" b="1" dirty="0" smtClean="0">
              <a:solidFill>
                <a:schemeClr val="accent5">
                  <a:lumMod val="75000"/>
                </a:schemeClr>
              </a:solidFill>
              <a:latin typeface="HY견고딕" pitchFamily="18" charset="-127"/>
              <a:ea typeface="HY견고딕" pitchFamily="18" charset="-127"/>
              <a:cs typeface="Aharoni" panose="02010803020104030203" pitchFamily="2" charset="-79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279033" y="2683653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bg1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haroni" panose="02010803020104030203" pitchFamily="2" charset="-79"/>
              </a:rPr>
              <a:t>농산물우수관리</a:t>
            </a:r>
            <a:r>
              <a:rPr lang="en-US" altLang="ko-KR" sz="2400" b="1" dirty="0" smtClean="0">
                <a:solidFill>
                  <a:schemeClr val="bg1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haroni" panose="02010803020104030203" pitchFamily="2" charset="-79"/>
              </a:rPr>
              <a:t>(GAP)</a:t>
            </a:r>
            <a:r>
              <a:rPr lang="ko-KR" altLang="en-US" sz="2400" b="1" dirty="0" smtClean="0">
                <a:solidFill>
                  <a:schemeClr val="bg1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haroni" panose="02010803020104030203" pitchFamily="2" charset="-79"/>
              </a:rPr>
              <a:t>제도의 이해</a:t>
            </a:r>
            <a:endParaRPr lang="en-US" altLang="ko-KR" sz="2400" b="1" dirty="0" smtClean="0">
              <a:solidFill>
                <a:schemeClr val="bg1"/>
              </a:solidFill>
              <a:latin typeface="HY중고딕" panose="02030600000101010101" pitchFamily="18" charset="-127"/>
              <a:ea typeface="HY중고딕" panose="02030600000101010101" pitchFamily="18" charset="-127"/>
              <a:cs typeface="Aharoni" panose="02010803020104030203" pitchFamily="2" charset="-79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279032" y="4022072"/>
            <a:ext cx="6469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bg1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haroni" panose="02010803020104030203" pitchFamily="2" charset="-79"/>
              </a:rPr>
              <a:t>농산물우수관리</a:t>
            </a:r>
            <a:r>
              <a:rPr lang="en-US" altLang="ko-KR" sz="2400" b="1" dirty="0" smtClean="0">
                <a:solidFill>
                  <a:schemeClr val="bg1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haroni" panose="02010803020104030203" pitchFamily="2" charset="-79"/>
              </a:rPr>
              <a:t>(GAP)</a:t>
            </a:r>
            <a:r>
              <a:rPr lang="ko-KR" altLang="en-US" sz="2400" b="1" dirty="0" smtClean="0">
                <a:solidFill>
                  <a:schemeClr val="bg1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haroni" panose="02010803020104030203" pitchFamily="2" charset="-79"/>
              </a:rPr>
              <a:t>기관 및 관리시설 지정</a:t>
            </a:r>
            <a:endParaRPr lang="en-US" altLang="ko-KR" sz="2400" b="1" dirty="0" smtClean="0">
              <a:solidFill>
                <a:schemeClr val="bg1"/>
              </a:solidFill>
              <a:latin typeface="HY중고딕" panose="02030600000101010101" pitchFamily="18" charset="-127"/>
              <a:ea typeface="HY중고딕" panose="02030600000101010101" pitchFamily="18" charset="-127"/>
              <a:cs typeface="Aharoni" panose="02010803020104030203" pitchFamily="2" charset="-79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278761" y="5374957"/>
            <a:ext cx="6469432" cy="56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bg1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haroni" panose="02010803020104030203" pitchFamily="2" charset="-79"/>
              </a:rPr>
              <a:t>농산물이력추적관리제도</a:t>
            </a:r>
            <a:endParaRPr lang="en-US" altLang="ko-KR" sz="2400" b="1" dirty="0" smtClean="0">
              <a:solidFill>
                <a:schemeClr val="bg1"/>
              </a:solidFill>
              <a:latin typeface="HY중고딕" panose="02030600000101010101" pitchFamily="18" charset="-127"/>
              <a:ea typeface="HY중고딕" panose="02030600000101010101" pitchFamily="18" charset="-127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6109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32"/>
          <p:cNvGrpSpPr/>
          <p:nvPr/>
        </p:nvGrpSpPr>
        <p:grpSpPr>
          <a:xfrm>
            <a:off x="323154" y="478656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3672408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90538" y="548264"/>
            <a:ext cx="2961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농업의 현실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66720" y="1214422"/>
            <a:ext cx="3286148" cy="1000132"/>
          </a:xfrm>
          <a:prstGeom prst="rect">
            <a:avLst/>
          </a:prstGeom>
          <a:noFill/>
          <a:ln>
            <a:solidFill>
              <a:srgbClr val="4EAF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/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농약</a:t>
            </a:r>
            <a:r>
              <a:rPr lang="en-US" altLang="ko-KR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비료</a:t>
            </a:r>
            <a:r>
              <a:rPr lang="en-US" altLang="ko-KR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성장촉진제</a:t>
            </a:r>
            <a:r>
              <a:rPr lang="en-US" altLang="ko-KR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</a:p>
          <a:p>
            <a:pPr marL="342900" indent="-342900" algn="ctr"/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항생제 등의 무분별한 사용</a:t>
            </a:r>
            <a:endParaRPr lang="ko-KR" altLang="en-US" sz="2000" b="1" dirty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3" name="줄무늬가 있는 오른쪽 화살표 42"/>
          <p:cNvSpPr/>
          <p:nvPr/>
        </p:nvSpPr>
        <p:spPr>
          <a:xfrm>
            <a:off x="4381496" y="1401440"/>
            <a:ext cx="642942" cy="571504"/>
          </a:xfrm>
          <a:prstGeom prst="stripedRightArrow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5381628" y="1214422"/>
            <a:ext cx="3429024" cy="1000132"/>
          </a:xfrm>
          <a:prstGeom prst="rect">
            <a:avLst/>
          </a:prstGeom>
          <a:noFill/>
          <a:ln>
            <a:solidFill>
              <a:srgbClr val="4EAF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/>
            <a:r>
              <a:rPr lang="ko-KR" altLang="en-US" sz="2000" b="1" spc="-150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토양</a:t>
            </a:r>
            <a:r>
              <a:rPr lang="en-US" altLang="ko-KR" sz="2000" b="1" spc="-150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·</a:t>
            </a:r>
            <a:r>
              <a:rPr lang="ko-KR" altLang="en-US" sz="2000" b="1" spc="-150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수질 등 환경파괴</a:t>
            </a:r>
            <a:endParaRPr lang="en-US" altLang="ko-KR" sz="2000" b="1" spc="-150" dirty="0" smtClean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342900" indent="-342900" algn="ctr"/>
            <a:r>
              <a:rPr lang="ko-KR" altLang="en-US" sz="2000" b="1" spc="-150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식물 자립성 상실</a:t>
            </a:r>
            <a:endParaRPr lang="ko-KR" altLang="en-US" sz="2000" b="1" spc="-150" dirty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9" name="모서리가 둥근 직사각형 48"/>
          <p:cNvSpPr/>
          <p:nvPr/>
        </p:nvSpPr>
        <p:spPr>
          <a:xfrm>
            <a:off x="595282" y="2714620"/>
            <a:ext cx="3357586" cy="3500462"/>
          </a:xfrm>
          <a:prstGeom prst="roundRect">
            <a:avLst/>
          </a:prstGeom>
          <a:gradFill flip="none" rotWithShape="1">
            <a:gsLst>
              <a:gs pos="0">
                <a:srgbClr val="FBEAC7"/>
              </a:gs>
              <a:gs pos="100000">
                <a:srgbClr val="FEE7F2"/>
              </a:gs>
              <a:gs pos="100000">
                <a:srgbClr val="FAC77D"/>
              </a:gs>
              <a:gs pos="100000">
                <a:srgbClr val="FBA97D"/>
              </a:gs>
              <a:gs pos="58000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토양의 사막화</a:t>
            </a:r>
            <a:endParaRPr lang="en-US" altLang="ko-KR" sz="2000" b="1" dirty="0" smtClean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유해중금속 오염</a:t>
            </a:r>
            <a:endParaRPr lang="en-US" altLang="ko-KR" sz="2000" b="1" dirty="0" smtClean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화학물질 오염</a:t>
            </a:r>
            <a:endParaRPr lang="en-US" altLang="ko-KR" sz="2000" b="1" dirty="0" smtClean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err="1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염류집적</a:t>
            </a:r>
            <a:endParaRPr lang="en-US" altLang="ko-KR" sz="2000" b="1" dirty="0" smtClean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연작장해</a:t>
            </a:r>
            <a:endParaRPr lang="en-US" altLang="ko-KR" sz="2000" b="1" dirty="0" smtClean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생리장해</a:t>
            </a:r>
            <a:endParaRPr lang="en-US" altLang="ko-KR" sz="2000" b="1" dirty="0" smtClean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농약의 대한 내성</a:t>
            </a:r>
            <a:endParaRPr lang="ko-KR" altLang="en-US" sz="2000" b="1" dirty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5453066" y="2857496"/>
            <a:ext cx="3357586" cy="928694"/>
          </a:xfrm>
          <a:prstGeom prst="rect">
            <a:avLst/>
          </a:prstGeom>
          <a:noFill/>
          <a:ln>
            <a:gradFill flip="none" rotWithShape="1">
              <a:gsLst>
                <a:gs pos="0">
                  <a:srgbClr val="4EAFDA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생산량 감소</a:t>
            </a:r>
            <a:endParaRPr lang="ko-KR" altLang="en-US" sz="2000" b="1" dirty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5453066" y="4000504"/>
            <a:ext cx="3357586" cy="928694"/>
          </a:xfrm>
          <a:prstGeom prst="rect">
            <a:avLst/>
          </a:prstGeom>
          <a:noFill/>
          <a:ln>
            <a:gradFill flip="none" rotWithShape="1">
              <a:gsLst>
                <a:gs pos="0">
                  <a:srgbClr val="4EAFDA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화학비료</a:t>
            </a:r>
            <a:r>
              <a:rPr lang="en-US" altLang="ko-KR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농약 사용 증가</a:t>
            </a:r>
            <a:endParaRPr lang="ko-KR" altLang="en-US" sz="2000" b="1" dirty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453066" y="5143512"/>
            <a:ext cx="3357586" cy="928694"/>
          </a:xfrm>
          <a:prstGeom prst="rect">
            <a:avLst/>
          </a:prstGeom>
          <a:noFill/>
          <a:ln>
            <a:gradFill flip="none" rotWithShape="1">
              <a:gsLst>
                <a:gs pos="0">
                  <a:srgbClr val="4EAFDA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경영비 상승</a:t>
            </a:r>
            <a:r>
              <a:rPr lang="en-US" altLang="ko-KR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2000" b="1" dirty="0" smtClean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농가소득 감소</a:t>
            </a:r>
            <a:endParaRPr lang="ko-KR" altLang="en-US" sz="2000" b="1" dirty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4" name="오른쪽 중괄호 53"/>
          <p:cNvSpPr/>
          <p:nvPr/>
        </p:nvSpPr>
        <p:spPr>
          <a:xfrm>
            <a:off x="4310058" y="2786058"/>
            <a:ext cx="785818" cy="328614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/>
          <p:cNvSpPr txBox="1"/>
          <p:nvPr/>
        </p:nvSpPr>
        <p:spPr>
          <a:xfrm>
            <a:off x="300334" y="44624"/>
            <a:ext cx="56758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1.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국내외 농업 환경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998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23154" y="478656"/>
            <a:ext cx="8820472" cy="63813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한쪽 모서리가 둥근 사각형 26"/>
          <p:cNvSpPr/>
          <p:nvPr/>
        </p:nvSpPr>
        <p:spPr>
          <a:xfrm>
            <a:off x="323154" y="478656"/>
            <a:ext cx="3672408" cy="576064"/>
          </a:xfrm>
          <a:prstGeom prst="round1Rect">
            <a:avLst/>
          </a:prstGeom>
          <a:solidFill>
            <a:srgbClr val="3818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각 삼각형 31"/>
          <p:cNvSpPr/>
          <p:nvPr/>
        </p:nvSpPr>
        <p:spPr>
          <a:xfrm rot="5400000">
            <a:off x="323154" y="478656"/>
            <a:ext cx="576064" cy="576064"/>
          </a:xfrm>
          <a:prstGeom prst="rtTriangl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2961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농업의 현실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666984" y="1434849"/>
            <a:ext cx="4214842" cy="857256"/>
          </a:xfrm>
          <a:prstGeom prst="rect">
            <a:avLst/>
          </a:prstGeom>
          <a:noFill/>
          <a:ln>
            <a:gradFill>
              <a:gsLst>
                <a:gs pos="0">
                  <a:srgbClr val="4EAFDA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en-US" altLang="ko-KR" sz="2400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2025</a:t>
            </a:r>
            <a:r>
              <a:rPr lang="ko-KR" altLang="en-US" sz="2400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년 세계 인구 </a:t>
            </a:r>
            <a:r>
              <a:rPr lang="en-US" altLang="ko-KR" sz="2400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96</a:t>
            </a:r>
            <a:r>
              <a:rPr lang="ko-KR" altLang="en-US" sz="2400" b="1" dirty="0" err="1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억명</a:t>
            </a:r>
            <a:endParaRPr lang="en-US" altLang="ko-KR" sz="2400" b="1" dirty="0" smtClean="0">
              <a:solidFill>
                <a:schemeClr val="tx1"/>
              </a:solidFill>
              <a:latin typeface="HY강B" pitchFamily="18" charset="-127"/>
              <a:ea typeface="HY강B" pitchFamily="18" charset="-127"/>
            </a:endParaRPr>
          </a:p>
          <a:p>
            <a:pPr algn="ctr" latinLnBrk="0"/>
            <a:r>
              <a:rPr lang="en-US" altLang="ko-KR" sz="2400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(UN</a:t>
            </a:r>
            <a:r>
              <a:rPr lang="ko-KR" altLang="en-US" sz="2400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세계인구 전망 보고서</a:t>
            </a:r>
            <a:r>
              <a:rPr lang="en-US" altLang="ko-KR" sz="2400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)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11560" y="2577857"/>
            <a:ext cx="2341176" cy="857256"/>
          </a:xfrm>
          <a:prstGeom prst="rect">
            <a:avLst/>
          </a:prstGeom>
          <a:noFill/>
          <a:ln>
            <a:gradFill>
              <a:gsLst>
                <a:gs pos="0">
                  <a:srgbClr val="4EAFDA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식량 </a:t>
            </a:r>
            <a:r>
              <a:rPr lang="en-US" altLang="ko-KR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70% </a:t>
            </a:r>
            <a:r>
              <a:rPr lang="ko-KR" altLang="en-US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증산 필요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230550" y="2577857"/>
            <a:ext cx="2701094" cy="857256"/>
          </a:xfrm>
          <a:prstGeom prst="rect">
            <a:avLst/>
          </a:prstGeom>
          <a:noFill/>
          <a:ln>
            <a:gradFill>
              <a:gsLst>
                <a:gs pos="0">
                  <a:srgbClr val="4EAFDA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세계 인구 </a:t>
            </a:r>
            <a:r>
              <a:rPr lang="en-US" altLang="ko-KR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50%</a:t>
            </a:r>
            <a:r>
              <a:rPr lang="ko-KR" altLang="en-US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이상 물 부족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202784" y="2577857"/>
            <a:ext cx="2726174" cy="857256"/>
          </a:xfrm>
          <a:prstGeom prst="rect">
            <a:avLst/>
          </a:prstGeom>
          <a:noFill/>
          <a:ln>
            <a:gradFill>
              <a:gsLst>
                <a:gs pos="0">
                  <a:srgbClr val="4EAFDA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en-US" altLang="ko-KR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50% </a:t>
            </a:r>
            <a:r>
              <a:rPr lang="ko-KR" altLang="en-US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국가가 더 많은 식량 필요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3" name="이등변 삼각형 19"/>
          <p:cNvSpPr>
            <a:spLocks noChangeArrowheads="1"/>
          </p:cNvSpPr>
          <p:nvPr/>
        </p:nvSpPr>
        <p:spPr bwMode="auto">
          <a:xfrm rot="10800000">
            <a:off x="1130325" y="3671656"/>
            <a:ext cx="7394575" cy="69215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4" name="TextBox 3"/>
          <p:cNvSpPr txBox="1">
            <a:spLocks noChangeArrowheads="1"/>
          </p:cNvSpPr>
          <p:nvPr/>
        </p:nvSpPr>
        <p:spPr bwMode="auto">
          <a:xfrm>
            <a:off x="4273575" y="3789131"/>
            <a:ext cx="11080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dirty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해결방안</a:t>
            </a:r>
          </a:p>
        </p:txBody>
      </p:sp>
      <p:sp>
        <p:nvSpPr>
          <p:cNvPr id="25" name="TextBox 4"/>
          <p:cNvSpPr txBox="1">
            <a:spLocks noChangeArrowheads="1"/>
          </p:cNvSpPr>
          <p:nvPr/>
        </p:nvSpPr>
        <p:spPr bwMode="auto">
          <a:xfrm>
            <a:off x="1631355" y="4578121"/>
            <a:ext cx="6410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ko-KR" altLang="en-US" sz="2800" dirty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안전하고</a:t>
            </a:r>
            <a:r>
              <a:rPr lang="en-US" altLang="ko-KR" sz="2800" dirty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dirty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지속적이며 책임감</a:t>
            </a:r>
            <a:r>
              <a:rPr lang="en-US" altLang="ko-KR" sz="2800" dirty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dirty="0">
                <a:solidFill>
                  <a:srgbClr val="006600"/>
                </a:solidFill>
                <a:latin typeface="HY헤드라인M" pitchFamily="18" charset="-127"/>
                <a:ea typeface="HY헤드라인M" pitchFamily="18" charset="-127"/>
              </a:rPr>
              <a:t>있는 농업</a:t>
            </a:r>
          </a:p>
        </p:txBody>
      </p: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1757346" y="5435377"/>
            <a:ext cx="8382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dirty="0">
                <a:solidFill>
                  <a:srgbClr val="006600"/>
                </a:solidFill>
              </a:rPr>
              <a:t>Safety</a:t>
            </a:r>
            <a:endParaRPr lang="ko-KR" altLang="en-US" dirty="0">
              <a:solidFill>
                <a:srgbClr val="006600"/>
              </a:solidFill>
            </a:endParaRPr>
          </a:p>
        </p:txBody>
      </p:sp>
      <p:sp>
        <p:nvSpPr>
          <p:cNvPr id="28" name="TextBox 7"/>
          <p:cNvSpPr txBox="1">
            <a:spLocks noChangeArrowheads="1"/>
          </p:cNvSpPr>
          <p:nvPr/>
        </p:nvSpPr>
        <p:spPr bwMode="auto">
          <a:xfrm>
            <a:off x="3276598" y="5422680"/>
            <a:ext cx="13906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dirty="0">
                <a:solidFill>
                  <a:srgbClr val="006600"/>
                </a:solidFill>
              </a:rPr>
              <a:t>Sustainable</a:t>
            </a:r>
            <a:endParaRPr lang="ko-KR" altLang="en-US" dirty="0">
              <a:solidFill>
                <a:srgbClr val="006600"/>
              </a:solidFill>
            </a:endParaRPr>
          </a:p>
        </p:txBody>
      </p:sp>
      <p:sp>
        <p:nvSpPr>
          <p:cNvPr id="29" name="TextBox 8"/>
          <p:cNvSpPr txBox="1">
            <a:spLocks noChangeArrowheads="1"/>
          </p:cNvSpPr>
          <p:nvPr/>
        </p:nvSpPr>
        <p:spPr bwMode="auto">
          <a:xfrm>
            <a:off x="4999048" y="5377587"/>
            <a:ext cx="145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dirty="0">
                <a:solidFill>
                  <a:srgbClr val="006600"/>
                </a:solidFill>
              </a:rPr>
              <a:t>Responsible</a:t>
            </a:r>
            <a:endParaRPr lang="ko-KR" altLang="en-US" dirty="0">
              <a:solidFill>
                <a:srgbClr val="0066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0334" y="44624"/>
            <a:ext cx="56758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1.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국내외 농업 환경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6164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32"/>
          <p:cNvGrpSpPr/>
          <p:nvPr/>
        </p:nvGrpSpPr>
        <p:grpSpPr>
          <a:xfrm>
            <a:off x="323528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3672408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90538" y="548264"/>
            <a:ext cx="2961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 시장의 트렌드 변화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412776"/>
            <a:ext cx="8124044" cy="3431614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4716016" y="6453336"/>
            <a:ext cx="4320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출처</a:t>
            </a:r>
            <a:r>
              <a:rPr lang="en-US" altLang="ko-KR" sz="11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1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농산물시장의 트렌드 변화와 대응</a:t>
            </a:r>
            <a:r>
              <a:rPr lang="en-US" altLang="ko-KR" sz="11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1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삼성경제연구소</a:t>
            </a:r>
            <a:r>
              <a:rPr lang="en-US" altLang="ko-KR" sz="11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2011)</a:t>
            </a:r>
            <a:endParaRPr lang="ko-KR" altLang="en-US" sz="11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7584" y="5013176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식량을 언제든 수입할 수 있다는 건 착각</a:t>
            </a:r>
            <a:r>
              <a:rPr lang="en-US" altLang="ko-KR" sz="28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!</a:t>
            </a:r>
            <a:endParaRPr lang="ko-KR" altLang="en-US" sz="2800" b="1" dirty="0">
              <a:solidFill>
                <a:srgbClr val="008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339752" y="5579771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           안정적 생산체계 구축 필요</a:t>
            </a:r>
            <a:endParaRPr lang="ko-KR" altLang="en-US" sz="2800" b="1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0334" y="44624"/>
            <a:ext cx="56758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1.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국내외 농업 환경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304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32"/>
          <p:cNvGrpSpPr/>
          <p:nvPr/>
        </p:nvGrpSpPr>
        <p:grpSpPr>
          <a:xfrm>
            <a:off x="323528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3672408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90539" y="54826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농업의 요구사항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3" name="Picture 2" descr="식량안보지수에 대한 이미지 검색결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291" y="1196752"/>
            <a:ext cx="8496945" cy="4517543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454844" y="5993616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안정적 생산</a:t>
            </a:r>
            <a:r>
              <a:rPr lang="en-US" altLang="ko-KR" sz="28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8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안전성 확보</a:t>
            </a:r>
            <a:r>
              <a:rPr lang="en-US" altLang="ko-KR" sz="28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8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농업환경 보전</a:t>
            </a:r>
            <a:endParaRPr lang="ko-KR" altLang="en-US" sz="2800" b="1" dirty="0">
              <a:solidFill>
                <a:srgbClr val="008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오른쪽 화살표 2"/>
          <p:cNvSpPr/>
          <p:nvPr/>
        </p:nvSpPr>
        <p:spPr>
          <a:xfrm>
            <a:off x="7151588" y="6067896"/>
            <a:ext cx="444748" cy="42354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877272"/>
            <a:ext cx="822499" cy="78432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00334" y="44624"/>
            <a:ext cx="56758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1.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국내외 농업 환경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32"/>
          <p:cNvGrpSpPr/>
          <p:nvPr/>
        </p:nvGrpSpPr>
        <p:grpSpPr>
          <a:xfrm>
            <a:off x="323528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3672408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90539" y="54826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농업의 요구사항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타원 2"/>
          <p:cNvSpPr/>
          <p:nvPr/>
        </p:nvSpPr>
        <p:spPr>
          <a:xfrm>
            <a:off x="2987824" y="1515772"/>
            <a:ext cx="2880320" cy="2972098"/>
          </a:xfrm>
          <a:prstGeom prst="ellipse">
            <a:avLst/>
          </a:prstGeom>
          <a:solidFill>
            <a:srgbClr val="00B0F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3696193" y="2645965"/>
            <a:ext cx="3042084" cy="2988154"/>
          </a:xfrm>
          <a:prstGeom prst="ellipse">
            <a:avLst/>
          </a:prstGeom>
          <a:solidFill>
            <a:schemeClr val="accent4">
              <a:lumMod val="60000"/>
              <a:lumOff val="40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2159732" y="2713330"/>
            <a:ext cx="3042084" cy="2988154"/>
          </a:xfrm>
          <a:prstGeom prst="ellipse">
            <a:avLst/>
          </a:prstGeom>
          <a:solidFill>
            <a:srgbClr val="008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771038" y="1628800"/>
            <a:ext cx="13138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농산물안전성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391175" y="4143973"/>
            <a:ext cx="13138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안정적 생   산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158574" y="4167038"/>
            <a:ext cx="13138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환 경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보 전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23928" y="3318892"/>
            <a:ext cx="13138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식량</a:t>
            </a:r>
            <a:endParaRPr lang="en-US" altLang="ko-KR" sz="2800" dirty="0" smtClean="0"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800" dirty="0" smtClean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자급</a:t>
            </a:r>
            <a:endParaRPr lang="ko-KR" altLang="en-US" sz="2800" dirty="0"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사각형 설명선 29"/>
          <p:cNvSpPr/>
          <p:nvPr/>
        </p:nvSpPr>
        <p:spPr>
          <a:xfrm>
            <a:off x="5652120" y="949379"/>
            <a:ext cx="3240360" cy="971562"/>
          </a:xfrm>
          <a:prstGeom prst="wedgeRectCallout">
            <a:avLst>
              <a:gd name="adj1" fmla="val -63164"/>
              <a:gd name="adj2" fmla="val 36427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002060"/>
                </a:solidFill>
              </a:rPr>
              <a:t>생물학적</a:t>
            </a:r>
            <a:r>
              <a:rPr lang="en-US" altLang="ko-KR" dirty="0" smtClean="0">
                <a:solidFill>
                  <a:srgbClr val="002060"/>
                </a:solidFill>
              </a:rPr>
              <a:t>, </a:t>
            </a:r>
            <a:r>
              <a:rPr lang="ko-KR" altLang="en-US" dirty="0" smtClean="0">
                <a:solidFill>
                  <a:srgbClr val="002060"/>
                </a:solidFill>
              </a:rPr>
              <a:t>물리적</a:t>
            </a:r>
            <a:r>
              <a:rPr lang="en-US" altLang="ko-KR" dirty="0" smtClean="0">
                <a:solidFill>
                  <a:srgbClr val="002060"/>
                </a:solidFill>
              </a:rPr>
              <a:t>, </a:t>
            </a:r>
            <a:r>
              <a:rPr lang="ko-KR" altLang="en-US" dirty="0" smtClean="0">
                <a:solidFill>
                  <a:srgbClr val="002060"/>
                </a:solidFill>
              </a:rPr>
              <a:t>화학적</a:t>
            </a:r>
            <a:endParaRPr lang="en-US" altLang="ko-KR" dirty="0" smtClean="0">
              <a:solidFill>
                <a:srgbClr val="002060"/>
              </a:solidFill>
            </a:endParaRPr>
          </a:p>
          <a:p>
            <a:pPr algn="ctr"/>
            <a:r>
              <a:rPr lang="ko-KR" altLang="en-US" dirty="0" smtClean="0">
                <a:solidFill>
                  <a:srgbClr val="002060"/>
                </a:solidFill>
              </a:rPr>
              <a:t> 위해요소로부터 안전성 확보</a:t>
            </a:r>
            <a:endParaRPr lang="ko-KR" altLang="en-US" dirty="0">
              <a:solidFill>
                <a:srgbClr val="002060"/>
              </a:solidFill>
            </a:endParaRPr>
          </a:p>
        </p:txBody>
      </p:sp>
      <p:sp>
        <p:nvSpPr>
          <p:cNvPr id="41" name="사각형 설명선 40"/>
          <p:cNvSpPr/>
          <p:nvPr/>
        </p:nvSpPr>
        <p:spPr>
          <a:xfrm>
            <a:off x="497752" y="5729718"/>
            <a:ext cx="3714208" cy="971562"/>
          </a:xfrm>
          <a:prstGeom prst="wedgeRectCallout">
            <a:avLst>
              <a:gd name="adj1" fmla="val -748"/>
              <a:gd name="adj2" fmla="val -103767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002060"/>
                </a:solidFill>
              </a:rPr>
              <a:t>경지면적 감소</a:t>
            </a:r>
            <a:r>
              <a:rPr lang="en-US" altLang="ko-KR" dirty="0" smtClean="0">
                <a:solidFill>
                  <a:srgbClr val="002060"/>
                </a:solidFill>
              </a:rPr>
              <a:t>, </a:t>
            </a:r>
            <a:r>
              <a:rPr lang="ko-KR" altLang="en-US" dirty="0" smtClean="0">
                <a:solidFill>
                  <a:srgbClr val="002060"/>
                </a:solidFill>
              </a:rPr>
              <a:t>농업인구 고령화</a:t>
            </a:r>
            <a:r>
              <a:rPr lang="en-US" altLang="ko-KR" dirty="0" smtClean="0">
                <a:solidFill>
                  <a:srgbClr val="002060"/>
                </a:solidFill>
              </a:rPr>
              <a:t>, </a:t>
            </a:r>
            <a:r>
              <a:rPr lang="ko-KR" altLang="en-US" dirty="0" smtClean="0">
                <a:solidFill>
                  <a:srgbClr val="002060"/>
                </a:solidFill>
              </a:rPr>
              <a:t>생산비용 증가</a:t>
            </a:r>
            <a:r>
              <a:rPr lang="en-US" altLang="ko-KR" dirty="0" smtClean="0">
                <a:solidFill>
                  <a:srgbClr val="002060"/>
                </a:solidFill>
              </a:rPr>
              <a:t>, </a:t>
            </a:r>
            <a:r>
              <a:rPr lang="ko-KR" altLang="en-US" dirty="0" smtClean="0">
                <a:solidFill>
                  <a:srgbClr val="002060"/>
                </a:solidFill>
              </a:rPr>
              <a:t>유통구조의 복잡성</a:t>
            </a:r>
            <a:endParaRPr lang="ko-KR" altLang="en-US" dirty="0">
              <a:solidFill>
                <a:srgbClr val="002060"/>
              </a:solidFill>
            </a:endParaRPr>
          </a:p>
        </p:txBody>
      </p:sp>
      <p:sp>
        <p:nvSpPr>
          <p:cNvPr id="42" name="사각형 설명선 41"/>
          <p:cNvSpPr/>
          <p:nvPr/>
        </p:nvSpPr>
        <p:spPr>
          <a:xfrm>
            <a:off x="5508104" y="5697177"/>
            <a:ext cx="3456384" cy="972183"/>
          </a:xfrm>
          <a:prstGeom prst="wedgeRectCallout">
            <a:avLst>
              <a:gd name="adj1" fmla="val -26604"/>
              <a:gd name="adj2" fmla="val -103746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rgbClr val="002060"/>
                </a:solidFill>
              </a:rPr>
              <a:t>재배환경의</a:t>
            </a:r>
            <a:r>
              <a:rPr lang="ko-KR" altLang="en-US" dirty="0" smtClean="0">
                <a:solidFill>
                  <a:srgbClr val="002060"/>
                </a:solidFill>
              </a:rPr>
              <a:t> 오염</a:t>
            </a:r>
            <a:r>
              <a:rPr lang="en-US" altLang="ko-KR" dirty="0" smtClean="0">
                <a:solidFill>
                  <a:srgbClr val="002060"/>
                </a:solidFill>
              </a:rPr>
              <a:t>, </a:t>
            </a:r>
            <a:r>
              <a:rPr lang="ko-KR" altLang="en-US" dirty="0" err="1" smtClean="0">
                <a:solidFill>
                  <a:srgbClr val="002060"/>
                </a:solidFill>
              </a:rPr>
              <a:t>종다양성</a:t>
            </a:r>
            <a:r>
              <a:rPr lang="ko-KR" altLang="en-US" dirty="0" smtClean="0">
                <a:solidFill>
                  <a:srgbClr val="002060"/>
                </a:solidFill>
              </a:rPr>
              <a:t> 훼손</a:t>
            </a:r>
            <a:endParaRPr lang="ko-KR" altLang="en-US" dirty="0">
              <a:solidFill>
                <a:srgbClr val="00206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00334" y="44624"/>
            <a:ext cx="56758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1.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국내외 농업 환경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9446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32"/>
          <p:cNvGrpSpPr/>
          <p:nvPr/>
        </p:nvGrpSpPr>
        <p:grpSpPr>
          <a:xfrm>
            <a:off x="323528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생활속의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위해요소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pic>
        <p:nvPicPr>
          <p:cNvPr id="16" name="Picture 12" descr="관련 이미지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9648" y="980728"/>
            <a:ext cx="4694352" cy="4032448"/>
          </a:xfrm>
          <a:prstGeom prst="rect">
            <a:avLst/>
          </a:prstGeom>
          <a:noFill/>
        </p:spPr>
      </p:pic>
      <p:pic>
        <p:nvPicPr>
          <p:cNvPr id="17" name="Picture 4" descr="농산물안전성에 대한 이미지 검색결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913784"/>
            <a:ext cx="3034874" cy="1944216"/>
          </a:xfrm>
          <a:prstGeom prst="rect">
            <a:avLst/>
          </a:prstGeom>
          <a:noFill/>
        </p:spPr>
      </p:pic>
      <p:pic>
        <p:nvPicPr>
          <p:cNvPr id="18" name="Picture 10" descr="교통사고에 대한 이미지 검색결과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124744"/>
            <a:ext cx="3744416" cy="2500988"/>
          </a:xfrm>
          <a:prstGeom prst="rect">
            <a:avLst/>
          </a:prstGeom>
          <a:noFill/>
        </p:spPr>
      </p:pic>
      <p:pic>
        <p:nvPicPr>
          <p:cNvPr id="19" name="Picture 12" descr="매연에 대한 이미지 검색결과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1469" y="3644762"/>
            <a:ext cx="4112323" cy="27365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7814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32"/>
          <p:cNvGrpSpPr/>
          <p:nvPr/>
        </p:nvGrpSpPr>
        <p:grpSpPr>
          <a:xfrm>
            <a:off x="323528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질병발생 </a:t>
            </a:r>
            <a:r>
              <a:rPr lang="ko-KR" altLang="en-US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위험식품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종류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pic>
        <p:nvPicPr>
          <p:cNvPr id="14" name="Picture 4" descr="식품사고에 대한 이미지 검색결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266" y="1268760"/>
            <a:ext cx="8454014" cy="4752528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611560" y="6125234"/>
            <a:ext cx="8331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유해 미생물 등 생물학적 </a:t>
            </a:r>
            <a:r>
              <a:rPr lang="ko-KR" altLang="en-US" sz="2400" b="1" dirty="0" err="1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위해요소</a:t>
            </a:r>
            <a:r>
              <a:rPr lang="ko-KR" altLang="en-US" sz="24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 관리의 중요성 인식 필요</a:t>
            </a:r>
            <a:endParaRPr lang="ko-KR" altLang="en-US" sz="2400" b="1" dirty="0">
              <a:solidFill>
                <a:srgbClr val="0080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467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32"/>
          <p:cNvGrpSpPr/>
          <p:nvPr/>
        </p:nvGrpSpPr>
        <p:grpSpPr>
          <a:xfrm>
            <a:off x="323528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사전예방적 안전관리의 필요성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pic>
        <p:nvPicPr>
          <p:cNvPr id="12" name="Picture 2" descr="식품사고에 대한 이미지 검색결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922" y="2132856"/>
            <a:ext cx="7457486" cy="3312368"/>
          </a:xfrm>
          <a:prstGeom prst="rect">
            <a:avLst/>
          </a:prstGeom>
          <a:noFill/>
        </p:spPr>
      </p:pic>
      <p:sp>
        <p:nvSpPr>
          <p:cNvPr id="13" name="TextBox 68"/>
          <p:cNvSpPr txBox="1">
            <a:spLocks noChangeArrowheads="1"/>
          </p:cNvSpPr>
          <p:nvPr/>
        </p:nvSpPr>
        <p:spPr bwMode="auto">
          <a:xfrm>
            <a:off x="793553" y="1306860"/>
            <a:ext cx="79928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ko-KR" altLang="en-US" sz="2400" dirty="0" err="1" smtClean="0">
                <a:solidFill>
                  <a:srgbClr val="000000"/>
                </a:solidFill>
                <a:latin typeface="HY강B" pitchFamily="18" charset="-127"/>
                <a:ea typeface="HY강B" pitchFamily="18" charset="-127"/>
              </a:rPr>
              <a:t>농식품에</a:t>
            </a:r>
            <a:r>
              <a:rPr kumimoji="0" lang="ko-KR" altLang="en-US" sz="2400" dirty="0" smtClean="0">
                <a:solidFill>
                  <a:srgbClr val="000000"/>
                </a:solidFill>
                <a:latin typeface="HY강B" pitchFamily="18" charset="-127"/>
                <a:ea typeface="HY강B" pitchFamily="18" charset="-127"/>
              </a:rPr>
              <a:t> 대한 사전예방적 안전관리체계가 필요한 이유</a:t>
            </a:r>
            <a:endParaRPr kumimoji="0" lang="ko-KR" altLang="en-US" sz="2400" spc="-150" dirty="0">
              <a:solidFill>
                <a:srgbClr val="000000"/>
              </a:solidFill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01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32"/>
          <p:cNvGrpSpPr/>
          <p:nvPr/>
        </p:nvGrpSpPr>
        <p:grpSpPr>
          <a:xfrm>
            <a:off x="323528" y="474606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 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개념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539552" y="1349821"/>
            <a:ext cx="8424936" cy="1318621"/>
          </a:xfrm>
          <a:prstGeom prst="roundRect">
            <a:avLst>
              <a:gd name="adj" fmla="val 9857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양쪽 모서리가 둥근 사각형 2"/>
          <p:cNvSpPr/>
          <p:nvPr/>
        </p:nvSpPr>
        <p:spPr>
          <a:xfrm>
            <a:off x="683568" y="1463764"/>
            <a:ext cx="1521222" cy="576064"/>
          </a:xfrm>
          <a:prstGeom prst="round2SameRect">
            <a:avLst/>
          </a:prstGeom>
          <a:gradFill>
            <a:gsLst>
              <a:gs pos="1000">
                <a:schemeClr val="tx2"/>
              </a:gs>
              <a:gs pos="67000">
                <a:schemeClr val="accent1">
                  <a:lumMod val="45000"/>
                  <a:lumOff val="55000"/>
                </a:schemeClr>
              </a:gs>
              <a:gs pos="84000">
                <a:schemeClr val="accent1">
                  <a:lumMod val="45000"/>
                  <a:lumOff val="55000"/>
                </a:schemeClr>
              </a:gs>
              <a:gs pos="95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     적</a:t>
            </a:r>
            <a:endParaRPr lang="ko-KR" altLang="en-US" sz="20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3768" y="1412776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● 농산물 안전성 확보</a:t>
            </a:r>
            <a:endParaRPr lang="ko-KR" alt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2484649" y="1762306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● 환경오염 방지 및 농업환경 보전</a:t>
            </a:r>
            <a:endParaRPr lang="ko-KR" altLang="en-US" dirty="0"/>
          </a:p>
        </p:txBody>
      </p:sp>
      <p:sp>
        <p:nvSpPr>
          <p:cNvPr id="58" name="모서리가 둥근 직사각형 57"/>
          <p:cNvSpPr/>
          <p:nvPr/>
        </p:nvSpPr>
        <p:spPr>
          <a:xfrm>
            <a:off x="539552" y="3006005"/>
            <a:ext cx="8424936" cy="999059"/>
          </a:xfrm>
          <a:prstGeom prst="roundRect">
            <a:avLst>
              <a:gd name="adj" fmla="val 9857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양쪽 모서리가 둥근 사각형 58"/>
          <p:cNvSpPr/>
          <p:nvPr/>
        </p:nvSpPr>
        <p:spPr>
          <a:xfrm>
            <a:off x="683568" y="3119948"/>
            <a:ext cx="1521222" cy="576064"/>
          </a:xfrm>
          <a:prstGeom prst="round2SameRect">
            <a:avLst/>
          </a:prstGeom>
          <a:gradFill>
            <a:gsLst>
              <a:gs pos="59000">
                <a:srgbClr val="00B050"/>
              </a:gs>
              <a:gs pos="95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적용대상</a:t>
            </a:r>
            <a:endParaRPr lang="ko-KR" altLang="en-US" sz="20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483768" y="323521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● 농산물과 농업환경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재배포장</a:t>
            </a:r>
            <a:r>
              <a:rPr lang="ko-KR" altLang="en-US" dirty="0" smtClean="0"/>
              <a:t> 및 농업용수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62" name="모서리가 둥근 직사각형 61"/>
          <p:cNvSpPr/>
          <p:nvPr/>
        </p:nvSpPr>
        <p:spPr>
          <a:xfrm>
            <a:off x="539552" y="4734197"/>
            <a:ext cx="8424936" cy="1143075"/>
          </a:xfrm>
          <a:prstGeom prst="roundRect">
            <a:avLst>
              <a:gd name="adj" fmla="val 9857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양쪽 모서리가 둥근 사각형 62"/>
          <p:cNvSpPr/>
          <p:nvPr/>
        </p:nvSpPr>
        <p:spPr>
          <a:xfrm>
            <a:off x="683568" y="4848140"/>
            <a:ext cx="1521222" cy="576064"/>
          </a:xfrm>
          <a:prstGeom prst="round2SameRect">
            <a:avLst/>
          </a:prstGeom>
          <a:gradFill>
            <a:gsLst>
              <a:gs pos="1000">
                <a:srgbClr val="FFC000"/>
              </a:gs>
              <a:gs pos="100000">
                <a:schemeClr val="bg1"/>
              </a:gs>
              <a:gs pos="9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내      용</a:t>
            </a:r>
            <a:endParaRPr lang="ko-KR" altLang="en-US" sz="20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483768" y="4797152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● 농산물의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수확 후 관리 및 유통의 각 단계에서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잔류할 수 있는 농약</a:t>
            </a:r>
            <a:r>
              <a:rPr lang="en-US" altLang="ko-KR" dirty="0" smtClean="0"/>
              <a:t>, </a:t>
            </a:r>
            <a:r>
              <a:rPr lang="ko-KR" altLang="en-US" dirty="0" smtClean="0"/>
              <a:t>중금속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유해생물</a:t>
            </a:r>
            <a:r>
              <a:rPr lang="ko-KR" altLang="en-US" dirty="0" smtClean="0"/>
              <a:t> 등의 </a:t>
            </a:r>
            <a:r>
              <a:rPr lang="ko-KR" altLang="en-US" dirty="0" err="1" smtClean="0"/>
              <a:t>위해요소를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 적절하게 관리하는 것</a:t>
            </a:r>
            <a:endParaRPr lang="ko-KR" altLang="en-US" dirty="0"/>
          </a:p>
        </p:txBody>
      </p:sp>
      <p:sp>
        <p:nvSpPr>
          <p:cNvPr id="66" name="TextBox 65"/>
          <p:cNvSpPr txBox="1"/>
          <p:nvPr/>
        </p:nvSpPr>
        <p:spPr>
          <a:xfrm>
            <a:off x="2483768" y="2112536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● </a:t>
            </a:r>
            <a:r>
              <a:rPr lang="ko-KR" altLang="en-US" dirty="0" err="1" smtClean="0"/>
              <a:t>농작업자의</a:t>
            </a:r>
            <a:r>
              <a:rPr lang="ko-KR" altLang="en-US" dirty="0" smtClean="0"/>
              <a:t> 건강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안전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복지 실현</a:t>
            </a:r>
            <a:endParaRPr lang="ko-KR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8604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32"/>
          <p:cNvGrpSpPr/>
          <p:nvPr/>
        </p:nvGrpSpPr>
        <p:grpSpPr>
          <a:xfrm>
            <a:off x="323528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의 개념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214422"/>
            <a:ext cx="7072362" cy="2692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모서리가 둥근 직사각형 18"/>
          <p:cNvSpPr/>
          <p:nvPr/>
        </p:nvSpPr>
        <p:spPr>
          <a:xfrm>
            <a:off x="611560" y="4204098"/>
            <a:ext cx="8208912" cy="2321245"/>
          </a:xfrm>
          <a:prstGeom prst="roundRect">
            <a:avLst>
              <a:gd name="adj" fmla="val 9857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707904" y="4015574"/>
            <a:ext cx="18002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&lt;GAP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의 장점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4528578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① 농산물의 병원미생물 등에 의한 오염 감소 등으로 농산물의 안전성 제고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755576" y="4950115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② 농약이나 비료 등의 적정량 사용에 의한 환경 오염 감소</a:t>
            </a:r>
            <a:endParaRPr lang="ko-KR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755576" y="538216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③ </a:t>
            </a:r>
            <a:r>
              <a:rPr lang="ko-KR" altLang="en-US" dirty="0" err="1" smtClean="0"/>
              <a:t>농작업</a:t>
            </a:r>
            <a:r>
              <a:rPr lang="ko-KR" altLang="en-US" dirty="0" smtClean="0"/>
              <a:t> 중의 사고방지를 통해 노동 안전성 확보</a:t>
            </a:r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1287562" y="5909210"/>
            <a:ext cx="69568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008000"/>
                </a:solidFill>
                <a:latin typeface="HY견고딕" pitchFamily="18" charset="-127"/>
                <a:ea typeface="HY견고딕" pitchFamily="18" charset="-127"/>
              </a:rPr>
              <a:t>국내 농산물 품질향상으로 경쟁력 강화 및 소비자 신뢰 제고</a:t>
            </a:r>
            <a:endParaRPr lang="ko-KR" altLang="en-US" sz="2000" b="1" dirty="0">
              <a:solidFill>
                <a:srgbClr val="008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265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32"/>
          <p:cNvGrpSpPr/>
          <p:nvPr/>
        </p:nvGrpSpPr>
        <p:grpSpPr>
          <a:xfrm>
            <a:off x="323528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의 올바른 이해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pic>
        <p:nvPicPr>
          <p:cNvPr id="14" name="Picture 2" descr="사전예방적 안전관리기준에 대한 이미지 검색결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084358"/>
            <a:ext cx="6768752" cy="2435319"/>
          </a:xfrm>
          <a:prstGeom prst="rect">
            <a:avLst/>
          </a:prstGeom>
          <a:noFill/>
        </p:spPr>
      </p:pic>
      <p:sp>
        <p:nvSpPr>
          <p:cNvPr id="15" name="직사각형 14"/>
          <p:cNvSpPr/>
          <p:nvPr/>
        </p:nvSpPr>
        <p:spPr>
          <a:xfrm>
            <a:off x="467544" y="1844824"/>
            <a:ext cx="1368152" cy="1224136"/>
          </a:xfrm>
          <a:prstGeom prst="rect">
            <a:avLst/>
          </a:prstGeom>
          <a:solidFill>
            <a:srgbClr val="E2E2E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사 전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예 방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92052" y="4509120"/>
            <a:ext cx="1368152" cy="1224136"/>
          </a:xfrm>
          <a:prstGeom prst="rect">
            <a:avLst/>
          </a:prstGeom>
          <a:solidFill>
            <a:srgbClr val="E2E2E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합리적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기   준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2051720" y="3477258"/>
            <a:ext cx="3024336" cy="1463910"/>
            <a:chOff x="1907704" y="3477258"/>
            <a:chExt cx="3024336" cy="1463910"/>
          </a:xfrm>
        </p:grpSpPr>
        <p:sp>
          <p:nvSpPr>
            <p:cNvPr id="18" name="양쪽 모서리가 둥근 사각형 17"/>
            <p:cNvSpPr/>
            <p:nvPr/>
          </p:nvSpPr>
          <p:spPr>
            <a:xfrm>
              <a:off x="1979712" y="3513641"/>
              <a:ext cx="1872208" cy="504056"/>
            </a:xfrm>
            <a:prstGeom prst="round2SameRect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1907704" y="3861048"/>
              <a:ext cx="3024336" cy="1080120"/>
            </a:xfrm>
            <a:prstGeom prst="roundRect">
              <a:avLst/>
            </a:prstGeom>
            <a:solidFill>
              <a:srgbClr val="ECECEC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051720" y="4005064"/>
              <a:ext cx="288032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 smtClean="0"/>
                <a:t>농약 안전 사용기준 준수</a:t>
              </a:r>
              <a:endParaRPr lang="en-US" altLang="ko-KR" sz="1400" b="1" dirty="0" smtClean="0"/>
            </a:p>
            <a:p>
              <a:pPr>
                <a:lnSpc>
                  <a:spcPct val="150000"/>
                </a:lnSpc>
              </a:pPr>
              <a:r>
                <a:rPr lang="ko-KR" altLang="en-US" sz="1400" b="1" dirty="0" smtClean="0"/>
                <a:t>농약</a:t>
              </a:r>
              <a:r>
                <a:rPr lang="en-US" altLang="ko-KR" sz="1400" b="1" dirty="0" smtClean="0"/>
                <a:t>·</a:t>
              </a:r>
              <a:r>
                <a:rPr lang="ko-KR" altLang="en-US" sz="1400" b="1" dirty="0" smtClean="0"/>
                <a:t>중금속 잔류 허용기준 이내</a:t>
              </a:r>
              <a:endParaRPr lang="ko-KR" altLang="en-US" sz="14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123728" y="3477258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/>
                <a:t>농약관리</a:t>
              </a:r>
              <a:endParaRPr lang="ko-KR" altLang="en-US" b="1" dirty="0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5796136" y="3501008"/>
            <a:ext cx="3024336" cy="1463910"/>
            <a:chOff x="1907704" y="3477258"/>
            <a:chExt cx="3024336" cy="1463910"/>
          </a:xfrm>
        </p:grpSpPr>
        <p:sp>
          <p:nvSpPr>
            <p:cNvPr id="25" name="양쪽 모서리가 둥근 사각형 24"/>
            <p:cNvSpPr/>
            <p:nvPr/>
          </p:nvSpPr>
          <p:spPr>
            <a:xfrm>
              <a:off x="1979712" y="3513641"/>
              <a:ext cx="1872208" cy="504056"/>
            </a:xfrm>
            <a:prstGeom prst="round2SameRect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모서리가 둥근 직사각형 25"/>
            <p:cNvSpPr/>
            <p:nvPr/>
          </p:nvSpPr>
          <p:spPr>
            <a:xfrm>
              <a:off x="1907704" y="3861048"/>
              <a:ext cx="3024336" cy="1080120"/>
            </a:xfrm>
            <a:prstGeom prst="roundRect">
              <a:avLst/>
            </a:prstGeom>
            <a:solidFill>
              <a:srgbClr val="ECECEC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051720" y="4005064"/>
              <a:ext cx="288032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 smtClean="0"/>
                <a:t>토양 오염 우려기준 이내로 관리농업용수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err="1" smtClean="0"/>
                <a:t>먹는물</a:t>
              </a:r>
              <a:r>
                <a:rPr lang="ko-KR" altLang="en-US" sz="1400" b="1" dirty="0" smtClean="0"/>
                <a:t> 수질기준 이내</a:t>
              </a:r>
              <a:endParaRPr lang="ko-KR" altLang="en-US" sz="1400" b="1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123728" y="3477258"/>
              <a:ext cx="1728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/>
                <a:t>토양</a:t>
              </a:r>
              <a:r>
                <a:rPr lang="en-US" altLang="ko-KR" b="1" dirty="0" smtClean="0"/>
                <a:t>· </a:t>
              </a:r>
              <a:r>
                <a:rPr lang="ko-KR" altLang="en-US" b="1" dirty="0" smtClean="0"/>
                <a:t>수질관리</a:t>
              </a:r>
              <a:endParaRPr lang="ko-KR" altLang="en-US" b="1" dirty="0"/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5796136" y="5085184"/>
            <a:ext cx="3024336" cy="1463910"/>
            <a:chOff x="1907704" y="3477258"/>
            <a:chExt cx="3024336" cy="1463910"/>
          </a:xfrm>
        </p:grpSpPr>
        <p:sp>
          <p:nvSpPr>
            <p:cNvPr id="31" name="양쪽 모서리가 둥근 사각형 30"/>
            <p:cNvSpPr/>
            <p:nvPr/>
          </p:nvSpPr>
          <p:spPr>
            <a:xfrm>
              <a:off x="1979712" y="3513641"/>
              <a:ext cx="1872208" cy="504056"/>
            </a:xfrm>
            <a:prstGeom prst="round2SameRect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1907704" y="3861048"/>
              <a:ext cx="3024336" cy="1080120"/>
            </a:xfrm>
            <a:prstGeom prst="roundRect">
              <a:avLst/>
            </a:prstGeom>
            <a:solidFill>
              <a:srgbClr val="ECECEC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051720" y="4005064"/>
              <a:ext cx="288032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 err="1" smtClean="0"/>
                <a:t>이상품에</a:t>
              </a:r>
              <a:r>
                <a:rPr lang="ko-KR" altLang="en-US" sz="1400" b="1" dirty="0" smtClean="0"/>
                <a:t> 대한 </a:t>
              </a:r>
              <a:r>
                <a:rPr lang="ko-KR" altLang="en-US" sz="1400" b="1" dirty="0" err="1" smtClean="0"/>
                <a:t>역추적</a:t>
              </a:r>
              <a:r>
                <a:rPr lang="ko-KR" altLang="en-US" sz="1400" b="1" dirty="0" smtClean="0"/>
                <a:t> 가능</a:t>
              </a:r>
              <a:endParaRPr lang="en-US" altLang="ko-KR" sz="1400" b="1" dirty="0" smtClean="0"/>
            </a:p>
            <a:p>
              <a:pPr>
                <a:lnSpc>
                  <a:spcPct val="150000"/>
                </a:lnSpc>
              </a:pPr>
              <a:r>
                <a:rPr lang="ko-KR" altLang="en-US" sz="1400" b="1" dirty="0" smtClean="0"/>
                <a:t>생산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smtClean="0"/>
                <a:t>출하 정보 기록 보관</a:t>
              </a:r>
              <a:endParaRPr lang="ko-KR" altLang="en-US" sz="1400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123728" y="3477258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/>
                <a:t>이력추적</a:t>
              </a:r>
              <a:endParaRPr lang="ko-KR" altLang="en-US" b="1" dirty="0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2123728" y="5085184"/>
            <a:ext cx="3024336" cy="1463910"/>
            <a:chOff x="1907704" y="3477258"/>
            <a:chExt cx="3024336" cy="1463910"/>
          </a:xfrm>
        </p:grpSpPr>
        <p:sp>
          <p:nvSpPr>
            <p:cNvPr id="38" name="양쪽 모서리가 둥근 사각형 37"/>
            <p:cNvSpPr/>
            <p:nvPr/>
          </p:nvSpPr>
          <p:spPr>
            <a:xfrm>
              <a:off x="1979712" y="3513641"/>
              <a:ext cx="1872208" cy="504056"/>
            </a:xfrm>
            <a:prstGeom prst="round2SameRect">
              <a:avLst/>
            </a:prstGeom>
            <a:solidFill>
              <a:schemeClr val="bg1">
                <a:lumMod val="85000"/>
                <a:alpha val="40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1907704" y="3861048"/>
              <a:ext cx="3024336" cy="1080120"/>
            </a:xfrm>
            <a:prstGeom prst="roundRect">
              <a:avLst/>
            </a:prstGeom>
            <a:solidFill>
              <a:srgbClr val="ECECEC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051720" y="4005064"/>
              <a:ext cx="288032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 smtClean="0"/>
                <a:t>농작업자의 위생</a:t>
              </a:r>
              <a:r>
                <a:rPr lang="en-US" altLang="ko-KR" sz="1400" b="1" dirty="0" smtClean="0"/>
                <a:t>·</a:t>
              </a:r>
              <a:r>
                <a:rPr lang="ko-KR" altLang="en-US" sz="1400" b="1" dirty="0" smtClean="0"/>
                <a:t>청결 유지</a:t>
              </a:r>
              <a:endParaRPr lang="en-US" altLang="ko-KR" sz="1400" b="1" dirty="0" smtClean="0"/>
            </a:p>
            <a:p>
              <a:pPr>
                <a:lnSpc>
                  <a:spcPct val="150000"/>
                </a:lnSpc>
              </a:pPr>
              <a:r>
                <a:rPr lang="ko-KR" altLang="en-US" sz="1400" b="1" dirty="0" smtClean="0"/>
                <a:t>품목별 위생장비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smtClean="0"/>
                <a:t>농작업자 안전</a:t>
              </a:r>
              <a:endParaRPr lang="ko-KR" altLang="en-US" sz="1400" b="1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123728" y="3477258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/>
                <a:t>수확 및 처리</a:t>
              </a:r>
              <a:endParaRPr lang="ko-KR" altLang="en-US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14479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인증기준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(12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과정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539552" y="1556792"/>
            <a:ext cx="8424936" cy="1152128"/>
            <a:chOff x="539552" y="1556792"/>
            <a:chExt cx="8424936" cy="1152128"/>
          </a:xfrm>
        </p:grpSpPr>
        <p:sp>
          <p:nvSpPr>
            <p:cNvPr id="6" name="모서리가 둥근 직사각형 5"/>
            <p:cNvSpPr/>
            <p:nvPr/>
          </p:nvSpPr>
          <p:spPr>
            <a:xfrm>
              <a:off x="539552" y="1556792"/>
              <a:ext cx="8424936" cy="1152128"/>
            </a:xfrm>
            <a:prstGeom prst="roundRect">
              <a:avLst>
                <a:gd name="adj" fmla="val 85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683568" y="1696616"/>
              <a:ext cx="1152128" cy="64807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 prstMaterial="plastic">
              <a:bevelT/>
              <a:bevelB w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</a:t>
              </a:r>
              <a:r>
                <a:rPr lang="ko-KR" alt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과정</a:t>
              </a:r>
              <a:endPara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979712" y="1692300"/>
              <a:ext cx="6840760" cy="8980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127000" prstMaterial="dkEdge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b="1" spc="300" dirty="0" err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인증품은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b="1" spc="300" dirty="0" err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이력추적이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가능하도록 관리하여야 한다</a:t>
              </a:r>
              <a:endParaRPr lang="en-US" altLang="ko-KR" b="1" spc="3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일반 농산물과 섞이지 않도록 관리하고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생산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·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출하 정보는 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1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년 이상 보관</a:t>
              </a:r>
              <a:endParaRPr lang="ko-KR" altLang="en-US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539552" y="3212976"/>
            <a:ext cx="8424936" cy="1152128"/>
            <a:chOff x="539552" y="1556792"/>
            <a:chExt cx="8424936" cy="1152128"/>
          </a:xfrm>
        </p:grpSpPr>
        <p:sp>
          <p:nvSpPr>
            <p:cNvPr id="40" name="모서리가 둥근 직사각형 39"/>
            <p:cNvSpPr/>
            <p:nvPr/>
          </p:nvSpPr>
          <p:spPr>
            <a:xfrm>
              <a:off x="539552" y="1556792"/>
              <a:ext cx="8424936" cy="1152128"/>
            </a:xfrm>
            <a:prstGeom prst="roundRect">
              <a:avLst>
                <a:gd name="adj" fmla="val 85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683568" y="1696616"/>
              <a:ext cx="1152128" cy="64807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 prstMaterial="plastic">
              <a:bevelT/>
              <a:bevelB w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과정</a:t>
              </a:r>
              <a:endPara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979712" y="1692300"/>
              <a:ext cx="6840760" cy="8980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127000" prstMaterial="dkEdge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종자 및 묘목의 선정</a:t>
              </a:r>
              <a:endParaRPr lang="en-US" altLang="ko-KR" b="1" spc="3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dirty="0" err="1" smtClean="0">
                  <a:solidFill>
                    <a:schemeClr val="tx1"/>
                  </a:solidFill>
                </a:rPr>
                <a:t>보증종자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 또는 품질표시품을 사용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400" dirty="0" err="1" smtClean="0">
                  <a:solidFill>
                    <a:schemeClr val="tx1"/>
                  </a:solidFill>
                </a:rPr>
                <a:t>자가채종시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dirty="0" err="1" smtClean="0">
                  <a:solidFill>
                    <a:schemeClr val="tx1"/>
                  </a:solidFill>
                </a:rPr>
                <a:t>생산정보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 기록관리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)</a:t>
              </a:r>
              <a:endParaRPr lang="ko-KR" altLang="en-US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539552" y="4941168"/>
            <a:ext cx="8424936" cy="1152128"/>
            <a:chOff x="539552" y="1556792"/>
            <a:chExt cx="8424936" cy="1152128"/>
          </a:xfrm>
        </p:grpSpPr>
        <p:sp>
          <p:nvSpPr>
            <p:cNvPr id="44" name="모서리가 둥근 직사각형 43"/>
            <p:cNvSpPr/>
            <p:nvPr/>
          </p:nvSpPr>
          <p:spPr>
            <a:xfrm>
              <a:off x="539552" y="1556792"/>
              <a:ext cx="8424936" cy="1152128"/>
            </a:xfrm>
            <a:prstGeom prst="roundRect">
              <a:avLst>
                <a:gd name="adj" fmla="val 85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모서리가 둥근 직사각형 44"/>
            <p:cNvSpPr/>
            <p:nvPr/>
          </p:nvSpPr>
          <p:spPr>
            <a:xfrm>
              <a:off x="683568" y="1696616"/>
              <a:ext cx="1152128" cy="64807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 prstMaterial="plastic">
              <a:bevelT/>
              <a:bevelB w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</a:t>
              </a:r>
              <a:r>
                <a:rPr lang="ko-KR" alt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과정</a:t>
              </a:r>
              <a:endPara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1979712" y="1692300"/>
              <a:ext cx="6840760" cy="8980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127000" prstMaterial="dkEdge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농경지 토양 관리</a:t>
              </a:r>
              <a:endParaRPr lang="en-US" altLang="ko-KR" b="1" spc="3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spc="-150" dirty="0" err="1" smtClean="0">
                  <a:solidFill>
                    <a:schemeClr val="tx1"/>
                  </a:solidFill>
                </a:rPr>
                <a:t>토양중금속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 오염우려기준을 초과하지 않을 것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spc="-150" dirty="0" err="1" smtClean="0">
                  <a:solidFill>
                    <a:schemeClr val="tx1"/>
                  </a:solidFill>
                </a:rPr>
                <a:t>토양병해충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 방제는 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‘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농약안전사용기준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’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 준수</a:t>
              </a:r>
              <a:endParaRPr lang="ko-KR" altLang="en-US" sz="1400" spc="-15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014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인증기준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(12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과정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539552" y="1556792"/>
            <a:ext cx="8424936" cy="1152128"/>
            <a:chOff x="539552" y="1556792"/>
            <a:chExt cx="8424936" cy="1152128"/>
          </a:xfrm>
        </p:grpSpPr>
        <p:sp>
          <p:nvSpPr>
            <p:cNvPr id="6" name="모서리가 둥근 직사각형 5"/>
            <p:cNvSpPr/>
            <p:nvPr/>
          </p:nvSpPr>
          <p:spPr>
            <a:xfrm>
              <a:off x="539552" y="1556792"/>
              <a:ext cx="8424936" cy="1152128"/>
            </a:xfrm>
            <a:prstGeom prst="roundRect">
              <a:avLst>
                <a:gd name="adj" fmla="val 85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683568" y="1696616"/>
              <a:ext cx="1152128" cy="64807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 prstMaterial="plastic">
              <a:bevelT/>
              <a:bevelB w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</a:t>
              </a:r>
              <a:r>
                <a:rPr lang="ko-KR" alt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과정</a:t>
              </a:r>
              <a:endPara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979712" y="1692300"/>
              <a:ext cx="6840760" cy="8980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127000" prstMaterial="dkEdge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비료 및 </a:t>
              </a:r>
              <a:r>
                <a:rPr lang="ko-KR" altLang="en-US" b="1" spc="300" dirty="0" err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양분관리</a:t>
              </a:r>
              <a:endParaRPr lang="en-US" altLang="ko-KR" b="1" spc="3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dirty="0" err="1" smtClean="0">
                  <a:solidFill>
                    <a:schemeClr val="tx1"/>
                  </a:solidFill>
                </a:rPr>
                <a:t>공정규격에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 적합한 비료 사용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비료사용계획 수립 및 실천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구분 보관</a:t>
              </a:r>
              <a:endParaRPr lang="ko-KR" altLang="en-US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539552" y="3212976"/>
            <a:ext cx="8424936" cy="1152128"/>
            <a:chOff x="539552" y="1556792"/>
            <a:chExt cx="8424936" cy="1152128"/>
          </a:xfrm>
        </p:grpSpPr>
        <p:sp>
          <p:nvSpPr>
            <p:cNvPr id="40" name="모서리가 둥근 직사각형 39"/>
            <p:cNvSpPr/>
            <p:nvPr/>
          </p:nvSpPr>
          <p:spPr>
            <a:xfrm>
              <a:off x="539552" y="1556792"/>
              <a:ext cx="8424936" cy="1152128"/>
            </a:xfrm>
            <a:prstGeom prst="roundRect">
              <a:avLst>
                <a:gd name="adj" fmla="val 85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683568" y="1696616"/>
              <a:ext cx="1152128" cy="64807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 prstMaterial="plastic">
              <a:bevelT/>
              <a:bevelB w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</a:t>
              </a:r>
              <a:r>
                <a:rPr lang="ko-KR" alt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과정</a:t>
              </a:r>
              <a:endPara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979712" y="1692300"/>
              <a:ext cx="6840760" cy="8980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127000" prstMaterial="dkEdge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물 관리</a:t>
              </a:r>
              <a:endParaRPr lang="en-US" altLang="ko-KR" b="1" spc="3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농업용수 수질기준에 적합한 용수 사용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새싹채소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세척농산물은 </a:t>
              </a:r>
              <a:r>
                <a:rPr lang="ko-KR" altLang="en-US" sz="1400" dirty="0" err="1" smtClean="0">
                  <a:solidFill>
                    <a:schemeClr val="tx1"/>
                  </a:solidFill>
                </a:rPr>
                <a:t>먹는물수질기준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)</a:t>
              </a:r>
              <a:endParaRPr lang="ko-KR" altLang="en-US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539552" y="4941168"/>
            <a:ext cx="8424936" cy="1152128"/>
            <a:chOff x="539552" y="1556792"/>
            <a:chExt cx="8424936" cy="1152128"/>
          </a:xfrm>
        </p:grpSpPr>
        <p:sp>
          <p:nvSpPr>
            <p:cNvPr id="44" name="모서리가 둥근 직사각형 43"/>
            <p:cNvSpPr/>
            <p:nvPr/>
          </p:nvSpPr>
          <p:spPr>
            <a:xfrm>
              <a:off x="539552" y="1556792"/>
              <a:ext cx="8424936" cy="1152128"/>
            </a:xfrm>
            <a:prstGeom prst="roundRect">
              <a:avLst>
                <a:gd name="adj" fmla="val 85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모서리가 둥근 직사각형 44"/>
            <p:cNvSpPr/>
            <p:nvPr/>
          </p:nvSpPr>
          <p:spPr>
            <a:xfrm>
              <a:off x="683568" y="1696616"/>
              <a:ext cx="1152128" cy="64807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 prstMaterial="plastic">
              <a:bevelT/>
              <a:bevelB w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</a:t>
              </a:r>
              <a:r>
                <a:rPr lang="ko-KR" alt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과정</a:t>
              </a:r>
              <a:endPara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1979712" y="1692300"/>
              <a:ext cx="6840760" cy="8980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127000" prstMaterial="dkEdge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농경지 토양 관리</a:t>
              </a:r>
              <a:endParaRPr lang="en-US" altLang="ko-KR" b="1" spc="3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spc="-150" dirty="0" err="1" smtClean="0">
                  <a:solidFill>
                    <a:schemeClr val="tx1"/>
                  </a:solidFill>
                </a:rPr>
                <a:t>토양중금속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 오염우려기준을 초과하지 않을 것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spc="-150" dirty="0" err="1" smtClean="0">
                  <a:solidFill>
                    <a:schemeClr val="tx1"/>
                  </a:solidFill>
                </a:rPr>
                <a:t>토양병해충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 방제는 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‘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농약안전사용기준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’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 준수</a:t>
              </a:r>
              <a:endParaRPr lang="ko-KR" altLang="en-US" sz="1400" spc="-15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629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인증기준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(12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과정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539552" y="1556792"/>
            <a:ext cx="8424936" cy="1152128"/>
            <a:chOff x="539552" y="1556792"/>
            <a:chExt cx="8424936" cy="1152128"/>
          </a:xfrm>
        </p:grpSpPr>
        <p:sp>
          <p:nvSpPr>
            <p:cNvPr id="6" name="모서리가 둥근 직사각형 5"/>
            <p:cNvSpPr/>
            <p:nvPr/>
          </p:nvSpPr>
          <p:spPr>
            <a:xfrm>
              <a:off x="539552" y="1556792"/>
              <a:ext cx="8424936" cy="1152128"/>
            </a:xfrm>
            <a:prstGeom prst="roundRect">
              <a:avLst>
                <a:gd name="adj" fmla="val 85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683568" y="1696616"/>
              <a:ext cx="1152128" cy="64807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 prstMaterial="plastic">
              <a:bevelT/>
              <a:bevelB w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7</a:t>
              </a:r>
              <a:r>
                <a:rPr lang="ko-KR" alt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과정</a:t>
              </a:r>
              <a:endPara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979712" y="1692300"/>
              <a:ext cx="6840760" cy="8980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127000" prstMaterial="dkEdge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 작업 및 농산물 보관</a:t>
              </a:r>
              <a:endParaRPr lang="en-US" altLang="ko-KR" b="1" spc="3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개인 위생 청결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 err="1" smtClean="0">
                  <a:solidFill>
                    <a:schemeClr val="tx1"/>
                  </a:solidFill>
                </a:rPr>
                <a:t>수확용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 기구 청결관리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야생동물이나 애완동물에 의한 오염방지</a:t>
              </a:r>
              <a:endParaRPr lang="ko-KR" altLang="en-US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539552" y="3212976"/>
            <a:ext cx="8424936" cy="1152128"/>
            <a:chOff x="539552" y="1556792"/>
            <a:chExt cx="8424936" cy="1152128"/>
          </a:xfrm>
        </p:grpSpPr>
        <p:sp>
          <p:nvSpPr>
            <p:cNvPr id="40" name="모서리가 둥근 직사각형 39"/>
            <p:cNvSpPr/>
            <p:nvPr/>
          </p:nvSpPr>
          <p:spPr>
            <a:xfrm>
              <a:off x="539552" y="1556792"/>
              <a:ext cx="8424936" cy="1152128"/>
            </a:xfrm>
            <a:prstGeom prst="roundRect">
              <a:avLst>
                <a:gd name="adj" fmla="val 85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683568" y="1696616"/>
              <a:ext cx="1152128" cy="64807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 prstMaterial="plastic">
              <a:bevelT/>
              <a:bevelB w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8</a:t>
              </a:r>
              <a:r>
                <a:rPr lang="ko-KR" alt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과정</a:t>
              </a:r>
              <a:endPara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979712" y="1692300"/>
              <a:ext cx="6840760" cy="8980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127000" prstMaterial="dkEdge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 후 관리 및 처리시설</a:t>
              </a:r>
              <a:endParaRPr lang="en-US" altLang="ko-KR" b="1" spc="3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 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GAP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시설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에서 처리하는 것이 원칙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단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농가 또는 생산자 조직 보유 시설도 조건부 가능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)</a:t>
              </a:r>
              <a:endParaRPr lang="ko-KR" altLang="en-US" sz="1400" spc="-15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539552" y="4941168"/>
            <a:ext cx="8424936" cy="1152128"/>
            <a:chOff x="539552" y="1556792"/>
            <a:chExt cx="8424936" cy="1152128"/>
          </a:xfrm>
        </p:grpSpPr>
        <p:sp>
          <p:nvSpPr>
            <p:cNvPr id="44" name="모서리가 둥근 직사각형 43"/>
            <p:cNvSpPr/>
            <p:nvPr/>
          </p:nvSpPr>
          <p:spPr>
            <a:xfrm>
              <a:off x="539552" y="1556792"/>
              <a:ext cx="8424936" cy="1152128"/>
            </a:xfrm>
            <a:prstGeom prst="roundRect">
              <a:avLst>
                <a:gd name="adj" fmla="val 85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모서리가 둥근 직사각형 44"/>
            <p:cNvSpPr/>
            <p:nvPr/>
          </p:nvSpPr>
          <p:spPr>
            <a:xfrm>
              <a:off x="683568" y="1696616"/>
              <a:ext cx="1152128" cy="64807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 prstMaterial="plastic">
              <a:bevelT/>
              <a:bevelB w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9</a:t>
              </a:r>
              <a:r>
                <a:rPr lang="ko-KR" alt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과정</a:t>
              </a:r>
              <a:endPara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1979712" y="1692300"/>
              <a:ext cx="6840760" cy="8980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127000" prstMaterial="dkEdge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환경오염 방지 및 농업 생태계 보전</a:t>
              </a:r>
              <a:endParaRPr lang="en-US" altLang="ko-KR" b="1" spc="3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농장 및 주변이 오염되지 않도록 관리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spc="-150" dirty="0" err="1" smtClean="0">
                  <a:solidFill>
                    <a:schemeClr val="tx1"/>
                  </a:solidFill>
                </a:rPr>
                <a:t>폐농약병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·</a:t>
              </a:r>
              <a:r>
                <a:rPr lang="ko-KR" altLang="en-US" sz="1400" spc="-150" dirty="0" err="1" smtClean="0">
                  <a:solidFill>
                    <a:schemeClr val="tx1"/>
                  </a:solidFill>
                </a:rPr>
                <a:t>폐농자재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 분리배출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spc="-150" dirty="0" err="1" smtClean="0">
                  <a:solidFill>
                    <a:schemeClr val="tx1"/>
                  </a:solidFill>
                </a:rPr>
                <a:t>농업생태계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 보전 노력</a:t>
              </a:r>
              <a:endParaRPr lang="ko-KR" altLang="en-US" sz="1400" spc="-15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279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인증기준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(12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과정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539552" y="1556792"/>
            <a:ext cx="8424936" cy="1152128"/>
            <a:chOff x="539552" y="1556792"/>
            <a:chExt cx="8424936" cy="1152128"/>
          </a:xfrm>
        </p:grpSpPr>
        <p:sp>
          <p:nvSpPr>
            <p:cNvPr id="6" name="모서리가 둥근 직사각형 5"/>
            <p:cNvSpPr/>
            <p:nvPr/>
          </p:nvSpPr>
          <p:spPr>
            <a:xfrm>
              <a:off x="539552" y="1556792"/>
              <a:ext cx="8424936" cy="1152128"/>
            </a:xfrm>
            <a:prstGeom prst="roundRect">
              <a:avLst>
                <a:gd name="adj" fmla="val 85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683568" y="1696616"/>
              <a:ext cx="1152128" cy="64807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 prstMaterial="plastic">
              <a:bevelT/>
              <a:bevelB w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10</a:t>
              </a:r>
              <a:r>
                <a:rPr lang="ko-KR" alt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과정</a:t>
              </a:r>
              <a:endPara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979712" y="1692300"/>
              <a:ext cx="6840760" cy="8980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127000" prstMaterial="dkEdge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b="1" spc="300" dirty="0" err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농작업자의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건강</a:t>
              </a:r>
              <a:r>
                <a:rPr lang="en-US" altLang="ko-KR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안전</a:t>
              </a:r>
              <a:r>
                <a:rPr lang="en-US" altLang="ko-KR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복지</a:t>
              </a:r>
              <a:endParaRPr lang="en-US" altLang="ko-KR" b="1" spc="3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작업중 안전사고 예방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보호장구 착용 및 청결관리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작업자 휴식 보장 등</a:t>
              </a:r>
              <a:endParaRPr lang="ko-KR" altLang="en-US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539552" y="3212976"/>
            <a:ext cx="8424936" cy="1152128"/>
            <a:chOff x="539552" y="1556792"/>
            <a:chExt cx="8424936" cy="1152128"/>
          </a:xfrm>
        </p:grpSpPr>
        <p:sp>
          <p:nvSpPr>
            <p:cNvPr id="40" name="모서리가 둥근 직사각형 39"/>
            <p:cNvSpPr/>
            <p:nvPr/>
          </p:nvSpPr>
          <p:spPr>
            <a:xfrm>
              <a:off x="539552" y="1556792"/>
              <a:ext cx="8424936" cy="1152128"/>
            </a:xfrm>
            <a:prstGeom prst="roundRect">
              <a:avLst>
                <a:gd name="adj" fmla="val 85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683568" y="1696616"/>
              <a:ext cx="1152128" cy="64807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 prstMaterial="plastic">
              <a:bevelT/>
              <a:bevelB w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11</a:t>
              </a:r>
              <a:r>
                <a:rPr lang="ko-KR" alt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과정</a:t>
              </a:r>
              <a:endPara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979712" y="1692300"/>
              <a:ext cx="6840760" cy="8980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127000" prstMaterial="dkEdge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교육</a:t>
              </a:r>
              <a:endParaRPr lang="en-US" altLang="ko-KR" b="1" spc="3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 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GAP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기본개념 등 교육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인증기준 및 인증절차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 err="1" smtClean="0">
                  <a:solidFill>
                    <a:schemeClr val="tx1"/>
                  </a:solidFill>
                </a:rPr>
                <a:t>인증사업자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 준수사항 등 </a:t>
              </a:r>
              <a:r>
                <a:rPr lang="en-US" altLang="ko-KR" sz="1400" dirty="0" smtClean="0">
                  <a:solidFill>
                    <a:schemeClr val="tx1"/>
                  </a:solidFill>
                </a:rPr>
                <a:t>2</a:t>
              </a:r>
              <a:r>
                <a:rPr lang="ko-KR" altLang="en-US" sz="1400" dirty="0" smtClean="0">
                  <a:solidFill>
                    <a:schemeClr val="tx1"/>
                  </a:solidFill>
                </a:rPr>
                <a:t>시간 교육</a:t>
              </a:r>
              <a:endParaRPr lang="ko-KR" altLang="en-US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539552" y="4941168"/>
            <a:ext cx="8424936" cy="1152128"/>
            <a:chOff x="539552" y="1556792"/>
            <a:chExt cx="8424936" cy="1152128"/>
          </a:xfrm>
        </p:grpSpPr>
        <p:sp>
          <p:nvSpPr>
            <p:cNvPr id="44" name="모서리가 둥근 직사각형 43"/>
            <p:cNvSpPr/>
            <p:nvPr/>
          </p:nvSpPr>
          <p:spPr>
            <a:xfrm>
              <a:off x="539552" y="1556792"/>
              <a:ext cx="8424936" cy="1152128"/>
            </a:xfrm>
            <a:prstGeom prst="roundRect">
              <a:avLst>
                <a:gd name="adj" fmla="val 85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모서리가 둥근 직사각형 44"/>
            <p:cNvSpPr/>
            <p:nvPr/>
          </p:nvSpPr>
          <p:spPr>
            <a:xfrm>
              <a:off x="683568" y="1696616"/>
              <a:ext cx="1152128" cy="64807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 prstMaterial="plastic">
              <a:bevelT/>
              <a:bevelB w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12</a:t>
              </a:r>
              <a:r>
                <a:rPr lang="ko-KR" alt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과정</a:t>
              </a:r>
              <a:endPara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1979712" y="1692300"/>
              <a:ext cx="6840760" cy="89800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127000" prstMaterial="dkEdge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b="1" spc="300" dirty="0" err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위해요소관리계획</a:t>
              </a:r>
              <a:r>
                <a:rPr lang="ko-KR" altLang="en-US" b="1" spc="300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및 이행</a:t>
              </a:r>
              <a:endParaRPr lang="en-US" altLang="ko-KR" b="1" spc="3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spc="-150" dirty="0" err="1" smtClean="0">
                  <a:solidFill>
                    <a:schemeClr val="tx1"/>
                  </a:solidFill>
                </a:rPr>
                <a:t>재배환경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재배과정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수확 및 수확 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후 과정에서 </a:t>
              </a:r>
              <a:r>
                <a:rPr lang="ko-KR" altLang="en-US" sz="1400" spc="-150" dirty="0" err="1" smtClean="0">
                  <a:solidFill>
                    <a:schemeClr val="tx1"/>
                  </a:solidFill>
                </a:rPr>
                <a:t>위해요소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 분석 및 예방조치 계획</a:t>
              </a:r>
              <a:r>
                <a:rPr lang="en-US" altLang="ko-KR" sz="1400" spc="-15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400" spc="-150" dirty="0" smtClean="0">
                  <a:solidFill>
                    <a:schemeClr val="tx1"/>
                  </a:solidFill>
                </a:rPr>
                <a:t>이행여부 등</a:t>
              </a:r>
              <a:endParaRPr lang="ko-KR" altLang="en-US" sz="1400" spc="-15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870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인증기관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(51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개소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6" r="15303"/>
          <a:stretch/>
        </p:blipFill>
        <p:spPr>
          <a:xfrm>
            <a:off x="2555776" y="1504708"/>
            <a:ext cx="4464496" cy="4712734"/>
          </a:xfrm>
          <a:prstGeom prst="rect">
            <a:avLst/>
          </a:prstGeom>
        </p:spPr>
      </p:pic>
      <p:sp>
        <p:nvSpPr>
          <p:cNvPr id="5" name="설명선 1 4"/>
          <p:cNvSpPr/>
          <p:nvPr/>
        </p:nvSpPr>
        <p:spPr>
          <a:xfrm>
            <a:off x="2042231" y="1357428"/>
            <a:ext cx="1944216" cy="612648"/>
          </a:xfrm>
          <a:prstGeom prst="borderCallout1">
            <a:avLst>
              <a:gd name="adj1" fmla="val 51463"/>
              <a:gd name="adj2" fmla="val 101247"/>
              <a:gd name="adj3" fmla="val 137035"/>
              <a:gd name="adj4" fmla="val 12207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 smtClean="0">
                <a:solidFill>
                  <a:schemeClr val="tx1"/>
                </a:solidFill>
              </a:rPr>
              <a:t>생약협회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오에티씨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대유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오씨케이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산림조합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9" name="설명선 1 28"/>
          <p:cNvSpPr/>
          <p:nvPr/>
        </p:nvSpPr>
        <p:spPr>
          <a:xfrm>
            <a:off x="5894042" y="1124744"/>
            <a:ext cx="1944216" cy="612648"/>
          </a:xfrm>
          <a:prstGeom prst="borderCallout1">
            <a:avLst>
              <a:gd name="adj1" fmla="val 51463"/>
              <a:gd name="adj2" fmla="val 96"/>
              <a:gd name="adj3" fmla="val 196328"/>
              <a:gd name="adj4" fmla="val -31258"/>
            </a:avLst>
          </a:prstGeom>
          <a:solidFill>
            <a:srgbClr val="FFDF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강원대학교산학협력단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0" name="설명선 1 29"/>
          <p:cNvSpPr/>
          <p:nvPr/>
        </p:nvSpPr>
        <p:spPr>
          <a:xfrm>
            <a:off x="6634164" y="3187030"/>
            <a:ext cx="2258764" cy="612648"/>
          </a:xfrm>
          <a:prstGeom prst="borderCallout1">
            <a:avLst>
              <a:gd name="adj1" fmla="val 51463"/>
              <a:gd name="adj2" fmla="val 96"/>
              <a:gd name="adj3" fmla="val 106367"/>
              <a:gd name="adj4" fmla="val -15176"/>
            </a:avLst>
          </a:prstGeom>
          <a:solidFill>
            <a:srgbClr val="00B0F0">
              <a:alpha val="7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글로벌유농인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온누리친환경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유기농인증평가원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농산물품질인증평가원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1" name="설명선 1 30"/>
          <p:cNvSpPr/>
          <p:nvPr/>
        </p:nvSpPr>
        <p:spPr>
          <a:xfrm>
            <a:off x="6162612" y="2008070"/>
            <a:ext cx="1155449" cy="361173"/>
          </a:xfrm>
          <a:prstGeom prst="borderCallout1">
            <a:avLst>
              <a:gd name="adj1" fmla="val 44527"/>
              <a:gd name="adj2" fmla="val -1434"/>
              <a:gd name="adj3" fmla="val 441869"/>
              <a:gd name="adj4" fmla="val -101430"/>
            </a:avLst>
          </a:prstGeom>
          <a:solidFill>
            <a:srgbClr val="7C609E">
              <a:alpha val="8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한국인삼공사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3" name="설명선 1 32"/>
          <p:cNvSpPr/>
          <p:nvPr/>
        </p:nvSpPr>
        <p:spPr>
          <a:xfrm>
            <a:off x="7318061" y="3932169"/>
            <a:ext cx="1155449" cy="361173"/>
          </a:xfrm>
          <a:prstGeom prst="borderCallout1">
            <a:avLst>
              <a:gd name="adj1" fmla="val 61868"/>
              <a:gd name="adj2" fmla="val 734"/>
              <a:gd name="adj3" fmla="val 129736"/>
              <a:gd name="adj4" fmla="val -45058"/>
            </a:avLst>
          </a:prstGeom>
          <a:solidFill>
            <a:srgbClr val="002060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 smtClean="0">
                <a:solidFill>
                  <a:schemeClr val="tx1"/>
                </a:solidFill>
              </a:rPr>
              <a:t>아이센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6" name="설명선 1 35"/>
          <p:cNvSpPr/>
          <p:nvPr/>
        </p:nvSpPr>
        <p:spPr>
          <a:xfrm>
            <a:off x="6374721" y="2659926"/>
            <a:ext cx="1388825" cy="361173"/>
          </a:xfrm>
          <a:prstGeom prst="borderCallout1">
            <a:avLst>
              <a:gd name="adj1" fmla="val 61868"/>
              <a:gd name="adj2" fmla="val 734"/>
              <a:gd name="adj3" fmla="val 219907"/>
              <a:gd name="adj4" fmla="val -50478"/>
            </a:avLst>
          </a:prstGeom>
          <a:solidFill>
            <a:srgbClr val="008000">
              <a:alpha val="8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 smtClean="0">
                <a:solidFill>
                  <a:schemeClr val="tx1"/>
                </a:solidFill>
              </a:rPr>
              <a:t>에버그린농우회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7" name="설명선 1 36"/>
          <p:cNvSpPr/>
          <p:nvPr/>
        </p:nvSpPr>
        <p:spPr>
          <a:xfrm>
            <a:off x="463016" y="4783800"/>
            <a:ext cx="2304256" cy="601180"/>
          </a:xfrm>
          <a:prstGeom prst="borderCallout1">
            <a:avLst>
              <a:gd name="adj1" fmla="val 51463"/>
              <a:gd name="adj2" fmla="val 101247"/>
              <a:gd name="adj3" fmla="val -1746"/>
              <a:gd name="adj4" fmla="val 115736"/>
            </a:avLst>
          </a:prstGeom>
          <a:solidFill>
            <a:srgbClr val="FFDF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전남대산학협력단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토지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한국농산업연구소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호남유기인증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해진친환경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미래친환경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8" name="설명선 1 37"/>
          <p:cNvSpPr/>
          <p:nvPr/>
        </p:nvSpPr>
        <p:spPr>
          <a:xfrm>
            <a:off x="463016" y="3998514"/>
            <a:ext cx="2676668" cy="569262"/>
          </a:xfrm>
          <a:prstGeom prst="borderCallout1">
            <a:avLst>
              <a:gd name="adj1" fmla="val 51463"/>
              <a:gd name="adj2" fmla="val 101247"/>
              <a:gd name="adj3" fmla="val 39419"/>
              <a:gd name="adj4" fmla="val 131635"/>
            </a:avLst>
          </a:prstGeom>
          <a:solidFill>
            <a:srgbClr val="0070C0">
              <a:alpha val="6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자연들농식품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아이에스씨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농품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전주대산학협력단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성농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지리산인증</a:t>
            </a:r>
            <a:endParaRPr lang="en-US" altLang="ko-KR" sz="1200" dirty="0">
              <a:solidFill>
                <a:schemeClr val="tx1"/>
              </a:solidFill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전북대산학협력단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47" name="설명선 1 46"/>
          <p:cNvSpPr/>
          <p:nvPr/>
        </p:nvSpPr>
        <p:spPr>
          <a:xfrm>
            <a:off x="527180" y="2056426"/>
            <a:ext cx="2859906" cy="612648"/>
          </a:xfrm>
          <a:prstGeom prst="borderCallout1">
            <a:avLst>
              <a:gd name="adj1" fmla="val 51463"/>
              <a:gd name="adj2" fmla="val 101247"/>
              <a:gd name="adj3" fmla="val 116589"/>
              <a:gd name="adj4" fmla="val 138186"/>
            </a:avLst>
          </a:prstGeom>
          <a:solidFill>
            <a:srgbClr val="00B050">
              <a:alpha val="6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농협식품연구원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한경대산학협력단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dirty="0" err="1" smtClean="0">
                <a:solidFill>
                  <a:schemeClr val="tx1"/>
                </a:solidFill>
              </a:rPr>
              <a:t>푸드머스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용인기술센터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농산물평가원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경기농식품진흥원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48" name="설명선 1 47"/>
          <p:cNvSpPr/>
          <p:nvPr/>
        </p:nvSpPr>
        <p:spPr>
          <a:xfrm>
            <a:off x="513940" y="2832828"/>
            <a:ext cx="2859906" cy="466688"/>
          </a:xfrm>
          <a:prstGeom prst="borderCallout1">
            <a:avLst>
              <a:gd name="adj1" fmla="val 51463"/>
              <a:gd name="adj2" fmla="val 101247"/>
              <a:gd name="adj3" fmla="val 101898"/>
              <a:gd name="adj4" fmla="val 113221"/>
            </a:avLst>
          </a:prstGeom>
          <a:solidFill>
            <a:srgbClr val="FFFF0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 smtClean="0">
                <a:solidFill>
                  <a:schemeClr val="tx1"/>
                </a:solidFill>
              </a:rPr>
              <a:t>대한인증원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비씨에스코리아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ko-KR" altLang="en-US" sz="1200" dirty="0" err="1" smtClean="0">
                <a:solidFill>
                  <a:schemeClr val="tx1"/>
                </a:solidFill>
              </a:rPr>
              <a:t>대한농업회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금산약초연구소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49" name="설명선 1 48"/>
          <p:cNvSpPr/>
          <p:nvPr/>
        </p:nvSpPr>
        <p:spPr>
          <a:xfrm>
            <a:off x="527180" y="3407876"/>
            <a:ext cx="2859906" cy="466688"/>
          </a:xfrm>
          <a:prstGeom prst="borderCallout1">
            <a:avLst>
              <a:gd name="adj1" fmla="val 51463"/>
              <a:gd name="adj2" fmla="val 101247"/>
              <a:gd name="adj3" fmla="val 7957"/>
              <a:gd name="adj4" fmla="val 1416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충북대산학협력단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친환경농업연구원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충북테크노파크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50" name="설명선 1 49"/>
          <p:cNvSpPr/>
          <p:nvPr/>
        </p:nvSpPr>
        <p:spPr>
          <a:xfrm>
            <a:off x="463016" y="5532072"/>
            <a:ext cx="2596816" cy="585546"/>
          </a:xfrm>
          <a:prstGeom prst="borderCallout1">
            <a:avLst>
              <a:gd name="adj1" fmla="val 51463"/>
              <a:gd name="adj2" fmla="val 101247"/>
              <a:gd name="adj3" fmla="val -81089"/>
              <a:gd name="adj4" fmla="val 140290"/>
            </a:avLst>
          </a:prstGeom>
          <a:solidFill>
            <a:srgbClr val="7030A0">
              <a:alpha val="6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 smtClean="0">
                <a:solidFill>
                  <a:schemeClr val="tx1"/>
                </a:solidFill>
              </a:rPr>
              <a:t>이앤컴퍼니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한국작물연구소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dirty="0" err="1" smtClean="0">
                <a:solidFill>
                  <a:schemeClr val="tx1"/>
                </a:solidFill>
              </a:rPr>
              <a:t>플럼코트맘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한국농식품분석연구소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51" name="설명선 1 50"/>
          <p:cNvSpPr/>
          <p:nvPr/>
        </p:nvSpPr>
        <p:spPr>
          <a:xfrm>
            <a:off x="6708455" y="5078656"/>
            <a:ext cx="2258764" cy="612648"/>
          </a:xfrm>
          <a:prstGeom prst="borderCallout1">
            <a:avLst>
              <a:gd name="adj1" fmla="val 51463"/>
              <a:gd name="adj2" fmla="val 96"/>
              <a:gd name="adj3" fmla="val -79689"/>
              <a:gd name="adj4" fmla="val -58986"/>
            </a:avLst>
          </a:prstGeom>
          <a:solidFill>
            <a:srgbClr val="FFFF00">
              <a:alpha val="4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부산대산학협력단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예농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dirty="0" err="1" smtClean="0">
                <a:solidFill>
                  <a:schemeClr val="tx1"/>
                </a:solidFill>
              </a:rPr>
              <a:t>우리농인증원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하동녹차연구소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dirty="0" err="1" smtClean="0">
                <a:solidFill>
                  <a:schemeClr val="tx1"/>
                </a:solidFill>
              </a:rPr>
              <a:t>녹색친환경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경남과기대산학단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52" name="설명선 1 51"/>
          <p:cNvSpPr/>
          <p:nvPr/>
        </p:nvSpPr>
        <p:spPr>
          <a:xfrm>
            <a:off x="4708332" y="5949280"/>
            <a:ext cx="1869220" cy="268162"/>
          </a:xfrm>
          <a:prstGeom prst="borderCallout1">
            <a:avLst>
              <a:gd name="adj1" fmla="val 51463"/>
              <a:gd name="adj2" fmla="val 96"/>
              <a:gd name="adj3" fmla="val -24454"/>
              <a:gd name="adj4" fmla="val -36202"/>
            </a:avLst>
          </a:prstGeom>
          <a:solidFill>
            <a:srgbClr val="92D050">
              <a:alpha val="6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제주대산학협력단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dirty="0" err="1" smtClean="0">
                <a:solidFill>
                  <a:schemeClr val="tx1"/>
                </a:solidFill>
              </a:rPr>
              <a:t>한솔농림수산인증센터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05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34" name="직사각형 33"/>
          <p:cNvSpPr/>
          <p:nvPr/>
        </p:nvSpPr>
        <p:spPr bwMode="auto">
          <a:xfrm>
            <a:off x="557782" y="1610071"/>
            <a:ext cx="8172450" cy="246700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48257" y="1541578"/>
            <a:ext cx="8191500" cy="423801"/>
            <a:chOff x="548257" y="1541578"/>
            <a:chExt cx="8191500" cy="423801"/>
          </a:xfrm>
        </p:grpSpPr>
        <p:sp>
          <p:nvSpPr>
            <p:cNvPr id="39" name="직사각형 38"/>
            <p:cNvSpPr/>
            <p:nvPr/>
          </p:nvSpPr>
          <p:spPr>
            <a:xfrm>
              <a:off x="548257" y="1541578"/>
              <a:ext cx="8191500" cy="42380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76832" y="1562033"/>
              <a:ext cx="790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0"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GAP</a:t>
              </a:r>
              <a:r>
                <a:rPr kumimoji="0" lang="ko-KR" altLang="en-US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인증 </a:t>
              </a:r>
              <a:r>
                <a:rPr kumimoji="0" lang="ko-KR" altLang="en-US" dirty="0" err="1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신청시기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15382" y="2157908"/>
            <a:ext cx="7592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j-ea"/>
                <a:ea typeface="+mj-ea"/>
              </a:rPr>
              <a:t>① </a:t>
            </a:r>
            <a:r>
              <a:rPr lang="ko-KR" altLang="en-US" dirty="0" err="1" smtClean="0">
                <a:latin typeface="+mj-ea"/>
                <a:ea typeface="+mj-ea"/>
              </a:rPr>
              <a:t>생육중인</a:t>
            </a:r>
            <a:r>
              <a:rPr lang="ko-KR" altLang="en-US" dirty="0" smtClean="0">
                <a:latin typeface="+mj-ea"/>
                <a:ea typeface="+mj-ea"/>
              </a:rPr>
              <a:t> 농산물로 최초 수확 예정일로부터 </a:t>
            </a:r>
            <a:r>
              <a:rPr lang="en-US" altLang="ko-KR" dirty="0" smtClean="0">
                <a:latin typeface="+mj-ea"/>
                <a:ea typeface="+mj-ea"/>
              </a:rPr>
              <a:t>1</a:t>
            </a:r>
            <a:r>
              <a:rPr lang="ko-KR" altLang="en-US" dirty="0" smtClean="0">
                <a:latin typeface="+mj-ea"/>
                <a:ea typeface="+mj-ea"/>
              </a:rPr>
              <a:t>개월 이전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12567" y="2660953"/>
            <a:ext cx="7592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j-ea"/>
                <a:ea typeface="+mj-ea"/>
              </a:rPr>
              <a:t>② 동일 작물을 연속하여 </a:t>
            </a:r>
            <a:r>
              <a:rPr lang="en-US" altLang="ko-KR" dirty="0" smtClean="0">
                <a:latin typeface="+mj-ea"/>
                <a:ea typeface="+mj-ea"/>
              </a:rPr>
              <a:t>2</a:t>
            </a:r>
            <a:r>
              <a:rPr lang="ko-KR" altLang="en-US" dirty="0" smtClean="0">
                <a:latin typeface="+mj-ea"/>
                <a:ea typeface="+mj-ea"/>
              </a:rPr>
              <a:t>회 이상 수확하는 경우 </a:t>
            </a:r>
            <a:r>
              <a:rPr lang="ko-KR" altLang="en-US" dirty="0" err="1" smtClean="0">
                <a:latin typeface="+mj-ea"/>
                <a:ea typeface="+mj-ea"/>
              </a:rPr>
              <a:t>생육기간의</a:t>
            </a:r>
            <a:r>
              <a:rPr lang="ko-KR" altLang="en-US" dirty="0" smtClean="0">
                <a:latin typeface="+mj-ea"/>
                <a:ea typeface="+mj-ea"/>
              </a:rPr>
              <a:t> </a:t>
            </a:r>
            <a:r>
              <a:rPr lang="en-US" altLang="ko-KR" dirty="0" smtClean="0">
                <a:latin typeface="+mj-ea"/>
                <a:ea typeface="+mj-ea"/>
              </a:rPr>
              <a:t>2/3</a:t>
            </a:r>
            <a:r>
              <a:rPr lang="ko-KR" altLang="en-US" dirty="0" smtClean="0">
                <a:latin typeface="+mj-ea"/>
                <a:ea typeface="+mj-ea"/>
              </a:rPr>
              <a:t>가</a:t>
            </a:r>
            <a:endParaRPr lang="en-US" altLang="ko-KR" dirty="0" smtClean="0">
              <a:latin typeface="+mj-ea"/>
              <a:ea typeface="+mj-ea"/>
            </a:endParaRPr>
          </a:p>
          <a:p>
            <a:r>
              <a:rPr lang="en-US" altLang="ko-KR" dirty="0">
                <a:latin typeface="+mj-ea"/>
                <a:ea typeface="+mj-ea"/>
              </a:rPr>
              <a:t> </a:t>
            </a:r>
            <a:r>
              <a:rPr lang="en-US" altLang="ko-KR" dirty="0" smtClean="0">
                <a:latin typeface="+mj-ea"/>
                <a:ea typeface="+mj-ea"/>
              </a:rPr>
              <a:t>  </a:t>
            </a:r>
            <a:r>
              <a:rPr lang="ko-KR" altLang="en-US" dirty="0" smtClean="0">
                <a:latin typeface="+mj-ea"/>
                <a:ea typeface="+mj-ea"/>
              </a:rPr>
              <a:t> 경과되지 않은 시기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12567" y="3419708"/>
            <a:ext cx="7592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j-ea"/>
                <a:ea typeface="+mj-ea"/>
              </a:rPr>
              <a:t>③ </a:t>
            </a:r>
            <a:r>
              <a:rPr lang="ko-KR" altLang="en-US" dirty="0" err="1" smtClean="0">
                <a:latin typeface="+mj-ea"/>
                <a:ea typeface="+mj-ea"/>
              </a:rPr>
              <a:t>버섯류</a:t>
            </a:r>
            <a:r>
              <a:rPr lang="en-US" altLang="ko-KR" dirty="0" smtClean="0">
                <a:latin typeface="+mj-ea"/>
                <a:ea typeface="+mj-ea"/>
              </a:rPr>
              <a:t>, </a:t>
            </a:r>
            <a:r>
              <a:rPr lang="ko-KR" altLang="en-US" dirty="0" smtClean="0">
                <a:latin typeface="+mj-ea"/>
                <a:ea typeface="+mj-ea"/>
              </a:rPr>
              <a:t>새싹채소 등 연중 생산이 가능한 작물은 연중 신청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15058" y="4643844"/>
            <a:ext cx="7788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※ </a:t>
            </a:r>
            <a:r>
              <a:rPr lang="ko-KR" altLang="en-US" dirty="0" smtClean="0"/>
              <a:t>작물의 수확이 완료된 경우에는 신청할 수 없음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83568" y="422108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&lt; </a:t>
            </a:r>
            <a:r>
              <a:rPr lang="ko-KR" altLang="en-US" dirty="0" smtClean="0"/>
              <a:t>유의사항 </a:t>
            </a:r>
            <a:r>
              <a:rPr lang="en-US" altLang="ko-KR" dirty="0" smtClean="0"/>
              <a:t>&gt;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812567" y="5116235"/>
            <a:ext cx="7788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※ </a:t>
            </a:r>
            <a:r>
              <a:rPr lang="ko-KR" altLang="en-US" dirty="0" err="1" smtClean="0"/>
              <a:t>재배포장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재배사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 작물이 생육중이어야 함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812566" y="5642050"/>
            <a:ext cx="7788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※ </a:t>
            </a:r>
            <a:r>
              <a:rPr lang="ko-KR" altLang="en-US" dirty="0" err="1" smtClean="0"/>
              <a:t>생육기간은</a:t>
            </a:r>
            <a:r>
              <a:rPr lang="ko-KR" altLang="en-US" dirty="0" smtClean="0"/>
              <a:t> 파종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육묘단계</a:t>
            </a:r>
            <a:r>
              <a:rPr lang="ko-KR" altLang="en-US" dirty="0" smtClean="0"/>
              <a:t> 포함</a:t>
            </a:r>
            <a:r>
              <a:rPr lang="en-US" altLang="ko-KR" dirty="0" smtClean="0"/>
              <a:t>)</a:t>
            </a:r>
            <a:r>
              <a:rPr lang="ko-KR" altLang="en-US" dirty="0" smtClean="0"/>
              <a:t>부터 최초 수확일까지의 기간을 말함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2549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2535494"/>
            <a:chOff x="548257" y="1268760"/>
            <a:chExt cx="8191500" cy="2535494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246700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en-US" altLang="ko-KR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GAP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 신청서류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815382" y="1885090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① 농산물우수관리인증 신청서</a:t>
              </a:r>
              <a:r>
                <a:rPr lang="en-US" altLang="ko-KR" dirty="0" smtClean="0">
                  <a:latin typeface="+mj-ea"/>
                  <a:ea typeface="+mj-ea"/>
                </a:rPr>
                <a:t>(</a:t>
              </a:r>
              <a:r>
                <a:rPr lang="ko-KR" altLang="en-US" dirty="0" smtClean="0">
                  <a:latin typeface="+mj-ea"/>
                  <a:ea typeface="+mj-ea"/>
                </a:rPr>
                <a:t>신규</a:t>
              </a:r>
              <a:r>
                <a:rPr lang="en-US" altLang="ko-KR" dirty="0" smtClean="0">
                  <a:latin typeface="+mj-ea"/>
                  <a:ea typeface="+mj-ea"/>
                </a:rPr>
                <a:t>/</a:t>
              </a:r>
              <a:r>
                <a:rPr lang="ko-KR" altLang="en-US" dirty="0" smtClean="0">
                  <a:latin typeface="+mj-ea"/>
                  <a:ea typeface="+mj-ea"/>
                </a:rPr>
                <a:t>갱신</a:t>
              </a:r>
              <a:r>
                <a:rPr lang="en-US" altLang="ko-KR" dirty="0" smtClean="0">
                  <a:latin typeface="+mj-ea"/>
                  <a:ea typeface="+mj-ea"/>
                </a:rPr>
                <a:t>)</a:t>
              </a:r>
              <a:endParaRPr lang="ko-KR" altLang="en-US" dirty="0">
                <a:latin typeface="+mj-ea"/>
                <a:ea typeface="+mj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12567" y="2388135"/>
              <a:ext cx="75920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② </a:t>
              </a:r>
              <a:r>
                <a:rPr lang="ko-KR" altLang="en-US" dirty="0" err="1" smtClean="0">
                  <a:latin typeface="+mj-ea"/>
                  <a:ea typeface="+mj-ea"/>
                </a:rPr>
                <a:t>위해요소관리계획서</a:t>
              </a:r>
              <a:endParaRPr lang="en-US" altLang="ko-KR" dirty="0" smtClean="0">
                <a:latin typeface="+mj-ea"/>
                <a:ea typeface="+mj-ea"/>
              </a:endParaRPr>
            </a:p>
            <a:p>
              <a:r>
                <a:rPr lang="en-US" altLang="ko-KR" dirty="0">
                  <a:latin typeface="+mj-ea"/>
                  <a:ea typeface="+mj-ea"/>
                </a:rPr>
                <a:t> </a:t>
              </a:r>
              <a:r>
                <a:rPr lang="en-US" altLang="ko-KR" dirty="0" smtClean="0">
                  <a:latin typeface="+mj-ea"/>
                  <a:ea typeface="+mj-ea"/>
                </a:rPr>
                <a:t> </a:t>
              </a:r>
              <a:r>
                <a:rPr lang="en-US" altLang="ko-KR" sz="1600" dirty="0" smtClean="0">
                  <a:latin typeface="+mj-ea"/>
                  <a:ea typeface="+mj-ea"/>
                </a:rPr>
                <a:t>- </a:t>
              </a:r>
              <a:r>
                <a:rPr lang="ko-KR" altLang="en-US" sz="1600" dirty="0" smtClean="0">
                  <a:latin typeface="+mj-ea"/>
                  <a:ea typeface="+mj-ea"/>
                </a:rPr>
                <a:t>토양관리</a:t>
              </a:r>
              <a:r>
                <a:rPr lang="en-US" altLang="ko-KR" sz="1600" dirty="0" smtClean="0">
                  <a:latin typeface="+mj-ea"/>
                  <a:ea typeface="+mj-ea"/>
                </a:rPr>
                <a:t>, </a:t>
              </a:r>
              <a:r>
                <a:rPr lang="ko-KR" altLang="en-US" sz="1600" dirty="0" err="1" smtClean="0">
                  <a:latin typeface="+mj-ea"/>
                  <a:ea typeface="+mj-ea"/>
                </a:rPr>
                <a:t>비배관리</a:t>
              </a:r>
              <a:r>
                <a:rPr lang="en-US" altLang="ko-KR" sz="1600" dirty="0" smtClean="0">
                  <a:latin typeface="+mj-ea"/>
                  <a:ea typeface="+mj-ea"/>
                </a:rPr>
                <a:t>, </a:t>
              </a:r>
              <a:r>
                <a:rPr lang="ko-KR" altLang="en-US" sz="1600" dirty="0" smtClean="0">
                  <a:latin typeface="+mj-ea"/>
                  <a:ea typeface="+mj-ea"/>
                </a:rPr>
                <a:t>병충해 및 잡초방제</a:t>
              </a:r>
              <a:r>
                <a:rPr lang="en-US" altLang="ko-KR" sz="1600" dirty="0" smtClean="0">
                  <a:latin typeface="+mj-ea"/>
                  <a:ea typeface="+mj-ea"/>
                </a:rPr>
                <a:t>, </a:t>
              </a:r>
              <a:r>
                <a:rPr lang="ko-KR" altLang="en-US" sz="1600" dirty="0" smtClean="0">
                  <a:latin typeface="+mj-ea"/>
                  <a:ea typeface="+mj-ea"/>
                </a:rPr>
                <a:t>수확 및 수확 처리계획 등</a:t>
              </a:r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2567" y="3146890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③ 사업운영계획서</a:t>
              </a:r>
              <a:r>
                <a:rPr lang="en-US" altLang="ko-KR" dirty="0" smtClean="0">
                  <a:latin typeface="+mj-ea"/>
                  <a:ea typeface="+mj-ea"/>
                </a:rPr>
                <a:t>(</a:t>
              </a:r>
              <a:r>
                <a:rPr lang="ko-KR" altLang="en-US" dirty="0" smtClean="0">
                  <a:latin typeface="+mj-ea"/>
                  <a:ea typeface="+mj-ea"/>
                </a:rPr>
                <a:t>단체 인증의 경우</a:t>
              </a:r>
              <a:r>
                <a:rPr lang="en-US" altLang="ko-KR" dirty="0" smtClean="0">
                  <a:latin typeface="+mj-ea"/>
                  <a:ea typeface="+mj-ea"/>
                </a:rPr>
                <a:t>)</a:t>
              </a:r>
              <a:endParaRPr lang="ko-KR" altLang="en-US" dirty="0">
                <a:latin typeface="+mj-ea"/>
                <a:ea typeface="+mj-ea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548257" y="4005064"/>
            <a:ext cx="8191500" cy="2535494"/>
            <a:chOff x="548257" y="1268760"/>
            <a:chExt cx="8191500" cy="2535494"/>
          </a:xfrm>
        </p:grpSpPr>
        <p:sp>
          <p:nvSpPr>
            <p:cNvPr id="23" name="직사각형 22"/>
            <p:cNvSpPr/>
            <p:nvPr/>
          </p:nvSpPr>
          <p:spPr bwMode="auto">
            <a:xfrm>
              <a:off x="557782" y="1337253"/>
              <a:ext cx="8172450" cy="246700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25" name="그룹 24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0" name="직사각형 29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en-US" altLang="ko-KR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GAP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 수수료 등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815382" y="1885090"/>
              <a:ext cx="75920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① 수수료</a:t>
              </a:r>
              <a:r>
                <a:rPr lang="en-US" altLang="ko-KR" dirty="0" smtClean="0">
                  <a:latin typeface="+mj-ea"/>
                  <a:ea typeface="+mj-ea"/>
                </a:rPr>
                <a:t>: 5</a:t>
              </a:r>
              <a:r>
                <a:rPr lang="ko-KR" altLang="en-US" dirty="0" smtClean="0">
                  <a:latin typeface="+mj-ea"/>
                  <a:ea typeface="+mj-ea"/>
                </a:rPr>
                <a:t>만원</a:t>
              </a:r>
              <a:r>
                <a:rPr lang="en-US" altLang="ko-KR" dirty="0" smtClean="0">
                  <a:latin typeface="+mj-ea"/>
                  <a:ea typeface="+mj-ea"/>
                </a:rPr>
                <a:t>/1</a:t>
              </a:r>
              <a:r>
                <a:rPr lang="ko-KR" altLang="en-US" dirty="0" smtClean="0">
                  <a:latin typeface="+mj-ea"/>
                  <a:ea typeface="+mj-ea"/>
                </a:rPr>
                <a:t>건</a:t>
              </a:r>
              <a:endParaRPr lang="en-US" altLang="ko-KR" dirty="0">
                <a:latin typeface="+mj-ea"/>
                <a:ea typeface="+mj-ea"/>
              </a:endParaRPr>
            </a:p>
            <a:p>
              <a:r>
                <a:rPr lang="en-US" altLang="ko-KR" dirty="0" smtClean="0">
                  <a:latin typeface="+mj-ea"/>
                  <a:ea typeface="+mj-ea"/>
                </a:rPr>
                <a:t>  </a:t>
              </a:r>
              <a:r>
                <a:rPr lang="en-US" altLang="ko-KR" sz="1600" dirty="0" smtClean="0">
                  <a:latin typeface="+mj-ea"/>
                  <a:ea typeface="+mj-ea"/>
                </a:rPr>
                <a:t>- </a:t>
              </a:r>
              <a:r>
                <a:rPr lang="ko-KR" altLang="en-US" sz="1600" dirty="0" smtClean="0">
                  <a:latin typeface="+mj-ea"/>
                  <a:ea typeface="+mj-ea"/>
                </a:rPr>
                <a:t>단체 인증의 경우 </a:t>
              </a:r>
              <a:r>
                <a:rPr lang="en-US" altLang="ko-KR" sz="1600" dirty="0" smtClean="0">
                  <a:latin typeface="+mj-ea"/>
                  <a:ea typeface="+mj-ea"/>
                </a:rPr>
                <a:t>6</a:t>
              </a:r>
              <a:r>
                <a:rPr lang="ko-KR" altLang="en-US" sz="1600" dirty="0" smtClean="0">
                  <a:latin typeface="+mj-ea"/>
                  <a:ea typeface="+mj-ea"/>
                </a:rPr>
                <a:t>농가부터 농가당 </a:t>
              </a:r>
              <a:r>
                <a:rPr lang="en-US" altLang="ko-KR" sz="1600" dirty="0" smtClean="0">
                  <a:latin typeface="+mj-ea"/>
                  <a:ea typeface="+mj-ea"/>
                </a:rPr>
                <a:t>2</a:t>
              </a:r>
              <a:r>
                <a:rPr lang="ko-KR" altLang="en-US" sz="1600" dirty="0" smtClean="0">
                  <a:latin typeface="+mj-ea"/>
                  <a:ea typeface="+mj-ea"/>
                </a:rPr>
                <a:t>천원씩 추가</a:t>
              </a:r>
              <a:r>
                <a:rPr lang="en-US" altLang="ko-KR" sz="1600" dirty="0" smtClean="0">
                  <a:latin typeface="+mj-ea"/>
                  <a:ea typeface="+mj-ea"/>
                </a:rPr>
                <a:t>, </a:t>
              </a:r>
              <a:r>
                <a:rPr lang="ko-KR" altLang="en-US" sz="1600" dirty="0" smtClean="0">
                  <a:latin typeface="+mj-ea"/>
                  <a:ea typeface="+mj-ea"/>
                </a:rPr>
                <a:t>최고 </a:t>
              </a:r>
              <a:r>
                <a:rPr lang="en-US" altLang="ko-KR" sz="1600" dirty="0" smtClean="0">
                  <a:latin typeface="+mj-ea"/>
                  <a:ea typeface="+mj-ea"/>
                </a:rPr>
                <a:t>40</a:t>
              </a:r>
              <a:r>
                <a:rPr lang="ko-KR" altLang="en-US" sz="1600" dirty="0" smtClean="0">
                  <a:latin typeface="+mj-ea"/>
                  <a:ea typeface="+mj-ea"/>
                </a:rPr>
                <a:t>만원</a:t>
              </a:r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12567" y="2627620"/>
              <a:ext cx="7592044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② </a:t>
              </a:r>
              <a:r>
                <a:rPr lang="ko-KR" altLang="en-US" dirty="0" err="1" smtClean="0">
                  <a:latin typeface="+mj-ea"/>
                  <a:ea typeface="+mj-ea"/>
                </a:rPr>
                <a:t>현장심사를</a:t>
              </a:r>
              <a:r>
                <a:rPr lang="ko-KR" altLang="en-US" dirty="0" smtClean="0">
                  <a:latin typeface="+mj-ea"/>
                  <a:ea typeface="+mj-ea"/>
                </a:rPr>
                <a:t> 위한 출장비</a:t>
              </a:r>
              <a:endParaRPr lang="en-US" altLang="ko-KR" dirty="0" smtClean="0">
                <a:latin typeface="+mj-ea"/>
                <a:ea typeface="+mj-ea"/>
              </a:endParaRPr>
            </a:p>
            <a:p>
              <a:r>
                <a:rPr lang="en-US" altLang="ko-KR" sz="2000" dirty="0">
                  <a:latin typeface="+mj-ea"/>
                </a:rPr>
                <a:t> </a:t>
              </a:r>
              <a:r>
                <a:rPr lang="en-US" altLang="ko-KR" sz="1600" dirty="0">
                  <a:latin typeface="+mj-ea"/>
                </a:rPr>
                <a:t>- </a:t>
              </a:r>
              <a:r>
                <a:rPr lang="ko-KR" altLang="en-US" sz="1600" dirty="0" smtClean="0">
                  <a:latin typeface="+mj-ea"/>
                </a:rPr>
                <a:t>인증기관에서 인증 농가</a:t>
              </a:r>
              <a:r>
                <a:rPr lang="en-US" altLang="ko-KR" sz="1600" dirty="0" smtClean="0">
                  <a:latin typeface="+mj-ea"/>
                </a:rPr>
                <a:t>(</a:t>
              </a:r>
              <a:r>
                <a:rPr lang="ko-KR" altLang="en-US" sz="1600" dirty="0" err="1" smtClean="0">
                  <a:latin typeface="+mj-ea"/>
                </a:rPr>
                <a:t>재배포장</a:t>
              </a:r>
              <a:r>
                <a:rPr lang="ko-KR" altLang="en-US" sz="1600" dirty="0" smtClean="0">
                  <a:latin typeface="+mj-ea"/>
                </a:rPr>
                <a:t> 또는 작업장</a:t>
              </a:r>
              <a:r>
                <a:rPr lang="en-US" altLang="ko-KR" sz="1600" dirty="0" smtClean="0">
                  <a:latin typeface="+mj-ea"/>
                </a:rPr>
                <a:t>)</a:t>
              </a:r>
              <a:r>
                <a:rPr lang="ko-KR" altLang="en-US" sz="1600" dirty="0" smtClean="0">
                  <a:latin typeface="+mj-ea"/>
                </a:rPr>
                <a:t>에 도착하는데 드는 교통비</a:t>
              </a:r>
              <a:endParaRPr lang="ko-KR" altLang="en-US" sz="1600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064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4464496"/>
            <a:chOff x="548257" y="1268760"/>
            <a:chExt cx="8191500" cy="4464496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439600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en-US" altLang="ko-KR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GAP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 </a:t>
                </a:r>
                <a:r>
                  <a:rPr kumimoji="0" lang="ko-KR" altLang="en-US" dirty="0" err="1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심사계획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 통보 및 심사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815382" y="1885090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① </a:t>
              </a:r>
              <a:r>
                <a:rPr lang="ko-KR" altLang="en-US" dirty="0" err="1" smtClean="0">
                  <a:latin typeface="+mj-ea"/>
                  <a:ea typeface="+mj-ea"/>
                </a:rPr>
                <a:t>심사반</a:t>
              </a:r>
              <a:r>
                <a:rPr lang="ko-KR" altLang="en-US" dirty="0" smtClean="0">
                  <a:latin typeface="+mj-ea"/>
                  <a:ea typeface="+mj-ea"/>
                </a:rPr>
                <a:t> 편성</a:t>
              </a:r>
              <a:r>
                <a:rPr lang="en-US" altLang="ko-KR" dirty="0" smtClean="0">
                  <a:latin typeface="+mj-ea"/>
                  <a:ea typeface="+mj-ea"/>
                </a:rPr>
                <a:t>: 1</a:t>
              </a:r>
              <a:r>
                <a:rPr lang="ko-KR" altLang="en-US" dirty="0" smtClean="0">
                  <a:latin typeface="+mj-ea"/>
                  <a:ea typeface="+mj-ea"/>
                </a:rPr>
                <a:t>인 이상의 인증심사원을 지정</a:t>
              </a:r>
              <a:endParaRPr lang="ko-KR" altLang="en-US" dirty="0">
                <a:latin typeface="+mj-ea"/>
                <a:ea typeface="+mj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12567" y="2388135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② </a:t>
              </a:r>
              <a:r>
                <a:rPr lang="ko-KR" altLang="en-US" dirty="0" err="1" smtClean="0">
                  <a:latin typeface="+mj-ea"/>
                  <a:ea typeface="+mj-ea"/>
                </a:rPr>
                <a:t>심사계획</a:t>
              </a:r>
              <a:r>
                <a:rPr lang="ko-KR" altLang="en-US" dirty="0" smtClean="0">
                  <a:latin typeface="+mj-ea"/>
                  <a:ea typeface="+mj-ea"/>
                </a:rPr>
                <a:t> 통보</a:t>
              </a:r>
              <a:r>
                <a:rPr lang="en-US" altLang="ko-KR" dirty="0" smtClean="0">
                  <a:latin typeface="+mj-ea"/>
                  <a:ea typeface="+mj-ea"/>
                </a:rPr>
                <a:t>: </a:t>
              </a:r>
              <a:r>
                <a:rPr lang="ko-KR" altLang="en-US" dirty="0" err="1" smtClean="0">
                  <a:latin typeface="+mj-ea"/>
                  <a:ea typeface="+mj-ea"/>
                </a:rPr>
                <a:t>심사일자</a:t>
              </a:r>
              <a:r>
                <a:rPr lang="en-US" altLang="ko-KR" dirty="0" smtClean="0">
                  <a:latin typeface="+mj-ea"/>
                  <a:ea typeface="+mj-ea"/>
                </a:rPr>
                <a:t>, </a:t>
              </a:r>
              <a:r>
                <a:rPr lang="ko-KR" altLang="en-US" dirty="0" smtClean="0">
                  <a:latin typeface="+mj-ea"/>
                  <a:ea typeface="+mj-ea"/>
                </a:rPr>
                <a:t>시간 등을 서면 또는 유선으로 사전 통보</a:t>
              </a:r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2567" y="2924944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③ 서류심사</a:t>
              </a:r>
              <a:r>
                <a:rPr lang="en-US" altLang="ko-KR" dirty="0" smtClean="0">
                  <a:latin typeface="+mj-ea"/>
                  <a:ea typeface="+mj-ea"/>
                </a:rPr>
                <a:t>: </a:t>
              </a:r>
              <a:r>
                <a:rPr lang="ko-KR" altLang="en-US" dirty="0" smtClean="0">
                  <a:latin typeface="+mj-ea"/>
                  <a:ea typeface="+mj-ea"/>
                </a:rPr>
                <a:t>신청서 등 관련 서류의 적정성 여부 검토</a:t>
              </a:r>
              <a:endParaRPr lang="ko-KR" altLang="en-US" dirty="0">
                <a:latin typeface="+mj-ea"/>
                <a:ea typeface="+mj-ea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12233" y="3426422"/>
              <a:ext cx="75920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④ 현장심사</a:t>
              </a:r>
              <a:r>
                <a:rPr lang="en-US" altLang="ko-KR" dirty="0" smtClean="0">
                  <a:latin typeface="+mj-ea"/>
                  <a:ea typeface="+mj-ea"/>
                </a:rPr>
                <a:t>: </a:t>
              </a:r>
              <a:r>
                <a:rPr lang="ko-KR" altLang="en-US" dirty="0" smtClean="0">
                  <a:latin typeface="+mj-ea"/>
                  <a:ea typeface="+mj-ea"/>
                </a:rPr>
                <a:t>생산계획서와의 </a:t>
              </a:r>
              <a:r>
                <a:rPr lang="ko-KR" altLang="en-US" dirty="0" err="1" smtClean="0">
                  <a:latin typeface="+mj-ea"/>
                  <a:ea typeface="+mj-ea"/>
                </a:rPr>
                <a:t>일치여부</a:t>
              </a:r>
              <a:r>
                <a:rPr lang="en-US" altLang="ko-KR" dirty="0" smtClean="0">
                  <a:latin typeface="+mj-ea"/>
                  <a:ea typeface="+mj-ea"/>
                </a:rPr>
                <a:t>, </a:t>
              </a:r>
              <a:r>
                <a:rPr lang="ko-KR" altLang="en-US" dirty="0" smtClean="0">
                  <a:latin typeface="+mj-ea"/>
                  <a:ea typeface="+mj-ea"/>
                </a:rPr>
                <a:t>인증기준 준수여부 확인</a:t>
              </a:r>
              <a:endParaRPr lang="en-US" altLang="ko-KR" dirty="0" smtClean="0">
                <a:latin typeface="+mj-ea"/>
                <a:ea typeface="+mj-ea"/>
              </a:endParaRPr>
            </a:p>
            <a:p>
              <a:r>
                <a:rPr lang="en-US" altLang="ko-KR" dirty="0">
                  <a:latin typeface="+mj-ea"/>
                  <a:ea typeface="+mj-ea"/>
                </a:rPr>
                <a:t> </a:t>
              </a:r>
              <a:r>
                <a:rPr lang="en-US" altLang="ko-KR" dirty="0" smtClean="0">
                  <a:latin typeface="+mj-ea"/>
                  <a:ea typeface="+mj-ea"/>
                </a:rPr>
                <a:t>  </a:t>
              </a:r>
              <a:r>
                <a:rPr lang="en-US" altLang="ko-KR" sz="1400" dirty="0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* </a:t>
              </a:r>
              <a:r>
                <a:rPr lang="ko-KR" altLang="en-US" sz="1400" dirty="0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수확 및 수확 후 </a:t>
              </a:r>
              <a:r>
                <a:rPr lang="ko-KR" altLang="en-US" sz="1400" dirty="0" err="1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관리계획에</a:t>
              </a:r>
              <a:r>
                <a:rPr lang="ko-KR" altLang="en-US" sz="1400" dirty="0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 대한 심사가 없는 경우 최초 </a:t>
              </a:r>
              <a:r>
                <a:rPr lang="ko-KR" altLang="en-US" sz="1400" dirty="0" err="1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수확과정에</a:t>
              </a:r>
              <a:r>
                <a:rPr lang="ko-KR" altLang="en-US" sz="1400" dirty="0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 사후관리 실시</a:t>
              </a:r>
              <a:endParaRPr lang="ko-KR" altLang="en-US" sz="1400" dirty="0">
                <a:latin typeface="HY중고딕" panose="02030600000101010101" pitchFamily="18" charset="-127"/>
                <a:ea typeface="HY중고딕" panose="02030600000101010101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12567" y="4150821"/>
              <a:ext cx="75920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⑤ 안전성 검사</a:t>
              </a:r>
              <a:r>
                <a:rPr lang="en-US" altLang="ko-KR" dirty="0" smtClean="0">
                  <a:latin typeface="+mj-ea"/>
                  <a:ea typeface="+mj-ea"/>
                </a:rPr>
                <a:t>(</a:t>
              </a:r>
              <a:r>
                <a:rPr lang="ko-KR" altLang="en-US" dirty="0" smtClean="0">
                  <a:latin typeface="+mj-ea"/>
                  <a:ea typeface="+mj-ea"/>
                </a:rPr>
                <a:t>단체의 경우 표본으로 검사할 수 있음</a:t>
              </a:r>
              <a:r>
                <a:rPr lang="en-US" altLang="ko-KR" dirty="0" smtClean="0">
                  <a:latin typeface="+mj-ea"/>
                  <a:ea typeface="+mj-ea"/>
                </a:rPr>
                <a:t>)</a:t>
              </a:r>
            </a:p>
            <a:p>
              <a:r>
                <a:rPr lang="en-US" altLang="ko-KR" dirty="0">
                  <a:latin typeface="+mj-ea"/>
                  <a:ea typeface="+mj-ea"/>
                </a:rPr>
                <a:t> </a:t>
              </a:r>
              <a:r>
                <a:rPr lang="en-US" altLang="ko-KR" dirty="0" smtClean="0">
                  <a:latin typeface="+mj-ea"/>
                  <a:ea typeface="+mj-ea"/>
                </a:rPr>
                <a:t> </a:t>
              </a:r>
              <a:r>
                <a:rPr lang="en-US" altLang="ko-KR" sz="1600" dirty="0" smtClean="0">
                  <a:latin typeface="+mj-ea"/>
                  <a:ea typeface="+mj-ea"/>
                </a:rPr>
                <a:t>- </a:t>
              </a:r>
              <a:r>
                <a:rPr lang="ko-KR" altLang="en-US" sz="1600" dirty="0" smtClean="0">
                  <a:latin typeface="+mj-ea"/>
                  <a:ea typeface="+mj-ea"/>
                </a:rPr>
                <a:t>토양  중금속</a:t>
              </a:r>
              <a:r>
                <a:rPr lang="en-US" altLang="ko-KR" sz="1600" dirty="0" smtClean="0">
                  <a:latin typeface="+mj-ea"/>
                  <a:ea typeface="+mj-ea"/>
                </a:rPr>
                <a:t>, </a:t>
              </a:r>
              <a:r>
                <a:rPr lang="ko-KR" altLang="en-US" sz="1600" dirty="0" smtClean="0">
                  <a:latin typeface="+mj-ea"/>
                  <a:ea typeface="+mj-ea"/>
                </a:rPr>
                <a:t>농업용수</a:t>
              </a:r>
              <a:r>
                <a:rPr lang="en-US" altLang="ko-KR" sz="1600" dirty="0" smtClean="0">
                  <a:latin typeface="+mj-ea"/>
                  <a:ea typeface="+mj-ea"/>
                </a:rPr>
                <a:t>, </a:t>
              </a:r>
              <a:r>
                <a:rPr lang="ko-KR" altLang="en-US" sz="1600" dirty="0" smtClean="0">
                  <a:latin typeface="+mj-ea"/>
                  <a:ea typeface="+mj-ea"/>
                </a:rPr>
                <a:t>농산물 잔류농약</a:t>
              </a:r>
              <a:r>
                <a:rPr lang="en-US" altLang="ko-KR" sz="1600" dirty="0" smtClean="0">
                  <a:latin typeface="+mj-ea"/>
                  <a:ea typeface="+mj-ea"/>
                </a:rPr>
                <a:t>, </a:t>
              </a:r>
              <a:r>
                <a:rPr lang="ko-KR" altLang="en-US" sz="1600" dirty="0" smtClean="0">
                  <a:latin typeface="+mj-ea"/>
                  <a:ea typeface="+mj-ea"/>
                </a:rPr>
                <a:t>농산물 중금속 분석</a:t>
              </a:r>
              <a:endParaRPr lang="en-US" altLang="ko-KR" sz="1600" dirty="0" smtClean="0">
                <a:latin typeface="+mj-ea"/>
                <a:ea typeface="+mj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812233" y="4921587"/>
              <a:ext cx="75920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⑥ 인증심사 확인서 작성</a:t>
              </a:r>
              <a:endParaRPr lang="en-US" altLang="ko-KR" dirty="0" smtClean="0">
                <a:latin typeface="+mj-ea"/>
                <a:ea typeface="+mj-ea"/>
              </a:endParaRPr>
            </a:p>
            <a:p>
              <a:r>
                <a:rPr lang="en-US" altLang="ko-KR" dirty="0">
                  <a:latin typeface="+mj-ea"/>
                  <a:ea typeface="+mj-ea"/>
                </a:rPr>
                <a:t> </a:t>
              </a:r>
              <a:r>
                <a:rPr lang="en-US" altLang="ko-KR" dirty="0" smtClean="0">
                  <a:latin typeface="+mj-ea"/>
                  <a:ea typeface="+mj-ea"/>
                </a:rPr>
                <a:t> </a:t>
              </a:r>
              <a:r>
                <a:rPr lang="en-US" altLang="ko-KR" sz="1600" dirty="0" smtClean="0">
                  <a:latin typeface="+mj-ea"/>
                  <a:ea typeface="+mj-ea"/>
                </a:rPr>
                <a:t>- </a:t>
              </a:r>
              <a:r>
                <a:rPr lang="ko-KR" altLang="en-US" sz="1600" dirty="0" smtClean="0">
                  <a:latin typeface="+mj-ea"/>
                  <a:ea typeface="+mj-ea"/>
                </a:rPr>
                <a:t>인증 신청인 또는 대리인으로부터 현장심사 확인</a:t>
              </a:r>
              <a:endParaRPr lang="en-US" altLang="ko-KR" sz="1600" dirty="0" smtClean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925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4464496"/>
            <a:chOff x="548257" y="1268760"/>
            <a:chExt cx="8191500" cy="4464496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439600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단체 인증의 표본 선정 기준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815382" y="1885090"/>
              <a:ext cx="75920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① 지리적으로 근접해 있는 회원들로 구성된 생산자 집단으로</a:t>
              </a:r>
              <a:endParaRPr lang="en-US" altLang="ko-KR" dirty="0" smtClean="0">
                <a:latin typeface="+mj-ea"/>
                <a:ea typeface="+mj-ea"/>
              </a:endParaRPr>
            </a:p>
            <a:p>
              <a:r>
                <a:rPr lang="en-US" altLang="ko-KR" dirty="0">
                  <a:latin typeface="+mj-ea"/>
                  <a:ea typeface="+mj-ea"/>
                </a:rPr>
                <a:t> </a:t>
              </a:r>
              <a:r>
                <a:rPr lang="en-US" altLang="ko-KR" dirty="0" smtClean="0">
                  <a:latin typeface="+mj-ea"/>
                  <a:ea typeface="+mj-ea"/>
                </a:rPr>
                <a:t>   </a:t>
              </a:r>
              <a:r>
                <a:rPr lang="ko-KR" altLang="en-US" dirty="0" smtClean="0">
                  <a:latin typeface="+mj-ea"/>
                  <a:ea typeface="+mj-ea"/>
                </a:rPr>
                <a:t>구성원은 신청</a:t>
              </a:r>
              <a:r>
                <a:rPr lang="en-US" altLang="ko-KR" dirty="0" smtClean="0">
                  <a:latin typeface="+mj-ea"/>
                  <a:ea typeface="+mj-ea"/>
                </a:rPr>
                <a:t>, </a:t>
              </a:r>
              <a:r>
                <a:rPr lang="ko-KR" altLang="en-US" dirty="0" smtClean="0">
                  <a:latin typeface="+mj-ea"/>
                  <a:ea typeface="+mj-ea"/>
                </a:rPr>
                <a:t>계약 등 가입절차를 거치는 경우</a:t>
              </a:r>
              <a:endParaRPr lang="ko-KR" altLang="en-US" dirty="0">
                <a:latin typeface="+mj-ea"/>
                <a:ea typeface="+mj-ea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827584" y="2712648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② 생산자 집단의 운영과 관련된 내부 규약이 있는 경우</a:t>
              </a:r>
              <a:endParaRPr lang="ko-KR" altLang="en-US" dirty="0">
                <a:latin typeface="+mj-ea"/>
                <a:ea typeface="+mj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5382" y="3846775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pc="-150" dirty="0" smtClean="0">
                  <a:latin typeface="+mj-ea"/>
                  <a:ea typeface="+mj-ea"/>
                </a:rPr>
                <a:t>③ 생산자 집단 구성원이 준수하여야 하는 공통의 재배</a:t>
              </a:r>
              <a:r>
                <a:rPr lang="en-US" altLang="ko-KR" spc="-150" dirty="0" smtClean="0">
                  <a:latin typeface="+mj-ea"/>
                  <a:ea typeface="+mj-ea"/>
                </a:rPr>
                <a:t>·</a:t>
              </a:r>
              <a:r>
                <a:rPr lang="ko-KR" altLang="en-US" spc="-150" dirty="0" smtClean="0">
                  <a:latin typeface="+mj-ea"/>
                  <a:ea typeface="+mj-ea"/>
                </a:rPr>
                <a:t>관리 기준이 있는 경우</a:t>
              </a:r>
              <a:endParaRPr lang="ko-KR" altLang="en-US" spc="-150" dirty="0">
                <a:latin typeface="+mj-ea"/>
                <a:ea typeface="+mj-ea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115616" y="3068960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sz="1600" dirty="0" smtClean="0"/>
              <a:t>GAP</a:t>
            </a:r>
            <a:r>
              <a:rPr lang="ko-KR" altLang="en-US" sz="1600" dirty="0" smtClean="0"/>
              <a:t>인증기준 등 인증 업무와 관련하여 규약을 준수하지 않을 경우 처리절차 </a:t>
            </a:r>
            <a:endParaRPr lang="en-US" altLang="ko-KR" sz="1600" dirty="0" smtClean="0"/>
          </a:p>
          <a:p>
            <a:r>
              <a:rPr lang="ko-KR" altLang="en-US" sz="1600" dirty="0" smtClean="0"/>
              <a:t>    등 포함되어야 함</a:t>
            </a:r>
            <a:endParaRPr lang="ko-KR" altLang="en-US" sz="1600" dirty="0"/>
          </a:p>
        </p:txBody>
      </p:sp>
      <p:sp>
        <p:nvSpPr>
          <p:cNvPr id="25" name="TextBox 24"/>
          <p:cNvSpPr txBox="1"/>
          <p:nvPr/>
        </p:nvSpPr>
        <p:spPr>
          <a:xfrm>
            <a:off x="1115616" y="4355767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600" dirty="0" smtClean="0"/>
              <a:t>농약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비료 등의 구매 및 사용계획을 실천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토양 및 </a:t>
            </a:r>
            <a:r>
              <a:rPr lang="ko-KR" altLang="en-US" sz="1600" dirty="0" err="1" smtClean="0"/>
              <a:t>비배관리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수확 등의 방법</a:t>
            </a:r>
            <a:endParaRPr lang="en-US" altLang="ko-KR" sz="1600" dirty="0" smtClean="0"/>
          </a:p>
          <a:p>
            <a:pPr marL="285750" indent="-285750">
              <a:buFontTx/>
              <a:buChar char="-"/>
            </a:pPr>
            <a:r>
              <a:rPr lang="ko-KR" altLang="en-US" sz="1600" dirty="0" smtClean="0"/>
              <a:t>수확 후 관리시설의 이용에 관하여 규정을 두어야 함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13391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3816424"/>
            <a:chOff x="548257" y="1268760"/>
            <a:chExt cx="8191500" cy="3816424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374793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단체 인증의 표본 선정 기준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815382" y="1885090"/>
              <a:ext cx="75920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① 지리적으로 근접해 있는 회원들로 구성된 생산자 집단으로</a:t>
              </a:r>
              <a:endParaRPr lang="en-US" altLang="ko-KR" dirty="0" smtClean="0">
                <a:latin typeface="+mj-ea"/>
                <a:ea typeface="+mj-ea"/>
              </a:endParaRPr>
            </a:p>
            <a:p>
              <a:r>
                <a:rPr lang="en-US" altLang="ko-KR" dirty="0">
                  <a:latin typeface="+mj-ea"/>
                  <a:ea typeface="+mj-ea"/>
                </a:rPr>
                <a:t> </a:t>
              </a:r>
              <a:r>
                <a:rPr lang="en-US" altLang="ko-KR" dirty="0" smtClean="0">
                  <a:latin typeface="+mj-ea"/>
                  <a:ea typeface="+mj-ea"/>
                </a:rPr>
                <a:t>   </a:t>
              </a:r>
              <a:r>
                <a:rPr lang="ko-KR" altLang="en-US" dirty="0" smtClean="0">
                  <a:latin typeface="+mj-ea"/>
                  <a:ea typeface="+mj-ea"/>
                </a:rPr>
                <a:t>구성원은 신청</a:t>
              </a:r>
              <a:r>
                <a:rPr lang="en-US" altLang="ko-KR" dirty="0" smtClean="0">
                  <a:latin typeface="+mj-ea"/>
                  <a:ea typeface="+mj-ea"/>
                </a:rPr>
                <a:t>, </a:t>
              </a:r>
              <a:r>
                <a:rPr lang="ko-KR" altLang="en-US" dirty="0" smtClean="0">
                  <a:latin typeface="+mj-ea"/>
                  <a:ea typeface="+mj-ea"/>
                </a:rPr>
                <a:t>계약 등 가입절차를 거치는 경우</a:t>
              </a:r>
              <a:endParaRPr lang="ko-KR" altLang="en-US" dirty="0">
                <a:latin typeface="+mj-ea"/>
                <a:ea typeface="+mj-ea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827584" y="2712648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② 생산자 집단의 운영과 관련된 내부 규약이 있는 경우</a:t>
              </a:r>
              <a:endParaRPr lang="ko-KR" altLang="en-US" dirty="0">
                <a:latin typeface="+mj-ea"/>
                <a:ea typeface="+mj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5382" y="3846775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pc="-150" dirty="0" smtClean="0">
                  <a:latin typeface="+mj-ea"/>
                  <a:ea typeface="+mj-ea"/>
                </a:rPr>
                <a:t>③ 생산자 집단 구성원이 준수하여야 하는 공통의 재배</a:t>
              </a:r>
              <a:r>
                <a:rPr lang="en-US" altLang="ko-KR" spc="-150" dirty="0" smtClean="0">
                  <a:latin typeface="+mj-ea"/>
                  <a:ea typeface="+mj-ea"/>
                </a:rPr>
                <a:t>·</a:t>
              </a:r>
              <a:r>
                <a:rPr lang="ko-KR" altLang="en-US" spc="-150" dirty="0" smtClean="0">
                  <a:latin typeface="+mj-ea"/>
                  <a:ea typeface="+mj-ea"/>
                </a:rPr>
                <a:t>관리 기준이 있는 경우</a:t>
              </a:r>
              <a:endParaRPr lang="ko-KR" altLang="en-US" spc="-150" dirty="0">
                <a:latin typeface="+mj-ea"/>
                <a:ea typeface="+mj-ea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115616" y="3068960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sz="1600" dirty="0" smtClean="0"/>
              <a:t>GAP</a:t>
            </a:r>
            <a:r>
              <a:rPr lang="ko-KR" altLang="en-US" sz="1600" dirty="0" smtClean="0"/>
              <a:t>인증기준 등 인증 업무와 관련하여 규약을 준수하지 않을 경우 처리절차 </a:t>
            </a:r>
            <a:endParaRPr lang="en-US" altLang="ko-KR" sz="1600" dirty="0" smtClean="0"/>
          </a:p>
          <a:p>
            <a:r>
              <a:rPr lang="ko-KR" altLang="en-US" sz="1600" dirty="0" smtClean="0"/>
              <a:t>    등 포함되어야 함</a:t>
            </a:r>
            <a:endParaRPr lang="ko-KR" altLang="en-US" sz="1600" dirty="0"/>
          </a:p>
        </p:txBody>
      </p:sp>
      <p:sp>
        <p:nvSpPr>
          <p:cNvPr id="25" name="TextBox 24"/>
          <p:cNvSpPr txBox="1"/>
          <p:nvPr/>
        </p:nvSpPr>
        <p:spPr>
          <a:xfrm>
            <a:off x="1115616" y="4355767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600" dirty="0" smtClean="0"/>
              <a:t>농약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비료 등의 구매 및 사용계획을 실천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토양 및 </a:t>
            </a:r>
            <a:r>
              <a:rPr lang="ko-KR" altLang="en-US" sz="1600" dirty="0" err="1" smtClean="0"/>
              <a:t>비배관리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수확 등의 방법</a:t>
            </a:r>
            <a:endParaRPr lang="en-US" altLang="ko-KR" sz="1600" dirty="0" smtClean="0"/>
          </a:p>
          <a:p>
            <a:pPr marL="285750" indent="-285750">
              <a:buFontTx/>
              <a:buChar char="-"/>
            </a:pPr>
            <a:r>
              <a:rPr lang="ko-KR" altLang="en-US" sz="1600" dirty="0" smtClean="0"/>
              <a:t>수확 후 관리시설의 이용에 관하여 규정을 두어야 함</a:t>
            </a:r>
            <a:endParaRPr lang="ko-KR" altLang="en-US" sz="16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755334"/>
              </p:ext>
            </p:extLst>
          </p:nvPr>
        </p:nvGraphicFramePr>
        <p:xfrm>
          <a:off x="1331640" y="5441496"/>
          <a:ext cx="6408710" cy="1155856"/>
        </p:xfrm>
        <a:graphic>
          <a:graphicData uri="http://schemas.openxmlformats.org/drawingml/2006/table">
            <a:tbl>
              <a:tblPr/>
              <a:tblGrid>
                <a:gridCol w="1281742">
                  <a:extLst>
                    <a:ext uri="{9D8B030D-6E8A-4147-A177-3AD203B41FA5}">
                      <a16:colId xmlns:a16="http://schemas.microsoft.com/office/drawing/2014/main" val="3748551643"/>
                    </a:ext>
                  </a:extLst>
                </a:gridCol>
                <a:gridCol w="1281742">
                  <a:extLst>
                    <a:ext uri="{9D8B030D-6E8A-4147-A177-3AD203B41FA5}">
                      <a16:colId xmlns:a16="http://schemas.microsoft.com/office/drawing/2014/main" val="1381578487"/>
                    </a:ext>
                  </a:extLst>
                </a:gridCol>
                <a:gridCol w="1281742">
                  <a:extLst>
                    <a:ext uri="{9D8B030D-6E8A-4147-A177-3AD203B41FA5}">
                      <a16:colId xmlns:a16="http://schemas.microsoft.com/office/drawing/2014/main" val="516261413"/>
                    </a:ext>
                  </a:extLst>
                </a:gridCol>
                <a:gridCol w="1281742">
                  <a:extLst>
                    <a:ext uri="{9D8B030D-6E8A-4147-A177-3AD203B41FA5}">
                      <a16:colId xmlns:a16="http://schemas.microsoft.com/office/drawing/2014/main" val="2899429760"/>
                    </a:ext>
                  </a:extLst>
                </a:gridCol>
                <a:gridCol w="1281742">
                  <a:extLst>
                    <a:ext uri="{9D8B030D-6E8A-4147-A177-3AD203B41FA5}">
                      <a16:colId xmlns:a16="http://schemas.microsoft.com/office/drawing/2014/main" val="126273907"/>
                    </a:ext>
                  </a:extLst>
                </a:gridCol>
              </a:tblGrid>
              <a:tr h="4782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조직원수</a:t>
                      </a:r>
                      <a:r>
                        <a:rPr lang="en-US" altLang="ko-KR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인</a:t>
                      </a:r>
                      <a:r>
                        <a:rPr lang="en-US" altLang="ko-KR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200" kern="0" spc="2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</a:t>
                      </a:r>
                      <a:r>
                        <a:rPr lang="ko-KR" altLang="en-US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이하</a:t>
                      </a:r>
                      <a:endParaRPr lang="ko-KR" altLang="en-US" sz="12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</a:t>
                      </a:r>
                      <a:r>
                        <a:rPr lang="ko-KR" altLang="en-US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이하</a:t>
                      </a:r>
                      <a:endParaRPr lang="ko-KR" altLang="en-US" sz="12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11</a:t>
                      </a:r>
                      <a:r>
                        <a:rPr lang="ko-KR" altLang="en-US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～</a:t>
                      </a:r>
                      <a:r>
                        <a:rPr lang="en-US" altLang="ko-KR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100</a:t>
                      </a:r>
                      <a:r>
                        <a:rPr lang="ko-KR" altLang="en-US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이하</a:t>
                      </a:r>
                      <a:endParaRPr lang="ko-KR" altLang="en-US" sz="12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101</a:t>
                      </a:r>
                      <a:r>
                        <a:rPr lang="ko-KR" altLang="en-US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이상</a:t>
                      </a:r>
                      <a:endParaRPr lang="ko-KR" altLang="en-US" sz="12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9641842"/>
                  </a:ext>
                </a:extLst>
              </a:tr>
              <a:tr h="6775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심사대상</a:t>
                      </a:r>
                      <a:r>
                        <a:rPr lang="en-US" altLang="ko-KR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인</a:t>
                      </a:r>
                      <a:r>
                        <a:rPr lang="en-US" altLang="ko-KR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200" kern="0" spc="2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전농가</a:t>
                      </a:r>
                      <a:endParaRPr lang="ko-KR" altLang="en-US" sz="12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 </a:t>
                      </a:r>
                      <a:r>
                        <a:rPr lang="ko-KR" altLang="en-US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이상</a:t>
                      </a:r>
                      <a:endParaRPr lang="ko-KR" altLang="en-US" sz="12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제곱근</a:t>
                      </a:r>
                      <a:endParaRPr lang="ko-KR" altLang="en-US" sz="12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10%</a:t>
                      </a:r>
                      <a:r>
                        <a:rPr lang="ko-KR" altLang="en-US" sz="12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이상</a:t>
                      </a:r>
                      <a:endParaRPr lang="ko-KR" altLang="en-US" sz="1200" kern="0" spc="2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61415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908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3240360"/>
            <a:chOff x="548257" y="1268760"/>
            <a:chExt cx="8191500" cy="324036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31718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인증심사 사전 고지사항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815382" y="1885090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① 신청인 또는 대리인</a:t>
              </a:r>
              <a:r>
                <a:rPr lang="en-US" altLang="ko-KR" dirty="0" smtClean="0">
                  <a:latin typeface="+mj-ea"/>
                  <a:ea typeface="+mj-ea"/>
                </a:rPr>
                <a:t>, </a:t>
              </a:r>
              <a:r>
                <a:rPr lang="ko-KR" altLang="en-US" dirty="0" smtClean="0">
                  <a:latin typeface="+mj-ea"/>
                  <a:ea typeface="+mj-ea"/>
                </a:rPr>
                <a:t>책임자 등의 신분을 확인하고 심사원 자신 소개</a:t>
              </a:r>
              <a:endParaRPr lang="ko-KR" altLang="en-US" dirty="0">
                <a:latin typeface="+mj-ea"/>
                <a:ea typeface="+mj-ea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815382" y="2450369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② </a:t>
              </a:r>
              <a:r>
                <a:rPr lang="ko-KR" altLang="en-US" dirty="0" err="1" smtClean="0">
                  <a:latin typeface="+mj-ea"/>
                  <a:ea typeface="+mj-ea"/>
                </a:rPr>
                <a:t>현지심사의</a:t>
              </a:r>
              <a:r>
                <a:rPr lang="ko-KR" altLang="en-US" dirty="0" smtClean="0">
                  <a:latin typeface="+mj-ea"/>
                  <a:ea typeface="+mj-ea"/>
                </a:rPr>
                <a:t> 시작을 말하고 심사원 역할 설명</a:t>
              </a:r>
              <a:endParaRPr lang="ko-KR" altLang="en-US" dirty="0">
                <a:latin typeface="+mj-ea"/>
                <a:ea typeface="+mj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5382" y="3846775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pc="-150" dirty="0" smtClean="0">
                  <a:latin typeface="+mj-ea"/>
                  <a:ea typeface="+mj-ea"/>
                </a:rPr>
                <a:t>③ 신청 서류의 확인이 필요한 경우 자료 제출 동의 요구</a:t>
              </a:r>
              <a:endParaRPr lang="ko-KR" altLang="en-US" spc="-150" dirty="0">
                <a:latin typeface="+mj-ea"/>
                <a:ea typeface="+mj-ea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115616" y="2867739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600" dirty="0" smtClean="0"/>
              <a:t>심사원은 인증기준에 적합 여부에 대한 판단</a:t>
            </a:r>
            <a:endParaRPr lang="en-US" altLang="ko-KR" sz="1600" dirty="0" smtClean="0"/>
          </a:p>
          <a:p>
            <a:pPr marL="285750" indent="-285750">
              <a:buFontTx/>
              <a:buChar char="-"/>
            </a:pPr>
            <a:r>
              <a:rPr lang="ko-KR" altLang="en-US" sz="1600" dirty="0" smtClean="0"/>
              <a:t>안전성 검사가 필요한 경우 시료 채취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 smtClean="0"/>
              <a:t>농약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비료 등 </a:t>
            </a:r>
            <a:r>
              <a:rPr lang="ko-KR" altLang="en-US" sz="1600" dirty="0" err="1" smtClean="0"/>
              <a:t>농자재</a:t>
            </a:r>
            <a:r>
              <a:rPr lang="ko-KR" altLang="en-US" sz="1600" dirty="0" smtClean="0"/>
              <a:t> 보관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수확 후 관리시설에 대한 점검 등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31602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err="1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현지심사시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 </a:t>
                </a:r>
                <a:r>
                  <a:rPr kumimoji="0" lang="ko-KR" altLang="en-US" dirty="0" err="1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착안사항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815382" y="1885090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j-ea"/>
                  <a:ea typeface="+mj-ea"/>
                </a:rPr>
                <a:t>① 인증 신청한 내역과 생산 내역이 일치하는지 여부</a:t>
              </a:r>
              <a:endParaRPr lang="ko-KR" altLang="en-US" dirty="0">
                <a:latin typeface="+mj-ea"/>
                <a:ea typeface="+mj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5382" y="3429000"/>
              <a:ext cx="75920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pc="-150" dirty="0" smtClean="0">
                  <a:latin typeface="+mj-ea"/>
                  <a:ea typeface="+mj-ea"/>
                </a:rPr>
                <a:t>② </a:t>
              </a:r>
              <a:r>
                <a:rPr lang="ko-KR" altLang="en-US" spc="-150" dirty="0" err="1" smtClean="0">
                  <a:latin typeface="+mj-ea"/>
                  <a:ea typeface="+mj-ea"/>
                </a:rPr>
                <a:t>위해요소관리계획서에</a:t>
              </a:r>
              <a:r>
                <a:rPr lang="ko-KR" altLang="en-US" spc="-150" dirty="0" smtClean="0">
                  <a:latin typeface="+mj-ea"/>
                  <a:ea typeface="+mj-ea"/>
                </a:rPr>
                <a:t> 따른 위험성 평가</a:t>
              </a:r>
              <a:r>
                <a:rPr lang="en-US" altLang="ko-KR" spc="-150" dirty="0" smtClean="0">
                  <a:latin typeface="+mj-ea"/>
                  <a:ea typeface="+mj-ea"/>
                </a:rPr>
                <a:t>, </a:t>
              </a:r>
              <a:r>
                <a:rPr lang="ko-KR" altLang="en-US" spc="-150" dirty="0" err="1" smtClean="0">
                  <a:latin typeface="+mj-ea"/>
                  <a:ea typeface="+mj-ea"/>
                </a:rPr>
                <a:t>일반관리점</a:t>
              </a:r>
              <a:r>
                <a:rPr lang="ko-KR" altLang="en-US" spc="-150" dirty="0" smtClean="0">
                  <a:latin typeface="+mj-ea"/>
                  <a:ea typeface="+mj-ea"/>
                </a:rPr>
                <a:t> 및 중요관리점의</a:t>
              </a:r>
              <a:endParaRPr lang="en-US" altLang="ko-KR" spc="-150" dirty="0" smtClean="0">
                <a:latin typeface="+mj-ea"/>
                <a:ea typeface="+mj-ea"/>
              </a:endParaRPr>
            </a:p>
            <a:p>
              <a:r>
                <a:rPr lang="en-US" altLang="ko-KR" spc="-150" dirty="0">
                  <a:latin typeface="+mj-ea"/>
                  <a:ea typeface="+mj-ea"/>
                </a:rPr>
                <a:t> </a:t>
              </a:r>
              <a:r>
                <a:rPr lang="en-US" altLang="ko-KR" spc="-150" dirty="0" smtClean="0">
                  <a:latin typeface="+mj-ea"/>
                  <a:ea typeface="+mj-ea"/>
                </a:rPr>
                <a:t>  </a:t>
              </a:r>
              <a:r>
                <a:rPr lang="ko-KR" altLang="en-US" spc="-150" dirty="0" smtClean="0">
                  <a:latin typeface="+mj-ea"/>
                  <a:ea typeface="+mj-ea"/>
                </a:rPr>
                <a:t> 이행여부</a:t>
              </a:r>
              <a:r>
                <a:rPr lang="en-US" altLang="ko-KR" spc="-150" dirty="0" smtClean="0">
                  <a:latin typeface="+mj-ea"/>
                  <a:ea typeface="+mj-ea"/>
                </a:rPr>
                <a:t>, </a:t>
              </a:r>
              <a:r>
                <a:rPr lang="ko-KR" altLang="en-US" spc="-150" dirty="0" smtClean="0">
                  <a:latin typeface="+mj-ea"/>
                  <a:ea typeface="+mj-ea"/>
                </a:rPr>
                <a:t>기록관리 등</a:t>
              </a:r>
              <a:endParaRPr lang="ko-KR" altLang="en-US" spc="-150" dirty="0">
                <a:latin typeface="+mj-ea"/>
                <a:ea typeface="+mj-ea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115616" y="2276872"/>
            <a:ext cx="7416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600" dirty="0" smtClean="0"/>
              <a:t>인증 신청한 농산물이 재배되고 있는지 확인</a:t>
            </a:r>
            <a:endParaRPr lang="en-US" altLang="ko-KR" sz="1600" dirty="0" smtClean="0"/>
          </a:p>
          <a:p>
            <a:pPr marL="285750" indent="-285750">
              <a:buFontTx/>
              <a:buChar char="-"/>
            </a:pPr>
            <a:r>
              <a:rPr lang="ko-KR" altLang="en-US" sz="1600" dirty="0" smtClean="0"/>
              <a:t>재배 필지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재배면적이 일치하는지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생산에 직접적 영향이 없는 인공 구조물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불경지</a:t>
            </a:r>
            <a:r>
              <a:rPr lang="ko-KR" altLang="en-US" sz="1600" dirty="0" smtClean="0"/>
              <a:t> 등은 재배면적에서 제외</a:t>
            </a:r>
            <a:r>
              <a:rPr lang="en-US" altLang="ko-KR" sz="1600" dirty="0" smtClean="0"/>
              <a:t>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 smtClean="0"/>
              <a:t>인증 신청한 농산물의 연평균 생산량이 적정한지</a:t>
            </a:r>
            <a:r>
              <a:rPr lang="en-US" altLang="ko-KR" sz="1600" dirty="0" smtClean="0"/>
              <a:t>(3</a:t>
            </a:r>
            <a:r>
              <a:rPr lang="ko-KR" altLang="en-US" sz="1600" dirty="0" smtClean="0"/>
              <a:t>개년 평균 생산량</a:t>
            </a:r>
            <a:r>
              <a:rPr lang="en-US" altLang="ko-KR" sz="1600" dirty="0" smtClean="0"/>
              <a:t>)</a:t>
            </a:r>
            <a:endParaRPr lang="ko-KR" altLang="en-US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1115616" y="4077072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600" dirty="0" err="1" smtClean="0"/>
              <a:t>위해요소</a:t>
            </a:r>
            <a:r>
              <a:rPr lang="ko-KR" altLang="en-US" sz="1600" dirty="0" smtClean="0"/>
              <a:t> 예방관리계획의 이행여부</a:t>
            </a:r>
            <a:endParaRPr lang="en-US" altLang="ko-KR" sz="1600" dirty="0" smtClean="0"/>
          </a:p>
          <a:p>
            <a:pPr marL="285750" indent="-285750">
              <a:buFontTx/>
              <a:buChar char="-"/>
            </a:pPr>
            <a:r>
              <a:rPr lang="ko-KR" altLang="en-US" sz="1600" dirty="0" err="1" smtClean="0"/>
              <a:t>작물별</a:t>
            </a:r>
            <a:r>
              <a:rPr lang="ko-KR" altLang="en-US" sz="1600" dirty="0"/>
              <a:t> </a:t>
            </a:r>
            <a:r>
              <a:rPr lang="ko-KR" altLang="en-US" sz="1600" dirty="0" smtClean="0"/>
              <a:t>생산계획의 이행여부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 smtClean="0"/>
              <a:t>중요관리점에 대한 기록관리</a:t>
            </a:r>
            <a:endParaRPr lang="ko-KR" altLang="en-US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815058" y="4942909"/>
            <a:ext cx="7592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 smtClean="0">
                <a:latin typeface="+mj-ea"/>
                <a:ea typeface="+mj-ea"/>
              </a:rPr>
              <a:t>③ 규정된 </a:t>
            </a:r>
            <a:r>
              <a:rPr lang="ko-KR" altLang="en-US" spc="-150" dirty="0" err="1" smtClean="0">
                <a:latin typeface="+mj-ea"/>
                <a:ea typeface="+mj-ea"/>
              </a:rPr>
              <a:t>인증기준의</a:t>
            </a:r>
            <a:r>
              <a:rPr lang="ko-KR" altLang="en-US" spc="-150" dirty="0" smtClean="0">
                <a:latin typeface="+mj-ea"/>
                <a:ea typeface="+mj-ea"/>
              </a:rPr>
              <a:t> 각 항목별 적합여부</a:t>
            </a:r>
            <a:endParaRPr lang="ko-KR" altLang="en-US" spc="-150" dirty="0">
              <a:latin typeface="+mj-ea"/>
              <a:ea typeface="+mj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15058" y="5435932"/>
            <a:ext cx="7592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 smtClean="0">
                <a:latin typeface="+mj-ea"/>
                <a:ea typeface="+mj-ea"/>
              </a:rPr>
              <a:t>④ </a:t>
            </a:r>
            <a:r>
              <a:rPr lang="ko-KR" altLang="en-US" spc="-150" dirty="0" err="1" smtClean="0">
                <a:latin typeface="+mj-ea"/>
                <a:ea typeface="+mj-ea"/>
              </a:rPr>
              <a:t>현지심사가</a:t>
            </a:r>
            <a:r>
              <a:rPr lang="ko-KR" altLang="en-US" spc="-150" dirty="0" smtClean="0">
                <a:latin typeface="+mj-ea"/>
                <a:ea typeface="+mj-ea"/>
              </a:rPr>
              <a:t> 종료된 경우 심사확인서를 작성하고 심사 종료 선언</a:t>
            </a:r>
            <a:endParaRPr lang="ko-KR" altLang="en-US" spc="-150" dirty="0">
              <a:latin typeface="+mj-ea"/>
              <a:ea typeface="+mj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15058" y="5928955"/>
            <a:ext cx="75920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en-US" altLang="ko-KR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※  </a:t>
            </a:r>
            <a:r>
              <a:rPr lang="ko-KR" altLang="en-US" sz="1600" b="1" spc="-15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현지심사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과정에서 인증의 적합 여부를 결정하거나 암시하는 언행 금지</a:t>
            </a:r>
            <a:endParaRPr lang="ko-KR" altLang="en-US" sz="1600" b="1" spc="-15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897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심사결과 보고</a:t>
                </a:r>
                <a:r>
                  <a:rPr kumimoji="0" lang="en-US" altLang="ko-KR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(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심의</a:t>
                </a:r>
                <a:r>
                  <a:rPr kumimoji="0" lang="en-US" altLang="ko-KR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) 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및 인증서 교부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815382" y="1885090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pc="-150" dirty="0" smtClean="0">
                  <a:latin typeface="+mj-ea"/>
                  <a:ea typeface="+mj-ea"/>
                </a:rPr>
                <a:t>① 인증심사원은 인증기준 및 세부실시요령에 따라 심사결과보고서 제출</a:t>
              </a:r>
              <a:endParaRPr lang="ko-KR" altLang="en-US" spc="-150" dirty="0">
                <a:latin typeface="+mj-ea"/>
                <a:ea typeface="+mj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5382" y="3068960"/>
              <a:ext cx="75920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pc="-150" dirty="0" smtClean="0">
                  <a:latin typeface="+mj-ea"/>
                  <a:ea typeface="+mj-ea"/>
                </a:rPr>
                <a:t>② 인증기관장은 심사원이 제출한 심사결과보고서에 대한 인증 심의 요청</a:t>
              </a:r>
              <a:endParaRPr lang="ko-KR" altLang="en-US" spc="-150" dirty="0">
                <a:latin typeface="+mj-ea"/>
                <a:ea typeface="+mj-ea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115616" y="2276872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/>
              <a:t>※ </a:t>
            </a:r>
            <a:r>
              <a:rPr lang="ko-KR" altLang="en-US" sz="1600" dirty="0" err="1" smtClean="0"/>
              <a:t>농산물우수관리인증평가표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관련 증빙자료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사진 등</a:t>
            </a:r>
            <a:r>
              <a:rPr lang="en-US" altLang="ko-KR" sz="1600" dirty="0" smtClean="0"/>
              <a:t>), </a:t>
            </a:r>
            <a:r>
              <a:rPr lang="ko-KR" altLang="en-US" sz="1600" dirty="0" smtClean="0"/>
              <a:t>안전성 분석 성적서</a:t>
            </a:r>
            <a:endParaRPr lang="en-US" altLang="ko-KR" sz="1600" dirty="0" smtClean="0"/>
          </a:p>
          <a:p>
            <a:r>
              <a:rPr lang="en-US" altLang="ko-KR" sz="1600" dirty="0"/>
              <a:t> </a:t>
            </a:r>
            <a:r>
              <a:rPr lang="en-US" altLang="ko-KR" sz="1600" dirty="0" smtClean="0"/>
              <a:t>  </a:t>
            </a:r>
            <a:r>
              <a:rPr lang="ko-KR" altLang="en-US" sz="1600" dirty="0" err="1" smtClean="0"/>
              <a:t>심사확인서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기본교육확인서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전산자료 확인</a:t>
            </a:r>
            <a:r>
              <a:rPr lang="en-US" altLang="ko-KR" sz="1600" dirty="0" smtClean="0"/>
              <a:t>), </a:t>
            </a:r>
            <a:r>
              <a:rPr lang="ko-KR" altLang="en-US" sz="1600" dirty="0" err="1" smtClean="0"/>
              <a:t>시비처방서</a:t>
            </a:r>
            <a:r>
              <a:rPr lang="ko-KR" altLang="en-US" sz="1600" dirty="0" smtClean="0"/>
              <a:t> 등</a:t>
            </a:r>
            <a:endParaRPr lang="ko-KR" altLang="en-US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1115616" y="3429000"/>
            <a:ext cx="7416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600" dirty="0" smtClean="0"/>
              <a:t>인증심의관은 심사결과보고서를 바탕으로 인증기준 적합여부 심의</a:t>
            </a:r>
            <a:endParaRPr lang="en-US" altLang="ko-KR" sz="1600" dirty="0" smtClean="0"/>
          </a:p>
          <a:p>
            <a:pPr marL="285750" indent="-285750">
              <a:buFontTx/>
              <a:buChar char="-"/>
            </a:pPr>
            <a:r>
              <a:rPr lang="ko-KR" altLang="en-US" sz="1600" dirty="0" err="1" smtClean="0"/>
              <a:t>심사자료의</a:t>
            </a:r>
            <a:r>
              <a:rPr lang="ko-KR" altLang="en-US" sz="1600" dirty="0" smtClean="0"/>
              <a:t> 보완이 필요한 경우 심사원에게 추가 자료 요구</a:t>
            </a:r>
            <a:endParaRPr lang="en-US" altLang="ko-KR" sz="1600" dirty="0" smtClean="0"/>
          </a:p>
          <a:p>
            <a:pPr marL="285750" indent="-285750">
              <a:buFontTx/>
              <a:buChar char="-"/>
            </a:pPr>
            <a:r>
              <a:rPr lang="ko-KR" altLang="en-US" sz="1600" dirty="0" err="1" smtClean="0"/>
              <a:t>심의결과는</a:t>
            </a:r>
            <a:r>
              <a:rPr lang="ko-KR" altLang="en-US" sz="1600" dirty="0" smtClean="0"/>
              <a:t> 반드시 서면으로 기록</a:t>
            </a:r>
            <a:endParaRPr lang="en-US" altLang="ko-KR" sz="1600" dirty="0" smtClean="0"/>
          </a:p>
          <a:p>
            <a:pPr marL="285750" indent="-285750">
              <a:buFontTx/>
              <a:buChar char="-"/>
            </a:pPr>
            <a:r>
              <a:rPr lang="ko-KR" altLang="en-US" sz="1600" dirty="0" smtClean="0"/>
              <a:t>부적합 사유가 있는 경우 구체적으로 명시</a:t>
            </a:r>
            <a:endParaRPr lang="ko-KR" altLang="en-US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815058" y="4581128"/>
            <a:ext cx="7989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 smtClean="0">
                <a:latin typeface="+mj-ea"/>
                <a:ea typeface="+mj-ea"/>
              </a:rPr>
              <a:t>③ 인증 심의 결과 적합한 경우 인증서 교부</a:t>
            </a:r>
            <a:r>
              <a:rPr lang="en-US" altLang="ko-KR" spc="-150" dirty="0" smtClean="0">
                <a:latin typeface="+mj-ea"/>
                <a:ea typeface="+mj-ea"/>
              </a:rPr>
              <a:t>, </a:t>
            </a:r>
            <a:r>
              <a:rPr lang="ko-KR" altLang="en-US" spc="-150" dirty="0" smtClean="0">
                <a:latin typeface="+mj-ea"/>
                <a:ea typeface="+mj-ea"/>
              </a:rPr>
              <a:t>부적합인 경우 사유 명시하여 문서 통보</a:t>
            </a:r>
            <a:endParaRPr lang="ko-KR" altLang="en-US" spc="-150" dirty="0">
              <a:latin typeface="+mj-ea"/>
              <a:ea typeface="+mj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15058" y="5085184"/>
            <a:ext cx="75920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en-US" altLang="ko-KR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※  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단체 인증의 경우 </a:t>
            </a:r>
            <a:r>
              <a:rPr lang="ko-KR" altLang="en-US" sz="1600" b="1" spc="-15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표본심사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결과 부적합 자가 발생한 경우 단체 전체를 부적합 처리</a:t>
            </a:r>
            <a:endParaRPr lang="en-US" altLang="ko-KR" sz="1600" b="1" spc="-15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en-US" altLang="ko-KR" sz="1600" b="1" spc="-15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   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단</a:t>
            </a:r>
            <a:r>
              <a:rPr lang="en-US" altLang="ko-KR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신청자가 재심사를 희망하는 경우 </a:t>
            </a:r>
            <a:r>
              <a:rPr lang="en-US" altLang="ko-KR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1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회에 한하여 </a:t>
            </a:r>
            <a:r>
              <a:rPr lang="en-US" altLang="ko-KR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1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차 </a:t>
            </a:r>
            <a:r>
              <a:rPr lang="ko-KR" altLang="en-US" sz="1600" b="1" spc="-15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심사농가를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제외한 인원수에</a:t>
            </a:r>
            <a:endParaRPr lang="en-US" altLang="ko-KR" sz="1600" b="1" spc="-15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en-US" altLang="ko-KR" sz="1600" b="1" spc="-15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          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따라 표본을 </a:t>
            </a:r>
            <a:r>
              <a:rPr lang="ko-KR" altLang="en-US" sz="1600" b="1" spc="-15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재추출하여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심사할 수 있으며</a:t>
            </a:r>
            <a:r>
              <a:rPr lang="en-US" altLang="ko-KR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spc="-15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재추출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농가가 모두 적합한 경우 부적합</a:t>
            </a:r>
            <a:endParaRPr lang="en-US" altLang="ko-KR" sz="1600" b="1" spc="-15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en-US" altLang="ko-KR" sz="1600" b="1" spc="-15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          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농가를 제외하고 단체를 적합으로 판정 가능</a:t>
            </a:r>
            <a:endParaRPr lang="ko-KR" altLang="en-US" sz="1600" b="1" spc="-15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3377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en-US" altLang="ko-KR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GAP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 표시 방법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7151924"/>
              </p:ext>
            </p:extLst>
          </p:nvPr>
        </p:nvGraphicFramePr>
        <p:xfrm>
          <a:off x="755576" y="1815206"/>
          <a:ext cx="7560839" cy="2311261"/>
        </p:xfrm>
        <a:graphic>
          <a:graphicData uri="http://schemas.openxmlformats.org/drawingml/2006/table">
            <a:tbl>
              <a:tblPr/>
              <a:tblGrid>
                <a:gridCol w="1944216">
                  <a:extLst>
                    <a:ext uri="{9D8B030D-6E8A-4147-A177-3AD203B41FA5}">
                      <a16:colId xmlns:a16="http://schemas.microsoft.com/office/drawing/2014/main" val="147482949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787085633"/>
                    </a:ext>
                  </a:extLst>
                </a:gridCol>
                <a:gridCol w="4464495">
                  <a:extLst>
                    <a:ext uri="{9D8B030D-6E8A-4147-A177-3AD203B41FA5}">
                      <a16:colId xmlns:a16="http://schemas.microsoft.com/office/drawing/2014/main" val="48616039"/>
                    </a:ext>
                  </a:extLst>
                </a:gridCol>
              </a:tblGrid>
              <a:tr h="189789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농산물우수관리인증 표시사항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9512" marR="49512" marT="13689" marB="1368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973467"/>
                  </a:ext>
                </a:extLst>
              </a:tr>
              <a:tr h="603100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0" spc="-70" dirty="0" smtClean="0">
                        <a:solidFill>
                          <a:srgbClr val="000000"/>
                        </a:solidFill>
                        <a:effectLst/>
                        <a:latin typeface="한양신명조"/>
                        <a:ea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0" spc="-70" dirty="0" smtClean="0">
                        <a:solidFill>
                          <a:srgbClr val="000000"/>
                        </a:solidFill>
                        <a:effectLst/>
                        <a:latin typeface="한양신명조"/>
                        <a:ea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0" spc="-70" dirty="0" smtClean="0">
                        <a:solidFill>
                          <a:srgbClr val="000000"/>
                        </a:solidFill>
                        <a:effectLst/>
                        <a:latin typeface="한양신명조"/>
                        <a:ea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70" dirty="0" err="1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인증기관명</a:t>
                      </a:r>
                      <a:endParaRPr lang="ko-KR" altLang="en-US" sz="1100" kern="0" spc="-7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인증번호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: </a:t>
                      </a:r>
                      <a:r>
                        <a:rPr lang="ko-KR" altLang="en-US" sz="1100" kern="0" spc="-7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100" kern="0" spc="-7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0000000</a:t>
                      </a:r>
                      <a:r>
                        <a:rPr lang="ko-KR" altLang="en-US" sz="1100" kern="0" spc="-7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100" kern="0" spc="-7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9512" marR="49512" marT="13689" marB="1368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생산자</a:t>
                      </a:r>
                      <a:endParaRPr lang="ko-KR" altLang="en-US" sz="1100" kern="0" spc="-3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9512" marR="49512" marT="13689" marB="1368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3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이 </a:t>
                      </a:r>
                      <a:r>
                        <a:rPr lang="ko-KR" altLang="en-US" sz="1100" kern="0" spc="330" dirty="0" err="1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름</a:t>
                      </a:r>
                      <a:r>
                        <a:rPr lang="en-US" altLang="ko-KR" sz="1100" kern="0" spc="33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:</a:t>
                      </a: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*</a:t>
                      </a:r>
                      <a:r>
                        <a:rPr lang="ko-KR" altLang="en-US" sz="1100" kern="0" spc="-7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***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또는 단체명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100" kern="0" spc="-7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주   </a:t>
                      </a: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소</a:t>
                      </a:r>
                      <a:r>
                        <a:rPr lang="en-US" altLang="ko-KR" sz="1100" kern="0" spc="-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:</a:t>
                      </a:r>
                      <a:endParaRPr lang="ko-KR" altLang="en-US" sz="1100" kern="0" spc="-3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전화번호</a:t>
                      </a:r>
                      <a:r>
                        <a:rPr lang="en-US" altLang="ko-KR" sz="1100" kern="0" spc="-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:</a:t>
                      </a:r>
                      <a:endParaRPr lang="ko-KR" altLang="en-US" sz="1100" kern="0" spc="-3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49512" marR="49512" marT="13689" marB="1368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650060"/>
                  </a:ext>
                </a:extLst>
              </a:tr>
              <a:tr h="3474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품목</a:t>
                      </a:r>
                      <a:r>
                        <a:rPr lang="en-US" altLang="ko-KR" sz="1100" kern="0" spc="-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품종</a:t>
                      </a:r>
                      <a:r>
                        <a:rPr lang="en-US" altLang="ko-KR" sz="1100" kern="0" spc="-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100" kern="0" spc="-3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49512" marR="49512" marT="13689" marB="1368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쌀</a:t>
                      </a:r>
                      <a:r>
                        <a:rPr lang="en-US" altLang="ko-KR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현미</a:t>
                      </a:r>
                      <a:r>
                        <a:rPr lang="en-US" altLang="ko-KR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/</a:t>
                      </a: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백미</a:t>
                      </a:r>
                      <a:r>
                        <a:rPr lang="en-US" altLang="ko-KR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/</a:t>
                      </a: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유색미</a:t>
                      </a:r>
                      <a:r>
                        <a:rPr lang="en-US" altLang="ko-KR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100" kern="0" spc="-3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49512" marR="49512" marT="13689" marB="1368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8528132"/>
                  </a:ext>
                </a:extLst>
              </a:tr>
              <a:tr h="4168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원산지</a:t>
                      </a:r>
                      <a:endParaRPr lang="ko-KR" altLang="en-US" sz="1100" kern="0" spc="-3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9512" marR="49512" marT="13689" marB="1368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국내산</a:t>
                      </a:r>
                      <a:r>
                        <a:rPr lang="en-US" altLang="ko-KR" sz="1100" kern="0" spc="-1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시도</a:t>
                      </a:r>
                      <a:r>
                        <a:rPr lang="en-US" altLang="ko-KR" sz="1100" kern="0" spc="-1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, </a:t>
                      </a: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시군구명</a:t>
                      </a:r>
                      <a:r>
                        <a:rPr lang="en-US" altLang="ko-KR" sz="1100" kern="0" spc="-1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100" kern="0" spc="-10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49512" marR="49512" marT="13689" marB="1368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7458105"/>
                  </a:ext>
                </a:extLst>
              </a:tr>
              <a:tr h="2779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생산연도</a:t>
                      </a:r>
                      <a:endParaRPr lang="ko-KR" altLang="en-US" sz="1100" kern="0" spc="-3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9512" marR="49512" marT="13689" marB="1368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‘</a:t>
                      </a:r>
                      <a:r>
                        <a:rPr lang="ko-KR" altLang="en-US" sz="1100" kern="0" spc="-30" dirty="0" err="1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쌀’만</a:t>
                      </a: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 해당함</a:t>
                      </a:r>
                      <a:endParaRPr lang="ko-KR" altLang="en-US" sz="1100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9512" marR="49512" marT="13689" marB="1368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9983094"/>
                  </a:ext>
                </a:extLst>
              </a:tr>
              <a:tr h="3547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중량</a:t>
                      </a:r>
                      <a:r>
                        <a:rPr lang="en-US" altLang="ko-KR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/</a:t>
                      </a: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개수</a:t>
                      </a:r>
                      <a:endParaRPr lang="ko-KR" altLang="en-US" sz="1100" kern="0" spc="-3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9512" marR="49512" marT="13689" marB="1368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00kg/10</a:t>
                      </a: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</a:t>
                      </a:r>
                      <a:endParaRPr lang="ko-KR" altLang="en-US" sz="1100" kern="0" spc="-3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9512" marR="49512" marT="13689" marB="1368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9053351"/>
                  </a:ext>
                </a:extLst>
              </a:tr>
            </a:tbl>
          </a:graphicData>
        </a:graphic>
      </p:graphicFrame>
      <p:pic>
        <p:nvPicPr>
          <p:cNvPr id="2049" name="_x393083864" descr="EMB00001488be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94372"/>
            <a:ext cx="1158875" cy="109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2185313"/>
              </p:ext>
            </p:extLst>
          </p:nvPr>
        </p:nvGraphicFramePr>
        <p:xfrm>
          <a:off x="755576" y="4293096"/>
          <a:ext cx="7560839" cy="2231290"/>
        </p:xfrm>
        <a:graphic>
          <a:graphicData uri="http://schemas.openxmlformats.org/drawingml/2006/table">
            <a:tbl>
              <a:tblPr/>
              <a:tblGrid>
                <a:gridCol w="1944216">
                  <a:extLst>
                    <a:ext uri="{9D8B030D-6E8A-4147-A177-3AD203B41FA5}">
                      <a16:colId xmlns:a16="http://schemas.microsoft.com/office/drawing/2014/main" val="392594487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90495993"/>
                    </a:ext>
                  </a:extLst>
                </a:gridCol>
                <a:gridCol w="4464495">
                  <a:extLst>
                    <a:ext uri="{9D8B030D-6E8A-4147-A177-3AD203B41FA5}">
                      <a16:colId xmlns:a16="http://schemas.microsoft.com/office/drawing/2014/main" val="3153470204"/>
                    </a:ext>
                  </a:extLst>
                </a:gridCol>
              </a:tblGrid>
              <a:tr h="98604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농산물우수관리인증 표시사항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6293" marR="56293" marT="15563" marB="155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9935583"/>
                  </a:ext>
                </a:extLst>
              </a:tr>
              <a:tr h="441384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한양신명조"/>
                        <a:ea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한양신명조"/>
                        <a:ea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우수관리시설명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지정번호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: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00000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6293" marR="56293" marT="15563" marB="155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우수관리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시 설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6293" marR="56293" marT="15563" marB="155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시 설 명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: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주 소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: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전화번호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: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6293" marR="56293" marT="15563" marB="155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680687"/>
                  </a:ext>
                </a:extLst>
              </a:tr>
              <a:tr h="3556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품목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품종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6293" marR="56293" marT="15563" marB="155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쌀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현미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/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백미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/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유색미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6293" marR="56293" marT="15563" marB="155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7870633"/>
                  </a:ext>
                </a:extLst>
              </a:tr>
              <a:tr h="441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원산지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6293" marR="56293" marT="15563" marB="155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국내산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시도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, 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시군구명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6293" marR="56293" marT="15563" marB="155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6329269"/>
                  </a:ext>
                </a:extLst>
              </a:tr>
              <a:tr h="2699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생산연도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6293" marR="56293" marT="15563" marB="155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‘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쌀’만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 해당함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6293" marR="56293" marT="15563" marB="155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4205789"/>
                  </a:ext>
                </a:extLst>
              </a:tr>
              <a:tr h="2699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중량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/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개수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6293" marR="56293" marT="15563" marB="155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00kg/10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6293" marR="56293" marT="15563" marB="155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5380926"/>
                  </a:ext>
                </a:extLst>
              </a:tr>
            </a:tbl>
          </a:graphicData>
        </a:graphic>
      </p:graphicFrame>
      <p:pic>
        <p:nvPicPr>
          <p:cNvPr id="2050" name="_x393085064" descr="EMB00001488be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638898"/>
            <a:ext cx="1087437" cy="102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43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en-US" altLang="ko-KR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GAP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 표시 방법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2049" name="_x393083864" descr="EMB00001488be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612" y="1939343"/>
            <a:ext cx="1158875" cy="109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51310" y="3077993"/>
            <a:ext cx="753127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① 표지 도형의 색상</a:t>
            </a:r>
            <a:r>
              <a:rPr lang="en-US" altLang="ko-KR" dirty="0" smtClean="0"/>
              <a:t>: </a:t>
            </a:r>
            <a:r>
              <a:rPr lang="ko-KR" altLang="en-US" dirty="0" smtClean="0">
                <a:solidFill>
                  <a:srgbClr val="008000"/>
                </a:solidFill>
              </a:rPr>
              <a:t>녹색</a:t>
            </a:r>
            <a:endParaRPr lang="en-US" altLang="ko-KR" dirty="0" smtClean="0">
              <a:solidFill>
                <a:srgbClr val="008000"/>
              </a:solidFill>
            </a:endParaRPr>
          </a:p>
          <a:p>
            <a:r>
              <a:rPr lang="en-US" altLang="ko-KR" sz="1600" dirty="0">
                <a:solidFill>
                  <a:srgbClr val="008000"/>
                </a:solidFill>
              </a:rPr>
              <a:t> </a:t>
            </a:r>
            <a:r>
              <a:rPr lang="en-US" altLang="ko-KR" sz="1600" dirty="0" smtClean="0">
                <a:solidFill>
                  <a:srgbClr val="008000"/>
                </a:solidFill>
              </a:rPr>
              <a:t>  </a:t>
            </a:r>
            <a:r>
              <a:rPr lang="en-US" altLang="ko-KR" sz="1600" dirty="0" smtClean="0"/>
              <a:t>※</a:t>
            </a:r>
            <a:r>
              <a:rPr lang="en-US" altLang="ko-KR" sz="1600" dirty="0" smtClean="0">
                <a:solidFill>
                  <a:srgbClr val="008000"/>
                </a:solidFill>
              </a:rPr>
              <a:t> </a:t>
            </a:r>
            <a:r>
              <a:rPr lang="ko-KR" altLang="en-US" sz="1600" dirty="0" smtClean="0"/>
              <a:t>단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포장재의 색깔을 고려하여 </a:t>
            </a:r>
            <a:r>
              <a:rPr lang="ko-KR" altLang="en-US" sz="1600" dirty="0" smtClean="0">
                <a:solidFill>
                  <a:srgbClr val="0070C0"/>
                </a:solidFill>
              </a:rPr>
              <a:t>파란색</a:t>
            </a:r>
            <a:r>
              <a:rPr lang="ko-KR" altLang="en-US" sz="1600" dirty="0" smtClean="0"/>
              <a:t> 또는 </a:t>
            </a:r>
            <a:r>
              <a:rPr lang="ko-KR" altLang="en-US" sz="1600" dirty="0" smtClean="0">
                <a:solidFill>
                  <a:srgbClr val="FF0000"/>
                </a:solidFill>
              </a:rPr>
              <a:t>빨간색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사용 가능</a:t>
            </a:r>
            <a:endParaRPr lang="ko-KR" altLang="en-US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952131" y="3905948"/>
            <a:ext cx="7530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② 표지의 크기는 포장재의 크기에 따라 조정 가능</a:t>
            </a:r>
            <a:endParaRPr lang="ko-KR" altLang="en-US" sz="1600" dirty="0"/>
          </a:p>
        </p:txBody>
      </p:sp>
      <p:sp>
        <p:nvSpPr>
          <p:cNvPr id="22" name="TextBox 21"/>
          <p:cNvSpPr txBox="1"/>
          <p:nvPr/>
        </p:nvSpPr>
        <p:spPr>
          <a:xfrm>
            <a:off x="942507" y="4521929"/>
            <a:ext cx="7530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③ 표지와 표시사항을 부착하기 힘든 경우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표지</a:t>
            </a:r>
            <a:r>
              <a:rPr lang="en-US" altLang="ko-KR" dirty="0" smtClean="0"/>
              <a:t>＇</a:t>
            </a:r>
            <a:r>
              <a:rPr lang="ko-KR" altLang="en-US" dirty="0" smtClean="0"/>
              <a:t>만 표시 가능</a:t>
            </a:r>
            <a:endParaRPr lang="ko-KR" altLang="en-US" sz="1600" dirty="0"/>
          </a:p>
        </p:txBody>
      </p:sp>
      <p:sp>
        <p:nvSpPr>
          <p:cNvPr id="25" name="TextBox 24"/>
          <p:cNvSpPr txBox="1"/>
          <p:nvPr/>
        </p:nvSpPr>
        <p:spPr>
          <a:xfrm>
            <a:off x="967826" y="5134825"/>
            <a:ext cx="7530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④ </a:t>
            </a:r>
            <a:r>
              <a:rPr lang="ko-KR" altLang="en-US" dirty="0" err="1" smtClean="0"/>
              <a:t>표시항목</a:t>
            </a:r>
            <a:r>
              <a:rPr lang="ko-KR" altLang="en-US" dirty="0" smtClean="0"/>
              <a:t> 중 표준규격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지릭적표시</a:t>
            </a:r>
            <a:r>
              <a:rPr lang="ko-KR" altLang="en-US" dirty="0" smtClean="0"/>
              <a:t> 등 다른 규정에 따라 표시하고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있는 사항은 그 표시 생략 가능</a:t>
            </a:r>
            <a:endParaRPr lang="ko-KR" altLang="en-US" sz="1600" dirty="0"/>
          </a:p>
        </p:txBody>
      </p:sp>
      <p:sp>
        <p:nvSpPr>
          <p:cNvPr id="26" name="TextBox 25"/>
          <p:cNvSpPr txBox="1"/>
          <p:nvPr/>
        </p:nvSpPr>
        <p:spPr>
          <a:xfrm>
            <a:off x="1012404" y="5826750"/>
            <a:ext cx="75920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en-US" altLang="ko-KR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※  </a:t>
            </a:r>
            <a:r>
              <a:rPr lang="ko-KR" altLang="en-US" sz="1600" b="1" spc="-1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우수관리시설에 대한 표시를 할 때에는 우수관리인증 농산물을 포장한 경우에 한함</a:t>
            </a:r>
            <a:endParaRPr lang="ko-KR" altLang="en-US" sz="1600" b="1" spc="-15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6823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en-US" altLang="ko-KR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GAP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 유지관리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1013313"/>
              </p:ext>
            </p:extLst>
          </p:nvPr>
        </p:nvGraphicFramePr>
        <p:xfrm>
          <a:off x="890539" y="1908585"/>
          <a:ext cx="7592042" cy="4635699"/>
        </p:xfrm>
        <a:graphic>
          <a:graphicData uri="http://schemas.openxmlformats.org/drawingml/2006/table">
            <a:tbl>
              <a:tblPr/>
              <a:tblGrid>
                <a:gridCol w="1446217">
                  <a:extLst>
                    <a:ext uri="{9D8B030D-6E8A-4147-A177-3AD203B41FA5}">
                      <a16:colId xmlns:a16="http://schemas.microsoft.com/office/drawing/2014/main" val="1441326945"/>
                    </a:ext>
                  </a:extLst>
                </a:gridCol>
                <a:gridCol w="1446217">
                  <a:extLst>
                    <a:ext uri="{9D8B030D-6E8A-4147-A177-3AD203B41FA5}">
                      <a16:colId xmlns:a16="http://schemas.microsoft.com/office/drawing/2014/main" val="2067553234"/>
                    </a:ext>
                  </a:extLst>
                </a:gridCol>
                <a:gridCol w="1536456">
                  <a:extLst>
                    <a:ext uri="{9D8B030D-6E8A-4147-A177-3AD203B41FA5}">
                      <a16:colId xmlns:a16="http://schemas.microsoft.com/office/drawing/2014/main" val="526210170"/>
                    </a:ext>
                  </a:extLst>
                </a:gridCol>
                <a:gridCol w="1446217">
                  <a:extLst>
                    <a:ext uri="{9D8B030D-6E8A-4147-A177-3AD203B41FA5}">
                      <a16:colId xmlns:a16="http://schemas.microsoft.com/office/drawing/2014/main" val="318030651"/>
                    </a:ext>
                  </a:extLst>
                </a:gridCol>
                <a:gridCol w="1716935">
                  <a:extLst>
                    <a:ext uri="{9D8B030D-6E8A-4147-A177-3AD203B41FA5}">
                      <a16:colId xmlns:a16="http://schemas.microsoft.com/office/drawing/2014/main" val="399594170"/>
                    </a:ext>
                  </a:extLst>
                </a:gridCol>
              </a:tblGrid>
              <a:tr h="49239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구분</a:t>
                      </a:r>
                      <a:r>
                        <a:rPr lang="en-US" altLang="ko-KR" sz="1600" b="1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(</a:t>
                      </a:r>
                      <a:r>
                        <a:rPr lang="ko-KR" altLang="en-US" sz="1600" b="1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장소</a:t>
                      </a:r>
                      <a:r>
                        <a:rPr lang="en-US" altLang="ko-KR" sz="1600" b="1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)</a:t>
                      </a:r>
                      <a:endParaRPr lang="ko-KR" altLang="en-US" sz="1600" b="1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9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신청자격</a:t>
                      </a:r>
                      <a:endParaRPr lang="ko-KR" altLang="en-US" sz="1600" b="1" kern="0" spc="-9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9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신청기간 </a:t>
                      </a:r>
                      <a:endParaRPr lang="ko-KR" altLang="en-US" sz="1600" b="1" kern="0" spc="-9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9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구비서류</a:t>
                      </a:r>
                      <a:endParaRPr lang="ko-KR" altLang="en-US" sz="1600" b="1" kern="0" spc="-9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9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비고</a:t>
                      </a:r>
                      <a:endParaRPr lang="ko-KR" altLang="en-US" sz="1600" b="1" kern="0" spc="-9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9963867"/>
                  </a:ext>
                </a:extLst>
              </a:tr>
              <a:tr h="1369796">
                <a:tc>
                  <a:txBody>
                    <a:bodyPr/>
                    <a:lstStyle/>
                    <a:p>
                      <a:pPr marL="251460" marR="0" indent="-25146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인증의 갱신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251460" marR="0" indent="-25146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(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해당 인증기관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)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우수관리인증을 </a:t>
                      </a:r>
                      <a:r>
                        <a:rPr lang="ko-KR" altLang="en-US" sz="1600" kern="0" spc="-1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갱신하려는 경우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 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유효기간 끝나기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/>
                      </a:r>
                      <a:b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</a:b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1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개월 전까지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6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갱신신청서</a:t>
                      </a:r>
                      <a:r>
                        <a:rPr lang="en-US" altLang="ko-KR" sz="1600" kern="0" spc="-16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, </a:t>
                      </a:r>
                      <a:r>
                        <a:rPr lang="ko-KR" altLang="en-US" sz="1600" kern="0" spc="-16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생산</a:t>
                      </a:r>
                      <a:r>
                        <a:rPr lang="ko-KR" altLang="en-US" sz="1600" kern="0" spc="-19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계획서</a:t>
                      </a:r>
                      <a:r>
                        <a:rPr lang="ko-KR" altLang="en-US" sz="1600" kern="0" spc="-1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 등 변경이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 있는 서류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  <a:ea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2629779"/>
                  </a:ext>
                </a:extLst>
              </a:tr>
              <a:tr h="158768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인증의 변경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(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해당 인증기관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)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유효기간에 중요사항을 변경하는 경우 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9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미리 변경신청</a:t>
                      </a:r>
                      <a:endParaRPr lang="ko-KR" altLang="en-US" sz="1600" kern="0" spc="-9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6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변경신청서</a:t>
                      </a:r>
                      <a:r>
                        <a:rPr lang="en-US" altLang="ko-KR" sz="1600" kern="0" spc="-16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, </a:t>
                      </a:r>
                      <a:r>
                        <a:rPr lang="ko-KR" altLang="en-US" sz="1600" kern="0" spc="-16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변경</a:t>
                      </a:r>
                      <a:r>
                        <a:rPr lang="ko-KR" altLang="en-US" sz="1600" kern="0" spc="-19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사항이 있는 서류</a:t>
                      </a:r>
                      <a:endParaRPr lang="ko-KR" altLang="en-US" sz="1600" kern="0" spc="-19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7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품목</a:t>
                      </a:r>
                      <a:r>
                        <a:rPr lang="en-US" altLang="ko-KR" sz="1600" kern="0" spc="-17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, </a:t>
                      </a:r>
                      <a:r>
                        <a:rPr lang="ko-KR" altLang="en-US" sz="1600" kern="0" spc="-17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재배면적</a:t>
                      </a:r>
                      <a:r>
                        <a:rPr lang="en-US" altLang="ko-KR" sz="1600" kern="0" spc="-17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, </a:t>
                      </a:r>
                      <a:r>
                        <a:rPr lang="ko-KR" altLang="en-US" sz="1600" kern="0" spc="-17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생산</a:t>
                      </a:r>
                      <a:r>
                        <a:rPr lang="ko-KR" altLang="en-US" sz="1600" kern="0" spc="-15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계획량</a:t>
                      </a:r>
                      <a:r>
                        <a:rPr lang="en-US" altLang="ko-KR" sz="1600" kern="0" spc="-1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, </a:t>
                      </a: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대표자</a:t>
                      </a:r>
                      <a:r>
                        <a:rPr lang="en-US" altLang="ko-KR" sz="1600" kern="0" spc="-1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·</a:t>
                      </a: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주소</a:t>
                      </a:r>
                      <a:r>
                        <a:rPr lang="en-US" altLang="ko-KR" sz="1600" kern="0" spc="-1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,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 </a:t>
                      </a:r>
                      <a:r>
                        <a:rPr lang="ko-KR" altLang="en-US" sz="1600" kern="0" spc="-9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재배필지의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 변경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3958666"/>
                  </a:ext>
                </a:extLst>
              </a:tr>
              <a:tr h="118582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인증의</a:t>
                      </a:r>
                      <a:endParaRPr lang="en-US" altLang="ko-KR" sz="1600" kern="0" spc="-90" dirty="0" smtClean="0">
                        <a:solidFill>
                          <a:srgbClr val="000000"/>
                        </a:solidFill>
                        <a:effectLst/>
                        <a:latin typeface="+mj-lt"/>
                        <a:ea typeface="한양신명조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9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유효기간연장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(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해당 인증기관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)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9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유효기간 내 출하가 종료되지 않을 경우</a:t>
                      </a:r>
                      <a:endParaRPr lang="ko-KR" altLang="en-US" sz="1600" kern="0" spc="-9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4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유효기간 끝나기</a:t>
                      </a:r>
                      <a:r>
                        <a:rPr lang="ko-KR" altLang="en-US" sz="1600" kern="0" spc="-9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 </a:t>
                      </a:r>
                      <a:r>
                        <a:rPr lang="ko-KR" altLang="en-US" sz="1600" kern="0" spc="-9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/>
                      </a:r>
                      <a:br>
                        <a:rPr lang="ko-KR" altLang="en-US" sz="1600" kern="0" spc="-9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</a:br>
                      <a:r>
                        <a:rPr lang="en-US" altLang="ko-KR" sz="1600" kern="0" spc="-9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1</a:t>
                      </a:r>
                      <a:r>
                        <a:rPr lang="ko-KR" altLang="en-US" sz="1600" kern="0" spc="-9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개월 전까지</a:t>
                      </a:r>
                      <a:endParaRPr lang="ko-KR" altLang="en-US" sz="1600" kern="0" spc="-9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9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연장신청서 등</a:t>
                      </a:r>
                      <a:endParaRPr lang="ko-KR" altLang="en-US" sz="1600" kern="0" spc="-9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4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연장기간</a:t>
                      </a:r>
                      <a:r>
                        <a:rPr lang="ko-KR" altLang="en-US" sz="1600" kern="0" spc="-1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 </a:t>
                      </a:r>
                      <a:r>
                        <a:rPr lang="en-US" altLang="ko-KR" sz="1600" kern="0" spc="-1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: </a:t>
                      </a:r>
                      <a:r>
                        <a:rPr lang="ko-KR" altLang="en-US" sz="1600" kern="0" spc="-1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최대 </a:t>
                      </a:r>
                      <a:r>
                        <a:rPr lang="en-US" altLang="ko-KR" sz="1600" kern="0" spc="-1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2</a:t>
                      </a:r>
                      <a:r>
                        <a:rPr lang="ko-KR" altLang="en-US" sz="1600" kern="0" spc="-1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년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(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인삼 등 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3</a:t>
                      </a:r>
                      <a:r>
                        <a:rPr lang="ko-KR" altLang="en-US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년</a:t>
                      </a:r>
                      <a:r>
                        <a:rPr lang="en-US" altLang="ko-KR" sz="16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한양신명조"/>
                        </a:rPr>
                        <a:t>)</a:t>
                      </a:r>
                      <a:endParaRPr lang="ko-KR" altLang="en-US" sz="1600" kern="0" spc="-9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90707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808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en-US" altLang="ko-KR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GAP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 사후관리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8" name="모서리가 둥근 직사각형 17"/>
          <p:cNvSpPr/>
          <p:nvPr/>
        </p:nvSpPr>
        <p:spPr>
          <a:xfrm>
            <a:off x="755576" y="1844824"/>
            <a:ext cx="1800200" cy="427993"/>
          </a:xfrm>
          <a:prstGeom prst="roundRect">
            <a:avLst/>
          </a:prstGeom>
          <a:scene3d>
            <a:camera prst="orthographicFront"/>
            <a:lightRig rig="threePt" dir="t"/>
          </a:scene3d>
          <a:sp3d prstMaterial="plastic">
            <a:bevelT/>
            <a:bevelB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생산과정</a:t>
            </a:r>
            <a:endParaRPr lang="ko-KR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0538" y="2492896"/>
            <a:ext cx="7569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① 인증기관장은 인증 사업자에 대하여 연 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 이상 생산과정 조사 실시</a:t>
            </a:r>
            <a:endParaRPr lang="en-US" altLang="ko-KR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1160338" y="2924944"/>
            <a:ext cx="72280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 smtClean="0"/>
              <a:t>생산과정 조사 대상 </a:t>
            </a:r>
            <a:r>
              <a:rPr lang="ko-KR" altLang="en-US" sz="1600" dirty="0" err="1" smtClean="0"/>
              <a:t>농가수는</a:t>
            </a:r>
            <a:r>
              <a:rPr lang="ko-KR" altLang="en-US" sz="1600" dirty="0" smtClean="0"/>
              <a:t> 심사 대상 </a:t>
            </a:r>
            <a:r>
              <a:rPr lang="ko-KR" altLang="en-US" sz="1600" dirty="0" err="1" smtClean="0"/>
              <a:t>농가수</a:t>
            </a:r>
            <a:r>
              <a:rPr lang="ko-KR" altLang="en-US" sz="1600" dirty="0" smtClean="0"/>
              <a:t> 이상 선정</a:t>
            </a:r>
            <a:endParaRPr lang="en-US" altLang="ko-KR" sz="1600" dirty="0" smtClean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 smtClean="0"/>
              <a:t>인증기준 위반으로 행정처분을 받은 농가는 다음해에 조사대상에 포함</a:t>
            </a:r>
            <a:endParaRPr lang="en-US" altLang="ko-KR" sz="1600" dirty="0" smtClean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 smtClean="0"/>
              <a:t>최초로 인증 받은 농가가 수확 및 수확 후 처리과정에 대한 심사가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</a:t>
            </a:r>
            <a:r>
              <a:rPr lang="ko-KR" altLang="en-US" sz="1600" dirty="0" smtClean="0"/>
              <a:t> 이루어지지 않은 경우 최초 수확하는 시기에 사후관리 실시</a:t>
            </a:r>
            <a:endParaRPr lang="en-US" altLang="ko-KR" sz="1600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951110" y="4581128"/>
            <a:ext cx="7569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② </a:t>
            </a:r>
            <a:r>
              <a:rPr lang="ko-KR" altLang="en-US" dirty="0" err="1" smtClean="0"/>
              <a:t>농관원장은</a:t>
            </a:r>
            <a:r>
              <a:rPr lang="ko-KR" altLang="en-US" dirty="0" smtClean="0"/>
              <a:t> 관할 지역내 인증 </a:t>
            </a:r>
            <a:r>
              <a:rPr lang="ko-KR" altLang="en-US" dirty="0" err="1" smtClean="0"/>
              <a:t>농가수의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5%</a:t>
            </a:r>
            <a:r>
              <a:rPr lang="ko-KR" altLang="en-US" dirty="0" smtClean="0"/>
              <a:t>이상 연 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 이상 조사</a:t>
            </a:r>
            <a:endParaRPr lang="en-US" altLang="ko-KR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951110" y="4928642"/>
            <a:ext cx="756989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&lt;</a:t>
            </a:r>
            <a:r>
              <a:rPr lang="ko-KR" altLang="en-US" dirty="0" smtClean="0"/>
              <a:t>위반자 처리</a:t>
            </a:r>
            <a:r>
              <a:rPr lang="en-US" altLang="ko-KR" dirty="0" smtClean="0"/>
              <a:t>&gt;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ko-KR" altLang="en-US" dirty="0" smtClean="0"/>
              <a:t>인증기준을 위반한 인증 사업자에 대한 행정처분은 인증기관장이 처리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</a:t>
            </a:r>
            <a:r>
              <a:rPr lang="en-US" altLang="ko-KR" sz="1600" b="1" dirty="0" smtClean="0"/>
              <a:t>* </a:t>
            </a:r>
            <a:r>
              <a:rPr lang="ko-KR" altLang="en-US" sz="1600" b="1" dirty="0" err="1" smtClean="0"/>
              <a:t>농관원의</a:t>
            </a:r>
            <a:r>
              <a:rPr lang="ko-KR" altLang="en-US" sz="1600" b="1" dirty="0" smtClean="0"/>
              <a:t> 생산과정에서 위반자 </a:t>
            </a:r>
            <a:r>
              <a:rPr lang="ko-KR" altLang="en-US" sz="1600" b="1" dirty="0" err="1" smtClean="0"/>
              <a:t>발견시</a:t>
            </a:r>
            <a:r>
              <a:rPr lang="ko-KR" altLang="en-US" sz="1600" b="1" dirty="0" smtClean="0"/>
              <a:t> 증거서류를 첨부하여 인증기관장에게</a:t>
            </a:r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</a:t>
            </a:r>
            <a:r>
              <a:rPr lang="ko-KR" altLang="en-US" sz="1600" b="1" dirty="0" smtClean="0"/>
              <a:t> 행정처분 요청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인증기관은 처분 결과 </a:t>
            </a:r>
            <a:r>
              <a:rPr lang="ko-KR" altLang="en-US" sz="1600" b="1" dirty="0" err="1" smtClean="0"/>
              <a:t>농관원</a:t>
            </a:r>
            <a:r>
              <a:rPr lang="ko-KR" altLang="en-US" sz="1600" b="1" dirty="0" smtClean="0"/>
              <a:t> </a:t>
            </a:r>
            <a:r>
              <a:rPr lang="ko-KR" altLang="en-US" sz="1600" b="1" dirty="0" err="1" smtClean="0"/>
              <a:t>지원장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사무소장에게 통보</a:t>
            </a:r>
            <a:endParaRPr lang="en-US" altLang="ko-KR" sz="1600" b="1" dirty="0" smtClean="0"/>
          </a:p>
        </p:txBody>
      </p:sp>
    </p:spTree>
    <p:extLst>
      <p:ext uri="{BB962C8B-B14F-4D97-AF65-F5344CB8AC3E}">
        <p14:creationId xmlns:p14="http://schemas.microsoft.com/office/powerpoint/2010/main" val="17219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en-US" altLang="ko-KR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GAP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 사후관리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8" name="모서리가 둥근 직사각형 17"/>
          <p:cNvSpPr/>
          <p:nvPr/>
        </p:nvSpPr>
        <p:spPr>
          <a:xfrm>
            <a:off x="755576" y="1844824"/>
            <a:ext cx="1800200" cy="427993"/>
          </a:xfrm>
          <a:prstGeom prst="roundRect">
            <a:avLst/>
          </a:prstGeom>
          <a:scene3d>
            <a:camera prst="orthographicFront"/>
            <a:lightRig rig="threePt" dir="t"/>
          </a:scene3d>
          <a:sp3d prstMaterial="plastic">
            <a:bevelT/>
            <a:bevelB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유통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판매과정</a:t>
            </a:r>
            <a:endParaRPr lang="ko-KR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0538" y="2492896"/>
            <a:ext cx="7569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농관원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지원장은</a:t>
            </a:r>
            <a:r>
              <a:rPr lang="ko-KR" altLang="en-US" dirty="0" smtClean="0"/>
              <a:t> 매년 </a:t>
            </a:r>
            <a:r>
              <a:rPr lang="en-US" altLang="ko-KR" dirty="0" smtClean="0"/>
              <a:t>1</a:t>
            </a:r>
            <a:r>
              <a:rPr lang="ko-KR" altLang="en-US" dirty="0" smtClean="0"/>
              <a:t>분기말까지 유통</a:t>
            </a:r>
            <a:r>
              <a:rPr lang="en-US" altLang="ko-KR" dirty="0" smtClean="0"/>
              <a:t>·</a:t>
            </a:r>
            <a:r>
              <a:rPr lang="ko-KR" altLang="en-US" dirty="0" err="1" smtClean="0"/>
              <a:t>판매과정</a:t>
            </a:r>
            <a:r>
              <a:rPr lang="ko-KR" altLang="en-US" dirty="0" smtClean="0"/>
              <a:t> 조사계획 수립</a:t>
            </a:r>
            <a:endParaRPr lang="en-US" altLang="ko-KR" dirty="0" smtClean="0"/>
          </a:p>
          <a:p>
            <a:r>
              <a:rPr lang="ko-KR" altLang="en-US" dirty="0" err="1" smtClean="0"/>
              <a:t>농관원</a:t>
            </a:r>
            <a:r>
              <a:rPr lang="ko-KR" altLang="en-US" dirty="0" smtClean="0"/>
              <a:t> 사무소장은 해당 조사 계획에 따라 연 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 이상 사후관리 실시</a:t>
            </a:r>
            <a:endParaRPr lang="en-US" altLang="ko-KR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971600" y="3155484"/>
            <a:ext cx="72280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 smtClean="0"/>
              <a:t>각종 </a:t>
            </a:r>
            <a:r>
              <a:rPr lang="ko-KR" altLang="en-US" sz="1600" dirty="0" err="1" smtClean="0"/>
              <a:t>표시사항과</a:t>
            </a:r>
            <a:r>
              <a:rPr lang="ko-KR" altLang="en-US" sz="1600" dirty="0" smtClean="0"/>
              <a:t> 내용물의 </a:t>
            </a:r>
            <a:r>
              <a:rPr lang="ko-KR" altLang="en-US" sz="1600" dirty="0" err="1" smtClean="0"/>
              <a:t>일치여부</a:t>
            </a:r>
            <a:r>
              <a:rPr lang="ko-KR" altLang="en-US" sz="1600" dirty="0" smtClean="0"/>
              <a:t> 및 </a:t>
            </a:r>
            <a:r>
              <a:rPr lang="ko-KR" altLang="en-US" sz="1600" dirty="0" err="1" smtClean="0"/>
              <a:t>표시방법과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기재내용의</a:t>
            </a:r>
            <a:r>
              <a:rPr lang="ko-KR" altLang="en-US" sz="1600" dirty="0" smtClean="0"/>
              <a:t> 적정성</a:t>
            </a:r>
            <a:endParaRPr lang="en-US" altLang="ko-KR" sz="1600" dirty="0" smtClean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 smtClean="0"/>
              <a:t>농산물의 잔류농약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중금속 등 유해물질 잔류허용기준 적합여부</a:t>
            </a:r>
            <a:endParaRPr lang="en-US" altLang="ko-KR" sz="1600" dirty="0" smtClean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 smtClean="0"/>
              <a:t>인증을 받은 농산물인지 여부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비인증품과의 혼합 여부</a:t>
            </a:r>
            <a:endParaRPr lang="en-US" altLang="ko-KR" sz="1600" dirty="0" smtClean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 smtClean="0"/>
              <a:t>허위 및 </a:t>
            </a:r>
            <a:r>
              <a:rPr lang="ko-KR" altLang="en-US" sz="1600" dirty="0" err="1" smtClean="0"/>
              <a:t>유사표시</a:t>
            </a:r>
            <a:r>
              <a:rPr lang="ko-KR" altLang="en-US" sz="1600" dirty="0" smtClean="0"/>
              <a:t> 여부</a:t>
            </a:r>
            <a:endParaRPr lang="en-US" altLang="ko-KR" sz="1600" dirty="0" smtClean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 smtClean="0"/>
              <a:t>기타 인증기준과의 적합여부 등</a:t>
            </a:r>
            <a:endParaRPr lang="en-US" altLang="ko-KR" sz="1600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951110" y="4928642"/>
            <a:ext cx="756989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&lt;</a:t>
            </a:r>
            <a:r>
              <a:rPr lang="ko-KR" altLang="en-US" dirty="0" smtClean="0"/>
              <a:t>위반자 처리</a:t>
            </a:r>
            <a:r>
              <a:rPr lang="en-US" altLang="ko-KR" dirty="0" smtClean="0"/>
              <a:t>&gt;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   </a:t>
            </a:r>
            <a:r>
              <a:rPr lang="ko-KR" altLang="en-US" sz="1600" b="1" dirty="0" err="1" smtClean="0"/>
              <a:t>농관원의</a:t>
            </a:r>
            <a:r>
              <a:rPr lang="ko-KR" altLang="en-US" sz="1600" b="1" dirty="0" smtClean="0"/>
              <a:t> 유통판매과정에서 인증 사업자가 인증기준 등을 위반한 경우</a:t>
            </a:r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</a:t>
            </a:r>
            <a:r>
              <a:rPr lang="ko-KR" altLang="en-US" sz="1600" b="1" dirty="0" smtClean="0"/>
              <a:t>해당 인증기관장에게 </a:t>
            </a:r>
            <a:r>
              <a:rPr lang="ko-KR" altLang="en-US" sz="1600" b="1" dirty="0" err="1" smtClean="0"/>
              <a:t>위반사실과</a:t>
            </a:r>
            <a:r>
              <a:rPr lang="ko-KR" altLang="en-US" sz="1600" b="1" dirty="0" smtClean="0"/>
              <a:t> 증거서류를 첨부하여 행정처분 요청</a:t>
            </a:r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</a:t>
            </a:r>
            <a:r>
              <a:rPr lang="ko-KR" altLang="en-US" sz="1600" b="1" dirty="0" smtClean="0"/>
              <a:t>인증기관장은 행정처분 등의 </a:t>
            </a:r>
            <a:r>
              <a:rPr lang="ko-KR" altLang="en-US" sz="1600" b="1" dirty="0" err="1" smtClean="0"/>
              <a:t>처분결과</a:t>
            </a:r>
            <a:r>
              <a:rPr lang="ko-KR" altLang="en-US" sz="1600" b="1" dirty="0" smtClean="0"/>
              <a:t> 해당 사무소장에게 통보</a:t>
            </a:r>
            <a:endParaRPr lang="en-US" altLang="ko-KR" sz="1600" b="1" dirty="0" smtClean="0"/>
          </a:p>
        </p:txBody>
      </p:sp>
    </p:spTree>
    <p:extLst>
      <p:ext uri="{BB962C8B-B14F-4D97-AF65-F5344CB8AC3E}">
        <p14:creationId xmlns:p14="http://schemas.microsoft.com/office/powerpoint/2010/main" val="324519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인증절차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en-US" altLang="ko-KR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GAP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 사후관리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8" name="모서리가 둥근 직사각형 17"/>
          <p:cNvSpPr/>
          <p:nvPr/>
        </p:nvSpPr>
        <p:spPr>
          <a:xfrm>
            <a:off x="755576" y="1844824"/>
            <a:ext cx="4104456" cy="427993"/>
          </a:xfrm>
          <a:prstGeom prst="roundRect">
            <a:avLst/>
          </a:prstGeom>
          <a:scene3d>
            <a:camera prst="orthographicFront"/>
            <a:lightRig rig="threePt" dir="t"/>
          </a:scene3d>
          <a:sp3d prstMaterial="plastic">
            <a:bevelT/>
            <a:bevelB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잔류농약허용기준 초과시 처리방법</a:t>
            </a:r>
            <a:endParaRPr lang="ko-KR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0538" y="2492896"/>
            <a:ext cx="7569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생산과정 조사 결과 </a:t>
            </a:r>
            <a:r>
              <a:rPr lang="ko-KR" altLang="en-US" dirty="0" err="1" smtClean="0"/>
              <a:t>인증품에서</a:t>
            </a:r>
            <a:r>
              <a:rPr lang="ko-KR" altLang="en-US" dirty="0" smtClean="0"/>
              <a:t> 잔류농약허용기준을 초과한 경우</a:t>
            </a:r>
            <a:endParaRPr lang="en-US" altLang="ko-KR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951110" y="2864759"/>
            <a:ext cx="72280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 ▶ </a:t>
            </a:r>
            <a:r>
              <a:rPr lang="ko-KR" altLang="en-US" sz="1600" dirty="0" err="1" smtClean="0"/>
              <a:t>농관원</a:t>
            </a:r>
            <a:r>
              <a:rPr lang="ko-KR" altLang="en-US" sz="1600" dirty="0" smtClean="0"/>
              <a:t> 지원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사무소장은 해당 인증기관장에게 행정처분 요청과 함께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  </a:t>
            </a:r>
            <a:r>
              <a:rPr lang="ko-KR" altLang="en-US" sz="1600" dirty="0" smtClean="0"/>
              <a:t>안전성 조사 요령에 따라 </a:t>
            </a:r>
            <a:r>
              <a:rPr lang="ko-KR" altLang="en-US" sz="1600" dirty="0" err="1" smtClean="0"/>
              <a:t>출하정지</a:t>
            </a:r>
            <a:r>
              <a:rPr lang="ko-KR" altLang="en-US" sz="1600" dirty="0" smtClean="0"/>
              <a:t> 등의 처분과 해당 </a:t>
            </a:r>
            <a:r>
              <a:rPr lang="ko-KR" altLang="en-US" sz="1600" dirty="0" err="1" smtClean="0"/>
              <a:t>시군구에</a:t>
            </a:r>
            <a:r>
              <a:rPr lang="ko-KR" altLang="en-US" sz="1600" dirty="0" smtClean="0"/>
              <a:t> 통보</a:t>
            </a:r>
            <a:endParaRPr lang="en-US" altLang="ko-KR" sz="1600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951110" y="3688193"/>
            <a:ext cx="72280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 ▶ 인증기관장은 관한 </a:t>
            </a:r>
            <a:r>
              <a:rPr lang="ko-KR" altLang="en-US" sz="1600" dirty="0" err="1" smtClean="0"/>
              <a:t>농관원</a:t>
            </a:r>
            <a:r>
              <a:rPr lang="ko-KR" altLang="en-US" sz="1600" dirty="0" smtClean="0"/>
              <a:t> 사무소장에게 안전성 조사 요령에 따라 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  </a:t>
            </a:r>
            <a:r>
              <a:rPr lang="ko-KR" altLang="en-US" sz="1600" dirty="0" smtClean="0"/>
              <a:t>위반사실 통보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  </a:t>
            </a:r>
            <a:r>
              <a:rPr lang="ko-KR" altLang="en-US" sz="1600" dirty="0"/>
              <a:t>▶ </a:t>
            </a:r>
            <a:r>
              <a:rPr lang="ko-KR" altLang="en-US" sz="1600" dirty="0" err="1" smtClean="0"/>
              <a:t>농관원</a:t>
            </a:r>
            <a:r>
              <a:rPr lang="ko-KR" altLang="en-US" sz="1600" dirty="0" smtClean="0"/>
              <a:t> 사무소장은 처리결과 인증기관장에게 통보</a:t>
            </a:r>
            <a:endParaRPr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val="199963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 위반시 </a:t>
            </a:r>
            <a:r>
              <a:rPr lang="ko-KR" altLang="en-US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처분기준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벌칙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8" name="모서리가 둥근 직사각형 17"/>
          <p:cNvSpPr/>
          <p:nvPr/>
        </p:nvSpPr>
        <p:spPr>
          <a:xfrm>
            <a:off x="755576" y="1844824"/>
            <a:ext cx="4824536" cy="427993"/>
          </a:xfrm>
          <a:prstGeom prst="roundRect">
            <a:avLst/>
          </a:prstGeom>
          <a:scene3d>
            <a:camera prst="orthographicFront"/>
            <a:lightRig rig="threePt" dir="t"/>
          </a:scene3d>
          <a:sp3d prstMaterial="plastic">
            <a:bevelT/>
            <a:bevelB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 이하의 징역 또는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천만원 이하의 벌금</a:t>
            </a:r>
            <a:endParaRPr lang="ko-KR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51110" y="2420888"/>
            <a:ext cx="72280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 ▶ 우수관리인증농산물이 아닌 농산물에 우수관리인증 표시를 하거나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  </a:t>
            </a:r>
            <a:r>
              <a:rPr lang="ko-KR" altLang="en-US" sz="1600" dirty="0" smtClean="0"/>
              <a:t>이와 비슷한 표시를 한 자</a:t>
            </a:r>
            <a:endParaRPr lang="en-US" altLang="ko-KR" sz="1600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951110" y="3244322"/>
            <a:ext cx="72280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 ▶ 우수관리인증농산물이 아닌 농산물을 우수관리인증농산물로 광고하거나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  </a:t>
            </a:r>
            <a:r>
              <a:rPr lang="ko-KR" altLang="en-US" sz="1600" dirty="0" smtClean="0"/>
              <a:t>우수관리인증농산물로 잘못 인식할 수 있도록 광고한 자</a:t>
            </a:r>
            <a:endParaRPr lang="en-US" altLang="ko-KR" sz="1600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951110" y="4293096"/>
            <a:ext cx="72280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 ▶ 우수관리인증의 표시를 한 농산물에 우수관리인증 농산물이 아닌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      농산물을 혼합하여 판매하거나 혼합하여 판매할 목적으로 보관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진열</a:t>
            </a:r>
            <a:endParaRPr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val="155173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 위반시 </a:t>
            </a:r>
            <a:r>
              <a:rPr lang="ko-KR" altLang="en-US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처분기준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벌칙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8" name="모서리가 둥근 직사각형 17"/>
          <p:cNvSpPr/>
          <p:nvPr/>
        </p:nvSpPr>
        <p:spPr>
          <a:xfrm>
            <a:off x="755576" y="1844824"/>
            <a:ext cx="4824536" cy="427993"/>
          </a:xfrm>
          <a:prstGeom prst="roundRect">
            <a:avLst/>
          </a:prstGeom>
          <a:scene3d>
            <a:camera prst="orthographicFront"/>
            <a:lightRig rig="threePt" dir="t"/>
          </a:scene3d>
          <a:sp3d prstMaterial="plastic">
            <a:bevelT/>
            <a:bevelB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 이하의 징역 또는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천만원 이하의 벌금</a:t>
            </a:r>
            <a:endParaRPr lang="ko-KR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51110" y="2420888"/>
            <a:ext cx="72280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 ▶ 인증기준에 미치지 못하는 사유로 하여 </a:t>
            </a:r>
            <a:r>
              <a:rPr lang="ko-KR" altLang="en-US" sz="1600" dirty="0" err="1" smtClean="0"/>
              <a:t>표시정지</a:t>
            </a:r>
            <a:r>
              <a:rPr lang="ko-KR" altLang="en-US" sz="1600" dirty="0" smtClean="0"/>
              <a:t> 처분을 받은 자가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   </a:t>
            </a:r>
            <a:r>
              <a:rPr lang="ko-KR" altLang="en-US" sz="1600" dirty="0" smtClean="0"/>
              <a:t>처분에 따르지 않는 경우</a:t>
            </a:r>
            <a:endParaRPr lang="en-US" altLang="ko-KR" sz="1600" dirty="0" smtClean="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759124" y="3387713"/>
            <a:ext cx="4824536" cy="427993"/>
          </a:xfrm>
          <a:prstGeom prst="roundRect">
            <a:avLst/>
          </a:prstGeom>
          <a:scene3d>
            <a:camera prst="orthographicFront"/>
            <a:lightRig rig="threePt" dir="t"/>
          </a:scene3d>
          <a:sp3d prstMaterial="plastic">
            <a:bevelT/>
            <a:bevelB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과태료 부과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유형별 위반행위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153106"/>
              </p:ext>
            </p:extLst>
          </p:nvPr>
        </p:nvGraphicFramePr>
        <p:xfrm>
          <a:off x="755576" y="4003306"/>
          <a:ext cx="7727005" cy="1896999"/>
        </p:xfrm>
        <a:graphic>
          <a:graphicData uri="http://schemas.openxmlformats.org/drawingml/2006/table">
            <a:tbl>
              <a:tblPr/>
              <a:tblGrid>
                <a:gridCol w="3237068">
                  <a:extLst>
                    <a:ext uri="{9D8B030D-6E8A-4147-A177-3AD203B41FA5}">
                      <a16:colId xmlns:a16="http://schemas.microsoft.com/office/drawing/2014/main" val="1400982261"/>
                    </a:ext>
                  </a:extLst>
                </a:gridCol>
                <a:gridCol w="1172839">
                  <a:extLst>
                    <a:ext uri="{9D8B030D-6E8A-4147-A177-3AD203B41FA5}">
                      <a16:colId xmlns:a16="http://schemas.microsoft.com/office/drawing/2014/main" val="1691390283"/>
                    </a:ext>
                  </a:extLst>
                </a:gridCol>
                <a:gridCol w="956582">
                  <a:extLst>
                    <a:ext uri="{9D8B030D-6E8A-4147-A177-3AD203B41FA5}">
                      <a16:colId xmlns:a16="http://schemas.microsoft.com/office/drawing/2014/main" val="3673599455"/>
                    </a:ext>
                  </a:extLst>
                </a:gridCol>
                <a:gridCol w="1180258">
                  <a:extLst>
                    <a:ext uri="{9D8B030D-6E8A-4147-A177-3AD203B41FA5}">
                      <a16:colId xmlns:a16="http://schemas.microsoft.com/office/drawing/2014/main" val="2790009857"/>
                    </a:ext>
                  </a:extLst>
                </a:gridCol>
                <a:gridCol w="1180258">
                  <a:extLst>
                    <a:ext uri="{9D8B030D-6E8A-4147-A177-3AD203B41FA5}">
                      <a16:colId xmlns:a16="http://schemas.microsoft.com/office/drawing/2014/main" val="687530839"/>
                    </a:ext>
                  </a:extLst>
                </a:gridCol>
              </a:tblGrid>
              <a:tr h="29603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위반행위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근거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/>
                      </a:r>
                      <a:b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</a:b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법조문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과태료 금액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9035681"/>
                  </a:ext>
                </a:extLst>
              </a:tr>
              <a:tr h="1882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차 위반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2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차 위반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차 이상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1945485"/>
                  </a:ext>
                </a:extLst>
              </a:tr>
              <a:tr h="675894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가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.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13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,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항에 따른 수거ㆍ조사ㆍ열람 등을 거부ㆍ방해 또는 기피한 경우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123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 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호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100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만원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200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만원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300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만원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4211205"/>
                  </a:ext>
                </a:extLst>
              </a:tr>
              <a:tr h="675894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마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.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호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신명조" panose="02030600000101010101" pitchFamily="18" charset="-127"/>
                        </a:rPr>
                        <a:t>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또는 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40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2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호에 따른 표시방법에 대한 시정명령에 따르지 않은 경우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123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 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5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호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100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만원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200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만원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300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만원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75610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251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 위반시 </a:t>
            </a:r>
            <a:r>
              <a:rPr lang="ko-KR" altLang="en-US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처분기준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벌칙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3" name="모서리가 둥근 직사각형 22"/>
          <p:cNvSpPr/>
          <p:nvPr/>
        </p:nvSpPr>
        <p:spPr>
          <a:xfrm>
            <a:off x="759124" y="1988840"/>
            <a:ext cx="4824536" cy="427993"/>
          </a:xfrm>
          <a:prstGeom prst="roundRect">
            <a:avLst/>
          </a:prstGeom>
          <a:scene3d>
            <a:camera prst="orthographicFront"/>
            <a:lightRig rig="threePt" dir="t"/>
          </a:scene3d>
          <a:sp3d prstMaterial="plastic">
            <a:bevelT/>
            <a:bevelB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시정명령 등의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처분기준</a:t>
            </a:r>
            <a:endParaRPr lang="ko-KR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0290508"/>
              </p:ext>
            </p:extLst>
          </p:nvPr>
        </p:nvGraphicFramePr>
        <p:xfrm>
          <a:off x="755576" y="2604433"/>
          <a:ext cx="7727005" cy="1251585"/>
        </p:xfrm>
        <a:graphic>
          <a:graphicData uri="http://schemas.openxmlformats.org/drawingml/2006/table">
            <a:tbl>
              <a:tblPr/>
              <a:tblGrid>
                <a:gridCol w="3600400">
                  <a:extLst>
                    <a:ext uri="{9D8B030D-6E8A-4147-A177-3AD203B41FA5}">
                      <a16:colId xmlns:a16="http://schemas.microsoft.com/office/drawing/2014/main" val="140098226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69139028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673599455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790009857"/>
                    </a:ext>
                  </a:extLst>
                </a:gridCol>
                <a:gridCol w="1030261">
                  <a:extLst>
                    <a:ext uri="{9D8B030D-6E8A-4147-A177-3AD203B41FA5}">
                      <a16:colId xmlns:a16="http://schemas.microsoft.com/office/drawing/2014/main" val="687530839"/>
                    </a:ext>
                  </a:extLst>
                </a:gridCol>
              </a:tblGrid>
              <a:tr h="29603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위반행위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근거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/>
                      </a:r>
                      <a:b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</a:b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법조문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</a:rPr>
                        <a:t>과태료 금액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9035681"/>
                  </a:ext>
                </a:extLst>
              </a:tr>
              <a:tr h="1882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</a:rPr>
                        <a:t>차 위반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</a:rPr>
                        <a:t>2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</a:rPr>
                        <a:t>차 위반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</a:rPr>
                        <a:t>3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</a:rPr>
                        <a:t>차 이상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1945485"/>
                  </a:ext>
                </a:extLst>
              </a:tr>
              <a:tr h="675894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 법 제</a:t>
                      </a:r>
                      <a:r>
                        <a:rPr lang="en-US" altLang="ko-KR" sz="16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6</a:t>
                      </a:r>
                      <a:r>
                        <a:rPr lang="ko-KR" altLang="en-US" sz="16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조제</a:t>
                      </a:r>
                      <a:r>
                        <a:rPr lang="en-US" altLang="ko-KR" sz="16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6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항에 따른 우수관리기준에</a:t>
                      </a:r>
                      <a:endParaRPr lang="en-US" altLang="ko-KR" sz="1600" kern="0" spc="0" baseline="0" dirty="0" smtClean="0">
                        <a:solidFill>
                          <a:srgbClr val="000000"/>
                        </a:solidFill>
                        <a:effectLst/>
                        <a:latin typeface="+mj-lt"/>
                        <a:ea typeface="HY신명조" panose="02030600000101010101" pitchFamily="18" charset="-127"/>
                      </a:endParaRPr>
                    </a:p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 미치지 못한 경우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법 </a:t>
                      </a:r>
                      <a:r>
                        <a:rPr lang="ko-KR" altLang="en-US" sz="1600" kern="0" spc="-15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제</a:t>
                      </a:r>
                      <a:r>
                        <a:rPr lang="en-US" altLang="ko-KR" sz="1600" kern="0" spc="-15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31</a:t>
                      </a:r>
                      <a:r>
                        <a:rPr lang="ko-KR" altLang="en-US" sz="1600" kern="0" spc="-15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조제</a:t>
                      </a:r>
                      <a:r>
                        <a:rPr lang="en-US" altLang="ko-KR" sz="1600" kern="0" spc="-15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2</a:t>
                      </a:r>
                      <a:r>
                        <a:rPr lang="ko-KR" altLang="en-US" sz="1600" kern="0" spc="-15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HY신명조" panose="02030600000101010101" pitchFamily="18" charset="-127"/>
                        </a:rPr>
                        <a:t>항</a:t>
                      </a:r>
                      <a:endParaRPr lang="ko-KR" altLang="en-US" sz="1600" kern="0" spc="-15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  <a:cs typeface="+mn-cs"/>
                        </a:rPr>
                        <a:t>표시정지</a:t>
                      </a:r>
                      <a:endParaRPr lang="en-US" altLang="ko-KR" sz="1600" kern="0" spc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HY신명조" panose="02030600000101010101" pitchFamily="18" charset="-127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  <a:cs typeface="+mn-cs"/>
                        </a:rPr>
                        <a:t>개월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  <a:cs typeface="+mn-cs"/>
                        </a:rPr>
                        <a:t>표시정지</a:t>
                      </a:r>
                      <a:endParaRPr lang="en-US" altLang="ko-KR" sz="1600" kern="0" spc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HY신명조" panose="02030600000101010101" pitchFamily="18" charset="-127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  <a:cs typeface="+mn-cs"/>
                        </a:rPr>
                        <a:t>개월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  <a:cs typeface="+mn-cs"/>
                        </a:rPr>
                        <a:t>표시정지</a:t>
                      </a:r>
                      <a:endParaRPr lang="en-US" altLang="ko-KR" sz="1600" kern="0" spc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HY신명조" panose="02030600000101010101" pitchFamily="18" charset="-127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  <a:cs typeface="+mn-cs"/>
                        </a:rPr>
                        <a:t>6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HY신명조" panose="02030600000101010101" pitchFamily="18" charset="-127"/>
                          <a:cs typeface="+mn-cs"/>
                        </a:rPr>
                        <a:t>개월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42112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555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GAP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 위반시 </a:t>
            </a:r>
            <a:r>
              <a:rPr lang="ko-KR" altLang="en-US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처분기준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2.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제도의 이해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행정처분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970252"/>
              </p:ext>
            </p:extLst>
          </p:nvPr>
        </p:nvGraphicFramePr>
        <p:xfrm>
          <a:off x="755576" y="1880239"/>
          <a:ext cx="7801719" cy="4525961"/>
        </p:xfrm>
        <a:graphic>
          <a:graphicData uri="http://schemas.openxmlformats.org/drawingml/2006/table">
            <a:tbl>
              <a:tblPr/>
              <a:tblGrid>
                <a:gridCol w="3312368">
                  <a:extLst>
                    <a:ext uri="{9D8B030D-6E8A-4147-A177-3AD203B41FA5}">
                      <a16:colId xmlns:a16="http://schemas.microsoft.com/office/drawing/2014/main" val="1722093640"/>
                    </a:ext>
                  </a:extLst>
                </a:gridCol>
                <a:gridCol w="1079035">
                  <a:extLst>
                    <a:ext uri="{9D8B030D-6E8A-4147-A177-3AD203B41FA5}">
                      <a16:colId xmlns:a16="http://schemas.microsoft.com/office/drawing/2014/main" val="4211366198"/>
                    </a:ext>
                  </a:extLst>
                </a:gridCol>
                <a:gridCol w="1136772">
                  <a:extLst>
                    <a:ext uri="{9D8B030D-6E8A-4147-A177-3AD203B41FA5}">
                      <a16:colId xmlns:a16="http://schemas.microsoft.com/office/drawing/2014/main" val="75072935"/>
                    </a:ext>
                  </a:extLst>
                </a:gridCol>
                <a:gridCol w="1136772">
                  <a:extLst>
                    <a:ext uri="{9D8B030D-6E8A-4147-A177-3AD203B41FA5}">
                      <a16:colId xmlns:a16="http://schemas.microsoft.com/office/drawing/2014/main" val="360599469"/>
                    </a:ext>
                  </a:extLst>
                </a:gridCol>
                <a:gridCol w="1136772">
                  <a:extLst>
                    <a:ext uri="{9D8B030D-6E8A-4147-A177-3AD203B41FA5}">
                      <a16:colId xmlns:a16="http://schemas.microsoft.com/office/drawing/2014/main" val="252417336"/>
                    </a:ext>
                  </a:extLst>
                </a:gridCol>
              </a:tblGrid>
              <a:tr h="23985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위반행위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근거 법조문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위반횟수별 처분기준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9072315"/>
                  </a:ext>
                </a:extLst>
              </a:tr>
              <a:tr h="2398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차 위반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2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차 위반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차 위반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2597942"/>
                  </a:ext>
                </a:extLst>
              </a:tr>
              <a:tr h="451454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가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. 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거짓이나 그 밖의 부정한 방법으로 우수관리인증을 받은 경우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8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호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인증취소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-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HY신명조" panose="02030600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-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HY신명조" panose="02030600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960894"/>
                  </a:ext>
                </a:extLst>
              </a:tr>
              <a:tr h="451454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나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. 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우수관리기준을 지키지 않은 경우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8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2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호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표시정지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개월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표시정지 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개월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인증취소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0564124"/>
                  </a:ext>
                </a:extLst>
              </a:tr>
              <a:tr h="663054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다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. 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전업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轉業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)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ㆍ폐업 등으로 우수관리인증농산물을 생산하기 어렵다고 판단되는 경우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8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제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항제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호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인증취소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-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HY신명조" panose="02030600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-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HY신명조" panose="02030600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8797597"/>
                  </a:ext>
                </a:extLst>
              </a:tr>
              <a:tr h="663054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라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. 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우수관리인증을 받은 자가 정당한 사유 없이 조사ㆍ점검 또는 자료제출 요청에 응하지 않은 경우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8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4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호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표시정지 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개월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표시정지 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개월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인증취소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5644597"/>
                  </a:ext>
                </a:extLst>
              </a:tr>
              <a:tr h="663054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마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. 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우수관리인증을 받은 자가 법 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6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7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항에 따른 우수관리인증의 표시방법을 위반한 경우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8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2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제</a:t>
                      </a:r>
                      <a:r>
                        <a:rPr lang="en-US" altLang="ko-KR" sz="1050" kern="0" spc="-2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-2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항제</a:t>
                      </a:r>
                      <a:r>
                        <a:rPr lang="en-US" altLang="ko-KR" sz="1050" kern="0" spc="-2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4</a:t>
                      </a:r>
                      <a:r>
                        <a:rPr lang="ko-KR" altLang="en-US" sz="1050" kern="0" spc="-2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호의</a:t>
                      </a:r>
                      <a:r>
                        <a:rPr lang="en-US" altLang="ko-KR" sz="1050" kern="0" spc="-2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2</a:t>
                      </a:r>
                      <a:endParaRPr lang="ko-KR" altLang="en-US" sz="1050" kern="0" spc="-20">
                        <a:solidFill>
                          <a:srgbClr val="000000"/>
                        </a:solidFill>
                        <a:effectLst/>
                        <a:latin typeface="HY신명조" panose="02030600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시정명령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표시정지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개월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표시정지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개월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2641447"/>
                  </a:ext>
                </a:extLst>
              </a:tr>
              <a:tr h="663054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바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. 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7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4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항에 따른 우수관리인증의 변경승인을 받지 않고 중요 사항을 변경한 경우 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8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5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호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표시정지 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개월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표시정지 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개월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인증취소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8201723"/>
                  </a:ext>
                </a:extLst>
              </a:tr>
              <a:tr h="491129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사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. 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우수관리인증의 표시정지기간 중에 우수관리인증의 표시를 한 경우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8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항제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6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호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인증취소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-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HY신명조" panose="02030600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-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HY신명조" panose="02030600000101010101" pitchFamily="18" charset="-127"/>
                      </a:endParaRPr>
                    </a:p>
                  </a:txBody>
                  <a:tcPr marL="14127" marR="14127" marT="14127" marB="1412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47087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045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인증기관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신청절차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4" name="TextBox 3"/>
          <p:cNvSpPr txBox="1"/>
          <p:nvPr/>
        </p:nvSpPr>
        <p:spPr>
          <a:xfrm>
            <a:off x="890538" y="2060848"/>
            <a:ext cx="7425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신청 대상자</a:t>
            </a:r>
            <a:r>
              <a:rPr lang="en-US" altLang="ko-KR" dirty="0" smtClean="0"/>
              <a:t>: </a:t>
            </a:r>
            <a:r>
              <a:rPr lang="ko-KR" altLang="en-US" dirty="0" smtClean="0"/>
              <a:t>조직 및 인력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시설을 갖춘 자</a:t>
            </a:r>
            <a:r>
              <a:rPr lang="en-US" altLang="ko-KR" dirty="0" smtClean="0"/>
              <a:t>(</a:t>
            </a:r>
            <a:r>
              <a:rPr lang="ko-KR" altLang="en-US" dirty="0" smtClean="0"/>
              <a:t>법인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924968" y="2625356"/>
            <a:ext cx="7425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신청 기관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국립농산물품질관리원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본원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924968" y="3189864"/>
            <a:ext cx="7425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신청 시기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수시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*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인증기관 내실화를 통한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GAP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제도 신뢰 제고를 위하여 신규 신청 잠정 중단</a:t>
            </a:r>
            <a:endParaRPr lang="ko-KR" altLang="en-US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24968" y="4308370"/>
            <a:ext cx="742587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처리기간</a:t>
            </a:r>
            <a:r>
              <a:rPr lang="en-US" altLang="ko-KR" dirty="0" smtClean="0"/>
              <a:t>: 3</a:t>
            </a:r>
            <a:r>
              <a:rPr lang="ko-KR" altLang="en-US" dirty="0" smtClean="0"/>
              <a:t>개월</a:t>
            </a:r>
            <a:endParaRPr lang="ko-KR" altLang="en-US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51110" y="5011377"/>
            <a:ext cx="742587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수수료</a:t>
            </a:r>
            <a:r>
              <a:rPr lang="en-US" altLang="ko-KR" dirty="0" smtClean="0"/>
              <a:t>: 200,000</a:t>
            </a:r>
            <a:r>
              <a:rPr lang="ko-KR" altLang="en-US" dirty="0" smtClean="0"/>
              <a:t>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전자민원 </a:t>
            </a:r>
            <a:r>
              <a:rPr lang="ko-KR" altLang="en-US" dirty="0" err="1" smtClean="0"/>
              <a:t>접수시</a:t>
            </a:r>
            <a:r>
              <a:rPr lang="en-US" altLang="ko-KR" dirty="0" smtClean="0"/>
              <a:t>: 190,000</a:t>
            </a:r>
            <a:r>
              <a:rPr lang="ko-KR" altLang="en-US" dirty="0" smtClean="0"/>
              <a:t>원</a:t>
            </a:r>
            <a:r>
              <a:rPr lang="en-US" altLang="ko-KR" dirty="0" smtClean="0"/>
              <a:t>)</a:t>
            </a:r>
            <a:endParaRPr lang="ko-KR" altLang="en-US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9326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인증기관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지정기준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4" name="TextBox 3"/>
          <p:cNvSpPr txBox="1"/>
          <p:nvPr/>
        </p:nvSpPr>
        <p:spPr>
          <a:xfrm>
            <a:off x="890538" y="2060848"/>
            <a:ext cx="7425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조직</a:t>
            </a:r>
            <a:r>
              <a:rPr lang="en-US" altLang="ko-KR" dirty="0" smtClean="0"/>
              <a:t>: </a:t>
            </a:r>
            <a:r>
              <a:rPr lang="ko-KR" altLang="en-US" dirty="0" smtClean="0"/>
              <a:t>법인으로 인증업무를 전담할 수 있는 조직을 갖출 것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</a:t>
            </a:r>
            <a:r>
              <a:rPr lang="ko-KR" altLang="en-US" dirty="0" err="1" smtClean="0"/>
              <a:t>인증업무</a:t>
            </a:r>
            <a:r>
              <a:rPr lang="ko-KR" altLang="en-US" dirty="0" smtClean="0"/>
              <a:t> 수행을 위한 재무구조가 건실할 것</a:t>
            </a:r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24968" y="3861048"/>
            <a:ext cx="7425878" cy="867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</a:t>
            </a:r>
            <a:r>
              <a:rPr lang="ko-KR" altLang="en-US" dirty="0" err="1" smtClean="0"/>
              <a:t>분석시설</a:t>
            </a:r>
            <a:r>
              <a:rPr lang="en-US" altLang="ko-KR" dirty="0" smtClean="0"/>
              <a:t>: </a:t>
            </a:r>
            <a:r>
              <a:rPr lang="ko-KR" altLang="en-US" dirty="0" smtClean="0"/>
              <a:t>토양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잔류농약</a:t>
            </a:r>
            <a:r>
              <a:rPr lang="en-US" altLang="ko-KR" dirty="0" smtClean="0"/>
              <a:t>, </a:t>
            </a:r>
            <a:r>
              <a:rPr lang="ko-KR" altLang="en-US" dirty="0" smtClean="0"/>
              <a:t>중금속</a:t>
            </a:r>
            <a:r>
              <a:rPr lang="en-US" altLang="ko-KR" dirty="0" smtClean="0"/>
              <a:t>, </a:t>
            </a:r>
            <a:r>
              <a:rPr lang="ko-KR" altLang="en-US" dirty="0" smtClean="0"/>
              <a:t>미생물 등 </a:t>
            </a:r>
            <a:r>
              <a:rPr lang="ko-KR" altLang="en-US" dirty="0" err="1" smtClean="0"/>
              <a:t>분석시설</a:t>
            </a:r>
            <a:r>
              <a:rPr lang="ko-KR" altLang="en-US" dirty="0" smtClean="0"/>
              <a:t> 보유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              </a:t>
            </a:r>
            <a:r>
              <a:rPr lang="ko-KR" altLang="en-US" dirty="0" smtClean="0"/>
              <a:t>또는 공인 분석기관과의 업무협약</a:t>
            </a:r>
            <a:endParaRPr lang="ko-KR" altLang="en-US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51110" y="4662514"/>
            <a:ext cx="7425878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</a:t>
            </a:r>
            <a:r>
              <a:rPr lang="ko-KR" altLang="en-US" dirty="0" err="1" smtClean="0"/>
              <a:t>인증업무</a:t>
            </a:r>
            <a:r>
              <a:rPr lang="ko-KR" altLang="en-US" dirty="0" smtClean="0"/>
              <a:t> 규정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- </a:t>
            </a:r>
            <a:r>
              <a:rPr lang="ko-KR" altLang="en-US" sz="1600" dirty="0" err="1" smtClean="0"/>
              <a:t>인증농가</a:t>
            </a:r>
            <a:r>
              <a:rPr lang="ko-KR" altLang="en-US" sz="1600" dirty="0" smtClean="0"/>
              <a:t> 이력관리 방법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인증의 절차 및 방법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인증의 사후관리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  </a:t>
            </a:r>
            <a:r>
              <a:rPr lang="en-US" altLang="ko-KR" sz="1600" dirty="0"/>
              <a:t>- </a:t>
            </a:r>
            <a:r>
              <a:rPr lang="ko-KR" altLang="en-US" sz="1600" dirty="0" err="1" smtClean="0"/>
              <a:t>인증심사원</a:t>
            </a:r>
            <a:r>
              <a:rPr lang="ko-KR" altLang="en-US" sz="1600" dirty="0" smtClean="0"/>
              <a:t> 준수사항 및 인증심사원의 자체 관리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감독 요령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- </a:t>
            </a:r>
            <a:r>
              <a:rPr lang="ko-KR" altLang="en-US" sz="1600" dirty="0" smtClean="0"/>
              <a:t>인증 수수료 및 그 </a:t>
            </a:r>
            <a:r>
              <a:rPr lang="ko-KR" altLang="en-US" sz="1600" dirty="0" err="1" smtClean="0"/>
              <a:t>징수방법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인증심사원</a:t>
            </a:r>
            <a:r>
              <a:rPr lang="ko-KR" altLang="en-US" sz="1600" dirty="0" smtClean="0"/>
              <a:t> 교육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인증위원회 구성 및 운영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- </a:t>
            </a:r>
            <a:r>
              <a:rPr lang="ko-KR" altLang="en-US" sz="1600" dirty="0" smtClean="0"/>
              <a:t>그 밖에 </a:t>
            </a:r>
            <a:r>
              <a:rPr lang="ko-KR" altLang="en-US" sz="1600" dirty="0" err="1" smtClean="0"/>
              <a:t>농관원장이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인증업무</a:t>
            </a:r>
            <a:r>
              <a:rPr lang="ko-KR" altLang="en-US" sz="1600" dirty="0" smtClean="0"/>
              <a:t> 수행에 필요하다고 인정한 사항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41799" y="2820532"/>
            <a:ext cx="7425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인력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인증심사원</a:t>
            </a:r>
            <a:r>
              <a:rPr lang="ko-KR" altLang="en-US" dirty="0" smtClean="0"/>
              <a:t> </a:t>
            </a:r>
            <a:r>
              <a:rPr lang="en-US" altLang="ko-KR" dirty="0" smtClean="0"/>
              <a:t>5</a:t>
            </a:r>
            <a:r>
              <a:rPr lang="ko-KR" altLang="en-US" dirty="0" smtClean="0"/>
              <a:t>명 이상</a:t>
            </a:r>
            <a:r>
              <a:rPr lang="en-US" altLang="ko-KR" dirty="0" smtClean="0"/>
              <a:t>(</a:t>
            </a:r>
            <a:r>
              <a:rPr lang="ko-KR" altLang="en-US" dirty="0" smtClean="0"/>
              <a:t>상근 </a:t>
            </a:r>
            <a:r>
              <a:rPr lang="en-US" altLang="ko-KR" dirty="0" smtClean="0"/>
              <a:t>2</a:t>
            </a:r>
            <a:r>
              <a:rPr lang="ko-KR" altLang="en-US" dirty="0" smtClean="0"/>
              <a:t>명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비상근 </a:t>
            </a:r>
            <a:r>
              <a:rPr lang="en-US" altLang="ko-KR" dirty="0" smtClean="0"/>
              <a:t>3</a:t>
            </a:r>
            <a:r>
              <a:rPr lang="ko-KR" altLang="en-US" dirty="0" smtClean="0"/>
              <a:t>명</a:t>
            </a:r>
            <a:r>
              <a:rPr lang="en-US" altLang="ko-KR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*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심사원 양성교육을 이수하고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2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년 이내의 보수교육 이수자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9145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인증기관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인증기관 지정 유지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7610600"/>
              </p:ext>
            </p:extLst>
          </p:nvPr>
        </p:nvGraphicFramePr>
        <p:xfrm>
          <a:off x="755573" y="2185003"/>
          <a:ext cx="7727008" cy="3578352"/>
        </p:xfrm>
        <a:graphic>
          <a:graphicData uri="http://schemas.openxmlformats.org/drawingml/2006/table">
            <a:tbl>
              <a:tblPr/>
              <a:tblGrid>
                <a:gridCol w="1224139">
                  <a:extLst>
                    <a:ext uri="{9D8B030D-6E8A-4147-A177-3AD203B41FA5}">
                      <a16:colId xmlns:a16="http://schemas.microsoft.com/office/drawing/2014/main" val="201030101"/>
                    </a:ext>
                  </a:extLst>
                </a:gridCol>
                <a:gridCol w="1719715">
                  <a:extLst>
                    <a:ext uri="{9D8B030D-6E8A-4147-A177-3AD203B41FA5}">
                      <a16:colId xmlns:a16="http://schemas.microsoft.com/office/drawing/2014/main" val="1561794580"/>
                    </a:ext>
                  </a:extLst>
                </a:gridCol>
                <a:gridCol w="1471927">
                  <a:extLst>
                    <a:ext uri="{9D8B030D-6E8A-4147-A177-3AD203B41FA5}">
                      <a16:colId xmlns:a16="http://schemas.microsoft.com/office/drawing/2014/main" val="1109556796"/>
                    </a:ext>
                  </a:extLst>
                </a:gridCol>
                <a:gridCol w="1471927">
                  <a:extLst>
                    <a:ext uri="{9D8B030D-6E8A-4147-A177-3AD203B41FA5}">
                      <a16:colId xmlns:a16="http://schemas.microsoft.com/office/drawing/2014/main" val="97115462"/>
                    </a:ext>
                  </a:extLst>
                </a:gridCol>
                <a:gridCol w="1839300">
                  <a:extLst>
                    <a:ext uri="{9D8B030D-6E8A-4147-A177-3AD203B41FA5}">
                      <a16:colId xmlns:a16="http://schemas.microsoft.com/office/drawing/2014/main" val="2305100614"/>
                    </a:ext>
                  </a:extLst>
                </a:gridCol>
              </a:tblGrid>
              <a:tr h="3319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구분</a:t>
                      </a:r>
                      <a:r>
                        <a:rPr lang="en-US" altLang="ko-KR" sz="1400" b="1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400" b="1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장소</a:t>
                      </a:r>
                      <a:r>
                        <a:rPr lang="en-US" altLang="ko-KR" sz="1400" b="1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400" b="1" kern="0" spc="-9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신청자격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신청기간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구비서류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비 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5885211"/>
                  </a:ext>
                </a:extLst>
              </a:tr>
              <a:tr h="630174">
                <a:tc>
                  <a:txBody>
                    <a:bodyPr/>
                    <a:lstStyle/>
                    <a:p>
                      <a:pPr marL="251460" marR="0" indent="-25146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지정의 갱신</a:t>
                      </a:r>
                    </a:p>
                    <a:p>
                      <a:pPr marL="251460" marR="0" indent="-25146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400" kern="0" spc="-90" dirty="0" err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농관원장</a:t>
                      </a: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인증기관 지정을 갱신하고자 </a:t>
                      </a:r>
                      <a:r>
                        <a:rPr lang="ko-KR" altLang="en-US" sz="1400" kern="0" spc="-90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하는 자 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유효기간 끝나기 </a:t>
                      </a: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개월 전까지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 err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갱신신청서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3203947"/>
                  </a:ext>
                </a:extLst>
              </a:tr>
              <a:tr h="63017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지정내용 변경</a:t>
                      </a:r>
                    </a:p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농관원장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유효기간에 중요사항을 변경하는 경우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사유발생 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개월 이내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변경신고서와 변경 증명서류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 err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기관명칭</a:t>
                      </a: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대표자</a:t>
                      </a: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·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주소 및 전화번호</a:t>
                      </a: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정관</a:t>
                      </a: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조직 및 인력 등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2872229"/>
                  </a:ext>
                </a:extLst>
              </a:tr>
              <a:tr h="107213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인증기관 승계</a:t>
                      </a:r>
                    </a:p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농관원장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상속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양수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), 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합병 존속 법인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사유발생 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개월 이내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사업계획서 및 지정요건 증명서류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승계 입증자료 및 승계 </a:t>
                      </a:r>
                      <a:r>
                        <a:rPr lang="ko-KR" altLang="en-US" sz="1400" kern="0" spc="-14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인증기관 지정서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 err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인증업무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수행중인 기관으로 승계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03967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74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인증기관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인증기관 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사후관리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6" name="TextBox 15"/>
          <p:cNvSpPr txBox="1"/>
          <p:nvPr/>
        </p:nvSpPr>
        <p:spPr>
          <a:xfrm>
            <a:off x="890538" y="2060848"/>
            <a:ext cx="7425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</a:t>
            </a:r>
            <a:r>
              <a:rPr lang="ko-KR" altLang="en-US" dirty="0" err="1" smtClean="0"/>
              <a:t>점검기관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농관원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본원 및 지원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890538" y="2646745"/>
            <a:ext cx="7425878" cy="869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</a:t>
            </a:r>
            <a:r>
              <a:rPr lang="ko-KR" altLang="en-US" dirty="0" err="1" smtClean="0"/>
              <a:t>점검횟수</a:t>
            </a:r>
            <a:r>
              <a:rPr lang="en-US" altLang="ko-KR" dirty="0" smtClean="0"/>
              <a:t>: </a:t>
            </a:r>
            <a:r>
              <a:rPr lang="ko-KR" altLang="en-US" dirty="0" smtClean="0"/>
              <a:t>연 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 이상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짝수년도</a:t>
            </a:r>
            <a:r>
              <a:rPr lang="ko-KR" altLang="en-US" dirty="0" smtClean="0"/>
              <a:t> 현장심사 </a:t>
            </a:r>
            <a:r>
              <a:rPr lang="ko-KR" altLang="en-US" dirty="0" err="1" smtClean="0"/>
              <a:t>입회심사</a:t>
            </a:r>
            <a:r>
              <a:rPr lang="en-US" altLang="ko-KR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*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부실인증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개연성이 높은 인증기관에 대해서는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집중감사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실시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0538" y="3733100"/>
            <a:ext cx="7425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점검사항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인증기관 지정기준 및 업무 등 운영 실태</a:t>
            </a:r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890538" y="4318997"/>
            <a:ext cx="7425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점검결과</a:t>
            </a:r>
            <a:r>
              <a:rPr lang="en-US" altLang="ko-KR" dirty="0" smtClean="0"/>
              <a:t>: </a:t>
            </a:r>
            <a:r>
              <a:rPr lang="ko-KR" altLang="en-US" dirty="0" smtClean="0"/>
              <a:t>위반사항 발생시 규칙 제</a:t>
            </a:r>
            <a:r>
              <a:rPr lang="en-US" altLang="ko-KR" dirty="0" smtClean="0"/>
              <a:t>22</a:t>
            </a:r>
            <a:r>
              <a:rPr lang="ko-KR" altLang="en-US" dirty="0" smtClean="0"/>
              <a:t>조제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항에 따라 지정취소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</a:t>
            </a:r>
            <a:r>
              <a:rPr lang="ko-KR" altLang="en-US" dirty="0" smtClean="0"/>
              <a:t>또는 업무정지에 관한 </a:t>
            </a:r>
            <a:r>
              <a:rPr lang="ko-KR" altLang="en-US" dirty="0" err="1" smtClean="0"/>
              <a:t>처분기준</a:t>
            </a:r>
            <a:r>
              <a:rPr lang="ko-KR" altLang="en-US" dirty="0" smtClean="0"/>
              <a:t> 적용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890538" y="5181893"/>
            <a:ext cx="7425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</a:t>
            </a:r>
            <a:r>
              <a:rPr lang="ko-KR" altLang="en-US" dirty="0" err="1" smtClean="0"/>
              <a:t>처분기관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지원에서는 위반사항 발견 시 본원에 처분 요청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2975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인증기관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인증기관 지정취소 및 우수관리인증 업무의 정지에 관한 </a:t>
                </a:r>
                <a:r>
                  <a:rPr kumimoji="0" lang="ko-KR" altLang="en-US" dirty="0" err="1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처분기준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341981"/>
              </p:ext>
            </p:extLst>
          </p:nvPr>
        </p:nvGraphicFramePr>
        <p:xfrm>
          <a:off x="755576" y="1844825"/>
          <a:ext cx="7727005" cy="4547686"/>
        </p:xfrm>
        <a:graphic>
          <a:graphicData uri="http://schemas.openxmlformats.org/drawingml/2006/table">
            <a:tbl>
              <a:tblPr/>
              <a:tblGrid>
                <a:gridCol w="3042701">
                  <a:extLst>
                    <a:ext uri="{9D8B030D-6E8A-4147-A177-3AD203B41FA5}">
                      <a16:colId xmlns:a16="http://schemas.microsoft.com/office/drawing/2014/main" val="2325360916"/>
                    </a:ext>
                  </a:extLst>
                </a:gridCol>
                <a:gridCol w="1353674">
                  <a:extLst>
                    <a:ext uri="{9D8B030D-6E8A-4147-A177-3AD203B41FA5}">
                      <a16:colId xmlns:a16="http://schemas.microsoft.com/office/drawing/2014/main" val="1756641990"/>
                    </a:ext>
                  </a:extLst>
                </a:gridCol>
                <a:gridCol w="1125426">
                  <a:extLst>
                    <a:ext uri="{9D8B030D-6E8A-4147-A177-3AD203B41FA5}">
                      <a16:colId xmlns:a16="http://schemas.microsoft.com/office/drawing/2014/main" val="4068661918"/>
                    </a:ext>
                  </a:extLst>
                </a:gridCol>
                <a:gridCol w="1125426">
                  <a:extLst>
                    <a:ext uri="{9D8B030D-6E8A-4147-A177-3AD203B41FA5}">
                      <a16:colId xmlns:a16="http://schemas.microsoft.com/office/drawing/2014/main" val="156882416"/>
                    </a:ext>
                  </a:extLst>
                </a:gridCol>
                <a:gridCol w="1079778">
                  <a:extLst>
                    <a:ext uri="{9D8B030D-6E8A-4147-A177-3AD203B41FA5}">
                      <a16:colId xmlns:a16="http://schemas.microsoft.com/office/drawing/2014/main" val="2983985779"/>
                    </a:ext>
                  </a:extLst>
                </a:gridCol>
              </a:tblGrid>
              <a:tr h="23561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위반행위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근거 법조문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위반횟수별 처분기준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5125147"/>
                  </a:ext>
                </a:extLst>
              </a:tr>
              <a:tr h="2356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 이상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5749193"/>
                  </a:ext>
                </a:extLst>
              </a:tr>
              <a:tr h="436945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7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가</a:t>
                      </a:r>
                      <a:r>
                        <a:rPr lang="en-US" altLang="ko-KR" sz="1200" kern="0" spc="-17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200" kern="0" spc="-17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거짓이나 그 밖의 부정한 방법으로 지정을 받은 경우</a:t>
                      </a:r>
                      <a:endParaRPr lang="ko-KR" altLang="en-US" sz="1200" kern="0" spc="-17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6938844"/>
                  </a:ext>
                </a:extLst>
              </a:tr>
              <a:tr h="436945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나</a:t>
                      </a:r>
                      <a:r>
                        <a:rPr lang="en-US" altLang="ko-KR" sz="1200" kern="0" spc="-5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200" kern="0" spc="-5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 기간 중에 우수관리인증 업무를 한 경우</a:t>
                      </a:r>
                      <a:endParaRPr lang="ko-KR" altLang="en-US" sz="12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1118153"/>
                  </a:ext>
                </a:extLst>
              </a:tr>
              <a:tr h="638276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4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다</a:t>
                      </a:r>
                      <a:r>
                        <a:rPr lang="en-US" altLang="ko-KR" sz="1200" kern="0" spc="-14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200" kern="0" spc="-14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우수관리인증기관의 해산ㆍ부도로 인하여 우수관리인증 업무를 할 수 없는 경우</a:t>
                      </a:r>
                      <a:endParaRPr lang="ko-KR" altLang="en-US" sz="1200" kern="0" spc="-14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9587394"/>
                  </a:ext>
                </a:extLst>
              </a:tr>
              <a:tr h="638276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라</a:t>
                      </a:r>
                      <a:r>
                        <a:rPr lang="en-US" altLang="ko-KR" sz="1200" kern="0" spc="-1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200" kern="0" spc="-1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200" kern="0" spc="-1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9</a:t>
                      </a:r>
                      <a:r>
                        <a:rPr lang="ko-KR" altLang="en-US" sz="1200" kern="0" spc="-1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조제</a:t>
                      </a:r>
                      <a:r>
                        <a:rPr lang="en-US" altLang="ko-KR" sz="1200" kern="0" spc="-1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</a:t>
                      </a:r>
                      <a:r>
                        <a:rPr lang="ko-KR" altLang="en-US" sz="1200" kern="0" spc="-1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 본문에 따른 변경신고를 하지 않고 우수관리인증 업무를 계속한 경우</a:t>
                      </a:r>
                      <a:endParaRPr lang="ko-KR" altLang="en-US" sz="1200" kern="0" spc="-1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4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5172641"/>
                  </a:ext>
                </a:extLst>
              </a:tr>
              <a:tr h="638276">
                <a:tc>
                  <a:txBody>
                    <a:bodyPr/>
                    <a:lstStyle/>
                    <a:p>
                      <a:pPr marL="186690" marR="0" indent="-18669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1)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조직ㆍ인력 및 시설 중 어느 하나가 변경되었으나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 이내에 신고하지 않은 경우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7102" marR="17102" marT="17102" marB="1710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경고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7654372"/>
                  </a:ext>
                </a:extLst>
              </a:tr>
              <a:tr h="638276">
                <a:tc>
                  <a:txBody>
                    <a:bodyPr/>
                    <a:lstStyle/>
                    <a:p>
                      <a:pPr marL="186690" marR="0" indent="-18669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2) </a:t>
                      </a:r>
                      <a:r>
                        <a:rPr lang="ko-KR" altLang="en-US" sz="12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조직ㆍ인력 및 시설 중 둘 이상이 변경되었으나 </a:t>
                      </a:r>
                      <a:r>
                        <a:rPr lang="en-US" altLang="ko-KR" sz="12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 이내에 신고하지 않은 경우</a:t>
                      </a:r>
                      <a:endParaRPr lang="ko-KR" altLang="en-US" sz="1200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7102" marR="17102" marT="17102" marB="1710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6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5344291"/>
                  </a:ext>
                </a:extLst>
              </a:tr>
              <a:tr h="638276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8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마</a:t>
                      </a:r>
                      <a:r>
                        <a:rPr lang="en-US" altLang="ko-KR" sz="1200" kern="0" spc="-18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200" kern="0" spc="-18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우수관리인증업무와 관련하여 인증기관의 장 등 임원ㆍ직원에 대하여 벌금 이상의 형이 확정된 경우</a:t>
                      </a:r>
                      <a:endParaRPr lang="ko-KR" altLang="en-US" sz="1200" kern="0" spc="-18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5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102" marR="17102" marT="17102" marB="171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22173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166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인증기관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인증기관 지정취소 및 우수관리인증 업무의 정지에 관한 </a:t>
                </a:r>
                <a:r>
                  <a:rPr kumimoji="0" lang="ko-KR" altLang="en-US" dirty="0" err="1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처분기준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388351"/>
              </p:ext>
            </p:extLst>
          </p:nvPr>
        </p:nvGraphicFramePr>
        <p:xfrm>
          <a:off x="755576" y="1908584"/>
          <a:ext cx="7727006" cy="4559360"/>
        </p:xfrm>
        <a:graphic>
          <a:graphicData uri="http://schemas.openxmlformats.org/drawingml/2006/table">
            <a:tbl>
              <a:tblPr/>
              <a:tblGrid>
                <a:gridCol w="3042701">
                  <a:extLst>
                    <a:ext uri="{9D8B030D-6E8A-4147-A177-3AD203B41FA5}">
                      <a16:colId xmlns:a16="http://schemas.microsoft.com/office/drawing/2014/main" val="4220424932"/>
                    </a:ext>
                  </a:extLst>
                </a:gridCol>
                <a:gridCol w="1353673">
                  <a:extLst>
                    <a:ext uri="{9D8B030D-6E8A-4147-A177-3AD203B41FA5}">
                      <a16:colId xmlns:a16="http://schemas.microsoft.com/office/drawing/2014/main" val="4130590467"/>
                    </a:ext>
                  </a:extLst>
                </a:gridCol>
                <a:gridCol w="1125427">
                  <a:extLst>
                    <a:ext uri="{9D8B030D-6E8A-4147-A177-3AD203B41FA5}">
                      <a16:colId xmlns:a16="http://schemas.microsoft.com/office/drawing/2014/main" val="3169743761"/>
                    </a:ext>
                  </a:extLst>
                </a:gridCol>
                <a:gridCol w="1125427">
                  <a:extLst>
                    <a:ext uri="{9D8B030D-6E8A-4147-A177-3AD203B41FA5}">
                      <a16:colId xmlns:a16="http://schemas.microsoft.com/office/drawing/2014/main" val="2721068819"/>
                    </a:ext>
                  </a:extLst>
                </a:gridCol>
                <a:gridCol w="1079778">
                  <a:extLst>
                    <a:ext uri="{9D8B030D-6E8A-4147-A177-3AD203B41FA5}">
                      <a16:colId xmlns:a16="http://schemas.microsoft.com/office/drawing/2014/main" val="1186468279"/>
                    </a:ext>
                  </a:extLst>
                </a:gridCol>
              </a:tblGrid>
              <a:tr h="23253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위반행위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근거 법조문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위반횟수별 처분기준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0929334"/>
                  </a:ext>
                </a:extLst>
              </a:tr>
              <a:tr h="2325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 이상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0782011"/>
                  </a:ext>
                </a:extLst>
              </a:tr>
              <a:tr h="431222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바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9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5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항에 따른 지정기준을 갖추지 않은 경우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6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1752673"/>
                  </a:ext>
                </a:extLst>
              </a:tr>
              <a:tr h="431222">
                <a:tc>
                  <a:txBody>
                    <a:bodyPr/>
                    <a:lstStyle/>
                    <a:p>
                      <a:pPr marL="186690" marR="0" indent="-18669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2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1) </a:t>
                      </a:r>
                      <a:r>
                        <a:rPr lang="ko-KR" altLang="en-US" sz="1200" kern="0" spc="-2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조직ㆍ인력 및 시설 중 어느 하나가 지정기준에 미달할 경우</a:t>
                      </a:r>
                      <a:endParaRPr lang="ko-KR" altLang="en-US" sz="1200" kern="0" spc="-20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6848" marR="16848" marT="16848" marB="1684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6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6957216"/>
                  </a:ext>
                </a:extLst>
              </a:tr>
              <a:tr h="431222">
                <a:tc>
                  <a:txBody>
                    <a:bodyPr/>
                    <a:lstStyle/>
                    <a:p>
                      <a:pPr marL="186690" marR="0" indent="-18669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2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2) </a:t>
                      </a:r>
                      <a:r>
                        <a:rPr lang="ko-KR" altLang="en-US" sz="1200" kern="0" spc="-2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조직ㆍ인력 및 시설 중 어느 둘 이상이 지정기준에 미달할 경우</a:t>
                      </a:r>
                      <a:endParaRPr lang="ko-KR" altLang="en-US" sz="1200" kern="0" spc="-23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6848" marR="16848" marT="16848" marB="1684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6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7168519"/>
                  </a:ext>
                </a:extLst>
              </a:tr>
              <a:tr h="431222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6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사</a:t>
                      </a:r>
                      <a:r>
                        <a:rPr lang="en-US" altLang="ko-KR" sz="1200" kern="0" spc="-26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200" kern="0" spc="-26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우수관리인증의 기준을 잘못 적용하는 등 우수관리인증 업무를 잘못한 경우</a:t>
                      </a:r>
                      <a:endParaRPr lang="ko-KR" altLang="en-US" sz="1200" kern="0" spc="-26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 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7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123127"/>
                  </a:ext>
                </a:extLst>
              </a:tr>
              <a:tr h="431222">
                <a:tc>
                  <a:txBody>
                    <a:bodyPr/>
                    <a:lstStyle/>
                    <a:p>
                      <a:pPr marL="186690" marR="0" indent="-18669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1)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우수관리인증의 기준을 잘못 적용하여 인증을 한 경우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6848" marR="16848" marT="16848" marB="1684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경고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915818"/>
                  </a:ext>
                </a:extLst>
              </a:tr>
              <a:tr h="629916">
                <a:tc>
                  <a:txBody>
                    <a:bodyPr/>
                    <a:lstStyle/>
                    <a:p>
                      <a:pPr marL="186690" marR="0" indent="-18669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7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2) </a:t>
                      </a:r>
                      <a:r>
                        <a:rPr lang="ko-KR" altLang="en-US" sz="1200" kern="0" spc="-7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별표 </a:t>
                      </a:r>
                      <a:r>
                        <a:rPr lang="en-US" altLang="ko-KR" sz="1200" kern="0" spc="-7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 </a:t>
                      </a:r>
                      <a:r>
                        <a:rPr lang="ko-KR" altLang="en-US" sz="1200" kern="0" spc="-7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200" kern="0" spc="-7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200" kern="0" spc="-7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호다목 및 마목부터 자목까지의 규정 중 둘 이상을 이행하지 않은 경우</a:t>
                      </a:r>
                      <a:r>
                        <a:rPr lang="ko-KR" altLang="en-US" sz="1200" kern="0" spc="-7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양신명조"/>
                        </a:rPr>
                        <a:t> </a:t>
                      </a:r>
                    </a:p>
                  </a:txBody>
                  <a:tcPr marL="16848" marR="16848" marT="16848" marB="1684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경고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5220812"/>
                  </a:ext>
                </a:extLst>
              </a:tr>
              <a:tr h="431222">
                <a:tc>
                  <a:txBody>
                    <a:bodyPr/>
                    <a:lstStyle/>
                    <a:p>
                      <a:pPr marL="186690" marR="0" indent="-18669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3) </a:t>
                      </a:r>
                      <a:r>
                        <a:rPr lang="ko-KR" altLang="en-US" sz="1200" kern="0" spc="-1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인증 외의 업무를 수행하여 인증업무가 불공정하게 수행된 경우</a:t>
                      </a:r>
                      <a:endParaRPr lang="ko-KR" altLang="en-US" sz="1200" kern="0" spc="-1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6848" marR="16848" marT="16848" marB="1684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6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1957607"/>
                  </a:ext>
                </a:extLst>
              </a:tr>
              <a:tr h="431222">
                <a:tc>
                  <a:txBody>
                    <a:bodyPr/>
                    <a:lstStyle/>
                    <a:p>
                      <a:pPr marL="186690" marR="0" indent="-18669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4) </a:t>
                      </a:r>
                      <a:r>
                        <a:rPr lang="ko-KR" altLang="en-US" sz="12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농산물우수관리기준을 지키는지 조사ㆍ점검을 하지 않은 경우</a:t>
                      </a:r>
                      <a:endParaRPr lang="ko-KR" altLang="en-US" sz="1200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6848" marR="16848" marT="16848" marB="1684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경고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2214602"/>
                  </a:ext>
                </a:extLst>
              </a:tr>
              <a:tr h="431222">
                <a:tc>
                  <a:txBody>
                    <a:bodyPr/>
                    <a:lstStyle/>
                    <a:p>
                      <a:pPr marL="186690" marR="0" indent="-18669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6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5) </a:t>
                      </a:r>
                      <a:r>
                        <a:rPr lang="ko-KR" altLang="en-US" sz="1200" kern="0" spc="-6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우수관리인증 취소 등의 기준을 잘못 적용하여 처분한 경우</a:t>
                      </a:r>
                      <a:endParaRPr lang="ko-KR" altLang="en-US" sz="1200" kern="0" spc="-6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6848" marR="16848" marT="16848" marB="1684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848" marR="16848" marT="16848" marB="168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15835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211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인증기관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인증기관 지정취소 및 우수관리인증 업무의 정지에 관한 </a:t>
                </a:r>
                <a:r>
                  <a:rPr kumimoji="0" lang="ko-KR" altLang="en-US" dirty="0" err="1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처분기준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30528"/>
              </p:ext>
            </p:extLst>
          </p:nvPr>
        </p:nvGraphicFramePr>
        <p:xfrm>
          <a:off x="755576" y="1988840"/>
          <a:ext cx="7727005" cy="2978022"/>
        </p:xfrm>
        <a:graphic>
          <a:graphicData uri="http://schemas.openxmlformats.org/drawingml/2006/table">
            <a:tbl>
              <a:tblPr/>
              <a:tblGrid>
                <a:gridCol w="3042700">
                  <a:extLst>
                    <a:ext uri="{9D8B030D-6E8A-4147-A177-3AD203B41FA5}">
                      <a16:colId xmlns:a16="http://schemas.microsoft.com/office/drawing/2014/main" val="3360625697"/>
                    </a:ext>
                  </a:extLst>
                </a:gridCol>
                <a:gridCol w="1353673">
                  <a:extLst>
                    <a:ext uri="{9D8B030D-6E8A-4147-A177-3AD203B41FA5}">
                      <a16:colId xmlns:a16="http://schemas.microsoft.com/office/drawing/2014/main" val="2735640987"/>
                    </a:ext>
                  </a:extLst>
                </a:gridCol>
                <a:gridCol w="1125427">
                  <a:extLst>
                    <a:ext uri="{9D8B030D-6E8A-4147-A177-3AD203B41FA5}">
                      <a16:colId xmlns:a16="http://schemas.microsoft.com/office/drawing/2014/main" val="2540063098"/>
                    </a:ext>
                  </a:extLst>
                </a:gridCol>
                <a:gridCol w="1125427">
                  <a:extLst>
                    <a:ext uri="{9D8B030D-6E8A-4147-A177-3AD203B41FA5}">
                      <a16:colId xmlns:a16="http://schemas.microsoft.com/office/drawing/2014/main" val="2864371346"/>
                    </a:ext>
                  </a:extLst>
                </a:gridCol>
                <a:gridCol w="1079778">
                  <a:extLst>
                    <a:ext uri="{9D8B030D-6E8A-4147-A177-3AD203B41FA5}">
                      <a16:colId xmlns:a16="http://schemas.microsoft.com/office/drawing/2014/main" val="90721775"/>
                    </a:ext>
                  </a:extLst>
                </a:gridCol>
              </a:tblGrid>
              <a:tr h="337279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위반행위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근거 법조문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위반횟수별 처분기준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6101470"/>
                  </a:ext>
                </a:extLst>
              </a:tr>
              <a:tr h="3372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 이상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3318264"/>
                  </a:ext>
                </a:extLst>
              </a:tr>
              <a:tr h="660186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아</a:t>
                      </a:r>
                      <a:r>
                        <a:rPr lang="en-US" altLang="ko-KR" sz="1400" kern="0" spc="-5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400" kern="0" spc="-5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정당한 사유 없이 </a:t>
                      </a:r>
                      <a:r>
                        <a:rPr lang="en-US" altLang="ko-KR" sz="1400" kern="0" spc="-5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-5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년 이상 우수관리인증 실적이 없는 경우</a:t>
                      </a:r>
                      <a:endParaRPr lang="ko-KR" altLang="en-US" sz="14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8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9165687"/>
                  </a:ext>
                </a:extLst>
              </a:tr>
              <a:tr h="983092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1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자</a:t>
                      </a:r>
                      <a:r>
                        <a:rPr lang="en-US" altLang="ko-KR" sz="1400" kern="0" spc="-11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400" kern="0" spc="-11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-11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31</a:t>
                      </a:r>
                      <a:r>
                        <a:rPr lang="ko-KR" altLang="en-US" sz="1400" kern="0" spc="-11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조제</a:t>
                      </a:r>
                      <a:r>
                        <a:rPr lang="en-US" altLang="ko-KR" sz="1400" kern="0" spc="-11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400" kern="0" spc="-11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항을 위반하여 농림</a:t>
                      </a:r>
                      <a:r>
                        <a:rPr lang="ko-KR" altLang="en-US" sz="1400" kern="0" spc="-8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수산식품부장관의 요구를 정당한 이유 없이 따르지 않은 경우</a:t>
                      </a:r>
                      <a:endParaRPr lang="ko-KR" altLang="en-US" sz="1400" kern="0" spc="-8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9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6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8558975"/>
                  </a:ext>
                </a:extLst>
              </a:tr>
              <a:tr h="660186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차</a:t>
                      </a:r>
                      <a:r>
                        <a:rPr lang="en-US" altLang="ko-KR" sz="14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400" kern="0" spc="-3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그 밖의 사유로 우수관리인증 업무를 수행할 수 없는 경우</a:t>
                      </a:r>
                      <a:endParaRPr lang="ko-KR" altLang="en-US" sz="1400" kern="0" spc="-3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83370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506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시설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>
                    <a:solidFill>
                      <a:schemeClr val="bg1"/>
                    </a:solidFill>
                  </a:rPr>
                  <a:t>신청절차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6" name="TextBox 15"/>
          <p:cNvSpPr txBox="1"/>
          <p:nvPr/>
        </p:nvSpPr>
        <p:spPr>
          <a:xfrm>
            <a:off x="890538" y="2060848"/>
            <a:ext cx="7425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신청 대상자</a:t>
            </a:r>
            <a:r>
              <a:rPr lang="en-US" altLang="ko-KR" dirty="0" smtClean="0"/>
              <a:t>: </a:t>
            </a:r>
            <a:r>
              <a:rPr lang="ko-KR" altLang="en-US" dirty="0" smtClean="0"/>
              <a:t>미곡종합처리장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농수산물산지유통센터</a:t>
            </a:r>
            <a:endParaRPr lang="en-US" altLang="ko-KR" dirty="0"/>
          </a:p>
          <a:p>
            <a:r>
              <a:rPr lang="en-US" altLang="ko-KR" dirty="0" smtClean="0"/>
              <a:t>                     </a:t>
            </a:r>
            <a:r>
              <a:rPr lang="ko-KR" altLang="en-US" dirty="0" smtClean="0"/>
              <a:t>그 밖에 농산물의 수확 후 관리를 하는 시설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924968" y="2852936"/>
            <a:ext cx="7425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신청 기관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국립농산물품질관리원 지원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924968" y="3417444"/>
            <a:ext cx="7425878" cy="452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신청 시기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수시</a:t>
            </a:r>
            <a:endParaRPr lang="ko-KR" altLang="en-US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24968" y="4077072"/>
            <a:ext cx="742587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처리기간</a:t>
            </a:r>
            <a:r>
              <a:rPr lang="en-US" altLang="ko-KR" dirty="0" smtClean="0"/>
              <a:t>: 40</a:t>
            </a:r>
            <a:r>
              <a:rPr lang="ko-KR" altLang="en-US" dirty="0" smtClean="0"/>
              <a:t>일</a:t>
            </a:r>
            <a:endParaRPr lang="ko-KR" altLang="en-US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51110" y="4780079"/>
            <a:ext cx="742587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수수료</a:t>
            </a:r>
            <a:r>
              <a:rPr lang="en-US" altLang="ko-KR" dirty="0" smtClean="0"/>
              <a:t>: 100,000</a:t>
            </a:r>
            <a:r>
              <a:rPr lang="ko-KR" altLang="en-US" dirty="0" smtClean="0"/>
              <a:t>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전자민원 </a:t>
            </a:r>
            <a:r>
              <a:rPr lang="ko-KR" altLang="en-US" dirty="0" err="1" smtClean="0"/>
              <a:t>접수시</a:t>
            </a:r>
            <a:r>
              <a:rPr lang="en-US" altLang="ko-KR" dirty="0" smtClean="0"/>
              <a:t>: 95,000</a:t>
            </a:r>
            <a:r>
              <a:rPr lang="ko-KR" altLang="en-US" dirty="0" smtClean="0"/>
              <a:t>원</a:t>
            </a:r>
            <a:r>
              <a:rPr lang="en-US" altLang="ko-KR" dirty="0" smtClean="0"/>
              <a:t>)</a:t>
            </a:r>
            <a:endParaRPr lang="ko-KR" altLang="en-US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621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시설관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지정기준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4" name="TextBox 3"/>
          <p:cNvSpPr txBox="1"/>
          <p:nvPr/>
        </p:nvSpPr>
        <p:spPr>
          <a:xfrm>
            <a:off x="890538" y="2060848"/>
            <a:ext cx="7425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조직</a:t>
            </a:r>
            <a:r>
              <a:rPr lang="en-US" altLang="ko-KR" dirty="0" smtClean="0"/>
              <a:t>: </a:t>
            </a:r>
            <a:r>
              <a:rPr lang="ko-KR" altLang="en-US" dirty="0" smtClean="0"/>
              <a:t>농산물우수관리업무를 수행할 능력을 갖춘 자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</a:t>
            </a:r>
            <a:r>
              <a:rPr lang="ko-KR" altLang="en-US" dirty="0" smtClean="0"/>
              <a:t>타 업무 수행으로 인해 </a:t>
            </a:r>
            <a:r>
              <a:rPr lang="en-US" altLang="ko-KR" dirty="0" smtClean="0"/>
              <a:t>GAP</a:t>
            </a:r>
            <a:r>
              <a:rPr lang="ko-KR" altLang="en-US" dirty="0" smtClean="0"/>
              <a:t>업무가 불공정하게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수행지</a:t>
            </a:r>
            <a:r>
              <a:rPr lang="ko-KR" altLang="en-US" dirty="0" smtClean="0"/>
              <a:t> 않을 것</a:t>
            </a:r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24968" y="3789040"/>
            <a:ext cx="7425878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시설</a:t>
            </a:r>
            <a:r>
              <a:rPr lang="en-US" altLang="ko-KR" dirty="0" smtClean="0"/>
              <a:t>: </a:t>
            </a:r>
            <a:r>
              <a:rPr lang="ko-KR" altLang="en-US" dirty="0" smtClean="0"/>
              <a:t>법 제</a:t>
            </a:r>
            <a:r>
              <a:rPr lang="en-US" altLang="ko-KR" dirty="0" smtClean="0"/>
              <a:t>6</a:t>
            </a:r>
            <a:r>
              <a:rPr lang="ko-KR" altLang="en-US" dirty="0" smtClean="0"/>
              <a:t>조제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항에 따른 농산물우수관리기준에 따라 관리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* RPC, APC,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그 밖의 농산물의 수확 후 관리시설 지정기준 충족</a:t>
            </a:r>
            <a:endParaRPr lang="en-US" altLang="ko-KR" sz="1600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951110" y="4662514"/>
            <a:ext cx="7425878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</a:t>
            </a:r>
            <a:r>
              <a:rPr lang="ko-KR" altLang="en-US" dirty="0" err="1" smtClean="0"/>
              <a:t>인증업무</a:t>
            </a:r>
            <a:r>
              <a:rPr lang="ko-KR" altLang="en-US" dirty="0" smtClean="0"/>
              <a:t> 규정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- </a:t>
            </a:r>
            <a:r>
              <a:rPr lang="ko-KR" altLang="en-US" sz="1600" dirty="0" smtClean="0"/>
              <a:t>수확 후 관리 품목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우수관리인증농산물의 취급방법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  </a:t>
            </a:r>
            <a:r>
              <a:rPr lang="en-US" altLang="ko-KR" sz="1600" dirty="0"/>
              <a:t>- </a:t>
            </a:r>
            <a:r>
              <a:rPr lang="ko-KR" altLang="en-US" sz="1600" spc="-150" dirty="0" smtClean="0"/>
              <a:t>수확 후 관리시설의 관리방법</a:t>
            </a:r>
            <a:r>
              <a:rPr lang="en-US" altLang="ko-KR" sz="1600" spc="-150" dirty="0" smtClean="0"/>
              <a:t>, </a:t>
            </a:r>
            <a:r>
              <a:rPr lang="ko-KR" altLang="en-US" sz="1600" spc="-150" dirty="0" smtClean="0"/>
              <a:t>우수관리인증농산물의 품목별 수확 후 </a:t>
            </a:r>
            <a:r>
              <a:rPr lang="ko-KR" altLang="en-US" sz="1600" spc="-150" dirty="0" err="1" smtClean="0"/>
              <a:t>관리절차</a:t>
            </a:r>
            <a:endParaRPr lang="en-US" altLang="ko-KR" sz="1600" spc="-15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- </a:t>
            </a:r>
            <a:r>
              <a:rPr lang="ko-KR" altLang="en-US" sz="1600" dirty="0" smtClean="0"/>
              <a:t>시설 근무자의 준수사항 마련 및 자체 관리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감독에 관한 사항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근무자 교육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- </a:t>
            </a:r>
            <a:r>
              <a:rPr lang="ko-KR" altLang="en-US" sz="1600" dirty="0" smtClean="0"/>
              <a:t>그 밖에 </a:t>
            </a:r>
            <a:r>
              <a:rPr lang="ko-KR" altLang="en-US" sz="1600" dirty="0" err="1" smtClean="0"/>
              <a:t>농관원장이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GAP</a:t>
            </a:r>
            <a:r>
              <a:rPr lang="ko-KR" altLang="en-US" sz="1600" dirty="0" smtClean="0"/>
              <a:t>관리시설 업무 수행에 필요하다고 인정한 사항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41799" y="2820532"/>
            <a:ext cx="7425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인력</a:t>
            </a:r>
            <a:r>
              <a:rPr lang="en-US" altLang="ko-KR" dirty="0" smtClean="0"/>
              <a:t>: </a:t>
            </a:r>
            <a:r>
              <a:rPr lang="ko-KR" altLang="en-US" dirty="0" smtClean="0"/>
              <a:t>농산물우수관리업무 담당자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인 이상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*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시설 관리자 기본교육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4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시간 이상 이수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(2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년마다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1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회 이상 보수교육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605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시설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관리시설 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지정 유지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360781"/>
              </p:ext>
            </p:extLst>
          </p:nvPr>
        </p:nvGraphicFramePr>
        <p:xfrm>
          <a:off x="755573" y="2035903"/>
          <a:ext cx="7727008" cy="3913376"/>
        </p:xfrm>
        <a:graphic>
          <a:graphicData uri="http://schemas.openxmlformats.org/drawingml/2006/table">
            <a:tbl>
              <a:tblPr/>
              <a:tblGrid>
                <a:gridCol w="1296147">
                  <a:extLst>
                    <a:ext uri="{9D8B030D-6E8A-4147-A177-3AD203B41FA5}">
                      <a16:colId xmlns:a16="http://schemas.microsoft.com/office/drawing/2014/main" val="3609237920"/>
                    </a:ext>
                  </a:extLst>
                </a:gridCol>
                <a:gridCol w="1647707">
                  <a:extLst>
                    <a:ext uri="{9D8B030D-6E8A-4147-A177-3AD203B41FA5}">
                      <a16:colId xmlns:a16="http://schemas.microsoft.com/office/drawing/2014/main" val="1183584719"/>
                    </a:ext>
                  </a:extLst>
                </a:gridCol>
                <a:gridCol w="1471927">
                  <a:extLst>
                    <a:ext uri="{9D8B030D-6E8A-4147-A177-3AD203B41FA5}">
                      <a16:colId xmlns:a16="http://schemas.microsoft.com/office/drawing/2014/main" val="2620481889"/>
                    </a:ext>
                  </a:extLst>
                </a:gridCol>
                <a:gridCol w="1471927">
                  <a:extLst>
                    <a:ext uri="{9D8B030D-6E8A-4147-A177-3AD203B41FA5}">
                      <a16:colId xmlns:a16="http://schemas.microsoft.com/office/drawing/2014/main" val="82944017"/>
                    </a:ext>
                  </a:extLst>
                </a:gridCol>
                <a:gridCol w="1839300">
                  <a:extLst>
                    <a:ext uri="{9D8B030D-6E8A-4147-A177-3AD203B41FA5}">
                      <a16:colId xmlns:a16="http://schemas.microsoft.com/office/drawing/2014/main" val="3390405638"/>
                    </a:ext>
                  </a:extLst>
                </a:gridCol>
              </a:tblGrid>
              <a:tr h="4229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구분</a:t>
                      </a:r>
                      <a:r>
                        <a:rPr lang="en-US" altLang="ko-KR" sz="1400" b="1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400" b="1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장소</a:t>
                      </a:r>
                      <a:r>
                        <a:rPr lang="en-US" altLang="ko-KR" sz="1400" b="1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400" b="1" kern="0" spc="-9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신청자격</a:t>
                      </a:r>
                      <a:endParaRPr lang="ko-KR" altLang="en-US" sz="1400" b="1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신청기간 </a:t>
                      </a:r>
                      <a:endParaRPr lang="ko-KR" altLang="en-US" sz="1400" b="1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구비서류</a:t>
                      </a:r>
                      <a:endParaRPr lang="ko-KR" altLang="en-US" sz="1400" b="1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비 고</a:t>
                      </a:r>
                      <a:endParaRPr lang="ko-KR" altLang="en-US" sz="1400" b="1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2156633"/>
                  </a:ext>
                </a:extLst>
              </a:tr>
              <a:tr h="839872">
                <a:tc>
                  <a:txBody>
                    <a:bodyPr/>
                    <a:lstStyle/>
                    <a:p>
                      <a:pPr marL="251460" marR="0" indent="-25146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지정의 갱신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251460" marR="0" indent="-25146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해당 </a:t>
                      </a:r>
                      <a:r>
                        <a:rPr lang="ko-KR" altLang="en-US" sz="1400" kern="0" spc="-90" dirty="0" err="1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지원장</a:t>
                      </a: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관리시설 지정을 갱신하고자 </a:t>
                      </a:r>
                      <a:r>
                        <a:rPr lang="ko-KR" altLang="en-US" sz="1400" kern="0" spc="-90" dirty="0" err="1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하는자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 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유효기간 끝나기 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 전까지</a:t>
                      </a: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갱신신청서 등</a:t>
                      </a: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2383687"/>
                  </a:ext>
                </a:extLst>
              </a:tr>
              <a:tr h="113383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 err="1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지정내용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 변경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해당 사무소장</a:t>
                      </a: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유효기간에 중요사항을 변경하는 경우 </a:t>
                      </a: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사유발생 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 이내</a:t>
                      </a: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변경신고서와 변경사항이 있는 서류</a:t>
                      </a: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시설명칭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, 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대표자 및 정관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, 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관리품목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·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설비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,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사업계획서 </a:t>
                      </a: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101265"/>
                  </a:ext>
                </a:extLst>
              </a:tr>
              <a:tr h="151667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 err="1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지정시설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 승계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해당 </a:t>
                      </a:r>
                      <a:r>
                        <a:rPr lang="ko-KR" altLang="en-US" sz="1400" kern="0" spc="-90" dirty="0" err="1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지원장</a:t>
                      </a:r>
                      <a:r>
                        <a:rPr lang="en-US" altLang="ko-KR" sz="1400" kern="0" spc="-9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상속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양수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), 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합병 존속 법인</a:t>
                      </a: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사유발생 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 이내</a:t>
                      </a: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사업계획서 및 지정요건 증명서류</a:t>
                      </a:r>
                      <a:r>
                        <a:rPr lang="en-US" altLang="ko-KR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, </a:t>
                      </a:r>
                      <a:r>
                        <a:rPr lang="ko-KR" altLang="en-US" sz="1400" kern="0" spc="-9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승계 입증자료 및 승계시설 지정서 </a:t>
                      </a:r>
                      <a:endParaRPr lang="ko-KR" altLang="en-US" sz="1400" kern="0" spc="-9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-9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01141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77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시설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관리시설 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사후관리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6" name="TextBox 15"/>
          <p:cNvSpPr txBox="1"/>
          <p:nvPr/>
        </p:nvSpPr>
        <p:spPr>
          <a:xfrm>
            <a:off x="890538" y="2060848"/>
            <a:ext cx="7425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</a:t>
            </a:r>
            <a:r>
              <a:rPr lang="ko-KR" altLang="en-US" dirty="0" err="1" smtClean="0"/>
              <a:t>점검기관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농관원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지원 및 사무소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890538" y="2646745"/>
            <a:ext cx="7425878" cy="819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□ </a:t>
            </a:r>
            <a:r>
              <a:rPr lang="ko-KR" altLang="en-US" dirty="0" err="1" smtClean="0"/>
              <a:t>점검횟수</a:t>
            </a:r>
            <a:r>
              <a:rPr lang="en-US" altLang="ko-KR" dirty="0" smtClean="0"/>
              <a:t>: </a:t>
            </a:r>
            <a:r>
              <a:rPr lang="ko-KR" altLang="en-US" dirty="0" smtClean="0"/>
              <a:t>연 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 이상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*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부실관리 개연성이 높은 관리시설에 대해서는 특별점검 실시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0538" y="3733100"/>
            <a:ext cx="7425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점검사항</a:t>
            </a:r>
            <a:r>
              <a:rPr lang="en-US" altLang="ko-KR" dirty="0" smtClean="0"/>
              <a:t>: </a:t>
            </a:r>
            <a:r>
              <a:rPr lang="ko-KR" altLang="en-US" dirty="0" smtClean="0"/>
              <a:t>관리시설 지정기준 및 업무 등 운영 실태</a:t>
            </a:r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890538" y="4318997"/>
            <a:ext cx="7425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점검결과</a:t>
            </a:r>
            <a:r>
              <a:rPr lang="en-US" altLang="ko-KR" dirty="0" smtClean="0"/>
              <a:t>: </a:t>
            </a:r>
            <a:r>
              <a:rPr lang="ko-KR" altLang="en-US" dirty="0" smtClean="0"/>
              <a:t>위반사항 발생시 규칙 제</a:t>
            </a:r>
            <a:r>
              <a:rPr lang="en-US" altLang="ko-KR" dirty="0" smtClean="0"/>
              <a:t>26</a:t>
            </a:r>
            <a:r>
              <a:rPr lang="ko-KR" altLang="en-US" dirty="0" smtClean="0"/>
              <a:t>조제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항에 따라 지정취소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  </a:t>
            </a:r>
            <a:r>
              <a:rPr lang="ko-KR" altLang="en-US" dirty="0" smtClean="0"/>
              <a:t>또는 업무정지에 관한 </a:t>
            </a:r>
            <a:r>
              <a:rPr lang="ko-KR" altLang="en-US" dirty="0" err="1" smtClean="0"/>
              <a:t>처분기준</a:t>
            </a:r>
            <a:r>
              <a:rPr lang="ko-KR" altLang="en-US" dirty="0" smtClean="0"/>
              <a:t> 적용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890538" y="5181893"/>
            <a:ext cx="7425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□ </a:t>
            </a:r>
            <a:r>
              <a:rPr lang="ko-KR" altLang="en-US" dirty="0" err="1" smtClean="0"/>
              <a:t>처분기관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사무소에서 위반사항 발견 시 지원에 처분 요청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618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시설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관리시설 지정취소 및 업무정지에 관한 </a:t>
                </a:r>
                <a:r>
                  <a:rPr kumimoji="0" lang="ko-KR" altLang="en-US" dirty="0" err="1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처분기준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713214"/>
              </p:ext>
            </p:extLst>
          </p:nvPr>
        </p:nvGraphicFramePr>
        <p:xfrm>
          <a:off x="755576" y="1855365"/>
          <a:ext cx="7746055" cy="4669980"/>
        </p:xfrm>
        <a:graphic>
          <a:graphicData uri="http://schemas.openxmlformats.org/drawingml/2006/table">
            <a:tbl>
              <a:tblPr/>
              <a:tblGrid>
                <a:gridCol w="3408825">
                  <a:extLst>
                    <a:ext uri="{9D8B030D-6E8A-4147-A177-3AD203B41FA5}">
                      <a16:colId xmlns:a16="http://schemas.microsoft.com/office/drawing/2014/main" val="1641775282"/>
                    </a:ext>
                  </a:extLst>
                </a:gridCol>
                <a:gridCol w="1187047">
                  <a:extLst>
                    <a:ext uri="{9D8B030D-6E8A-4147-A177-3AD203B41FA5}">
                      <a16:colId xmlns:a16="http://schemas.microsoft.com/office/drawing/2014/main" val="3613851042"/>
                    </a:ext>
                  </a:extLst>
                </a:gridCol>
                <a:gridCol w="1050061">
                  <a:extLst>
                    <a:ext uri="{9D8B030D-6E8A-4147-A177-3AD203B41FA5}">
                      <a16:colId xmlns:a16="http://schemas.microsoft.com/office/drawing/2014/main" val="294213590"/>
                    </a:ext>
                  </a:extLst>
                </a:gridCol>
                <a:gridCol w="1050061">
                  <a:extLst>
                    <a:ext uri="{9D8B030D-6E8A-4147-A177-3AD203B41FA5}">
                      <a16:colId xmlns:a16="http://schemas.microsoft.com/office/drawing/2014/main" val="2818026894"/>
                    </a:ext>
                  </a:extLst>
                </a:gridCol>
                <a:gridCol w="1050061">
                  <a:extLst>
                    <a:ext uri="{9D8B030D-6E8A-4147-A177-3AD203B41FA5}">
                      <a16:colId xmlns:a16="http://schemas.microsoft.com/office/drawing/2014/main" val="256058992"/>
                    </a:ext>
                  </a:extLst>
                </a:gridCol>
              </a:tblGrid>
              <a:tr h="31067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위반행위</a:t>
                      </a:r>
                      <a:endParaRPr lang="ko-KR" altLang="en-US" sz="1400" b="1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근거 법조문</a:t>
                      </a:r>
                      <a:endParaRPr lang="ko-KR" altLang="en-US" sz="1400" b="1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위반횟수별 처분기준</a:t>
                      </a:r>
                      <a:endParaRPr lang="ko-KR" altLang="en-US" sz="1400" b="1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49254"/>
                  </a:ext>
                </a:extLst>
              </a:tr>
              <a:tr h="3106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</a:t>
                      </a:r>
                      <a:endParaRPr lang="ko-KR" altLang="en-US" sz="1400" b="1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</a:t>
                      </a:r>
                      <a:r>
                        <a:rPr lang="ko-KR" altLang="en-US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</a:t>
                      </a:r>
                      <a:endParaRPr lang="ko-KR" altLang="en-US" sz="1400" b="1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 </a:t>
                      </a:r>
                      <a:endParaRPr lang="ko-KR" altLang="en-US" sz="1400" b="1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1540064"/>
                  </a:ext>
                </a:extLst>
              </a:tr>
              <a:tr h="587472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가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거짓이나 그 밖의 부정한 방법으로 지정을 받은 경우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12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9274667"/>
                  </a:ext>
                </a:extLst>
              </a:tr>
              <a:tr h="587472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나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 기간 중에 농산물우수관리 업무를 한 경우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12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814602"/>
                  </a:ext>
                </a:extLst>
              </a:tr>
              <a:tr h="868353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다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우수관리시설을 운영하는 자가 해산ㆍ부도로 인하여 농산물우수관리 업무를 할 수 없는 경우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12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9204391"/>
                  </a:ext>
                </a:extLst>
              </a:tr>
              <a:tr h="587472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라</a:t>
                      </a:r>
                      <a:r>
                        <a:rPr lang="en-US" altLang="ko-KR" sz="14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4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11</a:t>
                      </a:r>
                      <a:r>
                        <a:rPr lang="ko-KR" altLang="en-US" sz="14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조제</a:t>
                      </a:r>
                      <a:r>
                        <a:rPr lang="en-US" altLang="ko-KR" sz="14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항에 따른 지정기준을 갖추지 못한 경우</a:t>
                      </a:r>
                      <a:endParaRPr lang="ko-KR" altLang="en-US" sz="1400" kern="0" spc="2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12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4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6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2571897"/>
                  </a:ext>
                </a:extLst>
              </a:tr>
              <a:tr h="1417861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마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 본문에 따른 변경신고를 하지 않고 우수관리인증 대상 농산물을 취급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(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세척 등 단순가공ㆍ포장ㆍ저장ㆍ거래ㆍ판매를 포함한다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)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한 경우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12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5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경고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400" kern="0" spc="2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4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400" kern="0" spc="2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417" marR="16417" marT="16417" marB="164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26630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306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시설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관리시설 지정취소 및 업무정지에 관한 </a:t>
                </a:r>
                <a:r>
                  <a:rPr kumimoji="0" lang="ko-KR" altLang="en-US" dirty="0" err="1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처분기준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1456640"/>
              </p:ext>
            </p:extLst>
          </p:nvPr>
        </p:nvGraphicFramePr>
        <p:xfrm>
          <a:off x="755577" y="1855364"/>
          <a:ext cx="7727004" cy="4669978"/>
        </p:xfrm>
        <a:graphic>
          <a:graphicData uri="http://schemas.openxmlformats.org/drawingml/2006/table">
            <a:tbl>
              <a:tblPr/>
              <a:tblGrid>
                <a:gridCol w="3400443">
                  <a:extLst>
                    <a:ext uri="{9D8B030D-6E8A-4147-A177-3AD203B41FA5}">
                      <a16:colId xmlns:a16="http://schemas.microsoft.com/office/drawing/2014/main" val="2557408522"/>
                    </a:ext>
                  </a:extLst>
                </a:gridCol>
                <a:gridCol w="1184127">
                  <a:extLst>
                    <a:ext uri="{9D8B030D-6E8A-4147-A177-3AD203B41FA5}">
                      <a16:colId xmlns:a16="http://schemas.microsoft.com/office/drawing/2014/main" val="3676173420"/>
                    </a:ext>
                  </a:extLst>
                </a:gridCol>
                <a:gridCol w="1047478">
                  <a:extLst>
                    <a:ext uri="{9D8B030D-6E8A-4147-A177-3AD203B41FA5}">
                      <a16:colId xmlns:a16="http://schemas.microsoft.com/office/drawing/2014/main" val="1097841315"/>
                    </a:ext>
                  </a:extLst>
                </a:gridCol>
                <a:gridCol w="1047478">
                  <a:extLst>
                    <a:ext uri="{9D8B030D-6E8A-4147-A177-3AD203B41FA5}">
                      <a16:colId xmlns:a16="http://schemas.microsoft.com/office/drawing/2014/main" val="2855123680"/>
                    </a:ext>
                  </a:extLst>
                </a:gridCol>
                <a:gridCol w="1047478">
                  <a:extLst>
                    <a:ext uri="{9D8B030D-6E8A-4147-A177-3AD203B41FA5}">
                      <a16:colId xmlns:a16="http://schemas.microsoft.com/office/drawing/2014/main" val="4027153795"/>
                    </a:ext>
                  </a:extLst>
                </a:gridCol>
              </a:tblGrid>
              <a:tr h="29353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위반행위</a:t>
                      </a:r>
                      <a:endParaRPr lang="ko-KR" altLang="en-US" sz="1400" b="1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근거 법조문</a:t>
                      </a:r>
                      <a:endParaRPr lang="ko-KR" altLang="en-US" sz="1400" b="1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위반횟수별 처분기준</a:t>
                      </a:r>
                      <a:endParaRPr lang="ko-KR" altLang="en-US" sz="1400" b="1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315240"/>
                  </a:ext>
                </a:extLst>
              </a:tr>
              <a:tr h="2935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</a:t>
                      </a:r>
                      <a:endParaRPr lang="ko-KR" altLang="en-US" sz="1400" b="1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</a:t>
                      </a:r>
                      <a:r>
                        <a:rPr lang="ko-KR" altLang="en-US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</a:t>
                      </a:r>
                      <a:endParaRPr lang="ko-KR" altLang="en-US" sz="1400" b="1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400" b="1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회 </a:t>
                      </a:r>
                      <a:endParaRPr lang="ko-KR" altLang="en-US" sz="1400" b="1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2038312"/>
                  </a:ext>
                </a:extLst>
              </a:tr>
              <a:tr h="816582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바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농산물우수관리 업무와 관련하여 시설의 대표자 등 임원ㆍ직원에 </a:t>
                      </a:r>
                      <a:r>
                        <a:rPr lang="ko-KR" altLang="en-US" sz="1400" kern="0" spc="-8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대하여 벌금 이상의 형이 확정된 경우</a:t>
                      </a:r>
                      <a:endParaRPr lang="ko-KR" altLang="en-US" sz="1400" kern="0" spc="-8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12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6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400" kern="0" spc="2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400" kern="0" spc="2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5581690"/>
                  </a:ext>
                </a:extLst>
              </a:tr>
              <a:tr h="1078106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사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항을 위반하여 우수관리인증 대상 농산물 또는 우수관리인증농산물을 우수관리기준에 따라 관리하지 않은 경우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12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 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7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8644497"/>
                  </a:ext>
                </a:extLst>
              </a:tr>
              <a:tr h="816582">
                <a:tc>
                  <a:txBody>
                    <a:bodyPr/>
                    <a:lstStyle/>
                    <a:p>
                      <a:pPr marL="186690" marR="0" indent="-18669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1) 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농산물우수관리시설의 고의 또는 중대한 과실로 인하여 우수관리기준을 위반한 경우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5511" marR="15511" marT="15511" marB="15511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400" kern="0" spc="2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0549379"/>
                  </a:ext>
                </a:extLst>
              </a:tr>
              <a:tr h="816582">
                <a:tc>
                  <a:txBody>
                    <a:bodyPr/>
                    <a:lstStyle/>
                    <a:p>
                      <a:pPr marL="186690" marR="0" indent="-18669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2) 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농산물우수관리시설의 경미한 과실로 인하여 우수관리기준을 위반한 경우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한양신명조"/>
                      </a:endParaRPr>
                    </a:p>
                  </a:txBody>
                  <a:tcPr marL="15511" marR="15511" marT="15511" marB="15511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400" kern="0" spc="2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경고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업무정지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3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개월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1047571"/>
                  </a:ext>
                </a:extLst>
              </a:tr>
              <a:tr h="555058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아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. 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그 밖의 사유로 농산물우수관리 업무를 수행할 수 없는 경우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법 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12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조 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1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항제</a:t>
                      </a:r>
                      <a:r>
                        <a:rPr lang="en-US" altLang="ko-KR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8</a:t>
                      </a: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호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지정 취소</a:t>
                      </a:r>
                      <a:endParaRPr lang="ko-KR" altLang="en-US" sz="1400" kern="0" spc="2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2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400" kern="0" spc="2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2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신명조"/>
                        </a:rPr>
                        <a:t>-</a:t>
                      </a:r>
                      <a:endParaRPr lang="en-US" sz="1400" kern="0" spc="2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5511" marR="15511" marT="15511" marB="155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69129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648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농산물우수관리</a:t>
            </a:r>
            <a:r>
              <a:rPr lang="en-US" altLang="ko-KR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(GAP)</a:t>
            </a:r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시설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3.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(GAP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)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기관 및 수확 후 관리시설 지정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관리시설 과태료 부과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603093"/>
              </p:ext>
            </p:extLst>
          </p:nvPr>
        </p:nvGraphicFramePr>
        <p:xfrm>
          <a:off x="827585" y="2060848"/>
          <a:ext cx="7654998" cy="1857375"/>
        </p:xfrm>
        <a:graphic>
          <a:graphicData uri="http://schemas.openxmlformats.org/drawingml/2006/table">
            <a:tbl>
              <a:tblPr/>
              <a:tblGrid>
                <a:gridCol w="3218600">
                  <a:extLst>
                    <a:ext uri="{9D8B030D-6E8A-4147-A177-3AD203B41FA5}">
                      <a16:colId xmlns:a16="http://schemas.microsoft.com/office/drawing/2014/main" val="32799757"/>
                    </a:ext>
                  </a:extLst>
                </a:gridCol>
                <a:gridCol w="1227505">
                  <a:extLst>
                    <a:ext uri="{9D8B030D-6E8A-4147-A177-3AD203B41FA5}">
                      <a16:colId xmlns:a16="http://schemas.microsoft.com/office/drawing/2014/main" val="326178530"/>
                    </a:ext>
                  </a:extLst>
                </a:gridCol>
                <a:gridCol w="1099551">
                  <a:extLst>
                    <a:ext uri="{9D8B030D-6E8A-4147-A177-3AD203B41FA5}">
                      <a16:colId xmlns:a16="http://schemas.microsoft.com/office/drawing/2014/main" val="2192232748"/>
                    </a:ext>
                  </a:extLst>
                </a:gridCol>
                <a:gridCol w="1099551">
                  <a:extLst>
                    <a:ext uri="{9D8B030D-6E8A-4147-A177-3AD203B41FA5}">
                      <a16:colId xmlns:a16="http://schemas.microsoft.com/office/drawing/2014/main" val="2349449033"/>
                    </a:ext>
                  </a:extLst>
                </a:gridCol>
                <a:gridCol w="1009791">
                  <a:extLst>
                    <a:ext uri="{9D8B030D-6E8A-4147-A177-3AD203B41FA5}">
                      <a16:colId xmlns:a16="http://schemas.microsoft.com/office/drawing/2014/main" val="1874106615"/>
                    </a:ext>
                  </a:extLst>
                </a:gridCol>
              </a:tblGrid>
              <a:tr h="29603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위반행위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근거 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/>
                      </a:r>
                      <a:b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</a:b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법조문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과태료 금액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3090150"/>
                  </a:ext>
                </a:extLst>
              </a:tr>
              <a:tr h="3863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차 위반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2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차 위반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차 이상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9098441"/>
                  </a:ext>
                </a:extLst>
              </a:tr>
              <a:tr h="1155827">
                <a:tc>
                  <a:txBody>
                    <a:bodyPr/>
                    <a:lstStyle/>
                    <a:p>
                      <a:pPr marL="163830" marR="0" indent="-16383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가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. 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13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, 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30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항에 따른 수거ㆍ조사ㆍ열람 등을 거부ㆍ방해 또는 기피한 경우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법 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123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조 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항제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호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100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만원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200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만원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300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신명조" panose="02030600000101010101" pitchFamily="18" charset="-127"/>
                          <a:ea typeface="HY신명조" panose="02030600000101010101" pitchFamily="18" charset="-127"/>
                        </a:rPr>
                        <a:t>만원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64373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790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농산물이력추적관리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4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농산물이력추적관리제도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농산물이력추적관리의 정의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5" name="TextBox 4"/>
          <p:cNvSpPr txBox="1"/>
          <p:nvPr/>
        </p:nvSpPr>
        <p:spPr>
          <a:xfrm>
            <a:off x="755576" y="2132856"/>
            <a:ext cx="7727006" cy="1054135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ko-KR" altLang="en-US" dirty="0" smtClean="0"/>
              <a:t>농산물의 안전성 등에 문제가 발생할 경우 해당 농산물을 추적하여</a:t>
            </a:r>
            <a:endParaRPr lang="en-US" altLang="ko-KR" dirty="0" smtClean="0"/>
          </a:p>
          <a:p>
            <a:pPr>
              <a:lnSpc>
                <a:spcPts val="2500"/>
              </a:lnSpc>
            </a:pPr>
            <a:r>
              <a:rPr lang="ko-KR" altLang="en-US" dirty="0" smtClean="0"/>
              <a:t>원인을 규명하고 필요한 조치를 할 수 있도록 농산물을 생산단계부터</a:t>
            </a:r>
            <a:endParaRPr lang="en-US" altLang="ko-KR" dirty="0" smtClean="0"/>
          </a:p>
          <a:p>
            <a:pPr>
              <a:lnSpc>
                <a:spcPts val="2500"/>
              </a:lnSpc>
            </a:pPr>
            <a:r>
              <a:rPr lang="ko-KR" altLang="en-US" dirty="0" smtClean="0"/>
              <a:t>판매단계까지 각 단계별로 정보를 기록</a:t>
            </a:r>
            <a:r>
              <a:rPr lang="en-US" altLang="ko-KR" dirty="0" smtClean="0"/>
              <a:t>·</a:t>
            </a:r>
            <a:r>
              <a:rPr lang="ko-KR" altLang="en-US" dirty="0" smtClean="0"/>
              <a:t>관리하는 것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27584" y="1772816"/>
            <a:ext cx="280831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ko-KR" altLang="en-US" smtClean="0"/>
              <a:t>농수산물품질관리법</a:t>
            </a:r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749546" y="3664428"/>
            <a:ext cx="7727006" cy="73353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ko-KR" altLang="en-US" dirty="0" smtClean="0"/>
              <a:t>식품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동물 및 동물관련 물질을 가공한 식품의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</a:t>
            </a:r>
            <a:endParaRPr lang="en-US" altLang="ko-KR" dirty="0" smtClean="0"/>
          </a:p>
          <a:p>
            <a:pPr>
              <a:lnSpc>
                <a:spcPts val="2500"/>
              </a:lnSpc>
            </a:pPr>
            <a:r>
              <a:rPr lang="ko-KR" altLang="en-US" dirty="0" smtClean="0"/>
              <a:t>모든 단계에서 이것들을 추적하고 또한 조사하는 능력</a:t>
            </a:r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821554" y="3304388"/>
            <a:ext cx="280831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유럽연합</a:t>
            </a:r>
            <a:r>
              <a:rPr lang="en-US" altLang="ko-KR" dirty="0" smtClean="0"/>
              <a:t>(EU)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749546" y="4919001"/>
            <a:ext cx="7727006" cy="1374735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ko-KR" altLang="en-US" dirty="0" smtClean="0"/>
              <a:t>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처리</a:t>
            </a:r>
            <a:r>
              <a:rPr lang="en-US" altLang="ko-KR" dirty="0" smtClean="0"/>
              <a:t>·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</a:t>
            </a:r>
            <a:r>
              <a:rPr lang="en-US" altLang="ko-KR" dirty="0" smtClean="0"/>
              <a:t>·</a:t>
            </a:r>
            <a:r>
              <a:rPr lang="ko-KR" altLang="en-US" dirty="0" smtClean="0"/>
              <a:t>판매의 식품 사슬 각 단계에서 식품과 그 정보를</a:t>
            </a:r>
            <a:endParaRPr lang="en-US" altLang="ko-KR" dirty="0" smtClean="0"/>
          </a:p>
          <a:p>
            <a:pPr>
              <a:lnSpc>
                <a:spcPts val="2500"/>
              </a:lnSpc>
            </a:pPr>
            <a:r>
              <a:rPr lang="ko-KR" altLang="en-US" dirty="0" smtClean="0"/>
              <a:t>추적하고 또한 소급할 수 있는 것</a:t>
            </a:r>
            <a:endParaRPr lang="en-US" altLang="ko-KR" dirty="0" smtClean="0"/>
          </a:p>
          <a:p>
            <a:pPr>
              <a:lnSpc>
                <a:spcPts val="2500"/>
              </a:lnSpc>
            </a:pP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*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추적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소비자 방향으로 식품의 행선지를 따라가는 것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>
              <a:lnSpc>
                <a:spcPts val="2500"/>
              </a:lnSpc>
            </a:pP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소급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생산지 방향으로 이력을 거슬러 오르는 것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21554" y="4558961"/>
            <a:ext cx="280831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일본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89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농산물이력추적관리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4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농산물이력추적관리제도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농산물이력추적관리 도입 경과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2" name="그룹 11"/>
          <p:cNvGrpSpPr/>
          <p:nvPr/>
        </p:nvGrpSpPr>
        <p:grpSpPr>
          <a:xfrm>
            <a:off x="755576" y="1916832"/>
            <a:ext cx="7727006" cy="720080"/>
            <a:chOff x="755576" y="1916832"/>
            <a:chExt cx="7727006" cy="720080"/>
          </a:xfrm>
        </p:grpSpPr>
        <p:sp>
          <p:nvSpPr>
            <p:cNvPr id="11" name="이등변 삼각형 10"/>
            <p:cNvSpPr/>
            <p:nvPr/>
          </p:nvSpPr>
          <p:spPr>
            <a:xfrm rot="10800000">
              <a:off x="4071092" y="2132856"/>
              <a:ext cx="1080120" cy="504056"/>
            </a:xfrm>
            <a:prstGeom prst="triangle">
              <a:avLst>
                <a:gd name="adj" fmla="val 4768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755576" y="1916832"/>
              <a:ext cx="7727006" cy="50405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□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GAP 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시범대상 농가 중심으로 시범실시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(`03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년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~`05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년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)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755576" y="2708920"/>
            <a:ext cx="7727006" cy="720080"/>
            <a:chOff x="755576" y="1916832"/>
            <a:chExt cx="7727006" cy="720080"/>
          </a:xfrm>
        </p:grpSpPr>
        <p:sp>
          <p:nvSpPr>
            <p:cNvPr id="56" name="이등변 삼각형 55"/>
            <p:cNvSpPr/>
            <p:nvPr/>
          </p:nvSpPr>
          <p:spPr>
            <a:xfrm rot="10800000">
              <a:off x="4071092" y="2132856"/>
              <a:ext cx="1080120" cy="504056"/>
            </a:xfrm>
            <a:prstGeom prst="triangle">
              <a:avLst>
                <a:gd name="adj" fmla="val 4768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755576" y="1916832"/>
              <a:ext cx="7727006" cy="50405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□ 이력추적관리제도 추진방안 및 가이드라인 마련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(`04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년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9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)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755576" y="3551112"/>
            <a:ext cx="7727006" cy="720080"/>
            <a:chOff x="755576" y="1916832"/>
            <a:chExt cx="7727006" cy="720080"/>
          </a:xfrm>
        </p:grpSpPr>
        <p:sp>
          <p:nvSpPr>
            <p:cNvPr id="59" name="이등변 삼각형 58"/>
            <p:cNvSpPr/>
            <p:nvPr/>
          </p:nvSpPr>
          <p:spPr>
            <a:xfrm rot="10800000">
              <a:off x="4071092" y="2132856"/>
              <a:ext cx="1080120" cy="504056"/>
            </a:xfrm>
            <a:prstGeom prst="triangle">
              <a:avLst>
                <a:gd name="adj" fmla="val 4768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755576" y="1916832"/>
              <a:ext cx="7727006" cy="50405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□ 농산물품질관리법 개정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·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공표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(`05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년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8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), 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하위법령 개정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(`06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년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1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)</a:t>
              </a:r>
            </a:p>
            <a:p>
              <a:r>
                <a:rPr lang="en-US" altLang="ko-KR" sz="1600" b="1" dirty="0">
                  <a:solidFill>
                    <a:schemeClr val="tx1"/>
                  </a:solidFill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</a:rPr>
                <a:t>   * </a:t>
              </a:r>
              <a:r>
                <a:rPr lang="ko-KR" altLang="en-US" sz="1600" b="1" dirty="0" smtClean="0">
                  <a:solidFill>
                    <a:schemeClr val="tx1"/>
                  </a:solidFill>
                </a:rPr>
                <a:t>이력추적관리제도 도입</a:t>
              </a:r>
              <a:r>
                <a:rPr lang="en-US" altLang="ko-KR" sz="1600" b="1" dirty="0" smtClean="0">
                  <a:solidFill>
                    <a:schemeClr val="tx1"/>
                  </a:solidFill>
                </a:rPr>
                <a:t>: 96</a:t>
              </a:r>
              <a:r>
                <a:rPr lang="ko-KR" altLang="en-US" sz="1600" b="1" dirty="0" smtClean="0">
                  <a:solidFill>
                    <a:schemeClr val="tx1"/>
                  </a:solidFill>
                </a:rPr>
                <a:t>품목</a:t>
              </a:r>
              <a:endParaRPr lang="ko-KR" altLang="en-US" sz="16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1" name="그룹 60"/>
          <p:cNvGrpSpPr/>
          <p:nvPr/>
        </p:nvGrpSpPr>
        <p:grpSpPr>
          <a:xfrm>
            <a:off x="755576" y="4365104"/>
            <a:ext cx="7727006" cy="720080"/>
            <a:chOff x="755576" y="1916832"/>
            <a:chExt cx="7727006" cy="720080"/>
          </a:xfrm>
        </p:grpSpPr>
        <p:sp>
          <p:nvSpPr>
            <p:cNvPr id="62" name="이등변 삼각형 61"/>
            <p:cNvSpPr/>
            <p:nvPr/>
          </p:nvSpPr>
          <p:spPr>
            <a:xfrm rot="10800000">
              <a:off x="4071092" y="2132856"/>
              <a:ext cx="1080120" cy="504056"/>
            </a:xfrm>
            <a:prstGeom prst="triangle">
              <a:avLst>
                <a:gd name="adj" fmla="val 4768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755576" y="1916832"/>
              <a:ext cx="7727006" cy="50405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□ 농산물이력추적관리 대상품목 확대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: 105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품목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(`08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년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9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)</a:t>
              </a:r>
              <a:endParaRPr lang="ko-KR" altLang="en-US" sz="16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755576" y="5157192"/>
            <a:ext cx="7727006" cy="720080"/>
            <a:chOff x="755576" y="1916832"/>
            <a:chExt cx="7727006" cy="720080"/>
          </a:xfrm>
        </p:grpSpPr>
        <p:sp>
          <p:nvSpPr>
            <p:cNvPr id="65" name="이등변 삼각형 64"/>
            <p:cNvSpPr/>
            <p:nvPr/>
          </p:nvSpPr>
          <p:spPr>
            <a:xfrm rot="10800000">
              <a:off x="4071092" y="2132856"/>
              <a:ext cx="1080120" cy="504056"/>
            </a:xfrm>
            <a:prstGeom prst="triangle">
              <a:avLst>
                <a:gd name="adj" fmla="val 4768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755576" y="1916832"/>
              <a:ext cx="7727006" cy="50405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chemeClr val="tx1"/>
                  </a:solidFill>
                </a:rPr>
                <a:t>□ 농산물이력추적관리 대상품목 확대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: 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모든 농산물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(`09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년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12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)</a:t>
              </a:r>
              <a:endParaRPr lang="ko-KR" altLang="en-US" sz="16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591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농산물이력추적관리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4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농산물이력추적관리제도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농산물이력추적관리 기관 및 표시사항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4" name="직사각형 3"/>
          <p:cNvSpPr/>
          <p:nvPr/>
        </p:nvSpPr>
        <p:spPr>
          <a:xfrm>
            <a:off x="917848" y="1844824"/>
            <a:ext cx="7564734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2270" indent="-382270" algn="just" fontAlgn="base">
              <a:lnSpc>
                <a:spcPct val="170000"/>
              </a:lnSpc>
            </a:pPr>
            <a:r>
              <a:rPr lang="ko-KR" altLang="en-US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❍ 등록기관</a:t>
            </a:r>
            <a:r>
              <a:rPr lang="en-US" altLang="ko-KR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2000" kern="0" dirty="0" err="1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농관원</a:t>
            </a:r>
            <a:r>
              <a:rPr lang="ko-KR" altLang="en-US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지원 및 사무소</a:t>
            </a:r>
          </a:p>
          <a:p>
            <a:pPr marL="382270" indent="-382270" algn="just" fontAlgn="base">
              <a:lnSpc>
                <a:spcPct val="170000"/>
              </a:lnSpc>
            </a:pPr>
            <a:r>
              <a:rPr lang="ko-KR" altLang="en-US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❍ 대상품목</a:t>
            </a:r>
            <a:r>
              <a:rPr lang="en-US" altLang="ko-KR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식용으로 재배되는 모든 농산물</a:t>
            </a:r>
            <a:r>
              <a:rPr lang="en-US" altLang="ko-KR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축산물 제외</a:t>
            </a:r>
            <a:r>
              <a:rPr lang="en-US" altLang="ko-KR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endParaRPr lang="ko-KR" altLang="en-US" sz="2000" kern="0" dirty="0">
              <a:solidFill>
                <a:srgbClr val="00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382270" indent="-382270" algn="just" fontAlgn="base">
              <a:lnSpc>
                <a:spcPct val="170000"/>
              </a:lnSpc>
            </a:pPr>
            <a:r>
              <a:rPr lang="ko-KR" altLang="en-US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❍ 유효기간</a:t>
            </a:r>
            <a:r>
              <a:rPr lang="en-US" altLang="ko-KR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일반 농산물 </a:t>
            </a:r>
            <a:r>
              <a:rPr lang="en-US" altLang="ko-KR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3</a:t>
            </a:r>
            <a:r>
              <a:rPr lang="ko-KR" altLang="en-US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년</a:t>
            </a:r>
            <a:r>
              <a:rPr lang="en-US" altLang="ko-KR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2000" kern="0" dirty="0" smtClean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인삼 </a:t>
            </a:r>
            <a:r>
              <a:rPr lang="en-US" altLang="ko-KR" sz="2000" kern="0" dirty="0" smtClean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5</a:t>
            </a:r>
            <a:r>
              <a:rPr lang="ko-KR" altLang="en-US" sz="2000" kern="0" dirty="0" smtClean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년 </a:t>
            </a:r>
            <a:endParaRPr lang="ko-KR" altLang="en-US" sz="2000" kern="0" dirty="0">
              <a:solidFill>
                <a:srgbClr val="00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382270" indent="-382270" algn="just" fontAlgn="base">
              <a:lnSpc>
                <a:spcPct val="170000"/>
              </a:lnSpc>
            </a:pPr>
            <a:r>
              <a:rPr lang="ko-KR" altLang="en-US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❍ 처리기간</a:t>
            </a:r>
            <a:r>
              <a:rPr lang="en-US" altLang="ko-KR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접수일로부터 </a:t>
            </a:r>
            <a:r>
              <a:rPr lang="en-US" altLang="ko-KR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40</a:t>
            </a:r>
            <a:r>
              <a:rPr lang="ko-KR" altLang="en-US" sz="2000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일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65372"/>
              </p:ext>
            </p:extLst>
          </p:nvPr>
        </p:nvGraphicFramePr>
        <p:xfrm>
          <a:off x="1043608" y="4265895"/>
          <a:ext cx="7438973" cy="1934972"/>
        </p:xfrm>
        <a:graphic>
          <a:graphicData uri="http://schemas.openxmlformats.org/drawingml/2006/table">
            <a:tbl>
              <a:tblPr/>
              <a:tblGrid>
                <a:gridCol w="2489888">
                  <a:extLst>
                    <a:ext uri="{9D8B030D-6E8A-4147-A177-3AD203B41FA5}">
                      <a16:colId xmlns:a16="http://schemas.microsoft.com/office/drawing/2014/main" val="1283032213"/>
                    </a:ext>
                  </a:extLst>
                </a:gridCol>
                <a:gridCol w="4949085">
                  <a:extLst>
                    <a:ext uri="{9D8B030D-6E8A-4147-A177-3AD203B41FA5}">
                      <a16:colId xmlns:a16="http://schemas.microsoft.com/office/drawing/2014/main" val="1676251561"/>
                    </a:ext>
                  </a:extLst>
                </a:gridCol>
              </a:tblGrid>
              <a:tr h="3003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표 지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표시사항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9106186"/>
                  </a:ext>
                </a:extLst>
              </a:tr>
              <a:tr h="12161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-7620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산지</a:t>
                      </a:r>
                      <a:r>
                        <a:rPr lang="en-US" altLang="ko-KR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altLang="en-US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시</a:t>
                      </a:r>
                      <a:r>
                        <a:rPr lang="en-US" altLang="ko-KR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·</a:t>
                      </a:r>
                      <a:r>
                        <a:rPr lang="ko-KR" altLang="en-US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도</a:t>
                      </a:r>
                      <a:r>
                        <a:rPr lang="en-US" altLang="ko-KR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altLang="en-US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시</a:t>
                      </a:r>
                      <a:r>
                        <a:rPr lang="en-US" altLang="ko-KR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·</a:t>
                      </a:r>
                      <a:r>
                        <a:rPr lang="ko-KR" altLang="en-US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군</a:t>
                      </a:r>
                      <a:r>
                        <a:rPr lang="en-US" altLang="ko-KR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·</a:t>
                      </a:r>
                      <a:r>
                        <a:rPr lang="ko-KR" altLang="en-US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구</a:t>
                      </a:r>
                      <a:r>
                        <a:rPr lang="en-US" altLang="ko-KR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), </a:t>
                      </a:r>
                      <a:r>
                        <a:rPr lang="ko-KR" altLang="en-US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품목</a:t>
                      </a:r>
                      <a:r>
                        <a:rPr lang="en-US" altLang="ko-KR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altLang="en-US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품종</a:t>
                      </a:r>
                      <a:r>
                        <a:rPr lang="en-US" altLang="ko-KR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), </a:t>
                      </a:r>
                      <a:r>
                        <a:rPr lang="ko-KR" altLang="en-US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중량</a:t>
                      </a:r>
                      <a:r>
                        <a:rPr lang="en-US" altLang="ko-KR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·</a:t>
                      </a:r>
                      <a:r>
                        <a:rPr lang="ko-KR" altLang="en-US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개수</a:t>
                      </a:r>
                      <a:r>
                        <a:rPr lang="en-US" altLang="ko-KR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altLang="en-US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등급</a:t>
                      </a:r>
                      <a:r>
                        <a:rPr lang="en-US" altLang="ko-KR" sz="1600" kern="0" spc="-6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</a:t>
                      </a:r>
                      <a:endParaRPr lang="ko-KR" altLang="en-US" sz="1600" kern="0" spc="-8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바탕" panose="02030600000101010101" pitchFamily="18" charset="-127"/>
                      </a:endParaRPr>
                    </a:p>
                    <a:p>
                      <a:pPr marL="76200" marR="0" indent="-7620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생산년도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쌀에 한함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), 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생산자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altLang="en-US" sz="1600" kern="0" spc="-5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작목반명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), 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이력추적관리번호</a:t>
                      </a:r>
                      <a:endParaRPr lang="ko-KR" altLang="en-US" sz="1600" kern="0" spc="-5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307340" marR="0" indent="-30734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※ </a:t>
                      </a:r>
                      <a:r>
                        <a:rPr lang="ko-KR" altLang="en-US" sz="1600" kern="0" spc="-1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표준규격 등 다른 규정에 따라 표시하고 있는 사항은</a:t>
                      </a:r>
                      <a:endParaRPr lang="ko-KR" altLang="en-US" sz="1600" kern="0" spc="-18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331470" marR="0" indent="-33147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    그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표시를 생략할 수 있음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5971384"/>
                  </a:ext>
                </a:extLst>
              </a:tr>
            </a:tbl>
          </a:graphicData>
        </a:graphic>
      </p:graphicFrame>
      <p:pic>
        <p:nvPicPr>
          <p:cNvPr id="29697" name="_x189204960" descr="EMB00001488be6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475" y="4653136"/>
            <a:ext cx="11811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83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농산물이력추적관리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4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농산물이력추적관리제도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err="1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농산물이력추적관리번호</a:t>
                </a:r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 </a:t>
                </a:r>
                <a:r>
                  <a:rPr kumimoji="0" lang="ko-KR" altLang="en-US" dirty="0" err="1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부여방법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833567"/>
              </p:ext>
            </p:extLst>
          </p:nvPr>
        </p:nvGraphicFramePr>
        <p:xfrm>
          <a:off x="951108" y="1988840"/>
          <a:ext cx="7365307" cy="1320419"/>
        </p:xfrm>
        <a:graphic>
          <a:graphicData uri="http://schemas.openxmlformats.org/drawingml/2006/table">
            <a:tbl>
              <a:tblPr/>
              <a:tblGrid>
                <a:gridCol w="981943">
                  <a:extLst>
                    <a:ext uri="{9D8B030D-6E8A-4147-A177-3AD203B41FA5}">
                      <a16:colId xmlns:a16="http://schemas.microsoft.com/office/drawing/2014/main" val="562763624"/>
                    </a:ext>
                  </a:extLst>
                </a:gridCol>
                <a:gridCol w="231688">
                  <a:extLst>
                    <a:ext uri="{9D8B030D-6E8A-4147-A177-3AD203B41FA5}">
                      <a16:colId xmlns:a16="http://schemas.microsoft.com/office/drawing/2014/main" val="3062867517"/>
                    </a:ext>
                  </a:extLst>
                </a:gridCol>
                <a:gridCol w="895093">
                  <a:extLst>
                    <a:ext uri="{9D8B030D-6E8A-4147-A177-3AD203B41FA5}">
                      <a16:colId xmlns:a16="http://schemas.microsoft.com/office/drawing/2014/main" val="1582950807"/>
                    </a:ext>
                  </a:extLst>
                </a:gridCol>
                <a:gridCol w="710304">
                  <a:extLst>
                    <a:ext uri="{9D8B030D-6E8A-4147-A177-3AD203B41FA5}">
                      <a16:colId xmlns:a16="http://schemas.microsoft.com/office/drawing/2014/main" val="3322323241"/>
                    </a:ext>
                  </a:extLst>
                </a:gridCol>
                <a:gridCol w="726199">
                  <a:extLst>
                    <a:ext uri="{9D8B030D-6E8A-4147-A177-3AD203B41FA5}">
                      <a16:colId xmlns:a16="http://schemas.microsoft.com/office/drawing/2014/main" val="3509911131"/>
                    </a:ext>
                  </a:extLst>
                </a:gridCol>
                <a:gridCol w="634019">
                  <a:extLst>
                    <a:ext uri="{9D8B030D-6E8A-4147-A177-3AD203B41FA5}">
                      <a16:colId xmlns:a16="http://schemas.microsoft.com/office/drawing/2014/main" val="2001381517"/>
                    </a:ext>
                  </a:extLst>
                </a:gridCol>
                <a:gridCol w="665782">
                  <a:extLst>
                    <a:ext uri="{9D8B030D-6E8A-4147-A177-3AD203B41FA5}">
                      <a16:colId xmlns:a16="http://schemas.microsoft.com/office/drawing/2014/main" val="2645952398"/>
                    </a:ext>
                  </a:extLst>
                </a:gridCol>
                <a:gridCol w="1055214">
                  <a:extLst>
                    <a:ext uri="{9D8B030D-6E8A-4147-A177-3AD203B41FA5}">
                      <a16:colId xmlns:a16="http://schemas.microsoft.com/office/drawing/2014/main" val="524080379"/>
                    </a:ext>
                  </a:extLst>
                </a:gridCol>
                <a:gridCol w="231688">
                  <a:extLst>
                    <a:ext uri="{9D8B030D-6E8A-4147-A177-3AD203B41FA5}">
                      <a16:colId xmlns:a16="http://schemas.microsoft.com/office/drawing/2014/main" val="2558612012"/>
                    </a:ext>
                  </a:extLst>
                </a:gridCol>
                <a:gridCol w="1233377">
                  <a:extLst>
                    <a:ext uri="{9D8B030D-6E8A-4147-A177-3AD203B41FA5}">
                      <a16:colId xmlns:a16="http://schemas.microsoft.com/office/drawing/2014/main" val="1616104794"/>
                    </a:ext>
                  </a:extLst>
                </a:gridCol>
              </a:tblGrid>
              <a:tr h="274955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12345 - 5787777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2829950"/>
                  </a:ext>
                </a:extLst>
              </a:tr>
              <a:tr h="239014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↙    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1432032"/>
                  </a:ext>
                </a:extLst>
              </a:tr>
              <a:tr h="3108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등록번호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(5)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식별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로트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번호</a:t>
                      </a:r>
                      <a:r>
                        <a:rPr lang="en-US" altLang="ko-KR" sz="1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(7)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702790"/>
                  </a:ext>
                </a:extLst>
              </a:tr>
            </a:tbl>
          </a:graphicData>
        </a:graphic>
      </p:graphicFrame>
      <p:cxnSp>
        <p:nvCxnSpPr>
          <p:cNvPr id="11" name="직선 화살표 연결선 10"/>
          <p:cNvCxnSpPr/>
          <p:nvPr/>
        </p:nvCxnSpPr>
        <p:spPr>
          <a:xfrm>
            <a:off x="5508104" y="2509444"/>
            <a:ext cx="216024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703458" y="3880063"/>
            <a:ext cx="777912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6730" indent="-506730" algn="just" fontAlgn="base">
              <a:lnSpc>
                <a:spcPct val="150000"/>
              </a:lnSpc>
              <a:spcBef>
                <a:spcPts val="300"/>
              </a:spcBef>
            </a:pPr>
            <a:r>
              <a:rPr lang="ko-KR" altLang="en-US" b="1" kern="0" spc="-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❍ 등록번호 </a:t>
            </a:r>
            <a:r>
              <a:rPr lang="en-US" altLang="ko-KR" b="1" kern="0" spc="-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b="1" kern="0" spc="-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농산물품질관리원에서 발급한 일련번호</a:t>
            </a:r>
            <a:r>
              <a:rPr lang="en-US" altLang="ko-KR" b="1" kern="0" spc="-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kern="0" spc="-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등록증 번호</a:t>
            </a:r>
            <a:r>
              <a:rPr lang="en-US" altLang="ko-KR" b="1" kern="0" spc="-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endParaRPr lang="ko-KR" altLang="en-US" b="1" kern="0" spc="-50" dirty="0">
              <a:solidFill>
                <a:srgbClr val="00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823720" indent="-1823720" algn="just" fontAlgn="base">
              <a:lnSpc>
                <a:spcPct val="150000"/>
              </a:lnSpc>
              <a:spcBef>
                <a:spcPts val="300"/>
              </a:spcBef>
            </a:pPr>
            <a:r>
              <a:rPr lang="ko-KR" altLang="en-US" b="1" kern="0" spc="-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❍ 식별</a:t>
            </a:r>
            <a:r>
              <a:rPr lang="en-US" altLang="ko-KR" b="1" kern="0" spc="-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kern="0" spc="-50" dirty="0" err="1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로트</a:t>
            </a:r>
            <a:r>
              <a:rPr lang="en-US" altLang="ko-KR" b="1" kern="0" spc="-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b="1" kern="0" spc="-50" dirty="0" smtClean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번호</a:t>
            </a:r>
            <a:r>
              <a:rPr lang="en-US" altLang="ko-KR" b="1" kern="0" spc="-50" dirty="0" smtClean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b="1" kern="0" spc="-2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등록자가 자율적으로 부여</a:t>
            </a:r>
            <a:r>
              <a:rPr lang="en-US" altLang="ko-KR" b="1" kern="0" spc="-2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b="1" kern="0" spc="-20" dirty="0" smtClean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생산 여건이 </a:t>
            </a:r>
            <a:r>
              <a:rPr lang="ko-KR" altLang="en-US" b="1" kern="0" spc="-2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다를 </a:t>
            </a:r>
            <a:r>
              <a:rPr lang="ko-KR" altLang="en-US" b="1" kern="0" spc="-20" dirty="0" smtClean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경우</a:t>
            </a:r>
            <a:endParaRPr lang="en-US" altLang="ko-KR" b="1" kern="0" spc="-20" dirty="0" smtClean="0">
              <a:solidFill>
                <a:srgbClr val="00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823720" indent="-1823720" algn="just" fontAlgn="base">
              <a:lnSpc>
                <a:spcPct val="150000"/>
              </a:lnSpc>
              <a:spcBef>
                <a:spcPts val="300"/>
              </a:spcBef>
            </a:pPr>
            <a:r>
              <a:rPr lang="en-US" altLang="ko-KR" b="1" kern="0" spc="-20" dirty="0" smtClean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                        </a:t>
            </a:r>
            <a:r>
              <a:rPr lang="ko-KR" altLang="en-US" b="1" kern="0" dirty="0" smtClean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다르게 부여하는 것을 권장</a:t>
            </a:r>
          </a:p>
          <a:p>
            <a:pPr marL="1734820" indent="-1734820" algn="just" fontAlgn="base">
              <a:lnSpc>
                <a:spcPct val="150000"/>
              </a:lnSpc>
            </a:pPr>
            <a:r>
              <a:rPr lang="ko-KR" altLang="en-US" sz="1600" b="1" kern="0" spc="-130" dirty="0" smtClean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  * </a:t>
            </a:r>
            <a:r>
              <a:rPr lang="ko-KR" altLang="en-US" sz="1600" b="1" kern="0" spc="-1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등록자는 식별</a:t>
            </a:r>
            <a:r>
              <a:rPr lang="en-US" altLang="ko-KR" sz="1600" b="1" kern="0" spc="-1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kern="0" spc="-150" dirty="0" err="1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로트</a:t>
            </a:r>
            <a:r>
              <a:rPr lang="en-US" altLang="ko-KR" sz="1600" b="1" kern="0" spc="-1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sz="1600" b="1" kern="0" spc="-15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번호 일곱 자리의</a:t>
            </a:r>
            <a:r>
              <a:rPr lang="ko-KR" altLang="en-US" sz="1600" b="1" kern="0" spc="-13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kern="0" spc="-130" dirty="0" err="1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부여내역은</a:t>
            </a:r>
            <a:r>
              <a:rPr lang="ko-KR" altLang="en-US" sz="1600" b="1" kern="0" spc="-13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농산물이 출하된 후 </a:t>
            </a:r>
            <a:r>
              <a:rPr lang="en-US" altLang="ko-KR" sz="1600" b="1" kern="0" spc="-13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1</a:t>
            </a:r>
            <a:r>
              <a:rPr lang="ko-KR" altLang="en-US" sz="1600" b="1" kern="0" spc="-13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년 이상 관리</a:t>
            </a:r>
            <a:endParaRPr lang="ko-KR" altLang="en-US" sz="1600" b="1" kern="0" spc="-130" dirty="0">
              <a:solidFill>
                <a:srgbClr val="000000"/>
              </a:solidFill>
              <a:effectLst/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4344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농산물이력추적관리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4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농산물이력추적관리제도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농산물이력추적관리 등록 및 </a:t>
                </a:r>
                <a:r>
                  <a:rPr kumimoji="0" lang="ko-KR" altLang="en-US" dirty="0" err="1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관리절차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398086"/>
              </p:ext>
            </p:extLst>
          </p:nvPr>
        </p:nvGraphicFramePr>
        <p:xfrm>
          <a:off x="951110" y="1920079"/>
          <a:ext cx="7653339" cy="4389240"/>
        </p:xfrm>
        <a:graphic>
          <a:graphicData uri="http://schemas.openxmlformats.org/drawingml/2006/table">
            <a:tbl>
              <a:tblPr/>
              <a:tblGrid>
                <a:gridCol w="919956">
                  <a:extLst>
                    <a:ext uri="{9D8B030D-6E8A-4147-A177-3AD203B41FA5}">
                      <a16:colId xmlns:a16="http://schemas.microsoft.com/office/drawing/2014/main" val="1011241573"/>
                    </a:ext>
                  </a:extLst>
                </a:gridCol>
                <a:gridCol w="205082">
                  <a:extLst>
                    <a:ext uri="{9D8B030D-6E8A-4147-A177-3AD203B41FA5}">
                      <a16:colId xmlns:a16="http://schemas.microsoft.com/office/drawing/2014/main" val="3012143754"/>
                    </a:ext>
                  </a:extLst>
                </a:gridCol>
                <a:gridCol w="1988962">
                  <a:extLst>
                    <a:ext uri="{9D8B030D-6E8A-4147-A177-3AD203B41FA5}">
                      <a16:colId xmlns:a16="http://schemas.microsoft.com/office/drawing/2014/main" val="589128924"/>
                    </a:ext>
                  </a:extLst>
                </a:gridCol>
                <a:gridCol w="205082">
                  <a:extLst>
                    <a:ext uri="{9D8B030D-6E8A-4147-A177-3AD203B41FA5}">
                      <a16:colId xmlns:a16="http://schemas.microsoft.com/office/drawing/2014/main" val="3662680749"/>
                    </a:ext>
                  </a:extLst>
                </a:gridCol>
                <a:gridCol w="949880">
                  <a:extLst>
                    <a:ext uri="{9D8B030D-6E8A-4147-A177-3AD203B41FA5}">
                      <a16:colId xmlns:a16="http://schemas.microsoft.com/office/drawing/2014/main" val="786658872"/>
                    </a:ext>
                  </a:extLst>
                </a:gridCol>
                <a:gridCol w="3384377">
                  <a:extLst>
                    <a:ext uri="{9D8B030D-6E8A-4147-A177-3AD203B41FA5}">
                      <a16:colId xmlns:a16="http://schemas.microsoft.com/office/drawing/2014/main" val="1742702274"/>
                    </a:ext>
                  </a:extLst>
                </a:gridCol>
              </a:tblGrid>
              <a:tr h="6187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신청자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등록신청서 제출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대상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: 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농산물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첨부서류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이력추적관리농산물 관리계획서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이상품에 대한 사후관리계획서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737907"/>
                  </a:ext>
                </a:extLst>
              </a:tr>
              <a:tr h="1609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0301038"/>
                  </a:ext>
                </a:extLst>
              </a:tr>
              <a:tr h="1609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7627585"/>
                  </a:ext>
                </a:extLst>
              </a:tr>
              <a:tr h="32962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농관원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신청서 접수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지원 또는 사무소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검토사항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신청서류 및 첨부서류 적정여부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수수료 없음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4071902"/>
                  </a:ext>
                </a:extLst>
              </a:tr>
              <a:tr h="3296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5898090"/>
                  </a:ext>
                </a:extLst>
              </a:tr>
              <a:tr h="1609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2475254"/>
                  </a:ext>
                </a:extLst>
              </a:tr>
              <a:tr h="1609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1818484"/>
                  </a:ext>
                </a:extLst>
              </a:tr>
              <a:tr h="32962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농관원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심사계획 통보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심사준비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심사원 지정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심사사항 검토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5448455"/>
                  </a:ext>
                </a:extLst>
              </a:tr>
              <a:tr h="3296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7616178"/>
                  </a:ext>
                </a:extLst>
              </a:tr>
              <a:tr h="1609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6105374"/>
                  </a:ext>
                </a:extLst>
              </a:tr>
              <a:tr h="1609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3851677"/>
                  </a:ext>
                </a:extLst>
              </a:tr>
              <a:tr h="32962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농관원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등록심사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서류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/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현장심사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심사사항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이력추적관리기준 준수여부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</a:t>
                      </a:r>
                      <a:r>
                        <a:rPr lang="ko-KR" altLang="en-US" sz="16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생산</a:t>
                      </a:r>
                      <a:r>
                        <a:rPr lang="en-US" altLang="ko-KR" sz="16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</a:t>
                      </a:r>
                      <a:r>
                        <a:rPr lang="ko-KR" altLang="en-US" sz="16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출하</a:t>
                      </a:r>
                      <a:r>
                        <a:rPr lang="en-US" altLang="ko-KR" sz="16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</a:t>
                      </a:r>
                      <a:r>
                        <a:rPr lang="ko-KR" altLang="en-US" sz="16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입고정보의 기록관리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</a:t>
                      </a:r>
                      <a:r>
                        <a:rPr lang="ko-KR" altLang="en-US" sz="1600" kern="0" spc="-15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이상품에 대한 사후관리계획의 적정성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이력추적관리에 필요한 사항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로트번호 부여 및 관리방법 등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4493428"/>
                  </a:ext>
                </a:extLst>
              </a:tr>
              <a:tr h="11566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8285505"/>
                  </a:ext>
                </a:extLst>
              </a:tr>
            </a:tbl>
          </a:graphicData>
        </a:graphic>
      </p:graphicFrame>
      <p:cxnSp>
        <p:nvCxnSpPr>
          <p:cNvPr id="13" name="직선 화살표 연결선 12"/>
          <p:cNvCxnSpPr/>
          <p:nvPr/>
        </p:nvCxnSpPr>
        <p:spPr>
          <a:xfrm>
            <a:off x="2987824" y="2636912"/>
            <a:ext cx="0" cy="1440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/>
          <p:nvPr/>
        </p:nvCxnSpPr>
        <p:spPr>
          <a:xfrm>
            <a:off x="2987824" y="3594920"/>
            <a:ext cx="0" cy="1440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>
            <a:off x="2997202" y="4581128"/>
            <a:ext cx="0" cy="1440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45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2"/>
          <p:cNvGrpSpPr/>
          <p:nvPr/>
        </p:nvGrpSpPr>
        <p:grpSpPr>
          <a:xfrm>
            <a:off x="375046" y="476672"/>
            <a:ext cx="8820472" cy="6381328"/>
            <a:chOff x="323528" y="476672"/>
            <a:chExt cx="8820472" cy="6381328"/>
          </a:xfrm>
        </p:grpSpPr>
        <p:sp>
          <p:nvSpPr>
            <p:cNvPr id="21" name="직사각형 20"/>
            <p:cNvSpPr/>
            <p:nvPr/>
          </p:nvSpPr>
          <p:spPr>
            <a:xfrm>
              <a:off x="323528" y="476672"/>
              <a:ext cx="8820472" cy="6381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한쪽 모서리가 둥근 사각형 26"/>
            <p:cNvSpPr/>
            <p:nvPr/>
          </p:nvSpPr>
          <p:spPr>
            <a:xfrm>
              <a:off x="323528" y="476672"/>
              <a:ext cx="4104456" cy="576064"/>
            </a:xfrm>
            <a:prstGeom prst="round1Rect">
              <a:avLst/>
            </a:prstGeom>
            <a:solidFill>
              <a:srgbClr val="381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각 삼각형 31"/>
            <p:cNvSpPr/>
            <p:nvPr/>
          </p:nvSpPr>
          <p:spPr>
            <a:xfrm rot="5400000">
              <a:off x="323528" y="476672"/>
              <a:ext cx="576064" cy="576064"/>
            </a:xfrm>
            <a:prstGeom prst="rt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90538" y="548264"/>
            <a:ext cx="3753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농산물이력추적관리</a:t>
            </a:r>
            <a:endParaRPr lang="ko-KR" altLang="en-US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4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농산물이력추적관리제도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48257" y="1268760"/>
            <a:ext cx="8191500" cy="5400600"/>
            <a:chOff x="548257" y="1268760"/>
            <a:chExt cx="8191500" cy="5400600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557782" y="1337253"/>
              <a:ext cx="8172450" cy="5332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8257" y="1268760"/>
              <a:ext cx="8191500" cy="423801"/>
              <a:chOff x="548257" y="1541578"/>
              <a:chExt cx="8191500" cy="423801"/>
            </a:xfrm>
          </p:grpSpPr>
          <p:sp>
            <p:nvSpPr>
              <p:cNvPr id="39" name="직사각형 38"/>
              <p:cNvSpPr/>
              <p:nvPr/>
            </p:nvSpPr>
            <p:spPr>
              <a:xfrm>
                <a:off x="548257" y="1541578"/>
                <a:ext cx="8191500" cy="42380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76832" y="1562033"/>
                <a:ext cx="79057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0" lang="ko-KR" altLang="en-US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농산물이력추적관리 등록 및 </a:t>
                </a:r>
                <a:r>
                  <a:rPr kumimoji="0" lang="ko-KR" altLang="en-US" dirty="0" err="1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관리절차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00627"/>
              </p:ext>
            </p:extLst>
          </p:nvPr>
        </p:nvGraphicFramePr>
        <p:xfrm>
          <a:off x="805433" y="1844824"/>
          <a:ext cx="7727007" cy="4383278"/>
        </p:xfrm>
        <a:graphic>
          <a:graphicData uri="http://schemas.openxmlformats.org/drawingml/2006/table">
            <a:tbl>
              <a:tblPr/>
              <a:tblGrid>
                <a:gridCol w="928811">
                  <a:extLst>
                    <a:ext uri="{9D8B030D-6E8A-4147-A177-3AD203B41FA5}">
                      <a16:colId xmlns:a16="http://schemas.microsoft.com/office/drawing/2014/main" val="1930767823"/>
                    </a:ext>
                  </a:extLst>
                </a:gridCol>
                <a:gridCol w="207056">
                  <a:extLst>
                    <a:ext uri="{9D8B030D-6E8A-4147-A177-3AD203B41FA5}">
                      <a16:colId xmlns:a16="http://schemas.microsoft.com/office/drawing/2014/main" val="1542629353"/>
                    </a:ext>
                  </a:extLst>
                </a:gridCol>
                <a:gridCol w="2008107">
                  <a:extLst>
                    <a:ext uri="{9D8B030D-6E8A-4147-A177-3AD203B41FA5}">
                      <a16:colId xmlns:a16="http://schemas.microsoft.com/office/drawing/2014/main" val="1779430621"/>
                    </a:ext>
                  </a:extLst>
                </a:gridCol>
                <a:gridCol w="207056">
                  <a:extLst>
                    <a:ext uri="{9D8B030D-6E8A-4147-A177-3AD203B41FA5}">
                      <a16:colId xmlns:a16="http://schemas.microsoft.com/office/drawing/2014/main" val="1775759354"/>
                    </a:ext>
                  </a:extLst>
                </a:gridCol>
                <a:gridCol w="1063722">
                  <a:extLst>
                    <a:ext uri="{9D8B030D-6E8A-4147-A177-3AD203B41FA5}">
                      <a16:colId xmlns:a16="http://schemas.microsoft.com/office/drawing/2014/main" val="2084104126"/>
                    </a:ext>
                  </a:extLst>
                </a:gridCol>
                <a:gridCol w="3312255">
                  <a:extLst>
                    <a:ext uri="{9D8B030D-6E8A-4147-A177-3AD203B41FA5}">
                      <a16:colId xmlns:a16="http://schemas.microsoft.com/office/drawing/2014/main" val="3123689771"/>
                    </a:ext>
                  </a:extLst>
                </a:gridCol>
              </a:tblGrid>
              <a:tr h="35528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농관원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심사결과보고</a:t>
                      </a: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접수일로부터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40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일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보고내용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심사항목별 심사내용 결과보고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9151601"/>
                  </a:ext>
                </a:extLst>
              </a:tr>
              <a:tr h="3552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169081"/>
                  </a:ext>
                </a:extLst>
              </a:tr>
              <a:tr h="17346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251896"/>
                  </a:ext>
                </a:extLst>
              </a:tr>
              <a:tr h="17346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8958496"/>
                  </a:ext>
                </a:extLst>
              </a:tr>
              <a:tr h="35528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농관원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등록여부 판정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부적합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부적합 사유 서면 통보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2598942"/>
                  </a:ext>
                </a:extLst>
              </a:tr>
              <a:tr h="3552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9182141"/>
                  </a:ext>
                </a:extLst>
              </a:tr>
              <a:tr h="17346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6900935"/>
                  </a:ext>
                </a:extLst>
              </a:tr>
              <a:tr h="17346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4336554"/>
                  </a:ext>
                </a:extLst>
              </a:tr>
              <a:tr h="35528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농관원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등록증 교부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등록자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이력추적등록기준 준수</a:t>
                      </a: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이력추적등록 표시사항 기재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770279"/>
                  </a:ext>
                </a:extLst>
              </a:tr>
              <a:tr h="3552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8412273"/>
                  </a:ext>
                </a:extLst>
              </a:tr>
              <a:tr h="17346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275586"/>
                  </a:ext>
                </a:extLst>
              </a:tr>
              <a:tr h="17346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8538585"/>
                  </a:ext>
                </a:extLst>
              </a:tr>
              <a:tr h="35528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농관원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사후관리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확인사항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표시사항 적정여부</a:t>
                      </a: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이력추적 가능성 여부</a:t>
                      </a: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◦ 등록기준의 준수 여부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3250773"/>
                  </a:ext>
                </a:extLst>
              </a:tr>
              <a:tr h="6233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6897680"/>
                  </a:ext>
                </a:extLst>
              </a:tr>
            </a:tbl>
          </a:graphicData>
        </a:graphic>
      </p:graphicFrame>
      <p:cxnSp>
        <p:nvCxnSpPr>
          <p:cNvPr id="10" name="직선 화살표 연결선 9"/>
          <p:cNvCxnSpPr/>
          <p:nvPr/>
        </p:nvCxnSpPr>
        <p:spPr>
          <a:xfrm>
            <a:off x="2843808" y="2636912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/>
          <p:nvPr/>
        </p:nvCxnSpPr>
        <p:spPr>
          <a:xfrm>
            <a:off x="2843808" y="3776514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/>
          <p:nvPr/>
        </p:nvCxnSpPr>
        <p:spPr>
          <a:xfrm>
            <a:off x="2843808" y="4906738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820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참고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현황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98" name="그룹 97"/>
          <p:cNvGrpSpPr/>
          <p:nvPr/>
        </p:nvGrpSpPr>
        <p:grpSpPr>
          <a:xfrm>
            <a:off x="611560" y="1196752"/>
            <a:ext cx="8197627" cy="5038537"/>
            <a:chOff x="611560" y="1196752"/>
            <a:chExt cx="8197627" cy="5038537"/>
          </a:xfrm>
        </p:grpSpPr>
        <p:sp>
          <p:nvSpPr>
            <p:cNvPr id="3" name="직사각형 2"/>
            <p:cNvSpPr/>
            <p:nvPr/>
          </p:nvSpPr>
          <p:spPr>
            <a:xfrm>
              <a:off x="827584" y="4728466"/>
              <a:ext cx="720080" cy="644749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1835696" y="4383196"/>
              <a:ext cx="720080" cy="99002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2843808" y="4151972"/>
              <a:ext cx="720080" cy="1221244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3852032" y="4007978"/>
              <a:ext cx="720080" cy="1365238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4860256" y="3999654"/>
              <a:ext cx="720080" cy="1373562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5868480" y="3635972"/>
              <a:ext cx="720080" cy="1737244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6876704" y="3153668"/>
              <a:ext cx="720080" cy="2219548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884928" y="2834620"/>
              <a:ext cx="720080" cy="253859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>
              <a:outerShdw blurRad="76200" dir="960000" sy="23000" kx="-1200000" algn="bl" rotWithShape="0">
                <a:prstClr val="black">
                  <a:alpha val="1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827584" y="5428332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2010</a:t>
              </a:r>
              <a:endParaRPr lang="ko-KR" altLang="en-US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835696" y="5435932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2011</a:t>
              </a:r>
              <a:endParaRPr lang="ko-KR" altLang="en-US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843808" y="5435932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2012</a:t>
              </a:r>
              <a:endParaRPr lang="ko-KR" altLang="en-US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821696" y="5435932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2013</a:t>
              </a:r>
              <a:endParaRPr lang="ko-KR" altLang="en-US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871468" y="5435932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2014</a:t>
              </a:r>
              <a:endParaRPr lang="ko-KR" altLang="en-US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868480" y="5428332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2015</a:t>
              </a:r>
              <a:endParaRPr lang="ko-KR" altLang="en-US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877076" y="5435932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2016</a:t>
              </a:r>
              <a:endParaRPr lang="ko-KR" alt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863000" y="5435932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2017</a:t>
              </a:r>
              <a:endParaRPr lang="ko-KR" altLang="en-US" dirty="0"/>
            </a:p>
          </p:txBody>
        </p:sp>
        <p:sp>
          <p:nvSpPr>
            <p:cNvPr id="7" name="순서도: 연결자 6"/>
            <p:cNvSpPr/>
            <p:nvPr/>
          </p:nvSpPr>
          <p:spPr>
            <a:xfrm>
              <a:off x="1115616" y="4221088"/>
              <a:ext cx="144016" cy="146908"/>
            </a:xfrm>
            <a:prstGeom prst="flowChartConnector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순서도: 연결자 43"/>
            <p:cNvSpPr/>
            <p:nvPr/>
          </p:nvSpPr>
          <p:spPr>
            <a:xfrm>
              <a:off x="2123728" y="3920356"/>
              <a:ext cx="144016" cy="146908"/>
            </a:xfrm>
            <a:prstGeom prst="flowChartConnector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순서도: 연결자 44"/>
            <p:cNvSpPr/>
            <p:nvPr/>
          </p:nvSpPr>
          <p:spPr>
            <a:xfrm>
              <a:off x="3093740" y="3573016"/>
              <a:ext cx="144016" cy="146908"/>
            </a:xfrm>
            <a:prstGeom prst="flowChartConnector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789484" y="3586036"/>
              <a:ext cx="79208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/>
                <a:t>34,421</a:t>
              </a:r>
              <a:endParaRPr lang="ko-KR" altLang="en-US" sz="16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763688" y="3423508"/>
              <a:ext cx="79208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/>
                <a:t>37,146</a:t>
              </a:r>
              <a:endParaRPr lang="ko-KR" altLang="en-US" sz="1600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771800" y="3000834"/>
              <a:ext cx="79208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/>
                <a:t>40,215</a:t>
              </a:r>
              <a:endParaRPr lang="ko-KR" altLang="en-US" sz="16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744752" y="2831557"/>
              <a:ext cx="79208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/>
                <a:t>46,000</a:t>
              </a:r>
              <a:endParaRPr lang="ko-KR" altLang="en-US" sz="1600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703191" y="2662280"/>
              <a:ext cx="79208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/>
                <a:t>46,323</a:t>
              </a:r>
              <a:endParaRPr lang="ko-KR" altLang="en-US" sz="1600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744780" y="2241146"/>
              <a:ext cx="79208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/>
                <a:t>53,583</a:t>
              </a:r>
              <a:endParaRPr lang="ko-KR" altLang="en-US" sz="16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6732240" y="1658767"/>
              <a:ext cx="79208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/>
                <a:t>74,973</a:t>
              </a:r>
              <a:endParaRPr lang="ko-KR" altLang="en-US" sz="1600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7759864" y="1196752"/>
              <a:ext cx="79208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/>
                <a:t>81,186</a:t>
              </a:r>
              <a:endParaRPr lang="ko-KR" altLang="en-US" sz="1600" dirty="0"/>
            </a:p>
          </p:txBody>
        </p:sp>
        <p:sp>
          <p:nvSpPr>
            <p:cNvPr id="60" name="순서도: 연결자 59"/>
            <p:cNvSpPr/>
            <p:nvPr/>
          </p:nvSpPr>
          <p:spPr>
            <a:xfrm>
              <a:off x="4101852" y="3323084"/>
              <a:ext cx="144016" cy="146908"/>
            </a:xfrm>
            <a:prstGeom prst="flowChartConnector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순서도: 연결자 60"/>
            <p:cNvSpPr/>
            <p:nvPr/>
          </p:nvSpPr>
          <p:spPr>
            <a:xfrm>
              <a:off x="5050656" y="3153668"/>
              <a:ext cx="144016" cy="146908"/>
            </a:xfrm>
            <a:prstGeom prst="flowChartConnector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순서도: 연결자 61"/>
            <p:cNvSpPr/>
            <p:nvPr/>
          </p:nvSpPr>
          <p:spPr>
            <a:xfrm>
              <a:off x="6058768" y="2687712"/>
              <a:ext cx="144016" cy="146908"/>
            </a:xfrm>
            <a:prstGeom prst="flowChartConnector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순서도: 연결자 62"/>
            <p:cNvSpPr/>
            <p:nvPr/>
          </p:nvSpPr>
          <p:spPr>
            <a:xfrm>
              <a:off x="7092280" y="1988840"/>
              <a:ext cx="144016" cy="146908"/>
            </a:xfrm>
            <a:prstGeom prst="flowChartConnector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순서도: 연결자 63"/>
            <p:cNvSpPr/>
            <p:nvPr/>
          </p:nvSpPr>
          <p:spPr>
            <a:xfrm>
              <a:off x="8087692" y="1544092"/>
              <a:ext cx="144016" cy="146908"/>
            </a:xfrm>
            <a:prstGeom prst="flowChartConnector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 rot="20631117">
              <a:off x="1260758" y="4101339"/>
              <a:ext cx="869605" cy="7564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직사각형 64"/>
            <p:cNvSpPr/>
            <p:nvPr/>
          </p:nvSpPr>
          <p:spPr>
            <a:xfrm rot="20384775">
              <a:off x="2261109" y="3784153"/>
              <a:ext cx="869605" cy="7564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사각형 65"/>
            <p:cNvSpPr/>
            <p:nvPr/>
          </p:nvSpPr>
          <p:spPr>
            <a:xfrm rot="20740241">
              <a:off x="3236478" y="3488345"/>
              <a:ext cx="869605" cy="7564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직사각형 66"/>
            <p:cNvSpPr/>
            <p:nvPr/>
          </p:nvSpPr>
          <p:spPr>
            <a:xfrm rot="20962567">
              <a:off x="4207794" y="3273843"/>
              <a:ext cx="869605" cy="7564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직사각형 67"/>
            <p:cNvSpPr/>
            <p:nvPr/>
          </p:nvSpPr>
          <p:spPr>
            <a:xfrm rot="20183872" flipV="1">
              <a:off x="5153258" y="2951997"/>
              <a:ext cx="955597" cy="7633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직사각형 68"/>
            <p:cNvSpPr/>
            <p:nvPr/>
          </p:nvSpPr>
          <p:spPr>
            <a:xfrm rot="19575298" flipV="1">
              <a:off x="6087655" y="2366080"/>
              <a:ext cx="1121616" cy="74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직사각형 69"/>
            <p:cNvSpPr/>
            <p:nvPr/>
          </p:nvSpPr>
          <p:spPr>
            <a:xfrm rot="20156608" flipV="1">
              <a:off x="7171325" y="1803021"/>
              <a:ext cx="955642" cy="7323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11560" y="1268760"/>
              <a:ext cx="499159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err="1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농산물우수관리인증제도</a:t>
              </a:r>
              <a:r>
                <a:rPr lang="ko-KR" altLang="en-US" sz="24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 실적 추이</a:t>
              </a:r>
              <a:endPara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99592" y="1866310"/>
              <a:ext cx="151216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 smtClean="0"/>
                <a:t>단위</a:t>
              </a:r>
              <a:r>
                <a:rPr lang="en-US" altLang="ko-KR" sz="1600" dirty="0" smtClean="0"/>
                <a:t>: </a:t>
              </a:r>
              <a:r>
                <a:rPr lang="ko-KR" altLang="en-US" sz="1600" dirty="0" smtClean="0"/>
                <a:t>호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천</a:t>
              </a:r>
              <a:r>
                <a:rPr lang="en-US" altLang="ko-KR" sz="1600" dirty="0" smtClean="0"/>
                <a:t>ha</a:t>
              </a:r>
              <a:endParaRPr lang="ko-KR" altLang="en-US" sz="1600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8064887" y="1699786"/>
              <a:ext cx="461665" cy="288134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en-US" altLang="ko-KR" dirty="0" smtClean="0"/>
                <a:t>……...............</a:t>
              </a:r>
              <a:endParaRPr lang="ko-KR" altLang="en-US" dirty="0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7054180" y="2123536"/>
              <a:ext cx="461665" cy="252109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en-US" altLang="ko-KR" dirty="0" smtClean="0"/>
                <a:t>…………......</a:t>
              </a:r>
              <a:endParaRPr lang="ko-KR" altLang="en-US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6022502" y="2801168"/>
              <a:ext cx="461665" cy="188288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en-US" altLang="ko-KR" dirty="0" smtClean="0"/>
                <a:t>………......</a:t>
              </a:r>
              <a:endParaRPr lang="ko-KR" altLang="en-US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966738" y="4749990"/>
              <a:ext cx="6571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47</a:t>
              </a:r>
              <a:endParaRPr lang="ko-KR" altLang="en-US" dirty="0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2933201" y="4238674"/>
              <a:ext cx="6571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55</a:t>
              </a:r>
              <a:endParaRPr lang="ko-KR" altLang="en-US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944296" y="4421052"/>
              <a:ext cx="6571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50</a:t>
              </a:r>
              <a:endParaRPr lang="ko-KR" altLang="en-US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3967183" y="4079872"/>
              <a:ext cx="6571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59</a:t>
              </a:r>
              <a:endParaRPr lang="ko-KR" altLang="en-US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990271" y="4067780"/>
              <a:ext cx="6571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59</a:t>
              </a:r>
              <a:endParaRPr lang="ko-KR" altLang="en-US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5979753" y="3704332"/>
              <a:ext cx="6571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65</a:t>
              </a:r>
              <a:endParaRPr lang="ko-KR" altLang="en-US" dirty="0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6995289" y="3174876"/>
              <a:ext cx="6571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89</a:t>
              </a:r>
              <a:endParaRPr lang="ko-KR" altLang="en-US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020346" y="2852936"/>
              <a:ext cx="6571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97</a:t>
              </a:r>
              <a:endParaRPr lang="ko-KR" altLang="en-US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004048" y="3274307"/>
              <a:ext cx="461665" cy="188288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en-US" altLang="ko-KR" dirty="0" smtClean="0"/>
                <a:t>……......</a:t>
              </a:r>
              <a:endParaRPr lang="ko-KR" altLang="en-US" dirty="0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042544" y="3452107"/>
              <a:ext cx="461665" cy="188288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en-US" altLang="ko-KR" dirty="0" smtClean="0"/>
                <a:t>……....</a:t>
              </a:r>
              <a:endParaRPr lang="ko-KR" altLang="en-US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038624" y="3706355"/>
              <a:ext cx="461665" cy="188288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en-US" altLang="ko-KR" dirty="0" smtClean="0"/>
                <a:t>…....</a:t>
              </a:r>
              <a:endParaRPr lang="ko-KR" altLang="en-US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2060228" y="4036555"/>
              <a:ext cx="461665" cy="188288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en-US" altLang="ko-KR" dirty="0" smtClean="0"/>
                <a:t>…...</a:t>
              </a:r>
              <a:endParaRPr lang="ko-KR" altLang="en-US" dirty="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047899" y="4352404"/>
              <a:ext cx="461665" cy="188288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en-US" altLang="ko-KR" dirty="0" smtClean="0"/>
                <a:t>…...</a:t>
              </a:r>
              <a:endParaRPr lang="ko-KR" altLang="en-US" dirty="0"/>
            </a:p>
          </p:txBody>
        </p:sp>
        <p:cxnSp>
          <p:nvCxnSpPr>
            <p:cNvPr id="90" name="꺾인 연결선 89"/>
            <p:cNvCxnSpPr/>
            <p:nvPr/>
          </p:nvCxnSpPr>
          <p:spPr>
            <a:xfrm rot="10800000">
              <a:off x="4860256" y="2260904"/>
              <a:ext cx="884524" cy="592035"/>
            </a:xfrm>
            <a:prstGeom prst="bentConnector3">
              <a:avLst>
                <a:gd name="adj1" fmla="val 1183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TextBox 95"/>
            <p:cNvSpPr txBox="1"/>
            <p:nvPr/>
          </p:nvSpPr>
          <p:spPr>
            <a:xfrm>
              <a:off x="3967183" y="2060848"/>
              <a:ext cx="8930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/>
                <a:t>농가수</a:t>
              </a:r>
              <a:endParaRPr lang="ko-KR" altLang="en-US" dirty="0"/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7916114" y="4896556"/>
              <a:ext cx="8930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/>
                <a:t>면적</a:t>
              </a:r>
              <a:endParaRPr lang="ko-KR" altLang="en-US" b="1" dirty="0"/>
            </a:p>
          </p:txBody>
        </p:sp>
      </p:grpSp>
      <p:sp>
        <p:nvSpPr>
          <p:cNvPr id="99" name="TextBox 98"/>
          <p:cNvSpPr txBox="1"/>
          <p:nvPr/>
        </p:nvSpPr>
        <p:spPr>
          <a:xfrm>
            <a:off x="4330577" y="6237312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400" dirty="0" smtClean="0"/>
              <a:t>출처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국립농산물품질관리원</a:t>
            </a:r>
            <a:r>
              <a:rPr lang="en-US" altLang="ko-KR" sz="1400" dirty="0" smtClean="0"/>
              <a:t>(2017.9</a:t>
            </a:r>
            <a:r>
              <a:rPr lang="ko-KR" altLang="en-US" sz="1400" dirty="0" smtClean="0"/>
              <a:t>월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69436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참고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</a:t>
            </a:r>
            <a:r>
              <a:rPr lang="en-US" altLang="ko-KR" sz="2400" b="1" i="1" dirty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현황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778439"/>
              </p:ext>
            </p:extLst>
          </p:nvPr>
        </p:nvGraphicFramePr>
        <p:xfrm>
          <a:off x="395536" y="758260"/>
          <a:ext cx="8424937" cy="5436784"/>
        </p:xfrm>
        <a:graphic>
          <a:graphicData uri="http://schemas.openxmlformats.org/drawingml/2006/table">
            <a:tbl>
              <a:tblPr/>
              <a:tblGrid>
                <a:gridCol w="773854">
                  <a:extLst>
                    <a:ext uri="{9D8B030D-6E8A-4147-A177-3AD203B41FA5}">
                      <a16:colId xmlns:a16="http://schemas.microsoft.com/office/drawing/2014/main" val="1811041981"/>
                    </a:ext>
                  </a:extLst>
                </a:gridCol>
                <a:gridCol w="922363">
                  <a:extLst>
                    <a:ext uri="{9D8B030D-6E8A-4147-A177-3AD203B41FA5}">
                      <a16:colId xmlns:a16="http://schemas.microsoft.com/office/drawing/2014/main" val="134418252"/>
                    </a:ext>
                  </a:extLst>
                </a:gridCol>
                <a:gridCol w="922363">
                  <a:extLst>
                    <a:ext uri="{9D8B030D-6E8A-4147-A177-3AD203B41FA5}">
                      <a16:colId xmlns:a16="http://schemas.microsoft.com/office/drawing/2014/main" val="3416205173"/>
                    </a:ext>
                  </a:extLst>
                </a:gridCol>
                <a:gridCol w="922363">
                  <a:extLst>
                    <a:ext uri="{9D8B030D-6E8A-4147-A177-3AD203B41FA5}">
                      <a16:colId xmlns:a16="http://schemas.microsoft.com/office/drawing/2014/main" val="1226720482"/>
                    </a:ext>
                  </a:extLst>
                </a:gridCol>
                <a:gridCol w="988484">
                  <a:extLst>
                    <a:ext uri="{9D8B030D-6E8A-4147-A177-3AD203B41FA5}">
                      <a16:colId xmlns:a16="http://schemas.microsoft.com/office/drawing/2014/main" val="769857911"/>
                    </a:ext>
                  </a:extLst>
                </a:gridCol>
                <a:gridCol w="1212908">
                  <a:extLst>
                    <a:ext uri="{9D8B030D-6E8A-4147-A177-3AD203B41FA5}">
                      <a16:colId xmlns:a16="http://schemas.microsoft.com/office/drawing/2014/main" val="49366862"/>
                    </a:ext>
                  </a:extLst>
                </a:gridCol>
                <a:gridCol w="1212908">
                  <a:extLst>
                    <a:ext uri="{9D8B030D-6E8A-4147-A177-3AD203B41FA5}">
                      <a16:colId xmlns:a16="http://schemas.microsoft.com/office/drawing/2014/main" val="211795886"/>
                    </a:ext>
                  </a:extLst>
                </a:gridCol>
                <a:gridCol w="1469694">
                  <a:extLst>
                    <a:ext uri="{9D8B030D-6E8A-4147-A177-3AD203B41FA5}">
                      <a16:colId xmlns:a16="http://schemas.microsoft.com/office/drawing/2014/main" val="1703524093"/>
                    </a:ext>
                  </a:extLst>
                </a:gridCol>
              </a:tblGrid>
              <a:tr h="236401">
                <a:tc gridSpan="4">
                  <a:txBody>
                    <a:bodyPr/>
                    <a:lstStyle/>
                    <a:p>
                      <a:pPr marL="0" marR="0" indent="0" algn="just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□ GAP </a:t>
                      </a: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 현황</a:t>
                      </a:r>
                    </a:p>
                  </a:txBody>
                  <a:tcPr marL="67543" marR="67543" marT="33772" marB="337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* 단체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: 2,400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건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(76,602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명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),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개인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4,584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명</a:t>
                      </a:r>
                    </a:p>
                  </a:txBody>
                  <a:tcPr marL="67543" marR="67543" marT="33772" marB="337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6060819"/>
                  </a:ext>
                </a:extLst>
              </a:tr>
              <a:tr h="3234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구 분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품목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기관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관리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시설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건수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농가수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재배면적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생산계획량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2577603"/>
                  </a:ext>
                </a:extLst>
              </a:tr>
              <a:tr h="191373"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개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개소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개소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건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호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ha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톤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7659605"/>
                  </a:ext>
                </a:extLst>
              </a:tr>
              <a:tr h="265670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'17.9.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204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51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824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6,984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81,186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96,932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1,759,689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4816522"/>
                  </a:ext>
                </a:extLst>
              </a:tr>
              <a:tr h="265670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'16.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174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46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802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6,059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74,973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88,859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1,592,052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4030237"/>
                  </a:ext>
                </a:extLst>
              </a:tr>
              <a:tr h="27120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'15.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153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44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717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4,019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53,583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65,410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1,068,167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3544965"/>
                  </a:ext>
                </a:extLst>
              </a:tr>
              <a:tr h="27120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'14.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136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44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681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2,689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46,323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58,763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795,886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671358"/>
                  </a:ext>
                </a:extLst>
              </a:tr>
              <a:tr h="27120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'13.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129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48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756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2,499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46,000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58,703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749,274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0226569"/>
                  </a:ext>
                </a:extLst>
              </a:tr>
              <a:tr h="27120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'12.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110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51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718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1,969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40,215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55,215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691,228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9199521"/>
                  </a:ext>
                </a:extLst>
              </a:tr>
              <a:tr h="27120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'11.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606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1,756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37,146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49,548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642,165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7815033"/>
                  </a:ext>
                </a:extLst>
              </a:tr>
              <a:tr h="27120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'10.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86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45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565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1,459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34,421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46,701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509,931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934362"/>
                  </a:ext>
                </a:extLst>
              </a:tr>
              <a:tr h="27120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'09.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43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484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1,233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28,562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40,081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434,047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023079"/>
                  </a:ext>
                </a:extLst>
              </a:tr>
              <a:tr h="27120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'08.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417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1,053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25,158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37,129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419,842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5310943"/>
                  </a:ext>
                </a:extLst>
              </a:tr>
              <a:tr h="27120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'07.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50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31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316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364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16,796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24,754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331,421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0620689"/>
                  </a:ext>
                </a:extLst>
              </a:tr>
              <a:tr h="27120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'06.</a:t>
                      </a:r>
                    </a:p>
                  </a:txBody>
                  <a:tcPr marL="67543" marR="67543" marT="33772" marB="3377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45 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21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190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220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3,659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1,373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101,354</a:t>
                      </a:r>
                    </a:p>
                  </a:txBody>
                  <a:tcPr marL="67543" marR="67543" marT="33772" marB="3377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93865"/>
                  </a:ext>
                </a:extLst>
              </a:tr>
              <a:tr h="265670"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* </a:t>
                      </a:r>
                      <a:r>
                        <a:rPr lang="ko-KR" altLang="en-US" sz="12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품목군별 인증 농가현황</a:t>
                      </a:r>
                      <a:r>
                        <a:rPr lang="en-US" altLang="ko-KR" sz="12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: </a:t>
                      </a:r>
                      <a:r>
                        <a:rPr lang="ko-KR" altLang="en-US" sz="12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과실류</a:t>
                      </a:r>
                      <a:r>
                        <a:rPr lang="en-US" altLang="ko-KR" sz="12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(37.5%), </a:t>
                      </a:r>
                      <a:r>
                        <a:rPr lang="ko-KR" altLang="en-US" sz="12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식량작물</a:t>
                      </a:r>
                      <a:r>
                        <a:rPr lang="en-US" altLang="ko-KR" sz="12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(36.1%), </a:t>
                      </a:r>
                      <a:r>
                        <a:rPr lang="ko-KR" altLang="en-US" sz="12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채소류</a:t>
                      </a:r>
                      <a:r>
                        <a:rPr lang="en-US" altLang="ko-KR" sz="12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(20.7%), </a:t>
                      </a:r>
                      <a:r>
                        <a:rPr lang="ko-KR" altLang="en-US" sz="12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기타</a:t>
                      </a:r>
                      <a:r>
                        <a:rPr lang="en-US" altLang="ko-KR" sz="1200" kern="0" spc="-1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(5.7%)</a:t>
                      </a:r>
                    </a:p>
                  </a:txBody>
                  <a:tcPr marL="67543" marR="67543" marT="33772" marB="33772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7283261"/>
                  </a:ext>
                </a:extLst>
              </a:tr>
              <a:tr h="265670"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** 품목별 인증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농가현황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: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쌀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(33.5%),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사과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(11.4%),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포도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(6.6%),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배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(4.7%),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복숭아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(5.0%)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67543" marR="67543" marT="33772" marB="337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22437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338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참고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 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현황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896481"/>
              </p:ext>
            </p:extLst>
          </p:nvPr>
        </p:nvGraphicFramePr>
        <p:xfrm>
          <a:off x="300333" y="620692"/>
          <a:ext cx="8592146" cy="5571055"/>
        </p:xfrm>
        <a:graphic>
          <a:graphicData uri="http://schemas.openxmlformats.org/drawingml/2006/table">
            <a:tbl>
              <a:tblPr/>
              <a:tblGrid>
                <a:gridCol w="1120402">
                  <a:extLst>
                    <a:ext uri="{9D8B030D-6E8A-4147-A177-3AD203B41FA5}">
                      <a16:colId xmlns:a16="http://schemas.microsoft.com/office/drawing/2014/main" val="1419368035"/>
                    </a:ext>
                  </a:extLst>
                </a:gridCol>
                <a:gridCol w="1120402">
                  <a:extLst>
                    <a:ext uri="{9D8B030D-6E8A-4147-A177-3AD203B41FA5}">
                      <a16:colId xmlns:a16="http://schemas.microsoft.com/office/drawing/2014/main" val="3490122401"/>
                    </a:ext>
                  </a:extLst>
                </a:gridCol>
                <a:gridCol w="1120402">
                  <a:extLst>
                    <a:ext uri="{9D8B030D-6E8A-4147-A177-3AD203B41FA5}">
                      <a16:colId xmlns:a16="http://schemas.microsoft.com/office/drawing/2014/main" val="427534168"/>
                    </a:ext>
                  </a:extLst>
                </a:gridCol>
                <a:gridCol w="720186">
                  <a:extLst>
                    <a:ext uri="{9D8B030D-6E8A-4147-A177-3AD203B41FA5}">
                      <a16:colId xmlns:a16="http://schemas.microsoft.com/office/drawing/2014/main" val="489854487"/>
                    </a:ext>
                  </a:extLst>
                </a:gridCol>
                <a:gridCol w="767596">
                  <a:extLst>
                    <a:ext uri="{9D8B030D-6E8A-4147-A177-3AD203B41FA5}">
                      <a16:colId xmlns:a16="http://schemas.microsoft.com/office/drawing/2014/main" val="2338691747"/>
                    </a:ext>
                  </a:extLst>
                </a:gridCol>
                <a:gridCol w="625367">
                  <a:extLst>
                    <a:ext uri="{9D8B030D-6E8A-4147-A177-3AD203B41FA5}">
                      <a16:colId xmlns:a16="http://schemas.microsoft.com/office/drawing/2014/main" val="3345826566"/>
                    </a:ext>
                  </a:extLst>
                </a:gridCol>
                <a:gridCol w="767596">
                  <a:extLst>
                    <a:ext uri="{9D8B030D-6E8A-4147-A177-3AD203B41FA5}">
                      <a16:colId xmlns:a16="http://schemas.microsoft.com/office/drawing/2014/main" val="755510262"/>
                    </a:ext>
                  </a:extLst>
                </a:gridCol>
                <a:gridCol w="720186">
                  <a:extLst>
                    <a:ext uri="{9D8B030D-6E8A-4147-A177-3AD203B41FA5}">
                      <a16:colId xmlns:a16="http://schemas.microsoft.com/office/drawing/2014/main" val="1135908674"/>
                    </a:ext>
                  </a:extLst>
                </a:gridCol>
                <a:gridCol w="909823">
                  <a:extLst>
                    <a:ext uri="{9D8B030D-6E8A-4147-A177-3AD203B41FA5}">
                      <a16:colId xmlns:a16="http://schemas.microsoft.com/office/drawing/2014/main" val="1077039926"/>
                    </a:ext>
                  </a:extLst>
                </a:gridCol>
                <a:gridCol w="720186">
                  <a:extLst>
                    <a:ext uri="{9D8B030D-6E8A-4147-A177-3AD203B41FA5}">
                      <a16:colId xmlns:a16="http://schemas.microsoft.com/office/drawing/2014/main" val="3471492782"/>
                    </a:ext>
                  </a:extLst>
                </a:gridCol>
              </a:tblGrid>
              <a:tr h="257901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시도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농업현황</a:t>
                      </a: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('16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년</a:t>
                      </a: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건수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농가수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비율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면적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비율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생산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계획량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비율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4667049"/>
                  </a:ext>
                </a:extLst>
              </a:tr>
              <a:tr h="2579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농가수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2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경지면적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7250752"/>
                  </a:ext>
                </a:extLst>
              </a:tr>
              <a:tr h="31936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계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1,068,274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1,643,599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6,984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81,186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96,932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1,759,689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100.0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9619286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서울시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3,550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422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0.0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11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499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4214241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부산시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8,159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5,934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18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93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0.1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97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0.1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4,195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0.2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0372214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대구시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16,750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8,102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37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411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0.5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246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0.3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10,271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0.6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8630213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인천시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12,347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19,511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48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364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0.4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402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0.4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4,654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0.3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080112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광주시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12,126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9,878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60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817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1.0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473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0.5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15,279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0.9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4468941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대전시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9,398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4,072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35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176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0.2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92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0.1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2,149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0.1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8424616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울산시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12,451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10,889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46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232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0.3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245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0.3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4,598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0.3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2565142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세종시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6,304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8,102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36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761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0.9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858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0.9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8,765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0.5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0107741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경기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120,317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169,435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660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13,077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16.1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18,067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18.6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203,821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11.6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4824400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강원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72,624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104,330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323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6,148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7.6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12,824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13.2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171,453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9.7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3002838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충북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74,292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109,161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772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6,338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7.8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6,034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6.2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129,807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7.4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8463019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충남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128,275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215,100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1,033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8,351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10.3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9,331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9.6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153,789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8.7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2678248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전북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98,930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200,720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714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10,698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13.2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15,052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15.5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215,787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12.3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9176671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전남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151,059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298,095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936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7,260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8.9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7,620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7.9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164,715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9.4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5269102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경북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181,067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268,461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1,045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17,690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21.8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16,543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17.1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399,082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22.7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3077270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경남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127,515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149,247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1,039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5,343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6.6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5,178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5.3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140,201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8.0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7192113"/>
                  </a:ext>
                </a:extLst>
              </a:tr>
              <a:tr h="27765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제주</a:t>
                      </a:r>
                    </a:p>
                  </a:txBody>
                  <a:tcPr marL="52407" marR="52407" marT="26204" marB="2620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33,109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62,140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173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3,418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4.2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3,859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4.0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130,624 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20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7.4</a:t>
                      </a:r>
                    </a:p>
                  </a:txBody>
                  <a:tcPr marL="52407" marR="52407" marT="26204" marB="26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35501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344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참고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  현황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3980211"/>
              </p:ext>
            </p:extLst>
          </p:nvPr>
        </p:nvGraphicFramePr>
        <p:xfrm>
          <a:off x="395536" y="1253856"/>
          <a:ext cx="8424937" cy="3255264"/>
        </p:xfrm>
        <a:graphic>
          <a:graphicData uri="http://schemas.openxmlformats.org/drawingml/2006/table">
            <a:tbl>
              <a:tblPr/>
              <a:tblGrid>
                <a:gridCol w="1308248">
                  <a:extLst>
                    <a:ext uri="{9D8B030D-6E8A-4147-A177-3AD203B41FA5}">
                      <a16:colId xmlns:a16="http://schemas.microsoft.com/office/drawing/2014/main" val="3025050820"/>
                    </a:ext>
                  </a:extLst>
                </a:gridCol>
                <a:gridCol w="1740721">
                  <a:extLst>
                    <a:ext uri="{9D8B030D-6E8A-4147-A177-3AD203B41FA5}">
                      <a16:colId xmlns:a16="http://schemas.microsoft.com/office/drawing/2014/main" val="2529269653"/>
                    </a:ext>
                  </a:extLst>
                </a:gridCol>
                <a:gridCol w="1758481">
                  <a:extLst>
                    <a:ext uri="{9D8B030D-6E8A-4147-A177-3AD203B41FA5}">
                      <a16:colId xmlns:a16="http://schemas.microsoft.com/office/drawing/2014/main" val="737137305"/>
                    </a:ext>
                  </a:extLst>
                </a:gridCol>
                <a:gridCol w="1758481">
                  <a:extLst>
                    <a:ext uri="{9D8B030D-6E8A-4147-A177-3AD203B41FA5}">
                      <a16:colId xmlns:a16="http://schemas.microsoft.com/office/drawing/2014/main" val="485877313"/>
                    </a:ext>
                  </a:extLst>
                </a:gridCol>
                <a:gridCol w="1859006">
                  <a:extLst>
                    <a:ext uri="{9D8B030D-6E8A-4147-A177-3AD203B41FA5}">
                      <a16:colId xmlns:a16="http://schemas.microsoft.com/office/drawing/2014/main" val="124208447"/>
                    </a:ext>
                  </a:extLst>
                </a:gridCol>
              </a:tblGrid>
              <a:tr h="24739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구분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6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인증건수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농가수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명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인증면적</a:t>
                      </a: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en-US" sz="16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ha)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생산계획량</a:t>
                      </a: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톤</a:t>
                      </a: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2380353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합 계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6,984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81,186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96,932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1,759,689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0325543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식량작물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591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29,281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50,556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375,699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9788899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과실수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2,801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30,426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30,371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644,358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1113612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채소류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2,056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16,837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11,816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585,444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5585207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버섯류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320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571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166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124,802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1420459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약용작물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1,195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3,832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3,593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28,107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2522483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특용작물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239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429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1,278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2278282"/>
                  </a:ext>
                </a:extLst>
              </a:tr>
            </a:tbl>
          </a:graphicData>
        </a:graphic>
      </p:graphicFrame>
      <p:sp>
        <p:nvSpPr>
          <p:cNvPr id="4" name="직사각형 3"/>
          <p:cNvSpPr/>
          <p:nvPr/>
        </p:nvSpPr>
        <p:spPr>
          <a:xfrm>
            <a:off x="467544" y="661221"/>
            <a:ext cx="2369559" cy="4639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  <a:spcBef>
                <a:spcPts val="500"/>
              </a:spcBef>
            </a:pPr>
            <a:r>
              <a:rPr lang="ko-KR" altLang="en-US" b="1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□ </a:t>
            </a:r>
            <a:r>
              <a:rPr lang="ko-KR" altLang="en-US" b="1" kern="0" dirty="0" err="1" smtClean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품목군별</a:t>
            </a:r>
            <a:r>
              <a:rPr lang="ko-KR" altLang="en-US" b="1" kern="0" dirty="0" smtClean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인증현황</a:t>
            </a:r>
          </a:p>
        </p:txBody>
      </p:sp>
    </p:spTree>
    <p:extLst>
      <p:ext uri="{BB962C8B-B14F-4D97-AF65-F5344CB8AC3E}">
        <p14:creationId xmlns:p14="http://schemas.microsoft.com/office/powerpoint/2010/main" val="314038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801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참고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농산물우수관리  현황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75087" y="404664"/>
            <a:ext cx="3951723" cy="5470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200000"/>
              </a:lnSpc>
            </a:pPr>
            <a:r>
              <a:rPr lang="ko-KR" altLang="en-US" b="1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□ 주요 품목별 인증 현황</a:t>
            </a:r>
            <a:r>
              <a:rPr lang="en-US" altLang="ko-KR" b="1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상위 </a:t>
            </a:r>
            <a:r>
              <a:rPr lang="en-US" altLang="ko-KR" b="1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20</a:t>
            </a:r>
            <a:r>
              <a:rPr lang="ko-KR" altLang="en-US" b="1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개</a:t>
            </a:r>
            <a:r>
              <a:rPr lang="en-US" altLang="ko-KR" b="1" kern="0" dirty="0">
                <a:solidFill>
                  <a:srgbClr val="00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endParaRPr lang="ko-KR" altLang="en-US" b="1" kern="0" dirty="0">
              <a:solidFill>
                <a:srgbClr val="00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6577805"/>
              </p:ext>
            </p:extLst>
          </p:nvPr>
        </p:nvGraphicFramePr>
        <p:xfrm>
          <a:off x="300334" y="980728"/>
          <a:ext cx="8448128" cy="5471370"/>
        </p:xfrm>
        <a:graphic>
          <a:graphicData uri="http://schemas.openxmlformats.org/drawingml/2006/table">
            <a:tbl>
              <a:tblPr/>
              <a:tblGrid>
                <a:gridCol w="1581668">
                  <a:extLst>
                    <a:ext uri="{9D8B030D-6E8A-4147-A177-3AD203B41FA5}">
                      <a16:colId xmlns:a16="http://schemas.microsoft.com/office/drawing/2014/main" val="1108439410"/>
                    </a:ext>
                  </a:extLst>
                </a:gridCol>
                <a:gridCol w="1716615">
                  <a:extLst>
                    <a:ext uri="{9D8B030D-6E8A-4147-A177-3AD203B41FA5}">
                      <a16:colId xmlns:a16="http://schemas.microsoft.com/office/drawing/2014/main" val="3337568094"/>
                    </a:ext>
                  </a:extLst>
                </a:gridCol>
                <a:gridCol w="1716615">
                  <a:extLst>
                    <a:ext uri="{9D8B030D-6E8A-4147-A177-3AD203B41FA5}">
                      <a16:colId xmlns:a16="http://schemas.microsoft.com/office/drawing/2014/main" val="361203193"/>
                    </a:ext>
                  </a:extLst>
                </a:gridCol>
                <a:gridCol w="1716615">
                  <a:extLst>
                    <a:ext uri="{9D8B030D-6E8A-4147-A177-3AD203B41FA5}">
                      <a16:colId xmlns:a16="http://schemas.microsoft.com/office/drawing/2014/main" val="3393813201"/>
                    </a:ext>
                  </a:extLst>
                </a:gridCol>
                <a:gridCol w="1716615">
                  <a:extLst>
                    <a:ext uri="{9D8B030D-6E8A-4147-A177-3AD203B41FA5}">
                      <a16:colId xmlns:a16="http://schemas.microsoft.com/office/drawing/2014/main" val="2480019315"/>
                    </a:ext>
                  </a:extLst>
                </a:gridCol>
              </a:tblGrid>
              <a:tr h="29916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품목명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인증건수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건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74686" marR="74686" marT="37343" marB="373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농가수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명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74686" marR="74686" marT="37343" marB="373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인증면적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ha)</a:t>
                      </a:r>
                    </a:p>
                  </a:txBody>
                  <a:tcPr marL="74686" marR="74686" marT="37343" marB="373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생산계획량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톤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74686" marR="74686" marT="37343" marB="373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8315182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쌀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440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27,219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47,657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332,555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0084034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사과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637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9,222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10,261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226,169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7172397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배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492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3,786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4,507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116,090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5141333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토마토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209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1,660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1,218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94,212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6348738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감귤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71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2,990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2,674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91,879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5884406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포도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377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5,382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3,694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73,406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9609840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복숭아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250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4,040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3,598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59,464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6343779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딸기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722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3,612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1,940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57,180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2797133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수박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58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1,261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1,140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51,839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3378864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파프리카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50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414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398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47,019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6248910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팽이버섯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13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13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19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46,338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250931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새송이버섯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80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82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34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40,821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5270501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양파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31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902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672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35,662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2244985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오이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48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738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456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35,138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3894409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단감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303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1,113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2,112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34,114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5424202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배추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17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128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385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33,118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5866703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참외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109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1,023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945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32,810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8090463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콩나물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13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13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25,569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5277017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풋고추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63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1,139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572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24,409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6447327"/>
                  </a:ext>
                </a:extLst>
              </a:tr>
              <a:tr h="240757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감자</a:t>
                      </a:r>
                    </a:p>
                  </a:txBody>
                  <a:tcPr marL="74686" marR="74686" marT="37343" marB="3734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38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581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806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21,777 </a:t>
                      </a:r>
                    </a:p>
                  </a:txBody>
                  <a:tcPr marL="74686" marR="74686" marT="37343" marB="3734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36175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368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0334" y="44624"/>
            <a:ext cx="527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참고</a:t>
            </a:r>
            <a:r>
              <a:rPr lang="en-US" altLang="ko-KR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. </a:t>
            </a:r>
            <a:r>
              <a:rPr lang="ko-KR" altLang="en-US" sz="2400" b="1" i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친환경농산물 추진현황</a:t>
            </a:r>
            <a:endParaRPr lang="ko-KR" altLang="en-US" sz="2400" b="1" i="1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666943" y="933434"/>
            <a:ext cx="8136904" cy="3973140"/>
            <a:chOff x="827584" y="908720"/>
            <a:chExt cx="8136904" cy="3973140"/>
          </a:xfrm>
        </p:grpSpPr>
        <p:sp>
          <p:nvSpPr>
            <p:cNvPr id="3" name="TextBox 2"/>
            <p:cNvSpPr txBox="1"/>
            <p:nvPr/>
          </p:nvSpPr>
          <p:spPr>
            <a:xfrm>
              <a:off x="827584" y="1565300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mtClean="0"/>
                <a:t>2014</a:t>
              </a:r>
              <a:r>
                <a:rPr lang="ko-KR" altLang="en-US" dirty="0" smtClean="0"/>
                <a:t>년</a:t>
              </a:r>
              <a:endParaRPr lang="ko-KR" alt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27584" y="2573412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2015</a:t>
              </a:r>
              <a:r>
                <a:rPr lang="ko-KR" altLang="en-US" dirty="0" smtClean="0"/>
                <a:t>년</a:t>
              </a:r>
              <a:endParaRPr lang="ko-KR" alt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27584" y="3501445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2016</a:t>
              </a:r>
              <a:r>
                <a:rPr lang="ko-KR" altLang="en-US" dirty="0" smtClean="0"/>
                <a:t>년</a:t>
              </a:r>
              <a:endParaRPr lang="ko-KR" altLang="en-US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27584" y="4512528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/>
                <a:t>2017</a:t>
              </a:r>
              <a:r>
                <a:rPr lang="ko-KR" altLang="en-US" dirty="0" smtClean="0"/>
                <a:t>년</a:t>
              </a:r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1979712" y="1565300"/>
              <a:ext cx="3240360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5220072" y="1565300"/>
              <a:ext cx="1778026" cy="36933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schemeClr val="tx1"/>
                  </a:solidFill>
                </a:rPr>
                <a:t>무농약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56,756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6998098" y="1565473"/>
              <a:ext cx="958278" cy="369332"/>
            </a:xfrm>
            <a:prstGeom prst="rect">
              <a:avLst/>
            </a:prstGeom>
            <a:solidFill>
              <a:srgbClr val="0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009427" y="1559466"/>
              <a:ext cx="23931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/>
                <a:t>저농약</a:t>
              </a:r>
              <a:r>
                <a:rPr lang="ko-KR" altLang="en-US" dirty="0" smtClean="0"/>
                <a:t> </a:t>
              </a:r>
              <a:r>
                <a:rPr lang="en-US" altLang="ko-KR" dirty="0" smtClean="0"/>
                <a:t>16,776</a:t>
              </a:r>
              <a:endParaRPr lang="ko-KR" altLang="en-US" dirty="0"/>
            </a:p>
          </p:txBody>
        </p:sp>
        <p:cxnSp>
          <p:nvCxnSpPr>
            <p:cNvPr id="10" name="꺾인 연결선 9"/>
            <p:cNvCxnSpPr>
              <a:stCxn id="19" idx="0"/>
            </p:cNvCxnSpPr>
            <p:nvPr/>
          </p:nvCxnSpPr>
          <p:spPr>
            <a:xfrm rot="5400000" flipH="1" flipV="1">
              <a:off x="7408389" y="1328082"/>
              <a:ext cx="303406" cy="165710"/>
            </a:xfrm>
            <a:prstGeom prst="bentConnector3">
              <a:avLst>
                <a:gd name="adj1" fmla="val 10023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7740352" y="908720"/>
              <a:ext cx="12241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/>
                <a:t>유기농</a:t>
              </a:r>
              <a:r>
                <a:rPr lang="ko-KR" altLang="en-US" dirty="0" smtClean="0"/>
                <a:t> </a:t>
              </a:r>
              <a:r>
                <a:rPr lang="en-US" altLang="ko-KR" dirty="0" smtClean="0"/>
                <a:t>11,633</a:t>
              </a:r>
              <a:endParaRPr lang="ko-KR" altLang="en-US" dirty="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1979712" y="2595404"/>
              <a:ext cx="1728192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3707904" y="2595404"/>
              <a:ext cx="1584176" cy="36933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5245472" y="2595126"/>
              <a:ext cx="877496" cy="369332"/>
            </a:xfrm>
            <a:prstGeom prst="rect">
              <a:avLst/>
            </a:prstGeom>
            <a:solidFill>
              <a:srgbClr val="0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009427" y="2602906"/>
              <a:ext cx="16042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/>
                <a:t>저농약</a:t>
              </a:r>
              <a:r>
                <a:rPr lang="ko-KR" altLang="en-US" dirty="0" smtClean="0"/>
                <a:t> </a:t>
              </a:r>
              <a:r>
                <a:rPr lang="en-US" altLang="ko-KR" dirty="0" smtClean="0"/>
                <a:t>7,599</a:t>
              </a:r>
              <a:endParaRPr lang="ko-KR" altLang="en-US" dirty="0"/>
            </a:p>
          </p:txBody>
        </p:sp>
        <p:cxnSp>
          <p:nvCxnSpPr>
            <p:cNvPr id="33" name="꺾인 연결선 32"/>
            <p:cNvCxnSpPr>
              <a:stCxn id="30" idx="0"/>
            </p:cNvCxnSpPr>
            <p:nvPr/>
          </p:nvCxnSpPr>
          <p:spPr>
            <a:xfrm rot="5400000" flipH="1" flipV="1">
              <a:off x="5635568" y="2342755"/>
              <a:ext cx="303405" cy="206100"/>
            </a:xfrm>
            <a:prstGeom prst="bentConnector3">
              <a:avLst>
                <a:gd name="adj1" fmla="val 98724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직사각형 24"/>
            <p:cNvSpPr/>
            <p:nvPr/>
          </p:nvSpPr>
          <p:spPr>
            <a:xfrm>
              <a:off x="3929826" y="2089656"/>
              <a:ext cx="164339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dirty="0"/>
                <a:t>무농약 </a:t>
              </a:r>
              <a:r>
                <a:rPr lang="en-US" altLang="ko-KR" dirty="0" smtClean="0"/>
                <a:t>48,407</a:t>
              </a:r>
              <a:endParaRPr lang="ko-KR" altLang="en-US" dirty="0"/>
            </a:p>
          </p:txBody>
        </p:sp>
        <p:cxnSp>
          <p:nvCxnSpPr>
            <p:cNvPr id="34" name="꺾인 연결선 33"/>
            <p:cNvCxnSpPr/>
            <p:nvPr/>
          </p:nvCxnSpPr>
          <p:spPr>
            <a:xfrm rot="5400000" flipH="1" flipV="1">
              <a:off x="3783072" y="2342064"/>
              <a:ext cx="303406" cy="165710"/>
            </a:xfrm>
            <a:prstGeom prst="bentConnector3">
              <a:avLst>
                <a:gd name="adj1" fmla="val 10023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5930038" y="2111648"/>
              <a:ext cx="17595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/>
                <a:t>유기농</a:t>
              </a:r>
              <a:r>
                <a:rPr lang="ko-KR" altLang="en-US" dirty="0" smtClean="0"/>
                <a:t> </a:t>
              </a:r>
              <a:r>
                <a:rPr lang="en-US" altLang="ko-KR" dirty="0" smtClean="0"/>
                <a:t>11,611</a:t>
              </a:r>
              <a:endParaRPr lang="ko-KR" altLang="en-US" dirty="0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019486" y="3502635"/>
              <a:ext cx="1810260" cy="36933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schemeClr val="tx1"/>
                  </a:solidFill>
                </a:rPr>
                <a:t>무농약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49,050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3829746" y="3502437"/>
              <a:ext cx="1174302" cy="369332"/>
            </a:xfrm>
            <a:prstGeom prst="rect">
              <a:avLst/>
            </a:prstGeom>
            <a:solidFill>
              <a:srgbClr val="0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45" name="꺾인 연결선 44"/>
            <p:cNvCxnSpPr/>
            <p:nvPr/>
          </p:nvCxnSpPr>
          <p:spPr>
            <a:xfrm rot="5400000" flipH="1" flipV="1">
              <a:off x="3952074" y="3263529"/>
              <a:ext cx="303406" cy="165710"/>
            </a:xfrm>
            <a:prstGeom prst="bentConnector3">
              <a:avLst>
                <a:gd name="adj1" fmla="val 10023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4226349" y="3014628"/>
              <a:ext cx="17595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/>
                <a:t>유기농</a:t>
              </a:r>
              <a:r>
                <a:rPr lang="ko-KR" altLang="en-US" dirty="0" smtClean="0"/>
                <a:t> </a:t>
              </a:r>
              <a:r>
                <a:rPr lang="en-US" altLang="ko-KR" dirty="0" smtClean="0"/>
                <a:t>12,896</a:t>
              </a:r>
              <a:endParaRPr lang="ko-KR" altLang="en-US" dirty="0"/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1979712" y="4503181"/>
              <a:ext cx="1634010" cy="36933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schemeClr val="tx1"/>
                  </a:solidFill>
                </a:rPr>
                <a:t>무농약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44,719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3563888" y="4502532"/>
              <a:ext cx="936104" cy="369332"/>
            </a:xfrm>
            <a:prstGeom prst="rect">
              <a:avLst/>
            </a:prstGeom>
            <a:solidFill>
              <a:srgbClr val="0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49" name="꺾인 연결선 48"/>
            <p:cNvCxnSpPr/>
            <p:nvPr/>
          </p:nvCxnSpPr>
          <p:spPr>
            <a:xfrm rot="5400000" flipH="1" flipV="1">
              <a:off x="3912300" y="4264075"/>
              <a:ext cx="303406" cy="165710"/>
            </a:xfrm>
            <a:prstGeom prst="bentConnector3">
              <a:avLst>
                <a:gd name="adj1" fmla="val 10023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Box 49"/>
            <p:cNvSpPr txBox="1"/>
            <p:nvPr/>
          </p:nvSpPr>
          <p:spPr>
            <a:xfrm>
              <a:off x="4186633" y="4006269"/>
              <a:ext cx="17595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err="1" smtClean="0"/>
                <a:t>유기농</a:t>
              </a:r>
              <a:r>
                <a:rPr lang="en-US" altLang="ko-KR" dirty="0"/>
                <a:t> </a:t>
              </a:r>
              <a:r>
                <a:rPr lang="en-US" altLang="ko-KR" dirty="0" smtClean="0"/>
                <a:t>12,219</a:t>
              </a:r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59927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-2274" y="-71438"/>
            <a:ext cx="151845" cy="35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07" y="1052736"/>
            <a:ext cx="4571509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그림 3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aintBrus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895"/>
          <a:stretch/>
        </p:blipFill>
        <p:spPr>
          <a:xfrm>
            <a:off x="181017" y="3802852"/>
            <a:ext cx="4462421" cy="279450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827584" y="411015"/>
            <a:ext cx="34419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spc="-150" dirty="0" smtClean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안전벨트</a:t>
            </a:r>
            <a:r>
              <a:rPr lang="ko-KR" altLang="en-US" sz="2400" spc="-15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가</a:t>
            </a:r>
            <a:r>
              <a:rPr lang="en-US" altLang="ko-KR" sz="2400" spc="-150" dirty="0" smtClean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spc="-150" dirty="0" smtClean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생명벨트이듯</a:t>
            </a:r>
            <a:endParaRPr lang="ko-KR" altLang="en-US" sz="2400" spc="-150" dirty="0">
              <a:solidFill>
                <a:schemeClr val="bg1">
                  <a:lumMod val="9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2" name="덧셈 기호 41"/>
          <p:cNvSpPr/>
          <p:nvPr/>
        </p:nvSpPr>
        <p:spPr>
          <a:xfrm>
            <a:off x="5436096" y="5517232"/>
            <a:ext cx="144016" cy="2160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덧셈 기호 42"/>
          <p:cNvSpPr/>
          <p:nvPr/>
        </p:nvSpPr>
        <p:spPr>
          <a:xfrm>
            <a:off x="6584169" y="5541776"/>
            <a:ext cx="144016" cy="2160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등호 43"/>
          <p:cNvSpPr/>
          <p:nvPr/>
        </p:nvSpPr>
        <p:spPr>
          <a:xfrm>
            <a:off x="7651043" y="5418936"/>
            <a:ext cx="199035" cy="38458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51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008" y="1102719"/>
            <a:ext cx="4281488" cy="3725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TextBox 51"/>
          <p:cNvSpPr txBox="1"/>
          <p:nvPr/>
        </p:nvSpPr>
        <p:spPr>
          <a:xfrm>
            <a:off x="4204095" y="404854"/>
            <a:ext cx="42947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spc="-150" dirty="0" smtClean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GAP</a:t>
            </a:r>
            <a:r>
              <a:rPr lang="ko-KR" altLang="en-US" sz="2400" spc="-150" dirty="0" smtClean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는 먹거리의 안전벨트입니다</a:t>
            </a:r>
            <a:endParaRPr lang="ko-KR" altLang="en-US" sz="2400" spc="-150" dirty="0">
              <a:solidFill>
                <a:schemeClr val="bg1">
                  <a:lumMod val="9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497162" y="4905487"/>
            <a:ext cx="4615904" cy="1410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545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회색조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1877</TotalTime>
  <Words>5703</Words>
  <Application>Microsoft Office PowerPoint</Application>
  <PresentationFormat>화면 슬라이드 쇼(4:3)</PresentationFormat>
  <Paragraphs>1540</Paragraphs>
  <Slides>63</Slides>
  <Notes>61</Notes>
  <HiddenSlides>0</HiddenSlides>
  <MMClips>0</MMClips>
  <ScaleCrop>false</ScaleCrop>
  <HeadingPairs>
    <vt:vector size="6" baseType="variant">
      <vt:variant>
        <vt:lpstr>사용한 글꼴</vt:lpstr>
      </vt:variant>
      <vt:variant>
        <vt:i4>15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63</vt:i4>
      </vt:variant>
    </vt:vector>
  </HeadingPairs>
  <TitlesOfParts>
    <vt:vector size="79" baseType="lpstr">
      <vt:lpstr>HY강B</vt:lpstr>
      <vt:lpstr>HY견고딕</vt:lpstr>
      <vt:lpstr>HY동녘B</vt:lpstr>
      <vt:lpstr>HY신명조</vt:lpstr>
      <vt:lpstr>HY중고딕</vt:lpstr>
      <vt:lpstr>HY태백B</vt:lpstr>
      <vt:lpstr>HY헤드라인M</vt:lpstr>
      <vt:lpstr>맑은 고딕</vt:lpstr>
      <vt:lpstr>바탕</vt:lpstr>
      <vt:lpstr>한양신명조</vt:lpstr>
      <vt:lpstr>한양중고딕</vt:lpstr>
      <vt:lpstr>함초롬바탕</vt:lpstr>
      <vt:lpstr>휴먼모음T</vt:lpstr>
      <vt:lpstr>Aharoni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Owner</cp:lastModifiedBy>
  <cp:revision>125</cp:revision>
  <dcterms:created xsi:type="dcterms:W3CDTF">2017-10-13T22:26:28Z</dcterms:created>
  <dcterms:modified xsi:type="dcterms:W3CDTF">2017-10-24T12:12:53Z</dcterms:modified>
</cp:coreProperties>
</file>