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6" r:id="rId2"/>
  </p:sldIdLst>
  <p:sldSz cx="6858000" cy="9144000" type="screen4x3"/>
  <p:notesSz cx="9931400" cy="14360525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603"/>
    <a:srgbClr val="336600"/>
    <a:srgbClr val="BBD050"/>
    <a:srgbClr val="006600"/>
    <a:srgbClr val="FFCC00"/>
    <a:srgbClr val="CCECFF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014" y="-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5300" cy="719138"/>
          </a:xfrm>
          <a:prstGeom prst="rect">
            <a:avLst/>
          </a:prstGeom>
        </p:spPr>
        <p:txBody>
          <a:bodyPr vert="horz" lIns="132807" tIns="66404" rIns="132807" bIns="6640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7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24513" y="0"/>
            <a:ext cx="4305300" cy="719138"/>
          </a:xfrm>
          <a:prstGeom prst="rect">
            <a:avLst/>
          </a:prstGeom>
        </p:spPr>
        <p:txBody>
          <a:bodyPr vert="horz" lIns="132807" tIns="66404" rIns="132807" bIns="6640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7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26ABD35B-735E-4A40-B6A4-A1E17E9DB450}" type="datetimeFigureOut">
              <a:rPr lang="ko-KR" altLang="en-US"/>
              <a:pPr>
                <a:defRPr/>
              </a:pPr>
              <a:t>2015-02-26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13639800"/>
            <a:ext cx="4305300" cy="719138"/>
          </a:xfrm>
          <a:prstGeom prst="rect">
            <a:avLst/>
          </a:prstGeom>
        </p:spPr>
        <p:txBody>
          <a:bodyPr vert="horz" lIns="132807" tIns="66404" rIns="132807" bIns="6640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7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24513" y="13639800"/>
            <a:ext cx="4305300" cy="719138"/>
          </a:xfrm>
          <a:prstGeom prst="rect">
            <a:avLst/>
          </a:prstGeom>
        </p:spPr>
        <p:txBody>
          <a:bodyPr vert="horz" lIns="132807" tIns="66404" rIns="132807" bIns="6640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7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EB4E59A7-8CAC-4D3D-BF72-855C0F3268E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D783E0-051D-438C-B20F-EBB335720553}" type="datetimeFigureOut">
              <a:rPr lang="ko-KR" altLang="en-US"/>
              <a:pPr>
                <a:defRPr/>
              </a:pPr>
              <a:t>2015-02-26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0D1A24-B514-4111-B918-89F650830AB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FE3E2-3EE3-44F5-A0A8-93AA850F5312}" type="datetimeFigureOut">
              <a:rPr lang="ko-KR" altLang="en-US"/>
              <a:pPr>
                <a:defRPr/>
              </a:pPr>
              <a:t>2015-02-26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2BCD1-6BDF-4252-A5A6-93C457F7D50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24B16-9DEE-404E-8D4D-35B9A52828BD}" type="datetimeFigureOut">
              <a:rPr lang="ko-KR" altLang="en-US"/>
              <a:pPr>
                <a:defRPr/>
              </a:pPr>
              <a:t>2015-02-26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A0C3E-4EE0-4904-82F4-63DED620DCA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168EC-AF73-4692-9179-8EDE2087B6F3}" type="datetimeFigureOut">
              <a:rPr lang="ko-KR" altLang="en-US"/>
              <a:pPr>
                <a:defRPr/>
              </a:pPr>
              <a:t>2015-02-26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C378D-1083-4BA6-AFBC-F4402806052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71921-F540-4AC5-B458-D31AC285438D}" type="datetimeFigureOut">
              <a:rPr lang="ko-KR" altLang="en-US"/>
              <a:pPr>
                <a:defRPr/>
              </a:pPr>
              <a:t>2015-02-26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32546-5D82-4522-A836-28213817BF6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C21AA-668D-41A6-8686-03FB44D49193}" type="datetimeFigureOut">
              <a:rPr lang="ko-KR" altLang="en-US"/>
              <a:pPr>
                <a:defRPr/>
              </a:pPr>
              <a:t>2015-02-26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B96F0-A226-470F-ABB9-3BD2D5C91DE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9F0D7-CFFC-4FA1-B007-A9DEC2CE1E0C}" type="datetimeFigureOut">
              <a:rPr lang="ko-KR" altLang="en-US"/>
              <a:pPr>
                <a:defRPr/>
              </a:pPr>
              <a:t>2015-02-26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F5E19-A198-4071-BEDE-669585228BC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AB019-B48F-449A-AB18-F5C5F4D1F2B4}" type="datetimeFigureOut">
              <a:rPr lang="ko-KR" altLang="en-US"/>
              <a:pPr>
                <a:defRPr/>
              </a:pPr>
              <a:t>2015-02-26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21B12D-F8A2-4EFD-AA10-954A4AF305F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35E1A-72FC-41D3-A0EA-8A2D7A5E757F}" type="datetimeFigureOut">
              <a:rPr lang="ko-KR" altLang="en-US"/>
              <a:pPr>
                <a:defRPr/>
              </a:pPr>
              <a:t>2015-02-26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E95353-F54A-4BBD-9BA9-14314DDB4CA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EE937-E09C-447D-AC86-FEC07E1D350E}" type="datetimeFigureOut">
              <a:rPr lang="ko-KR" altLang="en-US"/>
              <a:pPr>
                <a:defRPr/>
              </a:pPr>
              <a:t>2015-02-26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20D7C-5767-4B9F-88D6-A81DE237C22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B8F75-6FF1-492A-BDC6-AC37725DF7E1}" type="datetimeFigureOut">
              <a:rPr lang="ko-KR" altLang="en-US"/>
              <a:pPr>
                <a:defRPr/>
              </a:pPr>
              <a:t>2015-02-26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E40F1-88F4-4722-BF84-F27DABAC9BC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5DFC826-2381-4675-87C3-7EA2801177EA}" type="datetimeFigureOut">
              <a:rPr lang="ko-KR" altLang="en-US"/>
              <a:pPr>
                <a:defRPr/>
              </a:pPr>
              <a:t>2015-02-26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4D19BC1-C510-4D6E-8704-B351AA5FAB0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333375" y="7812088"/>
            <a:ext cx="6191250" cy="792162"/>
          </a:xfrm>
          <a:prstGeom prst="rect">
            <a:avLst/>
          </a:prstGeom>
          <a:solidFill>
            <a:srgbClr val="FFFFCC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3" name="그림 22" descr="naver_com_20111006_1009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027980" cy="781236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직사각형 5"/>
          <p:cNvSpPr/>
          <p:nvPr/>
        </p:nvSpPr>
        <p:spPr>
          <a:xfrm>
            <a:off x="332656" y="683568"/>
            <a:ext cx="6381328" cy="137473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ts val="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spc="-150" dirty="0">
                <a:ln w="10541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004603"/>
                </a:solidFill>
                <a:latin typeface="KT&amp;G 상상제목 B" pitchFamily="2" charset="-127"/>
                <a:ea typeface="KT&amp;G 상상제목 B" pitchFamily="2" charset="-127"/>
                <a:cs typeface="Segoe UI" pitchFamily="34" charset="0"/>
              </a:rPr>
              <a:t>『</a:t>
            </a:r>
            <a:r>
              <a:rPr kumimoji="0" lang="ko-KR" altLang="en-US" sz="3600" b="1" spc="-150" dirty="0">
                <a:ln w="10541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004603"/>
                </a:solidFill>
                <a:latin typeface="KT&amp;G 상상제목 B" pitchFamily="2" charset="-127"/>
                <a:ea typeface="KT&amp;G 상상제목 B" pitchFamily="2" charset="-127"/>
                <a:cs typeface="Segoe UI" pitchFamily="34" charset="0"/>
              </a:rPr>
              <a:t>녹색가정  만들기  프로젝트</a:t>
            </a:r>
            <a:r>
              <a:rPr kumimoji="0" lang="en-US" altLang="ko-KR" sz="3600" b="1" spc="-150" dirty="0">
                <a:ln w="10541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004603"/>
                </a:solidFill>
                <a:latin typeface="KT&amp;G 상상제목 B" pitchFamily="2" charset="-127"/>
                <a:ea typeface="KT&amp;G 상상제목 B" pitchFamily="2" charset="-127"/>
                <a:cs typeface="Segoe UI" pitchFamily="34" charset="0"/>
              </a:rPr>
              <a:t>』</a:t>
            </a:r>
            <a:r>
              <a:rPr kumimoji="0" lang="ko-KR" altLang="en-US" sz="3600" b="1" spc="-150" dirty="0">
                <a:ln w="10541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004603"/>
                </a:solidFill>
                <a:latin typeface="KT&amp;G 상상제목 B" pitchFamily="2" charset="-127"/>
                <a:ea typeface="KT&amp;G 상상제목 B" pitchFamily="2" charset="-127"/>
              </a:rPr>
              <a:t> </a:t>
            </a:r>
            <a:r>
              <a:rPr kumimoji="0" lang="ko-KR" altLang="en-US" sz="3600" b="1" dirty="0">
                <a:ln w="10541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004603"/>
                </a:solidFill>
                <a:latin typeface="KT&amp;G 상상제목 B" pitchFamily="2" charset="-127"/>
                <a:ea typeface="KT&amp;G 상상제목 B" pitchFamily="2" charset="-127"/>
              </a:rPr>
              <a:t> </a:t>
            </a:r>
            <a:endParaRPr kumimoji="0" lang="en-US" altLang="ko-KR" sz="3600" b="1" dirty="0">
              <a:ln w="10541" cmpd="sng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004603"/>
              </a:solidFill>
              <a:latin typeface="KT&amp;G 상상제목 B" pitchFamily="2" charset="-127"/>
              <a:ea typeface="KT&amp;G 상상제목 B" pitchFamily="2" charset="-127"/>
            </a:endParaRPr>
          </a:p>
          <a:p>
            <a:pPr fontAlgn="auto">
              <a:lnSpc>
                <a:spcPts val="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spc="-150" dirty="0">
                <a:solidFill>
                  <a:srgbClr val="0070C0"/>
                </a:solidFill>
                <a:latin typeface="양재깨비체B" pitchFamily="18" charset="-127"/>
                <a:ea typeface="양재깨비체B" pitchFamily="18" charset="-127"/>
              </a:rPr>
              <a:t>       </a:t>
            </a:r>
            <a:r>
              <a:rPr kumimoji="0" lang="ko-KR" altLang="en-US" sz="2800" spc="-150" dirty="0">
                <a:solidFill>
                  <a:srgbClr val="0070C0"/>
                </a:solidFill>
                <a:latin typeface="KT&amp;G 상상제목 B" pitchFamily="2" charset="-127"/>
                <a:ea typeface="KT&amp;G 상상제목 B" pitchFamily="2" charset="-127"/>
              </a:rPr>
              <a:t>참여하고  </a:t>
            </a:r>
            <a:r>
              <a:rPr kumimoji="0" lang="ko-KR" altLang="en-US" sz="2800" b="1" dirty="0">
                <a:ln w="18000">
                  <a:solidFill>
                    <a:schemeClr val="accent2">
                      <a:lumMod val="40000"/>
                      <a:lumOff val="6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KT&amp;G 상상제목 B" pitchFamily="2" charset="-127"/>
                <a:ea typeface="KT&amp;G 상상제목 B" pitchFamily="2" charset="-127"/>
              </a:rPr>
              <a:t>에너지 진단</a:t>
            </a:r>
            <a:r>
              <a:rPr kumimoji="0" lang="ko-KR" altLang="en-US" sz="2800" b="1" dirty="0">
                <a:ln w="17780" cmpd="sng">
                  <a:solidFill>
                    <a:schemeClr val="accent2">
                      <a:lumMod val="40000"/>
                      <a:lumOff val="6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KT&amp;G 상상제목 B" pitchFamily="2" charset="-127"/>
                <a:ea typeface="KT&amp;G 상상제목 B" pitchFamily="2" charset="-127"/>
              </a:rPr>
              <a:t>  </a:t>
            </a:r>
            <a:r>
              <a:rPr kumimoji="0" lang="ko-KR" altLang="en-US" sz="2800" spc="-150" dirty="0">
                <a:solidFill>
                  <a:srgbClr val="0070C0"/>
                </a:solidFill>
                <a:latin typeface="KT&amp;G 상상제목 B" pitchFamily="2" charset="-127"/>
                <a:ea typeface="KT&amp;G 상상제목 B" pitchFamily="2" charset="-127"/>
              </a:rPr>
              <a:t>받으세요</a:t>
            </a:r>
            <a:r>
              <a:rPr kumimoji="0" lang="en-US" altLang="ko-KR" sz="2800" spc="-150" dirty="0">
                <a:solidFill>
                  <a:srgbClr val="0070C0"/>
                </a:solidFill>
                <a:latin typeface="KT&amp;G 상상제목 B" pitchFamily="2" charset="-127"/>
                <a:ea typeface="KT&amp;G 상상제목 B" pitchFamily="2" charset="-127"/>
              </a:rPr>
              <a:t>~</a:t>
            </a:r>
            <a:endParaRPr kumimoji="0" lang="ko-KR" altLang="en-US" sz="3200" spc="-150" dirty="0">
              <a:solidFill>
                <a:srgbClr val="0070C0"/>
              </a:solidFill>
              <a:latin typeface="양재깨비체B" pitchFamily="18" charset="-127"/>
              <a:ea typeface="양재깨비체B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33375" y="250825"/>
            <a:ext cx="5256213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>
                <a:solidFill>
                  <a:schemeClr val="accent6">
                    <a:lumMod val="75000"/>
                  </a:schemeClr>
                </a:solidFill>
                <a:latin typeface="KT&amp;G 상상제목 B" pitchFamily="2" charset="-127"/>
                <a:ea typeface="KT&amp;G 상상제목 B" pitchFamily="2" charset="-127"/>
              </a:rPr>
              <a:t>낭비되는 에너지는 이제 그만</a:t>
            </a:r>
            <a:r>
              <a:rPr kumimoji="0" lang="en-US" altLang="ko-KR" sz="2000" b="1" dirty="0">
                <a:solidFill>
                  <a:schemeClr val="accent6">
                    <a:lumMod val="75000"/>
                  </a:schemeClr>
                </a:solidFill>
                <a:latin typeface="KT&amp;G 상상제목 B" pitchFamily="2" charset="-127"/>
                <a:ea typeface="KT&amp;G 상상제목 B" pitchFamily="2" charset="-127"/>
              </a:rPr>
              <a:t>!</a:t>
            </a:r>
            <a:r>
              <a:rPr kumimoji="0" lang="ko-KR" altLang="en-US" sz="2000" dirty="0">
                <a:solidFill>
                  <a:schemeClr val="accent6">
                    <a:lumMod val="75000"/>
                  </a:schemeClr>
                </a:solidFill>
                <a:latin typeface="KT&amp;G 상상제목 B" pitchFamily="2" charset="-127"/>
                <a:ea typeface="KT&amp;G 상상제목 B" pitchFamily="2" charset="-127"/>
              </a:rPr>
              <a:t> </a:t>
            </a:r>
            <a:endParaRPr kumimoji="0" lang="ko-KR" altLang="en-US" sz="2000" dirty="0">
              <a:solidFill>
                <a:schemeClr val="accent6">
                  <a:lumMod val="75000"/>
                </a:schemeClr>
              </a:solidFill>
              <a:latin typeface="KT&amp;G 상상제목 B" pitchFamily="2" charset="-127"/>
              <a:ea typeface="KT&amp;G 상상제목 B" pitchFamily="2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404813" y="2124075"/>
            <a:ext cx="6048375" cy="647700"/>
          </a:xfrm>
          <a:prstGeom prst="roundRect">
            <a:avLst/>
          </a:prstGeom>
          <a:gradFill>
            <a:gsLst>
              <a:gs pos="0">
                <a:schemeClr val="accent5">
                  <a:lumMod val="20000"/>
                  <a:lumOff val="80000"/>
                  <a:alpha val="50000"/>
                </a:schemeClr>
              </a:gs>
              <a:gs pos="35000">
                <a:schemeClr val="accent5">
                  <a:lumMod val="20000"/>
                  <a:lumOff val="80000"/>
                  <a:alpha val="50000"/>
                </a:schemeClr>
              </a:gs>
              <a:gs pos="100000">
                <a:schemeClr val="bg1"/>
              </a:gs>
            </a:gsLst>
            <a:lin ang="16200000" scaled="1"/>
          </a:gradFill>
          <a:ln>
            <a:solidFill>
              <a:srgbClr val="CCECFF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>
            <a:spAutoFit/>
          </a:bodyPr>
          <a:lstStyle/>
          <a:p>
            <a:pPr algn="just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가정 내의 에너지 사용실태 진단을 통한</a:t>
            </a:r>
            <a:r>
              <a:rPr kumimoji="0" lang="en-US" altLang="ko-KR" sz="12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2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잘못된 습관으로 인해 낭비되는 에너지를 차단하고 녹색생활 실천으로 </a:t>
            </a:r>
            <a:endParaRPr kumimoji="0" lang="en-US" altLang="ko-KR" sz="1200" spc="-150" dirty="0">
              <a:solidFill>
                <a:schemeClr val="tx1">
                  <a:lumMod val="85000"/>
                  <a:lumOff val="1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algn="just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기후변화에 대응하는 </a:t>
            </a:r>
            <a:r>
              <a:rPr kumimoji="0" lang="en-US" altLang="ko-KR" sz="1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둘기체M" pitchFamily="18" charset="-127"/>
                <a:ea typeface="양재둘기체M" pitchFamily="18" charset="-127"/>
              </a:rPr>
              <a:t>『</a:t>
            </a:r>
            <a:r>
              <a:rPr kumimoji="0" lang="ko-KR" altLang="en-US" sz="1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T&amp;G 상상제목 B" pitchFamily="2" charset="-127"/>
                <a:ea typeface="KT&amp;G 상상제목 B" pitchFamily="2" charset="-127"/>
              </a:rPr>
              <a:t>녹색가정 만들기 프로젝트</a:t>
            </a:r>
            <a:r>
              <a:rPr kumimoji="0" lang="en-US" altLang="ko-KR" sz="1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둘기체M" pitchFamily="18" charset="-127"/>
                <a:ea typeface="양재둘기체M" pitchFamily="18" charset="-127"/>
              </a:rPr>
              <a:t>』</a:t>
            </a:r>
            <a:r>
              <a:rPr kumimoji="0" lang="ko-KR" altLang="en-US" sz="12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에  참여하세요</a:t>
            </a:r>
            <a:r>
              <a:rPr kumimoji="0" lang="en-US" altLang="ko-KR" sz="12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휴먼모음T" pitchFamily="18" charset="-127"/>
                <a:ea typeface="휴먼모음T" pitchFamily="18" charset="-127"/>
              </a:rPr>
              <a:t>!!</a:t>
            </a:r>
            <a:endParaRPr kumimoji="0" lang="ko-KR" altLang="en-US" sz="1200" spc="-150" dirty="0">
              <a:solidFill>
                <a:schemeClr val="tx1">
                  <a:lumMod val="85000"/>
                  <a:lumOff val="1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772816" y="3977768"/>
            <a:ext cx="4608512" cy="307777"/>
          </a:xfrm>
          <a:prstGeom prst="rect">
            <a:avLst/>
          </a:prstGeom>
          <a:gradFill flip="none" rotWithShape="1">
            <a:gsLst>
              <a:gs pos="0">
                <a:srgbClr val="FFFFA7">
                  <a:alpha val="90000"/>
                </a:srgbClr>
              </a:gs>
              <a:gs pos="50000">
                <a:srgbClr val="F8FFCD">
                  <a:alpha val="80000"/>
                </a:srgb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 smtClean="0">
                <a:latin typeface="+mn-ea"/>
              </a:rPr>
              <a:t>2015. 2. 2(</a:t>
            </a:r>
            <a:r>
              <a:rPr kumimoji="0" lang="ko-KR" altLang="en-US" sz="1400" b="1" dirty="0">
                <a:latin typeface="+mn-ea"/>
              </a:rPr>
              <a:t>월</a:t>
            </a:r>
            <a:r>
              <a:rPr kumimoji="0" lang="en-US" altLang="ko-KR" sz="1400" b="1" dirty="0">
                <a:latin typeface="+mn-ea"/>
              </a:rPr>
              <a:t>) ~ 3. 31</a:t>
            </a:r>
            <a:r>
              <a:rPr kumimoji="0" lang="ko-KR" altLang="en-US" sz="1400" b="1" dirty="0">
                <a:latin typeface="+mn-ea"/>
              </a:rPr>
              <a:t>일</a:t>
            </a:r>
            <a:r>
              <a:rPr kumimoji="0" lang="en-US" altLang="ko-KR" sz="1400" b="1" dirty="0" smtClean="0">
                <a:latin typeface="+mn-ea"/>
              </a:rPr>
              <a:t>(</a:t>
            </a:r>
            <a:r>
              <a:rPr kumimoji="0" lang="ko-KR" altLang="en-US" sz="1400" b="1" dirty="0" smtClean="0">
                <a:latin typeface="+mn-ea"/>
              </a:rPr>
              <a:t>화</a:t>
            </a:r>
            <a:r>
              <a:rPr kumimoji="0" lang="en-US" altLang="ko-KR" sz="1400" b="1" dirty="0" smtClean="0">
                <a:latin typeface="+mn-ea"/>
              </a:rPr>
              <a:t>) </a:t>
            </a:r>
            <a:r>
              <a:rPr kumimoji="0" lang="ko-KR" altLang="en-US" sz="1400" b="1" dirty="0" smtClean="0">
                <a:latin typeface="+mn-ea"/>
              </a:rPr>
              <a:t> </a:t>
            </a:r>
            <a:endParaRPr kumimoji="0" lang="ko-KR" altLang="en-US" sz="1400" b="1" dirty="0">
              <a:latin typeface="+mn-e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772816" y="4715848"/>
            <a:ext cx="4608512" cy="307777"/>
          </a:xfrm>
          <a:prstGeom prst="rect">
            <a:avLst/>
          </a:prstGeom>
          <a:gradFill flip="none" rotWithShape="1">
            <a:gsLst>
              <a:gs pos="0">
                <a:srgbClr val="FFFFA7">
                  <a:alpha val="90000"/>
                </a:srgbClr>
              </a:gs>
              <a:gs pos="50000">
                <a:srgbClr val="F8FFCD">
                  <a:alpha val="80000"/>
                </a:srgb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b="1" dirty="0">
                <a:latin typeface="+mn-ea"/>
              </a:rPr>
              <a:t>환경보전과 </a:t>
            </a:r>
            <a:r>
              <a:rPr kumimoji="0" lang="ko-KR" altLang="en-US" sz="1400" b="1" dirty="0">
                <a:latin typeface="+mn-ea"/>
              </a:rPr>
              <a:t> </a:t>
            </a:r>
            <a:r>
              <a:rPr kumimoji="0" lang="ko-KR" altLang="en-US" sz="1400" b="1" dirty="0" err="1">
                <a:latin typeface="+mn-ea"/>
              </a:rPr>
              <a:t>기후변화팀</a:t>
            </a:r>
            <a:r>
              <a:rPr kumimoji="0" lang="ko-KR" altLang="en-US" sz="1400" b="1" dirty="0">
                <a:latin typeface="+mn-ea"/>
              </a:rPr>
              <a:t> 유선 접수 </a:t>
            </a:r>
            <a:r>
              <a:rPr kumimoji="0" lang="en-US" altLang="ko-KR" sz="1200" b="1" dirty="0">
                <a:latin typeface="+mn-ea"/>
              </a:rPr>
              <a:t>(</a:t>
            </a:r>
            <a:r>
              <a:rPr kumimoji="0" lang="en-US" altLang="ko-KR" sz="1200" b="1" dirty="0">
                <a:latin typeface="+mn-ea"/>
              </a:rPr>
              <a:t>☎ </a:t>
            </a:r>
            <a:r>
              <a:rPr kumimoji="0" lang="en-US" altLang="ko-KR" sz="1200" b="1" dirty="0" smtClean="0">
                <a:latin typeface="+mn-ea"/>
              </a:rPr>
              <a:t>032-560-4632) </a:t>
            </a:r>
            <a:endParaRPr kumimoji="0" lang="ko-KR" altLang="en-US" sz="1200" b="1" dirty="0">
              <a:latin typeface="+mn-ea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772816" y="3203848"/>
            <a:ext cx="4608512" cy="307777"/>
          </a:xfrm>
          <a:prstGeom prst="rect">
            <a:avLst/>
          </a:prstGeom>
          <a:gradFill flip="none" rotWithShape="1">
            <a:gsLst>
              <a:gs pos="0">
                <a:srgbClr val="FFFFA7">
                  <a:alpha val="90000"/>
                </a:srgbClr>
              </a:gs>
              <a:gs pos="50000">
                <a:srgbClr val="F8FFCD">
                  <a:alpha val="80000"/>
                </a:srgb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b="1" dirty="0">
                <a:latin typeface="+mn-ea"/>
              </a:rPr>
              <a:t>서구에 거주하는 모든 가정 </a:t>
            </a:r>
            <a:r>
              <a:rPr kumimoji="0" lang="en-US" altLang="ko-KR" sz="1200" dirty="0">
                <a:latin typeface="+mn-ea"/>
              </a:rPr>
              <a:t>(200</a:t>
            </a:r>
            <a:r>
              <a:rPr kumimoji="0" lang="ko-KR" altLang="en-US" sz="1200" dirty="0">
                <a:latin typeface="+mn-ea"/>
              </a:rPr>
              <a:t>세대 선발 예정</a:t>
            </a:r>
            <a:r>
              <a:rPr kumimoji="0" lang="en-US" altLang="ko-KR" sz="1200" dirty="0">
                <a:latin typeface="+mn-ea"/>
              </a:rPr>
              <a:t>)</a:t>
            </a:r>
            <a:r>
              <a:rPr kumimoji="0" lang="ko-KR" altLang="en-US" sz="1200" dirty="0">
                <a:latin typeface="+mn-ea"/>
              </a:rPr>
              <a:t> 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620713" y="8101013"/>
            <a:ext cx="5761037" cy="5270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50" b="1" dirty="0">
                <a:solidFill>
                  <a:schemeClr val="bg2">
                    <a:lumMod val="25000"/>
                  </a:schemeClr>
                </a:solidFill>
                <a:latin typeface="MD이솝체" pitchFamily="18" charset="-127"/>
                <a:ea typeface="MD이솝체" pitchFamily="18" charset="-127"/>
              </a:rPr>
              <a:t>☞ 그린리더 또는 녹색 코디네이터 양성교육 수료자로 에너지에 관한 전문지식이 풍부하여 </a:t>
            </a:r>
            <a:endParaRPr kumimoji="0" lang="en-US" altLang="ko-KR" sz="1050" b="1" dirty="0">
              <a:solidFill>
                <a:schemeClr val="bg2">
                  <a:lumMod val="25000"/>
                </a:schemeClr>
              </a:solidFill>
              <a:latin typeface="MD이솝체" pitchFamily="18" charset="-127"/>
              <a:ea typeface="MD이솝체" pitchFamily="18" charset="-127"/>
            </a:endParaRPr>
          </a:p>
          <a:p>
            <a:pPr fontAlgn="auto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50" b="1" dirty="0">
                <a:solidFill>
                  <a:schemeClr val="bg2">
                    <a:lumMod val="25000"/>
                  </a:schemeClr>
                </a:solidFill>
                <a:latin typeface="MD이솝체" pitchFamily="18" charset="-127"/>
                <a:ea typeface="MD이솝체" pitchFamily="18" charset="-127"/>
              </a:rPr>
              <a:t> </a:t>
            </a:r>
            <a:r>
              <a:rPr kumimoji="0" lang="en-US" altLang="ko-KR" sz="1050" b="1" dirty="0">
                <a:solidFill>
                  <a:schemeClr val="bg2">
                    <a:lumMod val="25000"/>
                  </a:schemeClr>
                </a:solidFill>
                <a:latin typeface="MD이솝체" pitchFamily="18" charset="-127"/>
                <a:ea typeface="MD이솝체" pitchFamily="18" charset="-127"/>
              </a:rPr>
              <a:t>  </a:t>
            </a:r>
            <a:r>
              <a:rPr kumimoji="0" lang="ko-KR" altLang="en-US" sz="1050" b="1" dirty="0" err="1">
                <a:solidFill>
                  <a:schemeClr val="bg2">
                    <a:lumMod val="25000"/>
                  </a:schemeClr>
                </a:solidFill>
                <a:latin typeface="MD이솝체" pitchFamily="18" charset="-127"/>
                <a:ea typeface="MD이솝체" pitchFamily="18" charset="-127"/>
              </a:rPr>
              <a:t>우리집</a:t>
            </a:r>
            <a:r>
              <a:rPr kumimoji="0" lang="ko-KR" altLang="en-US" sz="1050" b="1" dirty="0">
                <a:solidFill>
                  <a:schemeClr val="bg2">
                    <a:lumMod val="25000"/>
                  </a:schemeClr>
                </a:solidFill>
                <a:latin typeface="MD이솝체" pitchFamily="18" charset="-127"/>
                <a:ea typeface="MD이솝체" pitchFamily="18" charset="-127"/>
              </a:rPr>
              <a:t> 에너지 사용실태를 진단하고 에너지 절약방법을 안내해 주는 분입니다</a:t>
            </a:r>
            <a:r>
              <a:rPr kumimoji="0" lang="en-US" altLang="ko-KR" sz="1050" b="1" dirty="0">
                <a:solidFill>
                  <a:schemeClr val="bg2">
                    <a:lumMod val="25000"/>
                  </a:schemeClr>
                </a:solidFill>
                <a:latin typeface="MD이솝체" pitchFamily="18" charset="-127"/>
                <a:ea typeface="MD이솝체" pitchFamily="18" charset="-127"/>
              </a:rPr>
              <a:t>.</a:t>
            </a:r>
            <a:endParaRPr kumimoji="0" lang="ko-KR" altLang="en-US" sz="1050" b="1" dirty="0">
              <a:solidFill>
                <a:schemeClr val="bg2">
                  <a:lumMod val="25000"/>
                </a:schemeClr>
              </a:solidFill>
              <a:latin typeface="MD이솝체" pitchFamily="18" charset="-127"/>
              <a:ea typeface="MD이솝체" pitchFamily="18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620688" y="7812360"/>
            <a:ext cx="2664296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100" b="1" dirty="0">
                <a:ln w="10541" cmpd="sng">
                  <a:noFill/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Y엽서L" pitchFamily="18" charset="-127"/>
                <a:ea typeface="HY엽서L" pitchFamily="18" charset="-127"/>
              </a:rPr>
              <a:t>※ </a:t>
            </a:r>
            <a:r>
              <a:rPr kumimoji="0" lang="ko-KR" altLang="en-US" sz="1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uFill>
                  <a:solidFill>
                    <a:schemeClr val="accent3">
                      <a:lumMod val="50000"/>
                    </a:schemeClr>
                  </a:solidFill>
                </a:uFill>
                <a:latin typeface="양재둘기체M" pitchFamily="18" charset="-127"/>
                <a:ea typeface="양재둘기체M" pitchFamily="18" charset="-127"/>
              </a:rPr>
              <a:t>녹색코디네이터</a:t>
            </a:r>
            <a:r>
              <a:rPr kumimoji="0" lang="ko-KR" altLang="en-US" sz="1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양재둘기체M" pitchFamily="18" charset="-127"/>
                <a:ea typeface="양재둘기체M" pitchFamily="18" charset="-127"/>
              </a:rPr>
              <a:t> </a:t>
            </a:r>
            <a:r>
              <a:rPr kumimoji="0" lang="ko-KR" altLang="en-US" sz="1100" b="1" dirty="0">
                <a:ln w="10541" cmpd="sng">
                  <a:noFill/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Y엽서L" pitchFamily="18" charset="-127"/>
                <a:ea typeface="HY엽서L" pitchFamily="18" charset="-127"/>
              </a:rPr>
              <a:t>란</a:t>
            </a:r>
            <a:r>
              <a:rPr kumimoji="0" lang="en-US" altLang="ko-KR" sz="1100" b="1" dirty="0">
                <a:ln w="10541" cmpd="sng">
                  <a:noFill/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Y엽서L" pitchFamily="18" charset="-127"/>
                <a:ea typeface="HY엽서L" pitchFamily="18" charset="-127"/>
              </a:rPr>
              <a:t>? </a:t>
            </a:r>
            <a:endParaRPr kumimoji="0" lang="en-US" altLang="ko-KR" sz="1400" b="1" dirty="0">
              <a:ln w="10541" cmpd="sng">
                <a:noFill/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HY엽서L" pitchFamily="18" charset="-127"/>
              <a:ea typeface="HY엽서L" pitchFamily="18" charset="-127"/>
            </a:endParaRPr>
          </a:p>
        </p:txBody>
      </p:sp>
      <p:sp>
        <p:nvSpPr>
          <p:cNvPr id="28" name="양쪽 모서리가 둥근 사각형 27"/>
          <p:cNvSpPr/>
          <p:nvPr/>
        </p:nvSpPr>
        <p:spPr>
          <a:xfrm>
            <a:off x="260350" y="8820150"/>
            <a:ext cx="6337300" cy="32385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BB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>
                <a:solidFill>
                  <a:srgbClr val="FFFF00"/>
                </a:solidFill>
                <a:latin typeface="+mn-ea"/>
              </a:rPr>
              <a:t>  </a:t>
            </a:r>
            <a:r>
              <a:rPr kumimoji="0"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문의처</a:t>
            </a:r>
            <a:r>
              <a:rPr kumimoji="0" lang="ko-KR" altLang="en-US" sz="1200" b="1" dirty="0">
                <a:solidFill>
                  <a:srgbClr val="FFFF00"/>
                </a:solidFill>
                <a:latin typeface="+mn-ea"/>
              </a:rPr>
              <a:t> </a:t>
            </a:r>
            <a:r>
              <a:rPr kumimoji="0" lang="en-US" altLang="ko-KR" sz="1200" b="1" dirty="0">
                <a:solidFill>
                  <a:srgbClr val="FFFF00"/>
                </a:solidFill>
                <a:latin typeface="+mn-ea"/>
              </a:rPr>
              <a:t>   </a:t>
            </a:r>
            <a:r>
              <a:rPr kumimoji="0" lang="ko-KR" altLang="en-US" sz="1200" b="1" dirty="0">
                <a:solidFill>
                  <a:schemeClr val="bg2">
                    <a:lumMod val="10000"/>
                  </a:schemeClr>
                </a:solidFill>
                <a:latin typeface="+mn-ea"/>
              </a:rPr>
              <a:t>인천 서구청 환경보전과  </a:t>
            </a:r>
            <a:r>
              <a:rPr kumimoji="0" lang="en-US" altLang="ko-KR" sz="1200" b="1" dirty="0">
                <a:solidFill>
                  <a:schemeClr val="bg2">
                    <a:lumMod val="10000"/>
                  </a:schemeClr>
                </a:solidFill>
                <a:latin typeface="+mn-ea"/>
              </a:rPr>
              <a:t>Tel. </a:t>
            </a:r>
            <a:r>
              <a:rPr kumimoji="0" lang="en-US" altLang="ko-KR" sz="1200" b="1" smtClean="0">
                <a:solidFill>
                  <a:schemeClr val="bg2">
                    <a:lumMod val="10000"/>
                  </a:schemeClr>
                </a:solidFill>
                <a:latin typeface="+mn-ea"/>
              </a:rPr>
              <a:t>560-4632  </a:t>
            </a:r>
            <a:r>
              <a:rPr kumimoji="0" lang="en-US" altLang="ko-KR" sz="1200" b="1" dirty="0">
                <a:solidFill>
                  <a:schemeClr val="bg2">
                    <a:lumMod val="10000"/>
                  </a:schemeClr>
                </a:solidFill>
                <a:latin typeface="+mn-ea"/>
              </a:rPr>
              <a:t>Fax. 560-2752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548680" y="5508104"/>
            <a:ext cx="5832648" cy="1985159"/>
          </a:xfrm>
          <a:prstGeom prst="rect">
            <a:avLst/>
          </a:prstGeom>
          <a:noFill/>
          <a:ln>
            <a:gradFill>
              <a:gsLst>
                <a:gs pos="0">
                  <a:schemeClr val="accent2">
                    <a:lumMod val="20000"/>
                    <a:lumOff val="80000"/>
                  </a:schemeClr>
                </a:gs>
                <a:gs pos="50000">
                  <a:schemeClr val="accent2">
                    <a:lumMod val="40000"/>
                    <a:lumOff val="60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lin ang="4200000" scaled="0"/>
            </a:gradFill>
          </a:ln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1" dirty="0">
              <a:latin typeface="+mn-ea"/>
              <a:ea typeface="+mn-ea"/>
            </a:endParaRPr>
          </a:p>
          <a:p>
            <a:pPr marL="180000" lvl="1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kumimoji="0" lang="ko-KR" altLang="en-US" sz="1200" b="1" dirty="0">
                <a:latin typeface="+mn-ea"/>
                <a:ea typeface="+mn-ea"/>
              </a:rPr>
              <a:t> </a:t>
            </a:r>
            <a:r>
              <a:rPr kumimoji="0" lang="ko-KR" altLang="en-US" sz="1200" b="1" dirty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+mn-ea"/>
                <a:ea typeface="+mn-ea"/>
              </a:rPr>
              <a:t>녹색코디네이터</a:t>
            </a:r>
            <a:r>
              <a:rPr kumimoji="0" lang="ko-KR" altLang="en-US" sz="1200" b="1" dirty="0">
                <a:latin typeface="+mn-ea"/>
                <a:ea typeface="+mn-ea"/>
              </a:rPr>
              <a:t>가 각 가정을 방문하여 </a:t>
            </a:r>
            <a:r>
              <a:rPr kumimoji="0" lang="ko-KR" altLang="en-US" sz="1200" b="1" dirty="0">
                <a:solidFill>
                  <a:srgbClr val="336600"/>
                </a:solidFill>
                <a:latin typeface="+mn-ea"/>
                <a:ea typeface="+mn-ea"/>
              </a:rPr>
              <a:t>대기전력 측정</a:t>
            </a:r>
            <a:r>
              <a:rPr kumimoji="0" lang="ko-KR" altLang="en-US" sz="1200" b="1" dirty="0">
                <a:latin typeface="+mn-ea"/>
                <a:ea typeface="+mn-ea"/>
              </a:rPr>
              <a:t>하고 </a:t>
            </a:r>
            <a:r>
              <a:rPr kumimoji="0" lang="ko-KR" altLang="en-US" sz="1200" b="1" dirty="0">
                <a:solidFill>
                  <a:srgbClr val="336600"/>
                </a:solidFill>
                <a:latin typeface="+mn-ea"/>
                <a:ea typeface="+mn-ea"/>
              </a:rPr>
              <a:t>낭비 전력량</a:t>
            </a:r>
            <a:r>
              <a:rPr kumimoji="0" lang="en-US" altLang="ko-KR" sz="1200" b="1" dirty="0">
                <a:solidFill>
                  <a:srgbClr val="336600"/>
                </a:solidFill>
                <a:latin typeface="+mn-ea"/>
                <a:ea typeface="+mn-ea"/>
              </a:rPr>
              <a:t> </a:t>
            </a:r>
            <a:r>
              <a:rPr kumimoji="0" lang="ko-KR" altLang="en-US" sz="1200" b="1" dirty="0">
                <a:solidFill>
                  <a:srgbClr val="336600"/>
                </a:solidFill>
                <a:latin typeface="+mn-ea"/>
                <a:ea typeface="+mn-ea"/>
              </a:rPr>
              <a:t>진단</a:t>
            </a:r>
            <a:endParaRPr kumimoji="0" lang="en-US" altLang="ko-KR" sz="1200" b="1" dirty="0">
              <a:solidFill>
                <a:srgbClr val="336600"/>
              </a:solidFill>
              <a:latin typeface="+mn-ea"/>
              <a:ea typeface="+mn-ea"/>
            </a:endParaRPr>
          </a:p>
          <a:p>
            <a:pPr marL="180000" lvl="1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kumimoji="0" lang="ko-KR" altLang="en-US" sz="1200" b="1" dirty="0">
                <a:latin typeface="+mn-ea"/>
                <a:ea typeface="+mn-ea"/>
              </a:rPr>
              <a:t> 가전제품의 에너지 효율 및 친환경적 사용방법 안내</a:t>
            </a:r>
            <a:endParaRPr kumimoji="0" lang="en-US" altLang="ko-KR" sz="1200" b="1" dirty="0">
              <a:latin typeface="+mn-ea"/>
              <a:ea typeface="+mn-ea"/>
            </a:endParaRPr>
          </a:p>
          <a:p>
            <a:pPr marL="180000" lvl="1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kumimoji="0" lang="ko-KR" altLang="en-US" sz="1200" b="1" dirty="0">
                <a:latin typeface="+mn-ea"/>
                <a:ea typeface="+mn-ea"/>
              </a:rPr>
              <a:t> 생활 속 에너지 절약 등 </a:t>
            </a:r>
            <a:r>
              <a:rPr kumimoji="0" lang="ko-KR" altLang="en-US" sz="1200" b="1" dirty="0">
                <a:solidFill>
                  <a:srgbClr val="336600"/>
                </a:solidFill>
                <a:latin typeface="+mn-ea"/>
                <a:ea typeface="+mn-ea"/>
              </a:rPr>
              <a:t>녹색생활 실천</a:t>
            </a:r>
            <a:r>
              <a:rPr kumimoji="0" lang="ko-KR" altLang="en-US" sz="1200" b="1" dirty="0">
                <a:latin typeface="+mn-ea"/>
                <a:ea typeface="+mn-ea"/>
              </a:rPr>
              <a:t>을 통한 온실가스 감축방법 안내</a:t>
            </a:r>
            <a:endParaRPr kumimoji="0" lang="en-US" altLang="ko-KR" sz="1200" b="1" dirty="0">
              <a:latin typeface="+mn-ea"/>
              <a:ea typeface="+mn-ea"/>
            </a:endParaRPr>
          </a:p>
          <a:p>
            <a:pPr marL="180000" lvl="1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kumimoji="0" lang="ko-KR" altLang="en-US" sz="1200" b="1" dirty="0">
                <a:latin typeface="+mn-ea"/>
                <a:ea typeface="+mn-ea"/>
              </a:rPr>
              <a:t> 전국민 온실가스 감축 프로그램인 </a:t>
            </a:r>
            <a:r>
              <a:rPr kumimoji="0" lang="en-US" altLang="ko-KR" sz="1200" b="1" dirty="0">
                <a:solidFill>
                  <a:srgbClr val="336600"/>
                </a:solidFill>
                <a:latin typeface="+mn-ea"/>
                <a:ea typeface="+mn-ea"/>
              </a:rPr>
              <a:t>『</a:t>
            </a:r>
            <a:r>
              <a:rPr kumimoji="0" lang="ko-KR" altLang="en-US" sz="1200" b="1" dirty="0" err="1">
                <a:solidFill>
                  <a:srgbClr val="336600"/>
                </a:solidFill>
                <a:latin typeface="+mn-ea"/>
                <a:ea typeface="+mn-ea"/>
              </a:rPr>
              <a:t>탄소포인트제</a:t>
            </a:r>
            <a:r>
              <a:rPr kumimoji="0" lang="en-US" altLang="ko-KR" sz="1200" b="1" dirty="0">
                <a:solidFill>
                  <a:srgbClr val="336600"/>
                </a:solidFill>
                <a:latin typeface="+mn-ea"/>
                <a:ea typeface="+mn-ea"/>
              </a:rPr>
              <a:t>』</a:t>
            </a:r>
            <a:r>
              <a:rPr kumimoji="0" lang="ko-KR" altLang="en-US" sz="1200" b="1" dirty="0">
                <a:solidFill>
                  <a:srgbClr val="336600"/>
                </a:solidFill>
                <a:latin typeface="+mn-ea"/>
                <a:ea typeface="+mn-ea"/>
              </a:rPr>
              <a:t> 안내 및 가입</a:t>
            </a:r>
            <a:endParaRPr kumimoji="0" lang="en-US" altLang="ko-KR" sz="1200" b="1" dirty="0">
              <a:solidFill>
                <a:srgbClr val="336600"/>
              </a:solidFill>
              <a:latin typeface="+mn-ea"/>
              <a:ea typeface="+mn-ea"/>
            </a:endParaRPr>
          </a:p>
          <a:p>
            <a:pPr marL="180000" lvl="1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kumimoji="0" lang="ko-KR" altLang="en-US" sz="1200" b="1" dirty="0">
                <a:latin typeface="+mn-ea"/>
                <a:ea typeface="+mn-ea"/>
              </a:rPr>
              <a:t> 기타 에너지 사용에 관한 궁금증 해결</a:t>
            </a:r>
          </a:p>
          <a:p>
            <a:pPr marL="180000" lvl="1" fontAlgn="auto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kumimoji="0" lang="en-US" altLang="ko-KR" sz="1200" b="1" dirty="0">
                <a:latin typeface="+mn-ea"/>
                <a:ea typeface="+mn-ea"/>
              </a:rPr>
              <a:t> </a:t>
            </a:r>
            <a:r>
              <a:rPr kumimoji="0" lang="ko-KR" altLang="en-US" sz="1200" b="1" dirty="0">
                <a:solidFill>
                  <a:srgbClr val="336600"/>
                </a:solidFill>
                <a:latin typeface="+mn-ea"/>
                <a:ea typeface="+mn-ea"/>
              </a:rPr>
              <a:t>에너지 </a:t>
            </a:r>
            <a:r>
              <a:rPr kumimoji="0" lang="ko-KR" altLang="en-US" sz="1200" b="1" dirty="0">
                <a:solidFill>
                  <a:srgbClr val="336600"/>
                </a:solidFill>
                <a:latin typeface="+mn-ea"/>
                <a:ea typeface="+mn-ea"/>
              </a:rPr>
              <a:t>절약물품</a:t>
            </a:r>
            <a:r>
              <a:rPr kumimoji="0" lang="en-US" altLang="ko-KR" sz="1100" b="1" dirty="0">
                <a:latin typeface="+mn-ea"/>
                <a:ea typeface="+mn-ea"/>
              </a:rPr>
              <a:t> </a:t>
            </a:r>
            <a:r>
              <a:rPr kumimoji="0" lang="ko-KR" altLang="en-US" sz="1200" b="1" dirty="0">
                <a:solidFill>
                  <a:srgbClr val="336600"/>
                </a:solidFill>
                <a:latin typeface="+mn-ea"/>
                <a:ea typeface="+mn-ea"/>
              </a:rPr>
              <a:t>지급 </a:t>
            </a:r>
            <a:endParaRPr kumimoji="0" lang="ko-KR" altLang="en-US" sz="1200" b="1" dirty="0">
              <a:solidFill>
                <a:srgbClr val="336600"/>
              </a:solidFill>
              <a:latin typeface="+mn-ea"/>
              <a:ea typeface="+mn-ea"/>
            </a:endParaRPr>
          </a:p>
        </p:txBody>
      </p:sp>
      <p:cxnSp>
        <p:nvCxnSpPr>
          <p:cNvPr id="22" name="직선 연결선 21"/>
          <p:cNvCxnSpPr/>
          <p:nvPr/>
        </p:nvCxnSpPr>
        <p:spPr>
          <a:xfrm>
            <a:off x="692150" y="8101013"/>
            <a:ext cx="1728788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1717675" y="3563938"/>
            <a:ext cx="5024438" cy="2619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100" b="1" spc="-100" dirty="0">
                <a:latin typeface="MD이솝체" pitchFamily="18" charset="-127"/>
                <a:ea typeface="MD이솝체" pitchFamily="18" charset="-127"/>
              </a:rPr>
              <a:t>※ </a:t>
            </a:r>
            <a:r>
              <a:rPr kumimoji="0" lang="ko-KR" altLang="en-US" sz="1100" b="1" spc="-100" dirty="0">
                <a:latin typeface="MD이솝체" pitchFamily="18" charset="-127"/>
                <a:ea typeface="MD이솝체" pitchFamily="18" charset="-127"/>
              </a:rPr>
              <a:t>신청가정 많을 경우</a:t>
            </a:r>
            <a:r>
              <a:rPr kumimoji="0" lang="en-US" altLang="ko-KR" sz="1100" b="1" spc="-100" dirty="0">
                <a:latin typeface="MD이솝체" pitchFamily="18" charset="-127"/>
                <a:ea typeface="MD이솝체" pitchFamily="18" charset="-127"/>
              </a:rPr>
              <a:t>, </a:t>
            </a:r>
            <a:r>
              <a:rPr kumimoji="0" lang="ko-KR" altLang="en-US" sz="1100" b="1" spc="-100" dirty="0">
                <a:latin typeface="MD이솝체" pitchFamily="18" charset="-127"/>
                <a:ea typeface="MD이솝체" pitchFamily="18" charset="-127"/>
              </a:rPr>
              <a:t>저소득 </a:t>
            </a:r>
            <a:r>
              <a:rPr kumimoji="0" lang="ko-KR" altLang="en-US" sz="1100" b="1" spc="-100" dirty="0" err="1">
                <a:latin typeface="MD이솝체" pitchFamily="18" charset="-127"/>
                <a:ea typeface="MD이솝체" pitchFamily="18" charset="-127"/>
              </a:rPr>
              <a:t>가구ㆍ차상위계층ㆍ다자녀가정</a:t>
            </a:r>
            <a:r>
              <a:rPr kumimoji="0" lang="ko-KR" altLang="en-US" sz="1100" b="1" spc="-100" dirty="0">
                <a:latin typeface="MD이솝체" pitchFamily="18" charset="-127"/>
                <a:ea typeface="MD이솝체" pitchFamily="18" charset="-127"/>
              </a:rPr>
              <a:t> 우선 선정 </a:t>
            </a:r>
            <a:r>
              <a:rPr kumimoji="0" lang="ko-KR" altLang="en-US" sz="1100" b="1" spc="-100" dirty="0">
                <a:latin typeface="휴먼모음T"/>
                <a:ea typeface="휴먼모음T"/>
              </a:rPr>
              <a:t>⇒</a:t>
            </a:r>
            <a:r>
              <a:rPr kumimoji="0" lang="ko-KR" altLang="en-US" sz="1100" b="1" spc="-100" dirty="0">
                <a:latin typeface="MD이솝체" pitchFamily="18" charset="-127"/>
                <a:ea typeface="MD이솝체" pitchFamily="18" charset="-127"/>
              </a:rPr>
              <a:t> 선착순 선정 </a:t>
            </a:r>
          </a:p>
        </p:txBody>
      </p:sp>
      <p:grpSp>
        <p:nvGrpSpPr>
          <p:cNvPr id="2070" name="그룹 34"/>
          <p:cNvGrpSpPr>
            <a:grpSpLocks/>
          </p:cNvGrpSpPr>
          <p:nvPr/>
        </p:nvGrpSpPr>
        <p:grpSpPr bwMode="auto">
          <a:xfrm>
            <a:off x="333375" y="3132138"/>
            <a:ext cx="1258888" cy="431800"/>
            <a:chOff x="332656" y="2987824"/>
            <a:chExt cx="1260000" cy="432008"/>
          </a:xfrm>
        </p:grpSpPr>
        <p:sp>
          <p:nvSpPr>
            <p:cNvPr id="9" name="타원 8"/>
            <p:cNvSpPr/>
            <p:nvPr/>
          </p:nvSpPr>
          <p:spPr>
            <a:xfrm>
              <a:off x="332656" y="2987824"/>
              <a:ext cx="1260000" cy="397351"/>
            </a:xfrm>
            <a:prstGeom prst="ellipse">
              <a:avLst/>
            </a:prstGeom>
            <a:solidFill>
              <a:srgbClr val="FFCC00"/>
            </a:solidFill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tIns="0" bIns="3600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L" pitchFamily="18" charset="-127"/>
                <a:ea typeface="HY엽서L" pitchFamily="18" charset="-127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14000" y="3059832"/>
              <a:ext cx="1080000" cy="360000"/>
            </a:xfrm>
            <a:prstGeom prst="rect">
              <a:avLst/>
            </a:prstGeom>
            <a:noFill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tIns="0" bIns="3600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엽서L" pitchFamily="18" charset="-127"/>
                  <a:ea typeface="HY엽서L" pitchFamily="18" charset="-127"/>
                </a:rPr>
                <a:t>모집대상</a:t>
              </a:r>
              <a:endParaRPr kumimoji="0"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L" pitchFamily="18" charset="-127"/>
                <a:ea typeface="HY엽서L" pitchFamily="18" charset="-127"/>
              </a:endParaRPr>
            </a:p>
          </p:txBody>
        </p:sp>
      </p:grpSp>
      <p:grpSp>
        <p:nvGrpSpPr>
          <p:cNvPr id="2071" name="그룹 35"/>
          <p:cNvGrpSpPr>
            <a:grpSpLocks/>
          </p:cNvGrpSpPr>
          <p:nvPr/>
        </p:nvGrpSpPr>
        <p:grpSpPr bwMode="auto">
          <a:xfrm>
            <a:off x="333375" y="3905250"/>
            <a:ext cx="1258888" cy="431800"/>
            <a:chOff x="332656" y="3761840"/>
            <a:chExt cx="1260000" cy="431919"/>
          </a:xfrm>
        </p:grpSpPr>
        <p:sp>
          <p:nvSpPr>
            <p:cNvPr id="11" name="타원 10"/>
            <p:cNvSpPr/>
            <p:nvPr/>
          </p:nvSpPr>
          <p:spPr>
            <a:xfrm>
              <a:off x="332656" y="3761840"/>
              <a:ext cx="1260000" cy="397351"/>
            </a:xfrm>
            <a:prstGeom prst="ellipse">
              <a:avLst/>
            </a:prstGeo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tIns="0" bIns="3600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L" pitchFamily="18" charset="-127"/>
                <a:ea typeface="HY엽서L" pitchFamily="18" charset="-127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14000" y="3833759"/>
              <a:ext cx="1080000" cy="360000"/>
            </a:xfrm>
            <a:prstGeom prst="rect">
              <a:avLst/>
            </a:prstGeom>
            <a:noFill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tIns="0" bIns="3600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엽서L" pitchFamily="18" charset="-127"/>
                  <a:ea typeface="HY엽서L" pitchFamily="18" charset="-127"/>
                </a:rPr>
                <a:t>모집기간</a:t>
              </a:r>
              <a:endParaRPr kumimoji="0"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L" pitchFamily="18" charset="-127"/>
                <a:ea typeface="HY엽서L" pitchFamily="18" charset="-127"/>
              </a:endParaRPr>
            </a:p>
          </p:txBody>
        </p:sp>
      </p:grpSp>
      <p:grpSp>
        <p:nvGrpSpPr>
          <p:cNvPr id="2072" name="그룹 36"/>
          <p:cNvGrpSpPr>
            <a:grpSpLocks/>
          </p:cNvGrpSpPr>
          <p:nvPr/>
        </p:nvGrpSpPr>
        <p:grpSpPr bwMode="auto">
          <a:xfrm>
            <a:off x="368300" y="4643438"/>
            <a:ext cx="1260475" cy="431800"/>
            <a:chOff x="368831" y="4499992"/>
            <a:chExt cx="1260000" cy="431848"/>
          </a:xfrm>
        </p:grpSpPr>
        <p:sp>
          <p:nvSpPr>
            <p:cNvPr id="13" name="타원 12"/>
            <p:cNvSpPr/>
            <p:nvPr/>
          </p:nvSpPr>
          <p:spPr>
            <a:xfrm>
              <a:off x="368831" y="4499992"/>
              <a:ext cx="1260000" cy="397351"/>
            </a:xfrm>
            <a:prstGeom prst="ellipse">
              <a:avLst/>
            </a:prstGeo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tIns="0" bIns="3600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L" pitchFamily="18" charset="-127"/>
                <a:ea typeface="HY엽서L" pitchFamily="18" charset="-127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14000" y="4571840"/>
              <a:ext cx="1080000" cy="360000"/>
            </a:xfrm>
            <a:prstGeom prst="rect">
              <a:avLst/>
            </a:prstGeom>
            <a:noFill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tIns="0" bIns="3600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엽서L" pitchFamily="18" charset="-127"/>
                  <a:ea typeface="HY엽서L" pitchFamily="18" charset="-127"/>
                </a:rPr>
                <a:t>신청방법</a:t>
              </a:r>
              <a:endParaRPr kumimoji="0"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L" pitchFamily="18" charset="-127"/>
                <a:ea typeface="HY엽서L" pitchFamily="18" charset="-127"/>
              </a:endParaRPr>
            </a:p>
          </p:txBody>
        </p:sp>
      </p:grpSp>
      <p:grpSp>
        <p:nvGrpSpPr>
          <p:cNvPr id="2073" name="그룹 33"/>
          <p:cNvGrpSpPr>
            <a:grpSpLocks/>
          </p:cNvGrpSpPr>
          <p:nvPr/>
        </p:nvGrpSpPr>
        <p:grpSpPr bwMode="auto">
          <a:xfrm>
            <a:off x="368300" y="5292725"/>
            <a:ext cx="1260475" cy="431800"/>
            <a:chOff x="368831" y="5148064"/>
            <a:chExt cx="1260000" cy="432008"/>
          </a:xfrm>
        </p:grpSpPr>
        <p:sp>
          <p:nvSpPr>
            <p:cNvPr id="15" name="타원 14"/>
            <p:cNvSpPr/>
            <p:nvPr/>
          </p:nvSpPr>
          <p:spPr>
            <a:xfrm>
              <a:off x="368831" y="5148064"/>
              <a:ext cx="1260000" cy="397351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tIns="0" bIns="3600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L" pitchFamily="18" charset="-127"/>
                <a:ea typeface="HY엽서L" pitchFamily="18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14000" y="5220072"/>
              <a:ext cx="1080000" cy="360000"/>
            </a:xfrm>
            <a:prstGeom prst="rect">
              <a:avLst/>
            </a:prstGeom>
            <a:noFill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tIns="0" bIns="3600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엽서L" pitchFamily="18" charset="-127"/>
                  <a:ea typeface="HY엽서L" pitchFamily="18" charset="-127"/>
                </a:rPr>
                <a:t>사업내용</a:t>
              </a:r>
              <a:endParaRPr kumimoji="0"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L" pitchFamily="18" charset="-127"/>
                <a:ea typeface="HY엽서L" pitchFamily="18" charset="-127"/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180</Words>
  <Application>Microsoft Office PowerPoint</Application>
  <PresentationFormat>화면 슬라이드 쇼(4:3)</PresentationFormat>
  <Paragraphs>24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0" baseType="lpstr">
      <vt:lpstr>맑은 고딕</vt:lpstr>
      <vt:lpstr>Arial</vt:lpstr>
      <vt:lpstr>KT&amp;G 상상제목 B</vt:lpstr>
      <vt:lpstr>휴먼모음T</vt:lpstr>
      <vt:lpstr>양재둘기체M</vt:lpstr>
      <vt:lpstr>MD이솝체</vt:lpstr>
      <vt:lpstr>HY엽서L</vt:lpstr>
      <vt:lpstr>굴림</vt:lpstr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seogu</dc:creator>
  <cp:lastModifiedBy>seogu</cp:lastModifiedBy>
  <cp:revision>59</cp:revision>
  <dcterms:created xsi:type="dcterms:W3CDTF">2013-02-28T01:01:17Z</dcterms:created>
  <dcterms:modified xsi:type="dcterms:W3CDTF">2015-02-26T02:50:17Z</dcterms:modified>
</cp:coreProperties>
</file>