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7200900" cy="10440988"/>
  <p:notesSz cx="6788150" cy="9913938"/>
  <p:defaultTextStyle>
    <a:defPPr>
      <a:defRPr lang="ko-KR"/>
    </a:defPPr>
    <a:lvl1pPr marL="0" algn="l" defTabSz="952348" rtl="0" eaLnBrk="1" latinLnBrk="1" hangingPunct="1">
      <a:defRPr sz="1900" kern="1200">
        <a:solidFill>
          <a:schemeClr val="tx1"/>
        </a:solidFill>
        <a:latin typeface="+mn-lt"/>
        <a:ea typeface="+mn-ea"/>
        <a:cs typeface="+mn-cs"/>
      </a:defRPr>
    </a:lvl1pPr>
    <a:lvl2pPr marL="476174" algn="l" defTabSz="952348" rtl="0" eaLnBrk="1" latinLnBrk="1" hangingPunct="1">
      <a:defRPr sz="1900" kern="1200">
        <a:solidFill>
          <a:schemeClr val="tx1"/>
        </a:solidFill>
        <a:latin typeface="+mn-lt"/>
        <a:ea typeface="+mn-ea"/>
        <a:cs typeface="+mn-cs"/>
      </a:defRPr>
    </a:lvl2pPr>
    <a:lvl3pPr marL="952348" algn="l" defTabSz="952348" rtl="0" eaLnBrk="1" latinLnBrk="1" hangingPunct="1">
      <a:defRPr sz="1900" kern="1200">
        <a:solidFill>
          <a:schemeClr val="tx1"/>
        </a:solidFill>
        <a:latin typeface="+mn-lt"/>
        <a:ea typeface="+mn-ea"/>
        <a:cs typeface="+mn-cs"/>
      </a:defRPr>
    </a:lvl3pPr>
    <a:lvl4pPr marL="1428521" algn="l" defTabSz="952348" rtl="0" eaLnBrk="1" latinLnBrk="1" hangingPunct="1">
      <a:defRPr sz="1900" kern="1200">
        <a:solidFill>
          <a:schemeClr val="tx1"/>
        </a:solidFill>
        <a:latin typeface="+mn-lt"/>
        <a:ea typeface="+mn-ea"/>
        <a:cs typeface="+mn-cs"/>
      </a:defRPr>
    </a:lvl4pPr>
    <a:lvl5pPr marL="1904695" algn="l" defTabSz="952348" rtl="0" eaLnBrk="1" latinLnBrk="1" hangingPunct="1">
      <a:defRPr sz="1900" kern="1200">
        <a:solidFill>
          <a:schemeClr val="tx1"/>
        </a:solidFill>
        <a:latin typeface="+mn-lt"/>
        <a:ea typeface="+mn-ea"/>
        <a:cs typeface="+mn-cs"/>
      </a:defRPr>
    </a:lvl5pPr>
    <a:lvl6pPr marL="2380869" algn="l" defTabSz="952348" rtl="0" eaLnBrk="1" latinLnBrk="1" hangingPunct="1">
      <a:defRPr sz="1900" kern="1200">
        <a:solidFill>
          <a:schemeClr val="tx1"/>
        </a:solidFill>
        <a:latin typeface="+mn-lt"/>
        <a:ea typeface="+mn-ea"/>
        <a:cs typeface="+mn-cs"/>
      </a:defRPr>
    </a:lvl6pPr>
    <a:lvl7pPr marL="2857043" algn="l" defTabSz="952348" rtl="0" eaLnBrk="1" latinLnBrk="1" hangingPunct="1">
      <a:defRPr sz="1900" kern="1200">
        <a:solidFill>
          <a:schemeClr val="tx1"/>
        </a:solidFill>
        <a:latin typeface="+mn-lt"/>
        <a:ea typeface="+mn-ea"/>
        <a:cs typeface="+mn-cs"/>
      </a:defRPr>
    </a:lvl7pPr>
    <a:lvl8pPr marL="3333217" algn="l" defTabSz="952348" rtl="0" eaLnBrk="1" latinLnBrk="1" hangingPunct="1">
      <a:defRPr sz="1900" kern="1200">
        <a:solidFill>
          <a:schemeClr val="tx1"/>
        </a:solidFill>
        <a:latin typeface="+mn-lt"/>
        <a:ea typeface="+mn-ea"/>
        <a:cs typeface="+mn-cs"/>
      </a:defRPr>
    </a:lvl8pPr>
    <a:lvl9pPr marL="3809390" algn="l" defTabSz="952348" rtl="0" eaLnBrk="1" latinLnBrk="1" hangingPunct="1">
      <a:defRPr sz="19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0A1B5D5-9B99-4C35-A422-299274C87663}" styleName="보통 스타일 1 - 강조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C083E6E3-FA7D-4D7B-A595-EF9225AFEA82}" styleName="밝은 스타일 1 - 강조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5FD0F851-EC5A-4D38-B0AD-8093EC10F338}" styleName="밝은 스타일 1 - 강조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8D230F3-CF80-4859-8CE7-A43EE81993B5}" styleName="밝은 스타일 1 - 강조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F2DE63D5-997A-4646-A377-4702673A728D}" styleName="밝은 스타일 2 - 강조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8799B23B-EC83-4686-B30A-512413B5E67A}" styleName="밝은 스타일 3 - 강조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1788" y="-204"/>
      </p:cViewPr>
      <p:guideLst>
        <p:guide orient="horz" pos="3289"/>
        <p:guide pos="2268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40068" y="3243476"/>
            <a:ext cx="6120765" cy="2238044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80135" y="5916560"/>
            <a:ext cx="5040630" cy="266825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61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523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85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046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808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570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332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093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E660A5-D0F8-4601-B670-FCE4427CBA68}" type="datetimeFigureOut">
              <a:rPr lang="ko-KR" altLang="en-US" smtClean="0"/>
              <a:pPr/>
              <a:t>2018-06-27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F0A32-625E-4319-ABB6-7C04130645F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E660A5-D0F8-4601-B670-FCE4427CBA68}" type="datetimeFigureOut">
              <a:rPr lang="ko-KR" altLang="en-US" smtClean="0"/>
              <a:pPr/>
              <a:t>2018-06-27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F0A32-625E-4319-ABB6-7C04130645F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68822" y="6709302"/>
            <a:ext cx="6120765" cy="2073696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68822" y="4425337"/>
            <a:ext cx="6120765" cy="2283965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6174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5234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852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0469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8086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5704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3321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0939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E660A5-D0F8-4601-B670-FCE4427CBA68}" type="datetimeFigureOut">
              <a:rPr lang="ko-KR" altLang="en-US" smtClean="0"/>
              <a:pPr/>
              <a:t>2018-06-27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F0A32-625E-4319-ABB6-7C04130645F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270035" y="3248309"/>
            <a:ext cx="2370296" cy="9186620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2760347" y="3248309"/>
            <a:ext cx="2370296" cy="9186620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E660A5-D0F8-4601-B670-FCE4427CBA68}" type="datetimeFigureOut">
              <a:rPr lang="ko-KR" altLang="en-US" smtClean="0"/>
              <a:pPr/>
              <a:t>2018-06-27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F0A32-625E-4319-ABB6-7C04130645F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60045" y="418124"/>
            <a:ext cx="6480810" cy="1740164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60046" y="2337139"/>
            <a:ext cx="3181648" cy="974008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6174" indent="0">
              <a:buNone/>
              <a:defRPr sz="2100" b="1"/>
            </a:lvl2pPr>
            <a:lvl3pPr marL="952348" indent="0">
              <a:buNone/>
              <a:defRPr sz="1900" b="1"/>
            </a:lvl3pPr>
            <a:lvl4pPr marL="1428521" indent="0">
              <a:buNone/>
              <a:defRPr sz="1700" b="1"/>
            </a:lvl4pPr>
            <a:lvl5pPr marL="1904695" indent="0">
              <a:buNone/>
              <a:defRPr sz="1700" b="1"/>
            </a:lvl5pPr>
            <a:lvl6pPr marL="2380869" indent="0">
              <a:buNone/>
              <a:defRPr sz="1700" b="1"/>
            </a:lvl6pPr>
            <a:lvl7pPr marL="2857043" indent="0">
              <a:buNone/>
              <a:defRPr sz="1700" b="1"/>
            </a:lvl7pPr>
            <a:lvl8pPr marL="3333217" indent="0">
              <a:buNone/>
              <a:defRPr sz="1700" b="1"/>
            </a:lvl8pPr>
            <a:lvl9pPr marL="3809390" indent="0">
              <a:buNone/>
              <a:defRPr sz="17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60046" y="3311146"/>
            <a:ext cx="3181648" cy="6015654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657959" y="2337139"/>
            <a:ext cx="3182898" cy="974008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6174" indent="0">
              <a:buNone/>
              <a:defRPr sz="2100" b="1"/>
            </a:lvl2pPr>
            <a:lvl3pPr marL="952348" indent="0">
              <a:buNone/>
              <a:defRPr sz="1900" b="1"/>
            </a:lvl3pPr>
            <a:lvl4pPr marL="1428521" indent="0">
              <a:buNone/>
              <a:defRPr sz="1700" b="1"/>
            </a:lvl4pPr>
            <a:lvl5pPr marL="1904695" indent="0">
              <a:buNone/>
              <a:defRPr sz="1700" b="1"/>
            </a:lvl5pPr>
            <a:lvl6pPr marL="2380869" indent="0">
              <a:buNone/>
              <a:defRPr sz="1700" b="1"/>
            </a:lvl6pPr>
            <a:lvl7pPr marL="2857043" indent="0">
              <a:buNone/>
              <a:defRPr sz="1700" b="1"/>
            </a:lvl7pPr>
            <a:lvl8pPr marL="3333217" indent="0">
              <a:buNone/>
              <a:defRPr sz="1700" b="1"/>
            </a:lvl8pPr>
            <a:lvl9pPr marL="3809390" indent="0">
              <a:buNone/>
              <a:defRPr sz="17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657959" y="3311146"/>
            <a:ext cx="3182898" cy="6015654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E660A5-D0F8-4601-B670-FCE4427CBA68}" type="datetimeFigureOut">
              <a:rPr lang="ko-KR" altLang="en-US" smtClean="0"/>
              <a:pPr/>
              <a:t>2018-06-27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F0A32-625E-4319-ABB6-7C04130645F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E660A5-D0F8-4601-B670-FCE4427CBA68}" type="datetimeFigureOut">
              <a:rPr lang="ko-KR" altLang="en-US" smtClean="0"/>
              <a:pPr/>
              <a:t>2018-06-27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F0A32-625E-4319-ABB6-7C04130645F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E660A5-D0F8-4601-B670-FCE4427CBA68}" type="datetimeFigureOut">
              <a:rPr lang="ko-KR" altLang="en-US" smtClean="0"/>
              <a:pPr/>
              <a:t>2018-06-27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F0A32-625E-4319-ABB6-7C04130645F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60046" y="415707"/>
            <a:ext cx="2369047" cy="1769168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815353" y="415707"/>
            <a:ext cx="4025504" cy="891109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60046" y="2184875"/>
            <a:ext cx="2369047" cy="7141927"/>
          </a:xfrm>
        </p:spPr>
        <p:txBody>
          <a:bodyPr/>
          <a:lstStyle>
            <a:lvl1pPr marL="0" indent="0">
              <a:buNone/>
              <a:defRPr sz="1500"/>
            </a:lvl1pPr>
            <a:lvl2pPr marL="476174" indent="0">
              <a:buNone/>
              <a:defRPr sz="1200"/>
            </a:lvl2pPr>
            <a:lvl3pPr marL="952348" indent="0">
              <a:buNone/>
              <a:defRPr sz="1000"/>
            </a:lvl3pPr>
            <a:lvl4pPr marL="1428521" indent="0">
              <a:buNone/>
              <a:defRPr sz="900"/>
            </a:lvl4pPr>
            <a:lvl5pPr marL="1904695" indent="0">
              <a:buNone/>
              <a:defRPr sz="900"/>
            </a:lvl5pPr>
            <a:lvl6pPr marL="2380869" indent="0">
              <a:buNone/>
              <a:defRPr sz="900"/>
            </a:lvl6pPr>
            <a:lvl7pPr marL="2857043" indent="0">
              <a:buNone/>
              <a:defRPr sz="900"/>
            </a:lvl7pPr>
            <a:lvl8pPr marL="3333217" indent="0">
              <a:buNone/>
              <a:defRPr sz="900"/>
            </a:lvl8pPr>
            <a:lvl9pPr marL="380939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E660A5-D0F8-4601-B670-FCE4427CBA68}" type="datetimeFigureOut">
              <a:rPr lang="ko-KR" altLang="en-US" smtClean="0"/>
              <a:pPr/>
              <a:t>2018-06-27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F0A32-625E-4319-ABB6-7C04130645F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411427" y="7308693"/>
            <a:ext cx="4320540" cy="862833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411427" y="932922"/>
            <a:ext cx="4320540" cy="6264593"/>
          </a:xfrm>
        </p:spPr>
        <p:txBody>
          <a:bodyPr/>
          <a:lstStyle>
            <a:lvl1pPr marL="0" indent="0">
              <a:buNone/>
              <a:defRPr sz="3300"/>
            </a:lvl1pPr>
            <a:lvl2pPr marL="476174" indent="0">
              <a:buNone/>
              <a:defRPr sz="2900"/>
            </a:lvl2pPr>
            <a:lvl3pPr marL="952348" indent="0">
              <a:buNone/>
              <a:defRPr sz="2500"/>
            </a:lvl3pPr>
            <a:lvl4pPr marL="1428521" indent="0">
              <a:buNone/>
              <a:defRPr sz="2100"/>
            </a:lvl4pPr>
            <a:lvl5pPr marL="1904695" indent="0">
              <a:buNone/>
              <a:defRPr sz="2100"/>
            </a:lvl5pPr>
            <a:lvl6pPr marL="2380869" indent="0">
              <a:buNone/>
              <a:defRPr sz="2100"/>
            </a:lvl6pPr>
            <a:lvl7pPr marL="2857043" indent="0">
              <a:buNone/>
              <a:defRPr sz="2100"/>
            </a:lvl7pPr>
            <a:lvl8pPr marL="3333217" indent="0">
              <a:buNone/>
              <a:defRPr sz="2100"/>
            </a:lvl8pPr>
            <a:lvl9pPr marL="3809390" indent="0">
              <a:buNone/>
              <a:defRPr sz="21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411427" y="8171525"/>
            <a:ext cx="4320540" cy="1225365"/>
          </a:xfrm>
        </p:spPr>
        <p:txBody>
          <a:bodyPr/>
          <a:lstStyle>
            <a:lvl1pPr marL="0" indent="0">
              <a:buNone/>
              <a:defRPr sz="1500"/>
            </a:lvl1pPr>
            <a:lvl2pPr marL="476174" indent="0">
              <a:buNone/>
              <a:defRPr sz="1200"/>
            </a:lvl2pPr>
            <a:lvl3pPr marL="952348" indent="0">
              <a:buNone/>
              <a:defRPr sz="1000"/>
            </a:lvl3pPr>
            <a:lvl4pPr marL="1428521" indent="0">
              <a:buNone/>
              <a:defRPr sz="900"/>
            </a:lvl4pPr>
            <a:lvl5pPr marL="1904695" indent="0">
              <a:buNone/>
              <a:defRPr sz="900"/>
            </a:lvl5pPr>
            <a:lvl6pPr marL="2380869" indent="0">
              <a:buNone/>
              <a:defRPr sz="900"/>
            </a:lvl6pPr>
            <a:lvl7pPr marL="2857043" indent="0">
              <a:buNone/>
              <a:defRPr sz="900"/>
            </a:lvl7pPr>
            <a:lvl8pPr marL="3333217" indent="0">
              <a:buNone/>
              <a:defRPr sz="900"/>
            </a:lvl8pPr>
            <a:lvl9pPr marL="380939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E660A5-D0F8-4601-B670-FCE4427CBA68}" type="datetimeFigureOut">
              <a:rPr lang="ko-KR" altLang="en-US" smtClean="0"/>
              <a:pPr/>
              <a:t>2018-06-27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F0A32-625E-4319-ABB6-7C04130645F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E660A5-D0F8-4601-B670-FCE4427CBA68}" type="datetimeFigureOut">
              <a:rPr lang="ko-KR" altLang="en-US" smtClean="0"/>
              <a:pPr/>
              <a:t>2018-06-27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F0A32-625E-4319-ABB6-7C04130645F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3915489" y="558304"/>
            <a:ext cx="1215152" cy="11876624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270035" y="558304"/>
            <a:ext cx="3525441" cy="11876624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E660A5-D0F8-4601-B670-FCE4427CBA68}" type="datetimeFigureOut">
              <a:rPr lang="ko-KR" altLang="en-US" smtClean="0"/>
              <a:pPr/>
              <a:t>2018-06-27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F0A32-625E-4319-ABB6-7C04130645F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60045" y="418124"/>
            <a:ext cx="6480810" cy="1740164"/>
          </a:xfrm>
          <a:prstGeom prst="rect">
            <a:avLst/>
          </a:prstGeom>
        </p:spPr>
        <p:txBody>
          <a:bodyPr vert="horz" lIns="95235" tIns="47617" rIns="95235" bIns="47617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60045" y="2436233"/>
            <a:ext cx="6480810" cy="6890569"/>
          </a:xfrm>
          <a:prstGeom prst="rect">
            <a:avLst/>
          </a:prstGeom>
        </p:spPr>
        <p:txBody>
          <a:bodyPr vert="horz" lIns="95235" tIns="47617" rIns="95235" bIns="47617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60045" y="9677250"/>
            <a:ext cx="1680210" cy="555886"/>
          </a:xfrm>
          <a:prstGeom prst="rect">
            <a:avLst/>
          </a:prstGeom>
        </p:spPr>
        <p:txBody>
          <a:bodyPr vert="horz" lIns="95235" tIns="47617" rIns="95235" bIns="47617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E660A5-D0F8-4601-B670-FCE4427CBA68}" type="datetimeFigureOut">
              <a:rPr lang="ko-KR" altLang="en-US" smtClean="0"/>
              <a:pPr/>
              <a:t>2018-06-27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460308" y="9677250"/>
            <a:ext cx="2280285" cy="555886"/>
          </a:xfrm>
          <a:prstGeom prst="rect">
            <a:avLst/>
          </a:prstGeom>
        </p:spPr>
        <p:txBody>
          <a:bodyPr vert="horz" lIns="95235" tIns="47617" rIns="95235" bIns="47617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5160645" y="9677250"/>
            <a:ext cx="1680210" cy="555886"/>
          </a:xfrm>
          <a:prstGeom prst="rect">
            <a:avLst/>
          </a:prstGeom>
        </p:spPr>
        <p:txBody>
          <a:bodyPr vert="horz" lIns="95235" tIns="47617" rIns="95235" bIns="47617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7F0A32-625E-4319-ABB6-7C04130645F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52348" rtl="0" eaLnBrk="1" latinLnBrk="1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7130" indent="-357130" algn="l" defTabSz="952348" rtl="0" eaLnBrk="1" latinLnBrk="1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73782" indent="-297609" algn="l" defTabSz="952348" rtl="0" eaLnBrk="1" latinLnBrk="1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90435" indent="-238087" algn="l" defTabSz="952348" rtl="0" eaLnBrk="1" latinLnBrk="1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66608" indent="-238087" algn="l" defTabSz="952348" rtl="0" eaLnBrk="1" latinLnBrk="1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42782" indent="-238087" algn="l" defTabSz="952348" rtl="0" eaLnBrk="1" latinLnBrk="1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18956" indent="-238087" algn="l" defTabSz="952348" rtl="0" eaLnBrk="1" latinLnBrk="1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95130" indent="-238087" algn="l" defTabSz="952348" rtl="0" eaLnBrk="1" latinLnBrk="1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71304" indent="-238087" algn="l" defTabSz="952348" rtl="0" eaLnBrk="1" latinLnBrk="1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47477" indent="-238087" algn="l" defTabSz="952348" rtl="0" eaLnBrk="1" latinLnBrk="1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52348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76174" algn="l" defTabSz="952348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52348" algn="l" defTabSz="952348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428521" algn="l" defTabSz="952348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04695" algn="l" defTabSz="952348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380869" algn="l" defTabSz="952348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857043" algn="l" defTabSz="952348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333217" algn="l" defTabSz="952348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809390" algn="l" defTabSz="952348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40068" y="3410747"/>
            <a:ext cx="6120765" cy="2238044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80135" y="6032809"/>
            <a:ext cx="5040630" cy="2668253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4" name="모서리가 둥근 직사각형 3"/>
          <p:cNvSpPr/>
          <p:nvPr/>
        </p:nvSpPr>
        <p:spPr>
          <a:xfrm>
            <a:off x="150007" y="1476078"/>
            <a:ext cx="6891521" cy="425658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5235" tIns="47617" rIns="95235" bIns="47617"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164129" y="3001093"/>
            <a:ext cx="6877400" cy="72227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5235" tIns="47617" rIns="95235" bIns="47617" rtlCol="0" anchor="ctr"/>
          <a:lstStyle/>
          <a:p>
            <a:pPr>
              <a:buAutoNum type="arabicPeriod"/>
            </a:pPr>
            <a:r>
              <a:rPr lang="ko-KR" altLang="en-US" dirty="0" smtClean="0"/>
              <a:t>애호박은 비타민 </a:t>
            </a:r>
            <a:r>
              <a:rPr lang="en-US" altLang="ko-KR" dirty="0" smtClean="0"/>
              <a:t>A , C</a:t>
            </a:r>
            <a:r>
              <a:rPr lang="ko-KR" altLang="en-US" dirty="0" smtClean="0"/>
              <a:t>가 풍부해 베타카로틴의 항산화 기능과</a:t>
            </a:r>
            <a:r>
              <a:rPr lang="en-US" altLang="ko-KR" dirty="0" smtClean="0"/>
              <a:t> </a:t>
            </a:r>
            <a:r>
              <a:rPr lang="ko-KR" altLang="en-US" dirty="0" smtClean="0"/>
              <a:t>세포를 강화하여</a:t>
            </a:r>
            <a:r>
              <a:rPr lang="en-US" altLang="ko-KR" dirty="0" smtClean="0"/>
              <a:t>,</a:t>
            </a:r>
            <a:r>
              <a:rPr lang="ko-KR" altLang="en-US" dirty="0" smtClean="0"/>
              <a:t> 면역력을 높여줍니다</a:t>
            </a:r>
            <a:r>
              <a:rPr lang="en-US" altLang="ko-KR" dirty="0" smtClean="0"/>
              <a:t>.</a:t>
            </a:r>
          </a:p>
          <a:p>
            <a:pPr>
              <a:buAutoNum type="arabicPeriod"/>
            </a:pPr>
            <a:r>
              <a:rPr lang="ko-KR" altLang="en-US" dirty="0" smtClean="0"/>
              <a:t>계란은 모든 필수아미노산을 함유하여 완전단백질이라 불리며</a:t>
            </a:r>
            <a:r>
              <a:rPr lang="en-US" altLang="ko-KR" dirty="0" smtClean="0"/>
              <a:t> </a:t>
            </a:r>
            <a:r>
              <a:rPr lang="ko-KR" altLang="en-US" dirty="0" smtClean="0"/>
              <a:t>단백질</a:t>
            </a:r>
            <a:r>
              <a:rPr lang="en-US" altLang="ko-KR" dirty="0" smtClean="0"/>
              <a:t>, </a:t>
            </a:r>
            <a:r>
              <a:rPr lang="ko-KR" altLang="en-US" dirty="0" smtClean="0"/>
              <a:t>철 아연이 풍부하여</a:t>
            </a:r>
            <a:r>
              <a:rPr lang="en-US" altLang="ko-KR" dirty="0" smtClean="0"/>
              <a:t> </a:t>
            </a:r>
            <a:r>
              <a:rPr lang="ko-KR" altLang="en-US" dirty="0" smtClean="0"/>
              <a:t>성장에 매우 좋습니다</a:t>
            </a:r>
            <a:r>
              <a:rPr lang="en-US" altLang="ko-KR" dirty="0" smtClean="0"/>
              <a:t>. </a:t>
            </a:r>
          </a:p>
          <a:p>
            <a:pPr>
              <a:buFont typeface="Arial" pitchFamily="34" charset="0"/>
              <a:buAutoNum type="arabicPeriod"/>
            </a:pPr>
            <a:r>
              <a:rPr lang="en-US" altLang="ko-KR" dirty="0" smtClean="0"/>
              <a:t>..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1679273" y="314071"/>
            <a:ext cx="3847113" cy="927161"/>
          </a:xfrm>
          <a:prstGeom prst="rect">
            <a:avLst/>
          </a:prstGeom>
          <a:noFill/>
        </p:spPr>
        <p:txBody>
          <a:bodyPr wrap="none" lIns="95235" tIns="47617" rIns="95235" bIns="47617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ko-KR" altLang="en-US" sz="5400" b="1" spc="52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초기 이유식</a:t>
            </a:r>
            <a:endParaRPr lang="en-US" altLang="ko-KR" sz="5400" b="1" spc="52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79114" y="1578986"/>
            <a:ext cx="2400317" cy="465496"/>
          </a:xfrm>
          <a:prstGeom prst="rect">
            <a:avLst/>
          </a:prstGeom>
          <a:noFill/>
        </p:spPr>
        <p:txBody>
          <a:bodyPr wrap="square" lIns="95235" tIns="47617" rIns="95235" bIns="47617" rtlCol="0">
            <a:spAutoFit/>
          </a:bodyPr>
          <a:lstStyle/>
          <a:p>
            <a:r>
              <a:rPr lang="en-US" altLang="ko-KR" sz="2400" b="1" dirty="0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&lt; </a:t>
            </a:r>
            <a:r>
              <a:rPr lang="ko-KR" altLang="en-US" sz="2400" b="1" dirty="0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감자 미음 </a:t>
            </a:r>
            <a:r>
              <a:rPr lang="en-US" altLang="ko-KR" sz="2400" b="1" dirty="0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&gt;</a:t>
            </a:r>
            <a:endParaRPr lang="ko-KR" altLang="en-US" sz="2400" b="1" dirty="0">
              <a:solidFill>
                <a:schemeClr val="tx2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aphicFrame>
        <p:nvGraphicFramePr>
          <p:cNvPr id="13" name="표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56323078"/>
              </p:ext>
            </p:extLst>
          </p:nvPr>
        </p:nvGraphicFramePr>
        <p:xfrm>
          <a:off x="4056113" y="2484190"/>
          <a:ext cx="2568674" cy="1656184"/>
        </p:xfrm>
        <a:graphic>
          <a:graphicData uri="http://schemas.openxmlformats.org/drawingml/2006/table">
            <a:tbl>
              <a:tblPr firstRow="1" bandRow="1">
                <a:tableStyleId>{C083E6E3-FA7D-4D7B-A595-EF9225AFEA82}</a:tableStyleId>
              </a:tblPr>
              <a:tblGrid>
                <a:gridCol w="1284337"/>
                <a:gridCol w="1284337"/>
              </a:tblGrid>
              <a:tr h="37815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 smtClean="0">
                          <a:latin typeface="MD개성체" panose="02020603020101020101" pitchFamily="18" charset="-127"/>
                          <a:ea typeface="MD개성체" panose="02020603020101020101" pitchFamily="18" charset="-127"/>
                        </a:rPr>
                        <a:t>재료</a:t>
                      </a:r>
                      <a:endParaRPr lang="ko-KR" altLang="en-US" sz="1600" b="1" dirty="0">
                        <a:latin typeface="MD개성체" panose="02020603020101020101" pitchFamily="18" charset="-127"/>
                        <a:ea typeface="MD개성체" panose="02020603020101020101" pitchFamily="18" charset="-127"/>
                      </a:endParaRPr>
                    </a:p>
                  </a:txBody>
                  <a:tcPr marL="96012" marR="96012" marT="52205" marB="5220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 err="1" smtClean="0">
                          <a:latin typeface="MD개성체" panose="02020603020101020101" pitchFamily="18" charset="-127"/>
                          <a:ea typeface="MD개성체" panose="02020603020101020101" pitchFamily="18" charset="-127"/>
                        </a:rPr>
                        <a:t>제공량</a:t>
                      </a:r>
                      <a:r>
                        <a:rPr lang="en-US" altLang="ko-KR" sz="1600" b="1" dirty="0" smtClean="0">
                          <a:latin typeface="MD개성체" panose="02020603020101020101" pitchFamily="18" charset="-127"/>
                          <a:ea typeface="MD개성체" panose="02020603020101020101" pitchFamily="18" charset="-127"/>
                        </a:rPr>
                        <a:t>(g)</a:t>
                      </a:r>
                      <a:endParaRPr lang="ko-KR" altLang="en-US" sz="1600" b="1" dirty="0">
                        <a:latin typeface="MD개성체" panose="02020603020101020101" pitchFamily="18" charset="-127"/>
                        <a:ea typeface="MD개성체" panose="02020603020101020101" pitchFamily="18" charset="-127"/>
                      </a:endParaRPr>
                    </a:p>
                  </a:txBody>
                  <a:tcPr marL="96012" marR="96012" marT="52205" marB="5220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6443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0" dirty="0" smtClean="0">
                          <a:latin typeface="MD개성체" panose="02020603020101020101" pitchFamily="18" charset="-127"/>
                          <a:ea typeface="MD개성체" panose="02020603020101020101" pitchFamily="18" charset="-127"/>
                        </a:rPr>
                        <a:t>쌀가루</a:t>
                      </a:r>
                      <a:endParaRPr lang="ko-KR" altLang="en-US" sz="1600" b="0" dirty="0">
                        <a:latin typeface="MD개성체" panose="02020603020101020101" pitchFamily="18" charset="-127"/>
                        <a:ea typeface="MD개성체" panose="02020603020101020101" pitchFamily="18" charset="-127"/>
                      </a:endParaRPr>
                    </a:p>
                  </a:txBody>
                  <a:tcPr marL="96012" marR="96012" marT="52205" marB="5220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0" dirty="0" smtClean="0">
                          <a:latin typeface="MD개성체" panose="02020603020101020101" pitchFamily="18" charset="-127"/>
                          <a:ea typeface="MD개성체" panose="02020603020101020101" pitchFamily="18" charset="-127"/>
                        </a:rPr>
                        <a:t>15</a:t>
                      </a:r>
                      <a:endParaRPr lang="ko-KR" altLang="en-US" sz="1600" b="0" dirty="0">
                        <a:latin typeface="MD개성체" panose="02020603020101020101" pitchFamily="18" charset="-127"/>
                        <a:ea typeface="MD개성체" panose="02020603020101020101" pitchFamily="18" charset="-127"/>
                      </a:endParaRPr>
                    </a:p>
                  </a:txBody>
                  <a:tcPr marL="96012" marR="96012" marT="52205" marB="5220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7255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0" dirty="0" smtClean="0">
                          <a:latin typeface="MD개성체" panose="02020603020101020101" pitchFamily="18" charset="-127"/>
                          <a:ea typeface="MD개성체" panose="02020603020101020101" pitchFamily="18" charset="-127"/>
                        </a:rPr>
                        <a:t>감자</a:t>
                      </a:r>
                      <a:endParaRPr lang="ko-KR" altLang="en-US" sz="1600" b="0" dirty="0">
                        <a:latin typeface="MD개성체" panose="02020603020101020101" pitchFamily="18" charset="-127"/>
                        <a:ea typeface="MD개성체" panose="02020603020101020101" pitchFamily="18" charset="-127"/>
                      </a:endParaRPr>
                    </a:p>
                  </a:txBody>
                  <a:tcPr marL="96012" marR="96012" marT="52205" marB="5220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0" dirty="0" smtClean="0">
                          <a:latin typeface="MD개성체" panose="02020603020101020101" pitchFamily="18" charset="-127"/>
                          <a:ea typeface="MD개성체" panose="02020603020101020101" pitchFamily="18" charset="-127"/>
                        </a:rPr>
                        <a:t>20</a:t>
                      </a:r>
                      <a:endParaRPr lang="ko-KR" altLang="en-US" sz="1600" b="0" dirty="0">
                        <a:latin typeface="MD개성체" panose="02020603020101020101" pitchFamily="18" charset="-127"/>
                        <a:ea typeface="MD개성체" panose="02020603020101020101" pitchFamily="18" charset="-127"/>
                      </a:endParaRPr>
                    </a:p>
                  </a:txBody>
                  <a:tcPr marL="96012" marR="96012" marT="52205" marB="5220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4103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0" dirty="0" smtClean="0">
                          <a:latin typeface="MD개성체" panose="02020603020101020101" pitchFamily="18" charset="-127"/>
                          <a:ea typeface="MD개성체" panose="02020603020101020101" pitchFamily="18" charset="-127"/>
                        </a:rPr>
                        <a:t>물</a:t>
                      </a:r>
                      <a:endParaRPr lang="ko-KR" altLang="en-US" sz="1600" b="0" dirty="0">
                        <a:latin typeface="MD개성체" panose="02020603020101020101" pitchFamily="18" charset="-127"/>
                        <a:ea typeface="MD개성체" panose="02020603020101020101" pitchFamily="18" charset="-127"/>
                      </a:endParaRPr>
                    </a:p>
                  </a:txBody>
                  <a:tcPr marL="96012" marR="96012" marT="52205" marB="5220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0" dirty="0" smtClean="0">
                          <a:latin typeface="MD개성체" panose="02020603020101020101" pitchFamily="18" charset="-127"/>
                          <a:ea typeface="MD개성체" panose="02020603020101020101" pitchFamily="18" charset="-127"/>
                        </a:rPr>
                        <a:t>300</a:t>
                      </a:r>
                      <a:endParaRPr lang="ko-KR" altLang="en-US" sz="1600" b="0" dirty="0">
                        <a:latin typeface="MD개성체" panose="02020603020101020101" pitchFamily="18" charset="-127"/>
                        <a:ea typeface="MD개성체" panose="02020603020101020101" pitchFamily="18" charset="-127"/>
                      </a:endParaRPr>
                    </a:p>
                  </a:txBody>
                  <a:tcPr marL="96012" marR="96012" marT="52205" marB="5220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grpSp>
        <p:nvGrpSpPr>
          <p:cNvPr id="25" name="그룹 24"/>
          <p:cNvGrpSpPr/>
          <p:nvPr/>
        </p:nvGrpSpPr>
        <p:grpSpPr>
          <a:xfrm>
            <a:off x="180149" y="4379574"/>
            <a:ext cx="1113931" cy="746480"/>
            <a:chOff x="210677" y="1063686"/>
            <a:chExt cx="772777" cy="602023"/>
          </a:xfrm>
        </p:grpSpPr>
        <p:sp>
          <p:nvSpPr>
            <p:cNvPr id="15" name="폭발 1 14"/>
            <p:cNvSpPr/>
            <p:nvPr/>
          </p:nvSpPr>
          <p:spPr>
            <a:xfrm rot="21219870">
              <a:off x="210677" y="1063686"/>
              <a:ext cx="709784" cy="602023"/>
            </a:xfrm>
            <a:prstGeom prst="irregularSeal1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6" name="TextBox 15"/>
            <p:cNvSpPr txBox="1"/>
            <p:nvPr/>
          </p:nvSpPr>
          <p:spPr>
            <a:xfrm rot="20656012">
              <a:off x="252498" y="1204180"/>
              <a:ext cx="730956" cy="2482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400" b="1" dirty="0" smtClean="0">
                  <a:solidFill>
                    <a:schemeClr val="bg1"/>
                  </a:solidFill>
                </a:rPr>
                <a:t> </a:t>
              </a:r>
              <a:r>
                <a:rPr lang="ko-KR" altLang="en-US" sz="1400" b="1" dirty="0" err="1" smtClean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초간단</a:t>
              </a:r>
              <a:endParaRPr lang="ko-KR" altLang="en-US" sz="1400" b="1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  <p:sp>
        <p:nvSpPr>
          <p:cNvPr id="21" name="TextBox 20"/>
          <p:cNvSpPr txBox="1"/>
          <p:nvPr/>
        </p:nvSpPr>
        <p:spPr>
          <a:xfrm>
            <a:off x="984884" y="4558538"/>
            <a:ext cx="1950257" cy="388552"/>
          </a:xfrm>
          <a:prstGeom prst="rect">
            <a:avLst/>
          </a:prstGeom>
          <a:noFill/>
        </p:spPr>
        <p:txBody>
          <a:bodyPr wrap="square" lIns="95235" tIns="47617" rIns="95235" bIns="47617" rtlCol="0">
            <a:spAutoFit/>
          </a:bodyPr>
          <a:lstStyle/>
          <a:p>
            <a:r>
              <a:rPr lang="en-US" altLang="ko-KR" dirty="0" smtClean="0">
                <a:solidFill>
                  <a:srgbClr val="002060"/>
                </a:solidFill>
                <a:latin typeface="1훈새마을운동 R" pitchFamily="18" charset="-127"/>
                <a:ea typeface="1훈새마을운동 R" pitchFamily="18" charset="-127"/>
              </a:rPr>
              <a:t>  </a:t>
            </a:r>
            <a:r>
              <a:rPr lang="en-US" altLang="ko-KR" dirty="0" smtClean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* </a:t>
            </a:r>
            <a:r>
              <a:rPr lang="ko-KR" altLang="en-US" dirty="0" smtClean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만드는 방법</a:t>
            </a:r>
            <a:endParaRPr lang="ko-KR" altLang="en-US" dirty="0">
              <a:solidFill>
                <a:srgbClr val="00206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40189" y="4947090"/>
            <a:ext cx="6770439" cy="1204160"/>
          </a:xfrm>
          <a:prstGeom prst="rect">
            <a:avLst/>
          </a:prstGeom>
          <a:noFill/>
        </p:spPr>
        <p:txBody>
          <a:bodyPr wrap="square" lIns="95235" tIns="47617" rIns="95235" bIns="47617" rtlCol="0">
            <a:spAutoFit/>
          </a:bodyPr>
          <a:lstStyle/>
          <a:p>
            <a:pPr marL="357130" indent="-357130">
              <a:lnSpc>
                <a:spcPct val="150000"/>
              </a:lnSpc>
              <a:buAutoNum type="arabicPeriod"/>
            </a:pPr>
            <a:r>
              <a:rPr lang="ko-KR" altLang="en-US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쌀가루를 준비한다</a:t>
            </a:r>
            <a:r>
              <a:rPr lang="en-US" altLang="ko-KR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.(</a:t>
            </a:r>
            <a:r>
              <a:rPr lang="ko-KR" altLang="en-US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또는 불린 쌀을 믹서에 넣고 곱게 간다</a:t>
            </a:r>
            <a:r>
              <a:rPr lang="en-US" altLang="ko-KR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.)</a:t>
            </a:r>
          </a:p>
          <a:p>
            <a:pPr marL="357130" indent="-357130">
              <a:lnSpc>
                <a:spcPct val="150000"/>
              </a:lnSpc>
              <a:buAutoNum type="arabicPeriod"/>
            </a:pPr>
            <a:r>
              <a:rPr lang="ko-KR" altLang="en-US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감자는 껍질을 벗기고 삶은 후 으깬다</a:t>
            </a:r>
            <a:r>
              <a:rPr lang="en-US" altLang="ko-KR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.</a:t>
            </a:r>
          </a:p>
          <a:p>
            <a:pPr marL="357130" indent="-357130">
              <a:lnSpc>
                <a:spcPct val="150000"/>
              </a:lnSpc>
              <a:buAutoNum type="arabicPeriod"/>
            </a:pPr>
            <a:r>
              <a:rPr lang="ko-KR" altLang="en-US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냄비에 </a:t>
            </a:r>
            <a:r>
              <a:rPr lang="en-US" altLang="ko-KR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1</a:t>
            </a:r>
            <a:r>
              <a:rPr lang="ko-KR" altLang="en-US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과 </a:t>
            </a:r>
            <a:r>
              <a:rPr lang="en-US" altLang="ko-KR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2, </a:t>
            </a:r>
            <a:r>
              <a:rPr lang="ko-KR" altLang="en-US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물을 넣고 중간 불에서 끓인 후 고운체에 밭쳐 거른다</a:t>
            </a:r>
            <a:r>
              <a:rPr lang="en-US" altLang="ko-KR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.</a:t>
            </a:r>
            <a:r>
              <a:rPr lang="ko-KR" altLang="en-US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endParaRPr lang="en-US" altLang="ko-KR" sz="1600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</p:txBody>
      </p:sp>
      <p:grpSp>
        <p:nvGrpSpPr>
          <p:cNvPr id="31" name="그룹 30"/>
          <p:cNvGrpSpPr/>
          <p:nvPr/>
        </p:nvGrpSpPr>
        <p:grpSpPr>
          <a:xfrm>
            <a:off x="-17673" y="-93673"/>
            <a:ext cx="3150416" cy="713978"/>
            <a:chOff x="81806" y="-175168"/>
            <a:chExt cx="3000396" cy="625287"/>
          </a:xfrm>
        </p:grpSpPr>
        <p:sp>
          <p:nvSpPr>
            <p:cNvPr id="18" name="TextBox 17"/>
            <p:cNvSpPr txBox="1"/>
            <p:nvPr/>
          </p:nvSpPr>
          <p:spPr>
            <a:xfrm rot="21058230">
              <a:off x="81806" y="99711"/>
              <a:ext cx="3000396" cy="3504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000" b="1" dirty="0" smtClean="0">
                  <a:latin typeface="MD개성체" panose="02020603020101020101" pitchFamily="18" charset="-127"/>
                  <a:ea typeface="MD개성체" panose="02020603020101020101" pitchFamily="18" charset="-127"/>
                </a:rPr>
                <a:t>쑥쑥 키가 </a:t>
              </a:r>
              <a:r>
                <a:rPr lang="ko-KR" altLang="en-US" sz="2000" b="1" dirty="0" err="1" smtClean="0">
                  <a:latin typeface="MD개성체" panose="02020603020101020101" pitchFamily="18" charset="-127"/>
                  <a:ea typeface="MD개성체" panose="02020603020101020101" pitchFamily="18" charset="-127"/>
                </a:rPr>
                <a:t>한뼘</a:t>
              </a:r>
              <a:r>
                <a:rPr lang="ko-KR" altLang="en-US" sz="2000" b="1" dirty="0" smtClean="0">
                  <a:latin typeface="MD개성체" panose="02020603020101020101" pitchFamily="18" charset="-127"/>
                  <a:ea typeface="MD개성체" panose="02020603020101020101" pitchFamily="18" charset="-127"/>
                </a:rPr>
                <a:t> 더 자라는</a:t>
              </a:r>
              <a:endParaRPr lang="ko-KR" altLang="en-US" sz="2000" b="1" dirty="0">
                <a:latin typeface="MD개성체" panose="02020603020101020101" pitchFamily="18" charset="-127"/>
                <a:ea typeface="MD개성체" panose="02020603020101020101" pitchFamily="18" charset="-127"/>
              </a:endParaRPr>
            </a:p>
          </p:txBody>
        </p:sp>
        <p:sp>
          <p:nvSpPr>
            <p:cNvPr id="30" name="직사각형 29"/>
            <p:cNvSpPr/>
            <p:nvPr/>
          </p:nvSpPr>
          <p:spPr>
            <a:xfrm rot="21035324">
              <a:off x="1283428" y="-175168"/>
              <a:ext cx="453970" cy="418771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n-US" altLang="ko-KR" sz="2500" b="1" dirty="0" smtClean="0">
                  <a:ln w="10541" cmpd="sng">
                    <a:solidFill>
                      <a:srgbClr val="7D7D7D">
                        <a:tint val="100000"/>
                        <a:shade val="100000"/>
                        <a:satMod val="110000"/>
                      </a:srgbClr>
                    </a:solidFill>
                    <a:prstDash val="solid"/>
                  </a:ln>
                  <a:solidFill>
                    <a:schemeClr val="tx2"/>
                  </a:solidFill>
                </a:rPr>
                <a:t>. .</a:t>
              </a:r>
              <a:endParaRPr lang="en-US" altLang="ko-KR" sz="2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2"/>
                </a:solidFill>
              </a:endParaRPr>
            </a:p>
          </p:txBody>
        </p:sp>
      </p:grpSp>
      <p:sp>
        <p:nvSpPr>
          <p:cNvPr id="33" name="모서리가 둥근 직사각형 32"/>
          <p:cNvSpPr/>
          <p:nvPr/>
        </p:nvSpPr>
        <p:spPr>
          <a:xfrm>
            <a:off x="223916" y="7810988"/>
            <a:ext cx="6727091" cy="2342927"/>
          </a:xfrm>
          <a:prstGeom prst="roundRect">
            <a:avLst/>
          </a:prstGeom>
          <a:noFill/>
          <a:ln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5235" tIns="47617" rIns="95235" bIns="47617" rtlCol="0" anchor="ctr"/>
          <a:lstStyle/>
          <a:p>
            <a:pPr algn="ctr"/>
            <a:endParaRPr lang="ko-KR" altLang="en-US"/>
          </a:p>
        </p:txBody>
      </p:sp>
      <p:sp>
        <p:nvSpPr>
          <p:cNvPr id="34" name="TextBox 33"/>
          <p:cNvSpPr txBox="1"/>
          <p:nvPr/>
        </p:nvSpPr>
        <p:spPr>
          <a:xfrm>
            <a:off x="311081" y="7935614"/>
            <a:ext cx="1800238" cy="388552"/>
          </a:xfrm>
          <a:prstGeom prst="rect">
            <a:avLst/>
          </a:prstGeom>
          <a:noFill/>
        </p:spPr>
        <p:txBody>
          <a:bodyPr wrap="square" lIns="95235" tIns="47617" rIns="95235" bIns="47617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1훈검정고무신 Regular" pitchFamily="18" charset="-127"/>
                <a:ea typeface="1훈검정고무신 Regular" pitchFamily="18" charset="-127"/>
              </a:rPr>
              <a:t> </a:t>
            </a:r>
            <a:r>
              <a:rPr lang="ko-KR" altLang="en-US" dirty="0" smtClean="0">
                <a:solidFill>
                  <a:schemeClr val="tx2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조리 및 영양</a:t>
            </a:r>
            <a:endParaRPr lang="ko-KR" altLang="en-US" dirty="0">
              <a:solidFill>
                <a:schemeClr val="tx2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9" name="직사각형 38"/>
          <p:cNvSpPr/>
          <p:nvPr/>
        </p:nvSpPr>
        <p:spPr>
          <a:xfrm>
            <a:off x="223916" y="8398319"/>
            <a:ext cx="6887495" cy="1827407"/>
          </a:xfrm>
          <a:prstGeom prst="rect">
            <a:avLst/>
          </a:prstGeom>
        </p:spPr>
        <p:txBody>
          <a:bodyPr wrap="square" lIns="95235" tIns="47617" rIns="95235" bIns="47617">
            <a:spAutoFit/>
          </a:bodyPr>
          <a:lstStyle/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이유식 초기에는 </a:t>
            </a:r>
            <a:r>
              <a:rPr lang="ko-KR" altLang="en-US" sz="1500" dirty="0" err="1" smtClean="0">
                <a:latin typeface="HY강M" panose="02030600000101010101" pitchFamily="18" charset="-127"/>
                <a:ea typeface="HY강M" panose="02030600000101010101" pitchFamily="18" charset="-127"/>
              </a:rPr>
              <a:t>쌀미음에</a:t>
            </a:r>
            <a:r>
              <a:rPr lang="ko-KR" altLang="en-US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한가지만 섞어준다</a:t>
            </a:r>
            <a:r>
              <a:rPr lang="en-US" altLang="ko-KR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. </a:t>
            </a:r>
            <a:r>
              <a:rPr lang="ko-KR" altLang="en-US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아기가 먹기 힘들어 할</a:t>
            </a:r>
            <a:endParaRPr lang="en-US" altLang="ko-KR" sz="1500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500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</a:t>
            </a:r>
            <a:r>
              <a:rPr lang="ko-KR" altLang="en-US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때에는 분유나 모유 또는 사과</a:t>
            </a:r>
            <a:r>
              <a:rPr lang="en-US" altLang="ko-KR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배 과즙을 첨가해 먹인다</a:t>
            </a:r>
            <a:r>
              <a:rPr lang="en-US" altLang="ko-KR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.</a:t>
            </a:r>
          </a:p>
          <a:p>
            <a:pPr marL="342900" indent="-342900">
              <a:lnSpc>
                <a:spcPct val="150000"/>
              </a:lnSpc>
            </a:pPr>
            <a:endParaRPr lang="en-US" altLang="ko-KR" sz="500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 marL="342900" indent="-342900">
              <a:lnSpc>
                <a:spcPct val="150000"/>
              </a:lnSpc>
              <a:buAutoNum type="arabicPeriod" startAt="2"/>
            </a:pPr>
            <a:r>
              <a:rPr lang="ko-KR" altLang="en-US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쌀가루는 쌀과 물 비율이 </a:t>
            </a:r>
            <a:r>
              <a:rPr lang="en-US" altLang="ko-KR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1:20,  </a:t>
            </a:r>
            <a:r>
              <a:rPr lang="ko-KR" altLang="en-US" sz="1500" dirty="0" err="1" smtClean="0">
                <a:latin typeface="HY강M" panose="02030600000101010101" pitchFamily="18" charset="-127"/>
                <a:ea typeface="HY강M" panose="02030600000101010101" pitchFamily="18" charset="-127"/>
              </a:rPr>
              <a:t>불린쌀은</a:t>
            </a:r>
            <a:r>
              <a:rPr lang="ko-KR" altLang="en-US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쌀과 물 비율이 </a:t>
            </a:r>
            <a:r>
              <a:rPr lang="en-US" altLang="ko-KR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1:10</a:t>
            </a:r>
            <a:r>
              <a:rPr lang="ko-KR" altLang="en-US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으로 조리</a:t>
            </a:r>
            <a:endParaRPr lang="en-US" altLang="ko-KR" sz="1500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500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</a:t>
            </a:r>
            <a:r>
              <a:rPr lang="ko-KR" altLang="en-US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합니다</a:t>
            </a:r>
            <a:r>
              <a:rPr lang="en-US" altLang="ko-KR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. ( * </a:t>
            </a:r>
            <a:r>
              <a:rPr lang="ko-KR" altLang="en-US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물량은 참고일 뿐</a:t>
            </a:r>
            <a:r>
              <a:rPr lang="en-US" altLang="ko-KR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아기가 삼키는 정도에 따라 물량 조절</a:t>
            </a:r>
            <a:r>
              <a:rPr lang="en-US" altLang="ko-KR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.)</a:t>
            </a:r>
          </a:p>
          <a:p>
            <a:pPr marL="238087" indent="-238087"/>
            <a:r>
              <a:rPr lang="en-US" altLang="ko-KR" sz="1500" dirty="0" smtClean="0">
                <a:latin typeface="1훈새마을운동 R" pitchFamily="18" charset="-127"/>
                <a:ea typeface="1훈새마을운동 R" pitchFamily="18" charset="-127"/>
              </a:rPr>
              <a:t>   </a:t>
            </a:r>
          </a:p>
        </p:txBody>
      </p:sp>
      <p:sp>
        <p:nvSpPr>
          <p:cNvPr id="36" name="직사각형 35"/>
          <p:cNvSpPr/>
          <p:nvPr/>
        </p:nvSpPr>
        <p:spPr>
          <a:xfrm rot="457636">
            <a:off x="1972391" y="7902974"/>
            <a:ext cx="601095" cy="419329"/>
          </a:xfrm>
          <a:prstGeom prst="rect">
            <a:avLst/>
          </a:prstGeom>
          <a:noFill/>
        </p:spPr>
        <p:txBody>
          <a:bodyPr wrap="none" lIns="95235" tIns="47617" rIns="95235" bIns="47617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altLang="ko-KR" sz="21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1훈새마을운동 R" pitchFamily="18" charset="-127"/>
                <a:ea typeface="1훈새마을운동 R" pitchFamily="18" charset="-127"/>
              </a:rPr>
              <a:t>Tip </a:t>
            </a:r>
            <a:endParaRPr lang="en-US" altLang="ko-KR" sz="21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1훈새마을운동 R" pitchFamily="18" charset="-127"/>
              <a:ea typeface="1훈새마을운동 R" pitchFamily="18" charset="-127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3934709" y="2048298"/>
            <a:ext cx="2833766" cy="311608"/>
          </a:xfrm>
          <a:prstGeom prst="rect">
            <a:avLst/>
          </a:prstGeom>
          <a:noFill/>
        </p:spPr>
        <p:txBody>
          <a:bodyPr wrap="square" lIns="95235" tIns="47617" rIns="95235" bIns="47617" rtlCol="0">
            <a:spAutoFit/>
          </a:bodyPr>
          <a:lstStyle/>
          <a:p>
            <a:r>
              <a:rPr lang="en-US" altLang="ko-KR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* 4~6</a:t>
            </a:r>
            <a:r>
              <a:rPr lang="ko-KR" altLang="en-US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개월 초기 이유식 </a:t>
            </a:r>
            <a:r>
              <a:rPr lang="en-US" altLang="ko-KR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3</a:t>
            </a:r>
            <a:r>
              <a:rPr lang="ko-KR" altLang="en-US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회분</a:t>
            </a:r>
            <a:endParaRPr lang="ko-KR" altLang="en-US" sz="14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r="11478"/>
          <a:stretch>
            <a:fillRect/>
          </a:stretch>
        </p:blipFill>
        <p:spPr bwMode="auto">
          <a:xfrm>
            <a:off x="570230" y="2204102"/>
            <a:ext cx="3017231" cy="212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7" name="그룹 6"/>
          <p:cNvGrpSpPr/>
          <p:nvPr/>
        </p:nvGrpSpPr>
        <p:grpSpPr>
          <a:xfrm>
            <a:off x="313513" y="6228606"/>
            <a:ext cx="6326398" cy="1388368"/>
            <a:chOff x="388664" y="6156598"/>
            <a:chExt cx="6326398" cy="1388368"/>
          </a:xfrm>
        </p:grpSpPr>
        <p:pic>
          <p:nvPicPr>
            <p:cNvPr id="8" name="Picture 3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88664" y="6156598"/>
              <a:ext cx="1870075" cy="13681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27" name="Picture 3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357704" y="6156598"/>
              <a:ext cx="2169325" cy="1388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" name="Picture 4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4608562" y="6156598"/>
              <a:ext cx="2106500" cy="135979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40068" y="3410747"/>
            <a:ext cx="6120765" cy="2238044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80135" y="6032809"/>
            <a:ext cx="5040630" cy="2668253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4" name="모서리가 둥근 직사각형 3"/>
          <p:cNvSpPr/>
          <p:nvPr/>
        </p:nvSpPr>
        <p:spPr>
          <a:xfrm>
            <a:off x="157740" y="1476078"/>
            <a:ext cx="6838396" cy="4645014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5235" tIns="47617" rIns="95235" bIns="47617"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157739" y="2988798"/>
            <a:ext cx="6818361" cy="727225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5235" tIns="47617" rIns="95235" bIns="47617" rtlCol="0" anchor="ctr"/>
          <a:lstStyle/>
          <a:p>
            <a:pPr>
              <a:buAutoNum type="arabicPeriod"/>
            </a:pPr>
            <a:r>
              <a:rPr lang="ko-KR" altLang="en-US" dirty="0" smtClean="0"/>
              <a:t>애호박은 비타민 </a:t>
            </a:r>
            <a:r>
              <a:rPr lang="en-US" altLang="ko-KR" dirty="0" smtClean="0"/>
              <a:t>A , C</a:t>
            </a:r>
            <a:r>
              <a:rPr lang="ko-KR" altLang="en-US" dirty="0" smtClean="0"/>
              <a:t>가 풍부해 베타카로틴의 항산화 기능과</a:t>
            </a:r>
            <a:r>
              <a:rPr lang="en-US" altLang="ko-KR" dirty="0" smtClean="0"/>
              <a:t> </a:t>
            </a:r>
            <a:r>
              <a:rPr lang="ko-KR" altLang="en-US" dirty="0" smtClean="0"/>
              <a:t>세포를 강화하여</a:t>
            </a:r>
            <a:r>
              <a:rPr lang="en-US" altLang="ko-KR" dirty="0" smtClean="0"/>
              <a:t>,</a:t>
            </a:r>
            <a:r>
              <a:rPr lang="ko-KR" altLang="en-US" dirty="0" smtClean="0"/>
              <a:t> 면역력을 높여줍니다</a:t>
            </a:r>
            <a:r>
              <a:rPr lang="en-US" altLang="ko-KR" dirty="0" smtClean="0"/>
              <a:t>.</a:t>
            </a:r>
          </a:p>
          <a:p>
            <a:pPr>
              <a:buAutoNum type="arabicPeriod"/>
            </a:pPr>
            <a:r>
              <a:rPr lang="ko-KR" altLang="en-US" dirty="0" smtClean="0"/>
              <a:t>계란은 모든 필수아미노산을 함유하여 완전단백질이라 불리며</a:t>
            </a:r>
            <a:r>
              <a:rPr lang="en-US" altLang="ko-KR" dirty="0" smtClean="0"/>
              <a:t> </a:t>
            </a:r>
            <a:r>
              <a:rPr lang="ko-KR" altLang="en-US" dirty="0" smtClean="0"/>
              <a:t>단백질</a:t>
            </a:r>
            <a:r>
              <a:rPr lang="en-US" altLang="ko-KR" dirty="0" smtClean="0"/>
              <a:t>, </a:t>
            </a:r>
            <a:r>
              <a:rPr lang="ko-KR" altLang="en-US" dirty="0" smtClean="0"/>
              <a:t>철 아연이 풍부하여</a:t>
            </a:r>
            <a:r>
              <a:rPr lang="en-US" altLang="ko-KR" dirty="0" smtClean="0"/>
              <a:t> </a:t>
            </a:r>
            <a:r>
              <a:rPr lang="ko-KR" altLang="en-US" dirty="0" smtClean="0"/>
              <a:t>성장에 매우 좋습니다</a:t>
            </a:r>
            <a:r>
              <a:rPr lang="en-US" altLang="ko-KR" dirty="0" smtClean="0"/>
              <a:t>. </a:t>
            </a:r>
          </a:p>
          <a:p>
            <a:pPr>
              <a:buFont typeface="Arial" pitchFamily="34" charset="0"/>
              <a:buAutoNum type="arabicPeriod"/>
            </a:pPr>
            <a:r>
              <a:rPr lang="en-US" altLang="ko-KR" dirty="0" smtClean="0"/>
              <a:t>..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1737790" y="386075"/>
            <a:ext cx="3994589" cy="957938"/>
          </a:xfrm>
          <a:prstGeom prst="rect">
            <a:avLst/>
          </a:prstGeom>
          <a:noFill/>
        </p:spPr>
        <p:txBody>
          <a:bodyPr wrap="none" lIns="95235" tIns="47617" rIns="95235" bIns="47617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ko-KR" altLang="en-US" sz="5400" b="1" spc="52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중기 이유식</a:t>
            </a:r>
            <a:endParaRPr lang="en-US" altLang="ko-KR" sz="5400" b="1" spc="52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aphicFrame>
        <p:nvGraphicFramePr>
          <p:cNvPr id="13" name="표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1683234"/>
              </p:ext>
            </p:extLst>
          </p:nvPr>
        </p:nvGraphicFramePr>
        <p:xfrm>
          <a:off x="3946846" y="2649299"/>
          <a:ext cx="2592288" cy="1796360"/>
        </p:xfrm>
        <a:graphic>
          <a:graphicData uri="http://schemas.openxmlformats.org/drawingml/2006/table">
            <a:tbl>
              <a:tblPr firstRow="1" bandRow="1">
                <a:tableStyleId>{C083E6E3-FA7D-4D7B-A595-EF9225AFEA82}</a:tableStyleId>
              </a:tblPr>
              <a:tblGrid>
                <a:gridCol w="1296144"/>
                <a:gridCol w="1296144"/>
              </a:tblGrid>
              <a:tr h="40336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 smtClean="0"/>
                        <a:t>재료</a:t>
                      </a:r>
                      <a:endParaRPr lang="ko-KR" altLang="en-US" sz="1600" b="1" dirty="0"/>
                    </a:p>
                  </a:txBody>
                  <a:tcPr marL="96012" marR="96012" marT="52205" marB="5220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 err="1" smtClean="0"/>
                        <a:t>제공량</a:t>
                      </a:r>
                      <a:r>
                        <a:rPr lang="en-US" altLang="ko-KR" sz="1600" b="1" dirty="0" smtClean="0"/>
                        <a:t>(g)</a:t>
                      </a:r>
                      <a:endParaRPr lang="ko-KR" altLang="en-US" sz="1600" b="1" dirty="0"/>
                    </a:p>
                  </a:txBody>
                  <a:tcPr marL="96012" marR="96012" marT="52205" marB="5220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3345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err="1" smtClean="0">
                          <a:latin typeface="HY강M" panose="02030600000101010101" pitchFamily="18" charset="-127"/>
                          <a:ea typeface="HY강M" panose="02030600000101010101" pitchFamily="18" charset="-127"/>
                        </a:rPr>
                        <a:t>불린쌀</a:t>
                      </a:r>
                      <a:endParaRPr lang="ko-KR" altLang="en-US" sz="1600" dirty="0">
                        <a:latin typeface="HY강M" panose="02030600000101010101" pitchFamily="18" charset="-127"/>
                        <a:ea typeface="HY강M" panose="02030600000101010101" pitchFamily="18" charset="-127"/>
                      </a:endParaRPr>
                    </a:p>
                  </a:txBody>
                  <a:tcPr marL="96012" marR="96012" marT="52205" marB="5220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>
                          <a:latin typeface="HY강M" panose="02030600000101010101" pitchFamily="18" charset="-127"/>
                          <a:ea typeface="HY강M" panose="02030600000101010101" pitchFamily="18" charset="-127"/>
                        </a:rPr>
                        <a:t>20</a:t>
                      </a:r>
                      <a:endParaRPr lang="ko-KR" altLang="en-US" sz="1600" dirty="0">
                        <a:latin typeface="HY강M" panose="02030600000101010101" pitchFamily="18" charset="-127"/>
                        <a:ea typeface="HY강M" panose="02030600000101010101" pitchFamily="18" charset="-127"/>
                      </a:endParaRPr>
                    </a:p>
                  </a:txBody>
                  <a:tcPr marL="96012" marR="96012" marT="52205" marB="5220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4759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latin typeface="HY강M" panose="02030600000101010101" pitchFamily="18" charset="-127"/>
                          <a:ea typeface="HY강M" panose="02030600000101010101" pitchFamily="18" charset="-127"/>
                        </a:rPr>
                        <a:t>소고기</a:t>
                      </a:r>
                      <a:endParaRPr lang="ko-KR" altLang="en-US" sz="1600" dirty="0">
                        <a:latin typeface="HY강M" panose="02030600000101010101" pitchFamily="18" charset="-127"/>
                        <a:ea typeface="HY강M" panose="02030600000101010101" pitchFamily="18" charset="-127"/>
                      </a:endParaRPr>
                    </a:p>
                  </a:txBody>
                  <a:tcPr marL="96012" marR="96012" marT="52205" marB="5220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>
                          <a:latin typeface="HY강M" panose="02030600000101010101" pitchFamily="18" charset="-127"/>
                          <a:ea typeface="HY강M" panose="02030600000101010101" pitchFamily="18" charset="-127"/>
                        </a:rPr>
                        <a:t>10</a:t>
                      </a:r>
                      <a:endParaRPr lang="ko-KR" altLang="en-US" sz="1600" dirty="0">
                        <a:latin typeface="HY강M" panose="02030600000101010101" pitchFamily="18" charset="-127"/>
                        <a:ea typeface="HY강M" panose="02030600000101010101" pitchFamily="18" charset="-127"/>
                      </a:endParaRPr>
                    </a:p>
                  </a:txBody>
                  <a:tcPr marL="96012" marR="96012" marT="52205" marB="5220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3521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latin typeface="HY강M" panose="02030600000101010101" pitchFamily="18" charset="-127"/>
                          <a:ea typeface="HY강M" panose="02030600000101010101" pitchFamily="18" charset="-127"/>
                        </a:rPr>
                        <a:t>시금치</a:t>
                      </a:r>
                      <a:endParaRPr lang="ko-KR" altLang="en-US" sz="1600" dirty="0">
                        <a:latin typeface="HY강M" panose="02030600000101010101" pitchFamily="18" charset="-127"/>
                        <a:ea typeface="HY강M" panose="02030600000101010101" pitchFamily="18" charset="-127"/>
                      </a:endParaRPr>
                    </a:p>
                  </a:txBody>
                  <a:tcPr marL="96012" marR="96012" marT="52205" marB="5220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>
                          <a:latin typeface="HY강M" panose="02030600000101010101" pitchFamily="18" charset="-127"/>
                          <a:ea typeface="HY강M" panose="02030600000101010101" pitchFamily="18" charset="-127"/>
                        </a:rPr>
                        <a:t>10</a:t>
                      </a:r>
                      <a:endParaRPr lang="ko-KR" altLang="en-US" sz="1600" dirty="0">
                        <a:latin typeface="HY강M" panose="02030600000101010101" pitchFamily="18" charset="-127"/>
                        <a:ea typeface="HY강M" panose="02030600000101010101" pitchFamily="18" charset="-127"/>
                      </a:endParaRPr>
                    </a:p>
                  </a:txBody>
                  <a:tcPr marL="96012" marR="96012" marT="52205" marB="5220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7412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latin typeface="HY강M" panose="02030600000101010101" pitchFamily="18" charset="-127"/>
                          <a:ea typeface="HY강M" panose="02030600000101010101" pitchFamily="18" charset="-127"/>
                        </a:rPr>
                        <a:t>소고기육수</a:t>
                      </a:r>
                      <a:endParaRPr lang="ko-KR" altLang="en-US" sz="1600" dirty="0">
                        <a:latin typeface="HY강M" panose="02030600000101010101" pitchFamily="18" charset="-127"/>
                        <a:ea typeface="HY강M" panose="02030600000101010101" pitchFamily="18" charset="-127"/>
                      </a:endParaRPr>
                    </a:p>
                  </a:txBody>
                  <a:tcPr marL="96012" marR="96012" marT="52205" marB="5220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>
                          <a:latin typeface="HY강M" panose="02030600000101010101" pitchFamily="18" charset="-127"/>
                          <a:ea typeface="HY강M" panose="02030600000101010101" pitchFamily="18" charset="-127"/>
                        </a:rPr>
                        <a:t>140</a:t>
                      </a:r>
                      <a:endParaRPr lang="ko-KR" altLang="en-US" sz="1600" dirty="0">
                        <a:latin typeface="HY강M" panose="02030600000101010101" pitchFamily="18" charset="-127"/>
                        <a:ea typeface="HY강M" panose="02030600000101010101" pitchFamily="18" charset="-127"/>
                      </a:endParaRPr>
                    </a:p>
                  </a:txBody>
                  <a:tcPr marL="96012" marR="96012" marT="52205" marB="5220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sp>
        <p:nvSpPr>
          <p:cNvPr id="22" name="TextBox 21"/>
          <p:cNvSpPr txBox="1"/>
          <p:nvPr/>
        </p:nvSpPr>
        <p:spPr>
          <a:xfrm>
            <a:off x="290804" y="5250164"/>
            <a:ext cx="6665839" cy="2312155"/>
          </a:xfrm>
          <a:prstGeom prst="rect">
            <a:avLst/>
          </a:prstGeom>
          <a:noFill/>
        </p:spPr>
        <p:txBody>
          <a:bodyPr wrap="square" lIns="95235" tIns="47617" rIns="95235" bIns="47617" rtlCol="0">
            <a:spAutoFit/>
          </a:bodyPr>
          <a:lstStyle/>
          <a:p>
            <a:pPr marL="357130" indent="-357130">
              <a:lnSpc>
                <a:spcPct val="150000"/>
              </a:lnSpc>
              <a:buAutoNum type="arabicPeriod"/>
            </a:pPr>
            <a:r>
              <a:rPr lang="ko-KR" altLang="en-US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불린 쌀은 살짝 간다</a:t>
            </a:r>
            <a:r>
              <a:rPr lang="en-US" altLang="ko-KR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. </a:t>
            </a:r>
          </a:p>
          <a:p>
            <a:pPr marL="357130" indent="-357130">
              <a:lnSpc>
                <a:spcPct val="150000"/>
              </a:lnSpc>
              <a:buAutoNum type="arabicPeriod"/>
            </a:pPr>
            <a:r>
              <a:rPr lang="ko-KR" altLang="en-US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쇠고기는 찬물에 </a:t>
            </a:r>
            <a:r>
              <a:rPr lang="en-US" altLang="ko-KR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1</a:t>
            </a:r>
            <a:r>
              <a:rPr lang="ko-KR" altLang="en-US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시간 정도 담가 핏물을 제거한 뒤 끓는 물에 </a:t>
            </a:r>
            <a:r>
              <a:rPr lang="en-US" altLang="ko-KR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3</a:t>
            </a:r>
            <a:r>
              <a:rPr lang="ko-KR" altLang="en-US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분 정도 삶은 후 건져서 다진다</a:t>
            </a:r>
            <a:r>
              <a:rPr lang="en-US" altLang="ko-KR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.</a:t>
            </a:r>
          </a:p>
          <a:p>
            <a:pPr marL="357130" indent="-357130">
              <a:lnSpc>
                <a:spcPct val="150000"/>
              </a:lnSpc>
              <a:buAutoNum type="arabicPeriod"/>
            </a:pPr>
            <a:r>
              <a:rPr lang="ko-KR" altLang="en-US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시금치는 </a:t>
            </a:r>
            <a:r>
              <a:rPr lang="ko-KR" altLang="en-US" sz="1600" dirty="0" err="1" smtClean="0">
                <a:latin typeface="HY강M" panose="02030600000101010101" pitchFamily="18" charset="-127"/>
                <a:ea typeface="HY강M" panose="02030600000101010101" pitchFamily="18" charset="-127"/>
              </a:rPr>
              <a:t>잎부분만</a:t>
            </a:r>
            <a:r>
              <a:rPr lang="ko-KR" altLang="en-US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데쳐서 다진다</a:t>
            </a:r>
            <a:r>
              <a:rPr lang="en-US" altLang="ko-KR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.</a:t>
            </a:r>
          </a:p>
          <a:p>
            <a:pPr marL="357130" indent="-357130">
              <a:lnSpc>
                <a:spcPct val="150000"/>
              </a:lnSpc>
              <a:buAutoNum type="arabicPeriod"/>
            </a:pPr>
            <a:r>
              <a:rPr lang="ko-KR" altLang="en-US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냄비에 </a:t>
            </a:r>
            <a:r>
              <a:rPr lang="en-US" altLang="ko-KR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1,2,3</a:t>
            </a:r>
            <a:r>
              <a:rPr lang="ko-KR" altLang="en-US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과 육수를 넣고 센물에서 끓이다가 약불로 줄여 쌀이 </a:t>
            </a:r>
            <a:endParaRPr lang="en-US" altLang="ko-KR" sz="1600" dirty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</a:t>
            </a:r>
            <a:r>
              <a:rPr lang="ko-KR" altLang="en-US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퍼질 때까지 끓인다</a:t>
            </a:r>
            <a:r>
              <a:rPr lang="en-US" altLang="ko-KR" sz="1600" dirty="0" smtClean="0">
                <a:latin typeface="1훈새마을운동 R" pitchFamily="18" charset="-127"/>
                <a:ea typeface="1훈새마을운동 R" pitchFamily="18" charset="-127"/>
              </a:rPr>
              <a:t>.</a:t>
            </a:r>
          </a:p>
        </p:txBody>
      </p:sp>
      <p:sp>
        <p:nvSpPr>
          <p:cNvPr id="33" name="모서리가 둥근 직사각형 32"/>
          <p:cNvSpPr/>
          <p:nvPr/>
        </p:nvSpPr>
        <p:spPr>
          <a:xfrm>
            <a:off x="274256" y="7677575"/>
            <a:ext cx="6619658" cy="2446678"/>
          </a:xfrm>
          <a:prstGeom prst="roundRect">
            <a:avLst/>
          </a:prstGeom>
          <a:noFill/>
          <a:ln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5235" tIns="47617" rIns="95235" bIns="47617" rtlCol="0" anchor="ctr"/>
          <a:lstStyle/>
          <a:p>
            <a:pPr algn="ctr"/>
            <a:endParaRPr lang="ko-KR" altLang="en-US"/>
          </a:p>
        </p:txBody>
      </p:sp>
      <p:sp>
        <p:nvSpPr>
          <p:cNvPr id="39" name="직사각형 38"/>
          <p:cNvSpPr/>
          <p:nvPr/>
        </p:nvSpPr>
        <p:spPr>
          <a:xfrm>
            <a:off x="314209" y="8120080"/>
            <a:ext cx="6582168" cy="1942823"/>
          </a:xfrm>
          <a:prstGeom prst="rect">
            <a:avLst/>
          </a:prstGeom>
        </p:spPr>
        <p:txBody>
          <a:bodyPr wrap="square" lIns="95235" tIns="47617" rIns="95235" bIns="47617">
            <a:spAutoFit/>
          </a:bodyPr>
          <a:lstStyle/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미음보다는 되게</a:t>
            </a:r>
            <a:r>
              <a:rPr lang="en-US" altLang="ko-KR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,</a:t>
            </a:r>
            <a:r>
              <a:rPr lang="ko-KR" altLang="en-US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죽보다는 묽게 먹입니다</a:t>
            </a:r>
            <a:r>
              <a:rPr lang="en-US" altLang="ko-KR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. </a:t>
            </a:r>
            <a:r>
              <a:rPr lang="ko-KR" altLang="en-US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쌀을 불려서 </a:t>
            </a:r>
            <a:r>
              <a:rPr lang="en-US" altLang="ko-KR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5~6</a:t>
            </a:r>
            <a:r>
              <a:rPr lang="ko-KR" altLang="en-US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배의 물을 붓고 묽은 죽을 쑤어 먹이고 시간이 갈수록 물의 양을 줄여 걸쭉한 상태로 만듭니다</a:t>
            </a:r>
            <a:r>
              <a:rPr lang="en-US" altLang="ko-KR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.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endParaRPr lang="en-US" altLang="ko-KR" sz="500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고기</a:t>
            </a:r>
            <a:r>
              <a:rPr lang="en-US" altLang="ko-KR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생선</a:t>
            </a:r>
            <a:r>
              <a:rPr lang="en-US" altLang="ko-KR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달걀노른자</a:t>
            </a:r>
            <a:r>
              <a:rPr lang="en-US" altLang="ko-KR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콩류</a:t>
            </a:r>
            <a:r>
              <a:rPr lang="en-US" altLang="ko-KR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녹색채소</a:t>
            </a:r>
            <a:r>
              <a:rPr lang="en-US" altLang="ko-KR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김</a:t>
            </a:r>
            <a:r>
              <a:rPr lang="en-US" altLang="ko-KR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미역</a:t>
            </a:r>
            <a:r>
              <a:rPr lang="en-US" altLang="ko-KR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다시마</a:t>
            </a:r>
            <a:r>
              <a:rPr lang="en-US" altLang="ko-KR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ko-KR" altLang="en-US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등에는 철분이 많이 들어있으므로 중기 이유식에 주로 사용합니다</a:t>
            </a:r>
            <a:r>
              <a:rPr lang="en-US" altLang="ko-KR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.</a:t>
            </a:r>
          </a:p>
        </p:txBody>
      </p:sp>
      <p:sp>
        <p:nvSpPr>
          <p:cNvPr id="36" name="직사각형 35"/>
          <p:cNvSpPr/>
          <p:nvPr/>
        </p:nvSpPr>
        <p:spPr>
          <a:xfrm rot="457636">
            <a:off x="2100163" y="7706665"/>
            <a:ext cx="601095" cy="419329"/>
          </a:xfrm>
          <a:prstGeom prst="rect">
            <a:avLst/>
          </a:prstGeom>
          <a:noFill/>
        </p:spPr>
        <p:txBody>
          <a:bodyPr wrap="none" lIns="95235" tIns="47617" rIns="95235" bIns="47617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altLang="ko-KR" sz="21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1훈새마을운동 R" pitchFamily="18" charset="-127"/>
                <a:ea typeface="1훈새마을운동 R" pitchFamily="18" charset="-127"/>
              </a:rPr>
              <a:t>Tip </a:t>
            </a:r>
            <a:endParaRPr lang="en-US" altLang="ko-KR" sz="21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1훈새마을운동 R" pitchFamily="18" charset="-127"/>
              <a:ea typeface="1훈새마을운동 R" pitchFamily="18" charset="-127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4560" y="2211250"/>
            <a:ext cx="3224332" cy="22369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5" name="그룹 24"/>
          <p:cNvGrpSpPr/>
          <p:nvPr/>
        </p:nvGrpSpPr>
        <p:grpSpPr>
          <a:xfrm>
            <a:off x="-17673" y="-127847"/>
            <a:ext cx="3150416" cy="748152"/>
            <a:chOff x="81806" y="-205097"/>
            <a:chExt cx="3000396" cy="655216"/>
          </a:xfrm>
        </p:grpSpPr>
        <p:sp>
          <p:nvSpPr>
            <p:cNvPr id="27" name="TextBox 26"/>
            <p:cNvSpPr txBox="1"/>
            <p:nvPr/>
          </p:nvSpPr>
          <p:spPr>
            <a:xfrm rot="21058230">
              <a:off x="81806" y="99711"/>
              <a:ext cx="3000396" cy="3504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000" b="1" dirty="0" smtClean="0">
                  <a:latin typeface="MD개성체" panose="02020603020101020101" pitchFamily="18" charset="-127"/>
                  <a:ea typeface="MD개성체" panose="02020603020101020101" pitchFamily="18" charset="-127"/>
                </a:rPr>
                <a:t>쑥쑥 키가 </a:t>
              </a:r>
              <a:r>
                <a:rPr lang="ko-KR" altLang="en-US" sz="2000" b="1" dirty="0" err="1" smtClean="0">
                  <a:latin typeface="MD개성체" panose="02020603020101020101" pitchFamily="18" charset="-127"/>
                  <a:ea typeface="MD개성체" panose="02020603020101020101" pitchFamily="18" charset="-127"/>
                </a:rPr>
                <a:t>한뼘</a:t>
              </a:r>
              <a:r>
                <a:rPr lang="ko-KR" altLang="en-US" sz="2000" b="1" dirty="0" smtClean="0">
                  <a:latin typeface="MD개성체" panose="02020603020101020101" pitchFamily="18" charset="-127"/>
                  <a:ea typeface="MD개성체" panose="02020603020101020101" pitchFamily="18" charset="-127"/>
                </a:rPr>
                <a:t> 더 자라는</a:t>
              </a:r>
              <a:endParaRPr lang="ko-KR" altLang="en-US" sz="2000" b="1" dirty="0">
                <a:latin typeface="MD개성체" panose="02020603020101020101" pitchFamily="18" charset="-127"/>
                <a:ea typeface="MD개성체" panose="02020603020101020101" pitchFamily="18" charset="-127"/>
              </a:endParaRPr>
            </a:p>
          </p:txBody>
        </p:sp>
        <p:sp>
          <p:nvSpPr>
            <p:cNvPr id="28" name="직사각형 27"/>
            <p:cNvSpPr/>
            <p:nvPr/>
          </p:nvSpPr>
          <p:spPr>
            <a:xfrm rot="21035324">
              <a:off x="1265527" y="-205097"/>
              <a:ext cx="453970" cy="418771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n-US" altLang="ko-KR" sz="2500" b="1" dirty="0" smtClean="0">
                  <a:ln w="10541" cmpd="sng">
                    <a:solidFill>
                      <a:srgbClr val="7D7D7D">
                        <a:tint val="100000"/>
                        <a:shade val="100000"/>
                        <a:satMod val="110000"/>
                      </a:srgbClr>
                    </a:solidFill>
                    <a:prstDash val="solid"/>
                  </a:ln>
                  <a:solidFill>
                    <a:schemeClr val="tx2"/>
                  </a:solidFill>
                </a:rPr>
                <a:t>. .</a:t>
              </a:r>
              <a:endParaRPr lang="en-US" altLang="ko-KR" sz="2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2"/>
                </a:solidFill>
              </a:endParaRPr>
            </a:p>
          </p:txBody>
        </p:sp>
      </p:grpSp>
      <p:sp>
        <p:nvSpPr>
          <p:cNvPr id="31" name="TextBox 30"/>
          <p:cNvSpPr txBox="1"/>
          <p:nvPr/>
        </p:nvSpPr>
        <p:spPr>
          <a:xfrm>
            <a:off x="3946846" y="2124300"/>
            <a:ext cx="2833766" cy="311608"/>
          </a:xfrm>
          <a:prstGeom prst="rect">
            <a:avLst/>
          </a:prstGeom>
          <a:noFill/>
        </p:spPr>
        <p:txBody>
          <a:bodyPr wrap="square" lIns="95235" tIns="47617" rIns="95235" bIns="47617" rtlCol="0">
            <a:spAutoFit/>
          </a:bodyPr>
          <a:lstStyle/>
          <a:p>
            <a:r>
              <a:rPr lang="en-US" altLang="ko-KR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* 7~8</a:t>
            </a:r>
            <a:r>
              <a:rPr lang="ko-KR" altLang="en-US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개월 증기 이유식 </a:t>
            </a:r>
            <a:r>
              <a:rPr lang="en-US" altLang="ko-KR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2</a:t>
            </a:r>
            <a:r>
              <a:rPr lang="ko-KR" altLang="en-US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회분</a:t>
            </a:r>
            <a:endParaRPr lang="ko-KR" altLang="en-US" sz="14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1099864" y="4805203"/>
            <a:ext cx="1950257" cy="388552"/>
          </a:xfrm>
          <a:prstGeom prst="rect">
            <a:avLst/>
          </a:prstGeom>
          <a:noFill/>
        </p:spPr>
        <p:txBody>
          <a:bodyPr wrap="square" lIns="95235" tIns="47617" rIns="95235" bIns="47617" rtlCol="0">
            <a:spAutoFit/>
          </a:bodyPr>
          <a:lstStyle/>
          <a:p>
            <a:r>
              <a:rPr lang="en-US" altLang="ko-KR" dirty="0" smtClean="0">
                <a:solidFill>
                  <a:srgbClr val="002060"/>
                </a:solidFill>
                <a:latin typeface="1훈새마을운동 R" pitchFamily="18" charset="-127"/>
                <a:ea typeface="1훈새마을운동 R" pitchFamily="18" charset="-127"/>
              </a:rPr>
              <a:t>  </a:t>
            </a:r>
            <a:r>
              <a:rPr lang="en-US" altLang="ko-KR" dirty="0" smtClean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* </a:t>
            </a:r>
            <a:r>
              <a:rPr lang="ko-KR" altLang="en-US" dirty="0" smtClean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만드는 방법</a:t>
            </a:r>
            <a:endParaRPr lang="ko-KR" altLang="en-US" dirty="0">
              <a:solidFill>
                <a:srgbClr val="00206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428761" y="7774997"/>
            <a:ext cx="1800238" cy="388552"/>
          </a:xfrm>
          <a:prstGeom prst="rect">
            <a:avLst/>
          </a:prstGeom>
          <a:noFill/>
        </p:spPr>
        <p:txBody>
          <a:bodyPr wrap="square" lIns="95235" tIns="47617" rIns="95235" bIns="47617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1훈검정고무신 Regular" pitchFamily="18" charset="-127"/>
                <a:ea typeface="1훈검정고무신 Regular" pitchFamily="18" charset="-127"/>
              </a:rPr>
              <a:t> </a:t>
            </a:r>
            <a:r>
              <a:rPr lang="ko-KR" altLang="en-US" dirty="0" smtClean="0">
                <a:solidFill>
                  <a:schemeClr val="tx2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조리 및 영양</a:t>
            </a:r>
            <a:endParaRPr lang="ko-KR" altLang="en-US" dirty="0">
              <a:solidFill>
                <a:schemeClr val="tx2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23" name="그룹 22"/>
          <p:cNvGrpSpPr/>
          <p:nvPr/>
        </p:nvGrpSpPr>
        <p:grpSpPr>
          <a:xfrm>
            <a:off x="214949" y="4591164"/>
            <a:ext cx="1113931" cy="746480"/>
            <a:chOff x="210677" y="1063686"/>
            <a:chExt cx="772777" cy="602023"/>
          </a:xfrm>
        </p:grpSpPr>
        <p:sp>
          <p:nvSpPr>
            <p:cNvPr id="24" name="폭발 1 23"/>
            <p:cNvSpPr/>
            <p:nvPr/>
          </p:nvSpPr>
          <p:spPr>
            <a:xfrm rot="21219870">
              <a:off x="210677" y="1063686"/>
              <a:ext cx="709784" cy="602023"/>
            </a:xfrm>
            <a:prstGeom prst="irregularSeal1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26" name="TextBox 25"/>
            <p:cNvSpPr txBox="1"/>
            <p:nvPr/>
          </p:nvSpPr>
          <p:spPr>
            <a:xfrm rot="20656012">
              <a:off x="252498" y="1204180"/>
              <a:ext cx="730956" cy="2482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400" b="1" dirty="0" smtClean="0">
                  <a:solidFill>
                    <a:schemeClr val="bg1"/>
                  </a:solidFill>
                </a:rPr>
                <a:t> </a:t>
              </a:r>
              <a:r>
                <a:rPr lang="ko-KR" altLang="en-US" sz="1400" b="1" dirty="0" err="1" smtClean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초간단</a:t>
              </a:r>
              <a:endParaRPr lang="ko-KR" altLang="en-US" sz="1400" b="1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  <p:sp>
        <p:nvSpPr>
          <p:cNvPr id="30" name="TextBox 29"/>
          <p:cNvSpPr txBox="1"/>
          <p:nvPr/>
        </p:nvSpPr>
        <p:spPr>
          <a:xfrm>
            <a:off x="428761" y="1610183"/>
            <a:ext cx="3280131" cy="465496"/>
          </a:xfrm>
          <a:prstGeom prst="rect">
            <a:avLst/>
          </a:prstGeom>
          <a:noFill/>
        </p:spPr>
        <p:txBody>
          <a:bodyPr wrap="square" lIns="95235" tIns="47617" rIns="95235" bIns="47617" rtlCol="0">
            <a:spAutoFit/>
          </a:bodyPr>
          <a:lstStyle/>
          <a:p>
            <a:r>
              <a:rPr lang="en-US" altLang="ko-KR" sz="2400" b="1" dirty="0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&lt; </a:t>
            </a:r>
            <a:r>
              <a:rPr lang="ko-KR" altLang="en-US" sz="2400" b="1" dirty="0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소고기  시금치 죽 </a:t>
            </a:r>
            <a:r>
              <a:rPr lang="en-US" altLang="ko-KR" sz="2400" b="1" dirty="0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&gt;</a:t>
            </a:r>
            <a:endParaRPr lang="ko-KR" altLang="en-US" sz="2400" b="1" dirty="0">
              <a:solidFill>
                <a:schemeClr val="tx2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사용자 지정 1">
      <a:majorFont>
        <a:latin typeface="디지영이체M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2735</TotalTime>
  <Words>330</Words>
  <Application>Microsoft Office PowerPoint</Application>
  <PresentationFormat>사용자 지정</PresentationFormat>
  <Paragraphs>59</Paragraphs>
  <Slides>2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3" baseType="lpstr">
      <vt:lpstr>Office 테마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user</dc:creator>
  <cp:lastModifiedBy>USER</cp:lastModifiedBy>
  <cp:revision>100</cp:revision>
  <cp:lastPrinted>2018-06-25T11:17:51Z</cp:lastPrinted>
  <dcterms:created xsi:type="dcterms:W3CDTF">2015-08-06T10:09:00Z</dcterms:created>
  <dcterms:modified xsi:type="dcterms:W3CDTF">2018-06-27T05:51:13Z</dcterms:modified>
</cp:coreProperties>
</file>