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200900" cy="10440988"/>
  <p:notesSz cx="6796088" cy="9926638"/>
  <p:defaultTextStyle>
    <a:defPPr>
      <a:defRPr lang="ko-KR"/>
    </a:defPPr>
    <a:lvl1pPr marL="0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6174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2348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28521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04695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80869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57043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33217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09390" algn="l" defTabSz="95234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8799B23B-EC83-4686-B30A-512413B5E67A}" styleName="밝은 스타일 3 - 강조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2358" y="-114"/>
      </p:cViewPr>
      <p:guideLst>
        <p:guide orient="horz" pos="3289"/>
        <p:guide pos="22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078" cy="495934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421" y="0"/>
            <a:ext cx="2945078" cy="495934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r">
              <a:defRPr sz="1200"/>
            </a:lvl1pPr>
          </a:lstStyle>
          <a:p>
            <a:fld id="{B4E6618C-16DD-414B-8AE9-19E130D196B3}" type="datetimeFigureOut">
              <a:rPr lang="ko-KR" altLang="en-US" smtClean="0"/>
              <a:t>2019-11-25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14550" y="744538"/>
            <a:ext cx="256698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9" tIns="45779" rIns="91559" bIns="45779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246" y="4714557"/>
            <a:ext cx="5435599" cy="4468180"/>
          </a:xfrm>
          <a:prstGeom prst="rect">
            <a:avLst/>
          </a:prstGeom>
        </p:spPr>
        <p:txBody>
          <a:bodyPr vert="horz" lIns="91559" tIns="45779" rIns="91559" bIns="45779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114"/>
            <a:ext cx="2945078" cy="495934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421" y="9429114"/>
            <a:ext cx="2945078" cy="495934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r">
              <a:defRPr sz="1200"/>
            </a:lvl1pPr>
          </a:lstStyle>
          <a:p>
            <a:fld id="{DBB29440-C635-405C-AE06-DFD02AAB1A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1456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43476"/>
            <a:ext cx="6120765" cy="2238044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16560"/>
            <a:ext cx="5040630" cy="266825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2019-11-25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2019-11-25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2" y="6709302"/>
            <a:ext cx="6120765" cy="207369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2" y="4425337"/>
            <a:ext cx="6120765" cy="2283965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7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234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6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3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2019-11-25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70035" y="3248309"/>
            <a:ext cx="2370296" cy="9186620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760347" y="3248309"/>
            <a:ext cx="2370296" cy="9186620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2019-11-25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18124"/>
            <a:ext cx="6480810" cy="1740164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6" y="2337139"/>
            <a:ext cx="3181648" cy="97400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74" indent="0">
              <a:buNone/>
              <a:defRPr sz="2100" b="1"/>
            </a:lvl2pPr>
            <a:lvl3pPr marL="952348" indent="0">
              <a:buNone/>
              <a:defRPr sz="1900" b="1"/>
            </a:lvl3pPr>
            <a:lvl4pPr marL="1428521" indent="0">
              <a:buNone/>
              <a:defRPr sz="1700" b="1"/>
            </a:lvl4pPr>
            <a:lvl5pPr marL="1904695" indent="0">
              <a:buNone/>
              <a:defRPr sz="1700" b="1"/>
            </a:lvl5pPr>
            <a:lvl6pPr marL="2380869" indent="0">
              <a:buNone/>
              <a:defRPr sz="1700" b="1"/>
            </a:lvl6pPr>
            <a:lvl7pPr marL="2857043" indent="0">
              <a:buNone/>
              <a:defRPr sz="1700" b="1"/>
            </a:lvl7pPr>
            <a:lvl8pPr marL="3333217" indent="0">
              <a:buNone/>
              <a:defRPr sz="1700" b="1"/>
            </a:lvl8pPr>
            <a:lvl9pPr marL="3809390" indent="0">
              <a:buNone/>
              <a:defRPr sz="17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6" y="3311146"/>
            <a:ext cx="3181648" cy="601565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9" y="2337139"/>
            <a:ext cx="3182898" cy="97400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74" indent="0">
              <a:buNone/>
              <a:defRPr sz="2100" b="1"/>
            </a:lvl2pPr>
            <a:lvl3pPr marL="952348" indent="0">
              <a:buNone/>
              <a:defRPr sz="1900" b="1"/>
            </a:lvl3pPr>
            <a:lvl4pPr marL="1428521" indent="0">
              <a:buNone/>
              <a:defRPr sz="1700" b="1"/>
            </a:lvl4pPr>
            <a:lvl5pPr marL="1904695" indent="0">
              <a:buNone/>
              <a:defRPr sz="1700" b="1"/>
            </a:lvl5pPr>
            <a:lvl6pPr marL="2380869" indent="0">
              <a:buNone/>
              <a:defRPr sz="1700" b="1"/>
            </a:lvl6pPr>
            <a:lvl7pPr marL="2857043" indent="0">
              <a:buNone/>
              <a:defRPr sz="1700" b="1"/>
            </a:lvl7pPr>
            <a:lvl8pPr marL="3333217" indent="0">
              <a:buNone/>
              <a:defRPr sz="1700" b="1"/>
            </a:lvl8pPr>
            <a:lvl9pPr marL="3809390" indent="0">
              <a:buNone/>
              <a:defRPr sz="17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9" y="3311146"/>
            <a:ext cx="3182898" cy="601565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2019-11-25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2019-11-25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2019-11-25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6" y="415707"/>
            <a:ext cx="2369047" cy="176916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15353" y="415707"/>
            <a:ext cx="4025504" cy="891109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60046" y="2184875"/>
            <a:ext cx="2369047" cy="7141927"/>
          </a:xfrm>
        </p:spPr>
        <p:txBody>
          <a:bodyPr/>
          <a:lstStyle>
            <a:lvl1pPr marL="0" indent="0">
              <a:buNone/>
              <a:defRPr sz="1500"/>
            </a:lvl1pPr>
            <a:lvl2pPr marL="476174" indent="0">
              <a:buNone/>
              <a:defRPr sz="1200"/>
            </a:lvl2pPr>
            <a:lvl3pPr marL="952348" indent="0">
              <a:buNone/>
              <a:defRPr sz="1000"/>
            </a:lvl3pPr>
            <a:lvl4pPr marL="1428521" indent="0">
              <a:buNone/>
              <a:defRPr sz="900"/>
            </a:lvl4pPr>
            <a:lvl5pPr marL="1904695" indent="0">
              <a:buNone/>
              <a:defRPr sz="900"/>
            </a:lvl5pPr>
            <a:lvl6pPr marL="2380869" indent="0">
              <a:buNone/>
              <a:defRPr sz="900"/>
            </a:lvl6pPr>
            <a:lvl7pPr marL="2857043" indent="0">
              <a:buNone/>
              <a:defRPr sz="900"/>
            </a:lvl7pPr>
            <a:lvl8pPr marL="3333217" indent="0">
              <a:buNone/>
              <a:defRPr sz="900"/>
            </a:lvl8pPr>
            <a:lvl9pPr marL="380939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2019-11-25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08693"/>
            <a:ext cx="4320540" cy="862833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2922"/>
            <a:ext cx="4320540" cy="6264593"/>
          </a:xfrm>
        </p:spPr>
        <p:txBody>
          <a:bodyPr/>
          <a:lstStyle>
            <a:lvl1pPr marL="0" indent="0">
              <a:buNone/>
              <a:defRPr sz="3300"/>
            </a:lvl1pPr>
            <a:lvl2pPr marL="476174" indent="0">
              <a:buNone/>
              <a:defRPr sz="2900"/>
            </a:lvl2pPr>
            <a:lvl3pPr marL="952348" indent="0">
              <a:buNone/>
              <a:defRPr sz="2500"/>
            </a:lvl3pPr>
            <a:lvl4pPr marL="1428521" indent="0">
              <a:buNone/>
              <a:defRPr sz="2100"/>
            </a:lvl4pPr>
            <a:lvl5pPr marL="1904695" indent="0">
              <a:buNone/>
              <a:defRPr sz="2100"/>
            </a:lvl5pPr>
            <a:lvl6pPr marL="2380869" indent="0">
              <a:buNone/>
              <a:defRPr sz="2100"/>
            </a:lvl6pPr>
            <a:lvl7pPr marL="2857043" indent="0">
              <a:buNone/>
              <a:defRPr sz="2100"/>
            </a:lvl7pPr>
            <a:lvl8pPr marL="3333217" indent="0">
              <a:buNone/>
              <a:defRPr sz="2100"/>
            </a:lvl8pPr>
            <a:lvl9pPr marL="3809390" indent="0">
              <a:buNone/>
              <a:defRPr sz="21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171525"/>
            <a:ext cx="4320540" cy="1225365"/>
          </a:xfrm>
        </p:spPr>
        <p:txBody>
          <a:bodyPr/>
          <a:lstStyle>
            <a:lvl1pPr marL="0" indent="0">
              <a:buNone/>
              <a:defRPr sz="1500"/>
            </a:lvl1pPr>
            <a:lvl2pPr marL="476174" indent="0">
              <a:buNone/>
              <a:defRPr sz="1200"/>
            </a:lvl2pPr>
            <a:lvl3pPr marL="952348" indent="0">
              <a:buNone/>
              <a:defRPr sz="1000"/>
            </a:lvl3pPr>
            <a:lvl4pPr marL="1428521" indent="0">
              <a:buNone/>
              <a:defRPr sz="900"/>
            </a:lvl4pPr>
            <a:lvl5pPr marL="1904695" indent="0">
              <a:buNone/>
              <a:defRPr sz="900"/>
            </a:lvl5pPr>
            <a:lvl6pPr marL="2380869" indent="0">
              <a:buNone/>
              <a:defRPr sz="900"/>
            </a:lvl6pPr>
            <a:lvl7pPr marL="2857043" indent="0">
              <a:buNone/>
              <a:defRPr sz="900"/>
            </a:lvl7pPr>
            <a:lvl8pPr marL="3333217" indent="0">
              <a:buNone/>
              <a:defRPr sz="900"/>
            </a:lvl8pPr>
            <a:lvl9pPr marL="380939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2019-11-25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2019-11-25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915489" y="558304"/>
            <a:ext cx="1215152" cy="1187662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70035" y="558304"/>
            <a:ext cx="3525441" cy="1187662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660A5-D0F8-4601-B670-FCE4427CBA68}" type="datetimeFigureOut">
              <a:rPr lang="ko-KR" altLang="en-US" smtClean="0"/>
              <a:pPr/>
              <a:t>2019-11-25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18124"/>
            <a:ext cx="6480810" cy="1740164"/>
          </a:xfrm>
          <a:prstGeom prst="rect">
            <a:avLst/>
          </a:prstGeom>
        </p:spPr>
        <p:txBody>
          <a:bodyPr vert="horz" lIns="95235" tIns="47617" rIns="95235" bIns="47617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36233"/>
            <a:ext cx="6480810" cy="6890569"/>
          </a:xfrm>
          <a:prstGeom prst="rect">
            <a:avLst/>
          </a:prstGeom>
        </p:spPr>
        <p:txBody>
          <a:bodyPr vert="horz" lIns="95235" tIns="47617" rIns="95235" bIns="47617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677250"/>
            <a:ext cx="1680210" cy="555886"/>
          </a:xfrm>
          <a:prstGeom prst="rect">
            <a:avLst/>
          </a:prstGeom>
        </p:spPr>
        <p:txBody>
          <a:bodyPr vert="horz" lIns="95235" tIns="47617" rIns="95235" bIns="47617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660A5-D0F8-4601-B670-FCE4427CBA68}" type="datetimeFigureOut">
              <a:rPr lang="ko-KR" altLang="en-US" smtClean="0"/>
              <a:pPr/>
              <a:t>2019-11-25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677250"/>
            <a:ext cx="2280285" cy="555886"/>
          </a:xfrm>
          <a:prstGeom prst="rect">
            <a:avLst/>
          </a:prstGeom>
        </p:spPr>
        <p:txBody>
          <a:bodyPr vert="horz" lIns="95235" tIns="47617" rIns="95235" bIns="47617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677250"/>
            <a:ext cx="1680210" cy="555886"/>
          </a:xfrm>
          <a:prstGeom prst="rect">
            <a:avLst/>
          </a:prstGeom>
        </p:spPr>
        <p:txBody>
          <a:bodyPr vert="horz" lIns="95235" tIns="47617" rIns="95235" bIns="47617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F0A32-625E-4319-ABB6-7C0413064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52348" rtl="0" eaLnBrk="1" latinLnBrk="1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30" indent="-357130" algn="l" defTabSz="952348" rtl="0" eaLnBrk="1" latinLnBrk="1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82" indent="-297609" algn="l" defTabSz="952348" rtl="0" eaLnBrk="1" latinLnBrk="1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35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08" indent="-238087" algn="l" defTabSz="952348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82" indent="-238087" algn="l" defTabSz="952348" rtl="0" eaLnBrk="1" latinLnBrk="1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56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30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304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477" indent="-238087" algn="l" defTabSz="952348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74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48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21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695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69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43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17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390" algn="l" defTabSz="95234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410747"/>
            <a:ext cx="6120765" cy="2238044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6032809"/>
            <a:ext cx="5040630" cy="266825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150007" y="1476078"/>
            <a:ext cx="6891521" cy="42565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4129" y="3001093"/>
            <a:ext cx="6877400" cy="72227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>
              <a:buAutoNum type="arabicPeriod"/>
            </a:pPr>
            <a:r>
              <a:rPr lang="ko-KR" altLang="en-US" dirty="0" smtClean="0"/>
              <a:t>애호박은 비타민 </a:t>
            </a:r>
            <a:r>
              <a:rPr lang="en-US" altLang="ko-KR" dirty="0" smtClean="0"/>
              <a:t>A , C</a:t>
            </a:r>
            <a:r>
              <a:rPr lang="ko-KR" altLang="en-US" dirty="0" smtClean="0"/>
              <a:t>가 풍부해 베타카로틴의 항산화 기능과</a:t>
            </a:r>
            <a:r>
              <a:rPr lang="en-US" altLang="ko-KR" dirty="0" smtClean="0"/>
              <a:t> </a:t>
            </a:r>
            <a:r>
              <a:rPr lang="ko-KR" altLang="en-US" dirty="0" smtClean="0"/>
              <a:t>세포를 강화하여</a:t>
            </a:r>
            <a:r>
              <a:rPr lang="en-US" altLang="ko-KR" dirty="0" smtClean="0"/>
              <a:t>,</a:t>
            </a:r>
            <a:r>
              <a:rPr lang="ko-KR" altLang="en-US" dirty="0" smtClean="0"/>
              <a:t> 면역력을 높여줍니다</a:t>
            </a:r>
            <a:r>
              <a:rPr lang="en-US" altLang="ko-KR" dirty="0" smtClean="0"/>
              <a:t>.</a:t>
            </a:r>
          </a:p>
          <a:p>
            <a:pPr>
              <a:buAutoNum type="arabicPeriod"/>
            </a:pPr>
            <a:r>
              <a:rPr lang="ko-KR" altLang="en-US" dirty="0" smtClean="0"/>
              <a:t>계란은 모든 필수아미노산을 함유하여 완전단백질이라 불리며</a:t>
            </a:r>
            <a:r>
              <a:rPr lang="en-US" altLang="ko-KR" dirty="0" smtClean="0"/>
              <a:t> </a:t>
            </a:r>
            <a:r>
              <a:rPr lang="ko-KR" altLang="en-US" dirty="0" smtClean="0"/>
              <a:t>단백질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철 아연이 풍부하여</a:t>
            </a:r>
            <a:r>
              <a:rPr lang="en-US" altLang="ko-KR" dirty="0" smtClean="0"/>
              <a:t> </a:t>
            </a:r>
            <a:r>
              <a:rPr lang="ko-KR" altLang="en-US" dirty="0" smtClean="0"/>
              <a:t>성장에 매우 좋습니다</a:t>
            </a:r>
            <a:r>
              <a:rPr lang="en-US" altLang="ko-KR" dirty="0" smtClean="0"/>
              <a:t>. </a:t>
            </a:r>
          </a:p>
          <a:p>
            <a:pPr>
              <a:buFont typeface="Arial" pitchFamily="34" charset="0"/>
              <a:buAutoNum type="arabicPeriod"/>
            </a:pPr>
            <a:r>
              <a:rPr lang="en-US" altLang="ko-KR" dirty="0" smtClean="0"/>
              <a:t>..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679273" y="314071"/>
            <a:ext cx="3847113" cy="927161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o-KR" altLang="en-US" sz="5400" b="1" spc="52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초기 이유식</a:t>
            </a:r>
            <a:endParaRPr lang="en-US" altLang="ko-KR" sz="5400" b="1" spc="52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9114" y="1578986"/>
            <a:ext cx="2400317" cy="465496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&lt; </a:t>
            </a:r>
            <a:r>
              <a:rPr lang="ko-KR" altLang="en-US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배 추</a:t>
            </a:r>
            <a:r>
              <a:rPr lang="ko-KR" altLang="en-US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미음 </a:t>
            </a:r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2400" b="1" dirty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8350253"/>
              </p:ext>
            </p:extLst>
          </p:nvPr>
        </p:nvGraphicFramePr>
        <p:xfrm>
          <a:off x="3960490" y="2734098"/>
          <a:ext cx="2568674" cy="174054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284337"/>
                <a:gridCol w="1284337"/>
              </a:tblGrid>
              <a:tr h="3482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latin typeface="+mn-ea"/>
                          <a:ea typeface="+mn-ea"/>
                        </a:rPr>
                        <a:t>재료</a:t>
                      </a:r>
                      <a:endParaRPr lang="ko-KR" altLang="en-US" sz="1600" b="1" dirty="0">
                        <a:latin typeface="+mn-ea"/>
                        <a:ea typeface="+mn-ea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 smtClean="0">
                          <a:latin typeface="+mn-ea"/>
                          <a:ea typeface="+mn-ea"/>
                        </a:rPr>
                        <a:t>제공량</a:t>
                      </a:r>
                      <a:r>
                        <a:rPr lang="en-US" altLang="ko-KR" sz="1600" b="1" dirty="0" smtClean="0">
                          <a:latin typeface="+mn-ea"/>
                          <a:ea typeface="+mn-ea"/>
                        </a:rPr>
                        <a:t>(g)</a:t>
                      </a:r>
                      <a:endParaRPr lang="ko-KR" altLang="en-US" sz="1600" b="1" dirty="0">
                        <a:latin typeface="+mn-ea"/>
                        <a:ea typeface="+mn-ea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70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+mn-ea"/>
                          <a:ea typeface="+mn-ea"/>
                        </a:rPr>
                        <a:t>쌀가루</a:t>
                      </a:r>
                      <a:endParaRPr lang="ko-KR" altLang="en-US" sz="1600" b="0" dirty="0">
                        <a:latin typeface="+mn-ea"/>
                        <a:ea typeface="+mn-ea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 smtClean="0">
                          <a:latin typeface="+mn-ea"/>
                          <a:ea typeface="+mn-ea"/>
                        </a:rPr>
                        <a:t>15</a:t>
                      </a:r>
                      <a:endParaRPr lang="ko-KR" altLang="en-US" sz="1600" b="0" dirty="0">
                        <a:latin typeface="+mn-ea"/>
                        <a:ea typeface="+mn-ea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1480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+mn-ea"/>
                          <a:ea typeface="+mn-ea"/>
                        </a:rPr>
                        <a:t>배추</a:t>
                      </a:r>
                      <a:endParaRPr lang="ko-KR" altLang="en-US" sz="1600" b="0" dirty="0">
                        <a:latin typeface="+mn-ea"/>
                        <a:ea typeface="+mn-ea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 smtClean="0">
                          <a:latin typeface="+mn-ea"/>
                          <a:ea typeface="+mn-ea"/>
                        </a:rPr>
                        <a:t>20</a:t>
                      </a:r>
                      <a:endParaRPr lang="ko-KR" altLang="en-US" sz="1600" b="0" dirty="0">
                        <a:latin typeface="+mn-ea"/>
                        <a:ea typeface="+mn-ea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04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+mn-ea"/>
                          <a:ea typeface="+mn-ea"/>
                        </a:rPr>
                        <a:t>물</a:t>
                      </a:r>
                      <a:endParaRPr lang="ko-KR" altLang="en-US" sz="1600" b="0" dirty="0">
                        <a:latin typeface="+mn-ea"/>
                        <a:ea typeface="+mn-ea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 smtClean="0">
                          <a:latin typeface="+mn-ea"/>
                          <a:ea typeface="+mn-ea"/>
                        </a:rPr>
                        <a:t>300</a:t>
                      </a:r>
                      <a:endParaRPr lang="ko-KR" altLang="en-US" sz="1600" b="0" dirty="0">
                        <a:latin typeface="+mn-ea"/>
                        <a:ea typeface="+mn-ea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pSp>
        <p:nvGrpSpPr>
          <p:cNvPr id="25" name="그룹 24"/>
          <p:cNvGrpSpPr/>
          <p:nvPr/>
        </p:nvGrpSpPr>
        <p:grpSpPr>
          <a:xfrm>
            <a:off x="223916" y="4555469"/>
            <a:ext cx="1113931" cy="746480"/>
            <a:chOff x="210677" y="1063686"/>
            <a:chExt cx="772777" cy="602023"/>
          </a:xfrm>
        </p:grpSpPr>
        <p:sp>
          <p:nvSpPr>
            <p:cNvPr id="15" name="폭발 1 14"/>
            <p:cNvSpPr/>
            <p:nvPr/>
          </p:nvSpPr>
          <p:spPr>
            <a:xfrm rot="21219870">
              <a:off x="210677" y="1063686"/>
              <a:ext cx="709784" cy="602023"/>
            </a:xfrm>
            <a:prstGeom prst="irregularSeal1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6" name="TextBox 15"/>
            <p:cNvSpPr txBox="1"/>
            <p:nvPr/>
          </p:nvSpPr>
          <p:spPr>
            <a:xfrm rot="20656012">
              <a:off x="252498" y="1204180"/>
              <a:ext cx="730956" cy="248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b="1" dirty="0" smtClean="0">
                  <a:solidFill>
                    <a:schemeClr val="bg1"/>
                  </a:solidFill>
                </a:rPr>
                <a:t> </a:t>
              </a:r>
              <a:r>
                <a:rPr lang="ko-KR" altLang="en-US" sz="1400" b="1" dirty="0" err="1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초간단</a:t>
              </a:r>
              <a:endParaRPr lang="ko-KR" altLang="en-US" sz="14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136189" y="4734433"/>
            <a:ext cx="1950257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dirty="0" smtClean="0">
                <a:solidFill>
                  <a:srgbClr val="002060"/>
                </a:solidFill>
                <a:latin typeface="1훈새마을운동 R" pitchFamily="18" charset="-127"/>
                <a:ea typeface="1훈새마을운동 R" pitchFamily="18" charset="-127"/>
              </a:rPr>
              <a:t>  </a:t>
            </a:r>
            <a:r>
              <a:rPr lang="en-US" altLang="ko-KR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만드는 방법</a:t>
            </a:r>
            <a:endParaRPr lang="ko-KR" altLang="en-US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1660" y="5258261"/>
            <a:ext cx="6770439" cy="157349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pPr marL="357130" indent="-357130">
              <a:lnSpc>
                <a:spcPct val="20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쌀가루를 준비한다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.(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또는 불린 쌀을 믹서에 넣고 곱게 간다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.)</a:t>
            </a:r>
          </a:p>
          <a:p>
            <a:pPr marL="357130" indent="-357130">
              <a:lnSpc>
                <a:spcPct val="20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배추는 삶아서 믹서기에 갈아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준다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en-US" altLang="ko-KR" sz="1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57130" indent="-357130">
              <a:lnSpc>
                <a:spcPct val="20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냄비에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과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2,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물을 넣고 중간 불에서 끓인 후 고운체에 밭쳐 거른다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endParaRPr lang="en-US" altLang="ko-KR" sz="1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-17673" y="-93673"/>
            <a:ext cx="3150416" cy="713978"/>
            <a:chOff x="81806" y="-175168"/>
            <a:chExt cx="3000396" cy="625287"/>
          </a:xfrm>
        </p:grpSpPr>
        <p:sp>
          <p:nvSpPr>
            <p:cNvPr id="18" name="TextBox 17"/>
            <p:cNvSpPr txBox="1"/>
            <p:nvPr/>
          </p:nvSpPr>
          <p:spPr>
            <a:xfrm rot="21058230">
              <a:off x="81806" y="99711"/>
              <a:ext cx="3000396" cy="3504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쑥쑥 키가 </a:t>
              </a:r>
              <a:r>
                <a:rPr lang="ko-KR" altLang="en-US" sz="2000" b="1" dirty="0" err="1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한뼘</a:t>
              </a:r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 더 자라는</a:t>
              </a:r>
              <a:endParaRPr lang="ko-KR" altLang="en-US" sz="2000" b="1" dirty="0">
                <a:latin typeface="MD개성체" panose="02020603020101020101" pitchFamily="18" charset="-127"/>
                <a:ea typeface="MD개성체" panose="02020603020101020101" pitchFamily="18" charset="-127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 rot="21035324">
              <a:off x="1283428" y="-175168"/>
              <a:ext cx="453970" cy="41877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2500" b="1" dirty="0" smtClean="0">
                  <a:ln w="10541" cmpd="sng">
                    <a:solidFill>
                      <a:srgbClr val="7D7D7D">
                        <a:tint val="100000"/>
                        <a:shade val="100000"/>
                        <a:satMod val="110000"/>
                      </a:srgbClr>
                    </a:solidFill>
                    <a:prstDash val="solid"/>
                  </a:ln>
                  <a:solidFill>
                    <a:schemeClr val="tx2"/>
                  </a:solidFill>
                </a:rPr>
                <a:t>. .</a:t>
              </a:r>
              <a:endParaRPr lang="en-US" altLang="ko-KR" sz="2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</a:endParaRPr>
            </a:p>
          </p:txBody>
        </p:sp>
      </p:grpSp>
      <p:sp>
        <p:nvSpPr>
          <p:cNvPr id="33" name="모서리가 둥근 직사각형 32"/>
          <p:cNvSpPr/>
          <p:nvPr/>
        </p:nvSpPr>
        <p:spPr>
          <a:xfrm>
            <a:off x="223916" y="7092702"/>
            <a:ext cx="6727091" cy="3061213"/>
          </a:xfrm>
          <a:prstGeom prst="round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277667" y="7287672"/>
            <a:ext cx="1800238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1훈검정고무신 Regular" pitchFamily="18" charset="-127"/>
                <a:ea typeface="1훈검정고무신 Regular" pitchFamily="18" charset="-127"/>
              </a:rPr>
              <a:t> </a:t>
            </a:r>
            <a:r>
              <a:rPr lang="ko-KR" altLang="en-US" dirty="0" smtClean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조리 및 영양</a:t>
            </a:r>
            <a:endParaRPr lang="ko-KR" altLang="en-US" dirty="0">
              <a:solidFill>
                <a:schemeClr val="tx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281660" y="7746620"/>
            <a:ext cx="6887495" cy="2312155"/>
          </a:xfrm>
          <a:prstGeom prst="rect">
            <a:avLst/>
          </a:prstGeom>
        </p:spPr>
        <p:txBody>
          <a:bodyPr wrap="square" lIns="95235" tIns="47617" rIns="95235" bIns="47617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이유식 초기에는 </a:t>
            </a:r>
            <a:r>
              <a:rPr lang="ko-KR" altLang="en-US" sz="16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쌀미음에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한가지만 섞어준다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아기가 먹기 힘들어 </a:t>
            </a:r>
            <a:endParaRPr lang="en-US" altLang="ko-KR" sz="1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할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때에는 분유나 모유 또는 사과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배 과즙을 첨가해 먹인다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endParaRPr lang="en-US" altLang="ko-KR" sz="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42900" indent="-342900">
              <a:lnSpc>
                <a:spcPct val="150000"/>
              </a:lnSpc>
              <a:buAutoNum type="arabicPeriod" startAt="2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쌀가루는 쌀과 물 비율이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1:20,  </a:t>
            </a:r>
            <a:r>
              <a:rPr lang="ko-KR" altLang="en-US" sz="16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불린쌀은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쌀과 물 비율이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1:10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으로 </a:t>
            </a:r>
            <a:endParaRPr lang="en-US" altLang="ko-KR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조리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합니다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 *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물량은 참고일 뿐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아기가 삼키는 정도에 따라 물량 조절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.)</a:t>
            </a:r>
          </a:p>
          <a:p>
            <a:pPr marL="238087" indent="-238087"/>
            <a:r>
              <a:rPr lang="en-US" altLang="ko-KR" sz="1500" dirty="0" smtClean="0">
                <a:latin typeface="1훈새마을운동 R" pitchFamily="18" charset="-127"/>
                <a:ea typeface="1훈새마을운동 R" pitchFamily="18" charset="-127"/>
              </a:rPr>
              <a:t>   </a:t>
            </a:r>
          </a:p>
        </p:txBody>
      </p:sp>
      <p:sp>
        <p:nvSpPr>
          <p:cNvPr id="36" name="직사각형 35"/>
          <p:cNvSpPr/>
          <p:nvPr/>
        </p:nvSpPr>
        <p:spPr>
          <a:xfrm rot="457636">
            <a:off x="1953846" y="7289255"/>
            <a:ext cx="601095" cy="419329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ko-KR" sz="21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1훈새마을운동 R" pitchFamily="18" charset="-127"/>
                <a:ea typeface="1훈새마을운동 R" pitchFamily="18" charset="-127"/>
              </a:rPr>
              <a:t>Tip </a:t>
            </a:r>
            <a:endParaRPr lang="en-US" altLang="ko-KR" sz="21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1훈새마을운동 R" pitchFamily="18" charset="-127"/>
              <a:ea typeface="1훈새마을운동 R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960490" y="2231042"/>
            <a:ext cx="2833766" cy="311608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4~6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개월 초기 이유식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회분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7" name="Picture 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04" y="2231042"/>
            <a:ext cx="3308629" cy="2270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410747"/>
            <a:ext cx="6120765" cy="2238044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6032809"/>
            <a:ext cx="5040630" cy="266825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157740" y="1476078"/>
            <a:ext cx="6838396" cy="464501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57739" y="2988798"/>
            <a:ext cx="6818361" cy="72722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>
              <a:buAutoNum type="arabicPeriod"/>
            </a:pPr>
            <a:r>
              <a:rPr lang="ko-KR" altLang="en-US" dirty="0" smtClean="0"/>
              <a:t>애호박은 비타민 </a:t>
            </a:r>
            <a:r>
              <a:rPr lang="en-US" altLang="ko-KR" dirty="0" smtClean="0"/>
              <a:t>A , C</a:t>
            </a:r>
            <a:r>
              <a:rPr lang="ko-KR" altLang="en-US" dirty="0" smtClean="0"/>
              <a:t>가 풍부해 베타카로틴의 항산화 기능과</a:t>
            </a:r>
            <a:r>
              <a:rPr lang="en-US" altLang="ko-KR" dirty="0" smtClean="0"/>
              <a:t> </a:t>
            </a:r>
            <a:r>
              <a:rPr lang="ko-KR" altLang="en-US" dirty="0" smtClean="0"/>
              <a:t>세포를 강화하여</a:t>
            </a:r>
            <a:r>
              <a:rPr lang="en-US" altLang="ko-KR" dirty="0" smtClean="0"/>
              <a:t>,</a:t>
            </a:r>
            <a:r>
              <a:rPr lang="ko-KR" altLang="en-US" dirty="0" smtClean="0"/>
              <a:t> 면역력을 높여줍니다</a:t>
            </a:r>
            <a:r>
              <a:rPr lang="en-US" altLang="ko-KR" dirty="0" smtClean="0"/>
              <a:t>.</a:t>
            </a:r>
          </a:p>
          <a:p>
            <a:pPr>
              <a:buAutoNum type="arabicPeriod"/>
            </a:pPr>
            <a:r>
              <a:rPr lang="ko-KR" altLang="en-US" dirty="0" smtClean="0"/>
              <a:t>계란은 모든 필수아미노산을 함유하여 완전단백질이라 불리며</a:t>
            </a:r>
            <a:r>
              <a:rPr lang="en-US" altLang="ko-KR" dirty="0" smtClean="0"/>
              <a:t> </a:t>
            </a:r>
            <a:r>
              <a:rPr lang="ko-KR" altLang="en-US" dirty="0" smtClean="0"/>
              <a:t>단백질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철 아연이 풍부하여</a:t>
            </a:r>
            <a:r>
              <a:rPr lang="en-US" altLang="ko-KR" dirty="0" smtClean="0"/>
              <a:t> </a:t>
            </a:r>
            <a:r>
              <a:rPr lang="ko-KR" altLang="en-US" dirty="0" smtClean="0"/>
              <a:t>성장에 매우 좋습니다</a:t>
            </a:r>
            <a:r>
              <a:rPr lang="en-US" altLang="ko-KR" dirty="0" smtClean="0"/>
              <a:t>. </a:t>
            </a:r>
          </a:p>
          <a:p>
            <a:pPr>
              <a:buFont typeface="Arial" pitchFamily="34" charset="0"/>
              <a:buAutoNum type="arabicPeriod"/>
            </a:pPr>
            <a:r>
              <a:rPr lang="en-US" altLang="ko-KR" dirty="0" smtClean="0"/>
              <a:t>..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37790" y="386075"/>
            <a:ext cx="3994589" cy="957938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o-KR" altLang="en-US" sz="5400" b="1" spc="52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중기 이유식</a:t>
            </a:r>
            <a:endParaRPr lang="en-US" altLang="ko-KR" sz="5400" b="1" spc="52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9564689"/>
              </p:ext>
            </p:extLst>
          </p:nvPr>
        </p:nvGraphicFramePr>
        <p:xfrm>
          <a:off x="3735084" y="2483673"/>
          <a:ext cx="2804050" cy="214461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449542"/>
                <a:gridCol w="1354508"/>
              </a:tblGrid>
              <a:tr h="4033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/>
                        <a:t>재료</a:t>
                      </a:r>
                      <a:endParaRPr lang="ko-KR" altLang="en-US" sz="1600" b="1" dirty="0"/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 smtClean="0"/>
                        <a:t>제공량</a:t>
                      </a:r>
                      <a:r>
                        <a:rPr lang="en-US" altLang="ko-KR" sz="1600" b="1" dirty="0" smtClean="0"/>
                        <a:t>(g)</a:t>
                      </a:r>
                      <a:endParaRPr lang="ko-KR" altLang="en-US" sz="1600" b="1" dirty="0"/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334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불린 쌀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20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75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두 부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20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352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팽 이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095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고구마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095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육수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140</a:t>
                      </a:r>
                      <a:endParaRPr lang="ko-KR" altLang="en-US" sz="1600" dirty="0"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96012" marR="96012" marT="52205" marB="522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290804" y="5250164"/>
            <a:ext cx="6665839" cy="2312155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불린 쌀은 살짝 간다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두부는 곱게 다진다</a:t>
            </a:r>
            <a:endParaRPr lang="en-US" altLang="ko-KR" sz="1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팽이버섯은 </a:t>
            </a:r>
            <a:r>
              <a:rPr lang="ko-KR" altLang="en-US" sz="16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밑둥을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잘라내고 다진다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고구마는 삶은 후 껍질을 벗겨 으깬다</a:t>
            </a:r>
            <a:endParaRPr lang="en-US" altLang="ko-KR" sz="1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57130" indent="-35713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쌀과 물을 넣고 센 불에서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끓인다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 </a:t>
            </a: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2,3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을 넣고 끓어오르면 불을</a:t>
            </a:r>
            <a:endParaRPr lang="en-US" altLang="ko-KR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줄여 약한 불에서 쌀이 퍼질 때까지 끓인다</a:t>
            </a:r>
            <a:r>
              <a:rPr lang="en-US" altLang="ko-KR" sz="1600" dirty="0" smtClean="0">
                <a:latin typeface="1훈새마을운동 R" pitchFamily="18" charset="-127"/>
                <a:ea typeface="1훈새마을운동 R" pitchFamily="18" charset="-127"/>
              </a:rPr>
              <a:t>.</a:t>
            </a:r>
          </a:p>
        </p:txBody>
      </p:sp>
      <p:sp>
        <p:nvSpPr>
          <p:cNvPr id="33" name="모서리가 둥근 직사각형 32"/>
          <p:cNvSpPr/>
          <p:nvPr/>
        </p:nvSpPr>
        <p:spPr>
          <a:xfrm>
            <a:off x="274256" y="7677575"/>
            <a:ext cx="6619658" cy="2446678"/>
          </a:xfrm>
          <a:prstGeom prst="round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235" tIns="47617" rIns="95235" bIns="47617"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314209" y="8120080"/>
            <a:ext cx="6582168" cy="1942823"/>
          </a:xfrm>
          <a:prstGeom prst="rect">
            <a:avLst/>
          </a:prstGeom>
        </p:spPr>
        <p:txBody>
          <a:bodyPr wrap="square" lIns="95235" tIns="47617" rIns="95235" bIns="47617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미음보다는 되게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죽보다는 묽게 먹입니다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쌀을 불려서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5~6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배의 물을 붓고 묽은 죽을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쑤어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먹이고 시간이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갈수록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물의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양을 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줄여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걸쭉한</a:t>
            </a:r>
            <a:endParaRPr lang="en-US" altLang="ko-KR" sz="15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상태로 만듭니다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sz="5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고기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생선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달걀노른자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콩류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녹색채소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김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미역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다시마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등에는 철분이 많이 들어있으므로 중기 이유식에 주로 사용합니다</a:t>
            </a:r>
            <a:r>
              <a:rPr lang="en-US" altLang="ko-KR" sz="15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</p:txBody>
      </p:sp>
      <p:sp>
        <p:nvSpPr>
          <p:cNvPr id="36" name="직사각형 35"/>
          <p:cNvSpPr/>
          <p:nvPr/>
        </p:nvSpPr>
        <p:spPr>
          <a:xfrm rot="457636">
            <a:off x="2100163" y="7706665"/>
            <a:ext cx="601095" cy="419329"/>
          </a:xfrm>
          <a:prstGeom prst="rect">
            <a:avLst/>
          </a:prstGeom>
          <a:noFill/>
        </p:spPr>
        <p:txBody>
          <a:bodyPr wrap="none" lIns="95235" tIns="47617" rIns="95235" bIns="47617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ko-KR" sz="21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1훈새마을운동 R" pitchFamily="18" charset="-127"/>
                <a:ea typeface="1훈새마을운동 R" pitchFamily="18" charset="-127"/>
              </a:rPr>
              <a:t>Tip </a:t>
            </a:r>
            <a:endParaRPr lang="en-US" altLang="ko-KR" sz="21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1훈새마을운동 R" pitchFamily="18" charset="-127"/>
              <a:ea typeface="1훈새마을운동 R" pitchFamily="18" charset="-127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-17673" y="-127847"/>
            <a:ext cx="3150416" cy="748152"/>
            <a:chOff x="81806" y="-205097"/>
            <a:chExt cx="3000396" cy="655216"/>
          </a:xfrm>
        </p:grpSpPr>
        <p:sp>
          <p:nvSpPr>
            <p:cNvPr id="27" name="TextBox 26"/>
            <p:cNvSpPr txBox="1"/>
            <p:nvPr/>
          </p:nvSpPr>
          <p:spPr>
            <a:xfrm rot="21058230">
              <a:off x="81806" y="99711"/>
              <a:ext cx="3000396" cy="3504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쑥쑥 키가 </a:t>
              </a:r>
              <a:r>
                <a:rPr lang="ko-KR" altLang="en-US" sz="2000" b="1" dirty="0" err="1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한뼘</a:t>
              </a:r>
              <a:r>
                <a:rPr lang="ko-KR" altLang="en-US" sz="2000" b="1" dirty="0" smtClean="0">
                  <a:latin typeface="MD개성체" panose="02020603020101020101" pitchFamily="18" charset="-127"/>
                  <a:ea typeface="MD개성체" panose="02020603020101020101" pitchFamily="18" charset="-127"/>
                </a:rPr>
                <a:t> 더 자라는</a:t>
              </a:r>
              <a:endParaRPr lang="ko-KR" altLang="en-US" sz="2000" b="1" dirty="0">
                <a:latin typeface="MD개성체" panose="02020603020101020101" pitchFamily="18" charset="-127"/>
                <a:ea typeface="MD개성체" panose="02020603020101020101" pitchFamily="18" charset="-127"/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 rot="21035324">
              <a:off x="1265527" y="-205097"/>
              <a:ext cx="453970" cy="41877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2500" b="1" dirty="0" smtClean="0">
                  <a:ln w="10541" cmpd="sng">
                    <a:solidFill>
                      <a:srgbClr val="7D7D7D">
                        <a:tint val="100000"/>
                        <a:shade val="100000"/>
                        <a:satMod val="110000"/>
                      </a:srgbClr>
                    </a:solidFill>
                    <a:prstDash val="solid"/>
                  </a:ln>
                  <a:solidFill>
                    <a:schemeClr val="tx2"/>
                  </a:solidFill>
                </a:rPr>
                <a:t>. .</a:t>
              </a:r>
              <a:endParaRPr lang="en-US" altLang="ko-KR" sz="2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2"/>
                </a:solidFill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3946846" y="2075679"/>
            <a:ext cx="2833766" cy="311608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7~8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개월 증기 이유식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회분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99864" y="4805203"/>
            <a:ext cx="1950257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dirty="0" smtClean="0">
                <a:solidFill>
                  <a:srgbClr val="002060"/>
                </a:solidFill>
                <a:latin typeface="1훈새마을운동 R" pitchFamily="18" charset="-127"/>
                <a:ea typeface="1훈새마을운동 R" pitchFamily="18" charset="-127"/>
              </a:rPr>
              <a:t>  </a:t>
            </a:r>
            <a:r>
              <a:rPr lang="en-US" altLang="ko-KR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만드는 방법</a:t>
            </a:r>
            <a:endParaRPr lang="ko-KR" altLang="en-US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28761" y="7774997"/>
            <a:ext cx="1800238" cy="388552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1훈검정고무신 Regular" pitchFamily="18" charset="-127"/>
                <a:ea typeface="1훈검정고무신 Regular" pitchFamily="18" charset="-127"/>
              </a:rPr>
              <a:t> </a:t>
            </a:r>
            <a:r>
              <a:rPr lang="ko-KR" altLang="en-US" dirty="0" smtClean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조리 및 영양</a:t>
            </a:r>
            <a:endParaRPr lang="ko-KR" altLang="en-US" dirty="0">
              <a:solidFill>
                <a:schemeClr val="tx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225608" y="4665846"/>
            <a:ext cx="1113931" cy="746480"/>
            <a:chOff x="210677" y="1063686"/>
            <a:chExt cx="772777" cy="602023"/>
          </a:xfrm>
        </p:grpSpPr>
        <p:sp>
          <p:nvSpPr>
            <p:cNvPr id="24" name="폭발 1 23"/>
            <p:cNvSpPr/>
            <p:nvPr/>
          </p:nvSpPr>
          <p:spPr>
            <a:xfrm rot="21219870">
              <a:off x="210677" y="1063686"/>
              <a:ext cx="709784" cy="602023"/>
            </a:xfrm>
            <a:prstGeom prst="irregularSeal1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6" name="TextBox 25"/>
            <p:cNvSpPr txBox="1"/>
            <p:nvPr/>
          </p:nvSpPr>
          <p:spPr>
            <a:xfrm rot="20656012">
              <a:off x="252498" y="1204180"/>
              <a:ext cx="730956" cy="248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b="1" dirty="0" smtClean="0">
                  <a:solidFill>
                    <a:schemeClr val="bg1"/>
                  </a:solidFill>
                </a:rPr>
                <a:t> </a:t>
              </a:r>
              <a:r>
                <a:rPr lang="ko-KR" altLang="en-US" sz="1400" b="1" dirty="0" err="1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초간단</a:t>
              </a:r>
              <a:endParaRPr lang="ko-KR" altLang="en-US" sz="14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428761" y="1610183"/>
            <a:ext cx="3963777" cy="465496"/>
          </a:xfrm>
          <a:prstGeom prst="rect">
            <a:avLst/>
          </a:prstGeom>
          <a:noFill/>
        </p:spPr>
        <p:txBody>
          <a:bodyPr wrap="square" lIns="95235" tIns="47617" rIns="95235" bIns="47617" rtlCol="0">
            <a:spAutoFit/>
          </a:bodyPr>
          <a:lstStyle/>
          <a:p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&lt; </a:t>
            </a:r>
            <a:r>
              <a:rPr lang="ko-KR" altLang="en-US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두부 팽이 </a:t>
            </a:r>
            <a:r>
              <a:rPr lang="ko-KR" altLang="en-US" sz="2400" b="1" dirty="0" err="1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고구마죽</a:t>
            </a:r>
            <a:r>
              <a:rPr lang="ko-KR" altLang="en-US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b="1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2400" b="1" dirty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4" name="Picture 28" descr="표고버섯연두부죽 만들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06" b="10387"/>
          <a:stretch>
            <a:fillRect/>
          </a:stretch>
        </p:blipFill>
        <p:spPr bwMode="auto">
          <a:xfrm>
            <a:off x="586853" y="2262202"/>
            <a:ext cx="2869581" cy="23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디지영이체M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2768</TotalTime>
  <Words>333</Words>
  <Application>Microsoft Office PowerPoint</Application>
  <PresentationFormat>사용자 지정</PresentationFormat>
  <Paragraphs>64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104</cp:revision>
  <cp:lastPrinted>2019-11-25T08:05:56Z</cp:lastPrinted>
  <dcterms:created xsi:type="dcterms:W3CDTF">2015-08-06T10:09:00Z</dcterms:created>
  <dcterms:modified xsi:type="dcterms:W3CDTF">2019-11-25T08:06:32Z</dcterms:modified>
</cp:coreProperties>
</file>