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341" r:id="rId3"/>
    <p:sldId id="342" r:id="rId4"/>
    <p:sldId id="362" r:id="rId5"/>
    <p:sldId id="363" r:id="rId6"/>
    <p:sldId id="364" r:id="rId7"/>
    <p:sldId id="365" r:id="rId8"/>
    <p:sldId id="366" r:id="rId9"/>
    <p:sldId id="367" r:id="rId10"/>
    <p:sldId id="372" r:id="rId11"/>
    <p:sldId id="373" r:id="rId12"/>
    <p:sldId id="374" r:id="rId13"/>
    <p:sldId id="384" r:id="rId14"/>
    <p:sldId id="375" r:id="rId15"/>
    <p:sldId id="385" r:id="rId16"/>
    <p:sldId id="376" r:id="rId17"/>
    <p:sldId id="377" r:id="rId18"/>
    <p:sldId id="378" r:id="rId19"/>
    <p:sldId id="387" r:id="rId20"/>
    <p:sldId id="388" r:id="rId21"/>
    <p:sldId id="380" r:id="rId22"/>
    <p:sldId id="381" r:id="rId23"/>
    <p:sldId id="386" r:id="rId24"/>
    <p:sldId id="382" r:id="rId25"/>
  </p:sldIdLst>
  <p:sldSz cx="9144000" cy="6858000" type="screen4x3"/>
  <p:notesSz cx="6797675" cy="9874250"/>
  <p:embeddedFontLst>
    <p:embeddedFont>
      <p:font typeface="맑은 고딕" pitchFamily="50" charset="-127"/>
      <p:regular r:id="rId28"/>
      <p:bold r:id="rId29"/>
    </p:embeddedFont>
    <p:embeddedFont>
      <p:font typeface="나눔고딕" charset="-127"/>
      <p:regular r:id="rId30"/>
      <p:bold r:id="rId31"/>
    </p:embeddedFont>
    <p:embeddedFont>
      <p:font typeface="HY헤드라인M" pitchFamily="18" charset="-127"/>
      <p:regular r:id="rId32"/>
    </p:embeddedFont>
    <p:embeddedFont>
      <p:font typeface="함초롬돋움" charset="-127"/>
      <p:regular r:id="rId33"/>
      <p:bold r:id="rId34"/>
    </p:embeddedFont>
    <p:embeddedFont>
      <p:font typeface="함초롬바탕" charset="-127"/>
      <p:regular r:id="rId35"/>
      <p:bold r:id="rId36"/>
    </p:embeddedFont>
    <p:embeddedFont>
      <p:font typeface="Segoe UI Semibold" charset="0"/>
      <p:bold r:id="rId3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D3EA"/>
    <a:srgbClr val="CEF57F"/>
    <a:srgbClr val="005783"/>
    <a:srgbClr val="1F497D"/>
    <a:srgbClr val="0000FF"/>
    <a:srgbClr val="008000"/>
    <a:srgbClr val="D9D9D9"/>
    <a:srgbClr val="88C012"/>
    <a:srgbClr val="4F81BD"/>
    <a:srgbClr val="9AB5E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 autoAdjust="0"/>
    <p:restoredTop sz="91736" autoAdjust="0"/>
  </p:normalViewPr>
  <p:slideViewPr>
    <p:cSldViewPr>
      <p:cViewPr>
        <p:scale>
          <a:sx n="75" d="100"/>
          <a:sy n="75" d="100"/>
        </p:scale>
        <p:origin x="-852" y="-186"/>
      </p:cViewPr>
      <p:guideLst>
        <p:guide orient="horz" pos="981"/>
        <p:guide pos="43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9481D-AC05-412F-975C-002E1F5ABB7B}" type="datetimeFigureOut">
              <a:rPr lang="ko-KR" altLang="en-US" smtClean="0"/>
              <a:pPr/>
              <a:t>2013-05-07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485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378485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CC563-358A-4ACF-9045-AD868555BF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7602271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3CC079-92C9-4B47-8812-80842C7DCDBD}" type="datetimeFigureOut">
              <a:rPr lang="ko-KR" altLang="en-US" smtClean="0"/>
              <a:pPr/>
              <a:t>2013-05-07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5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28236-62D5-4EFB-943F-D7AC11853F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8768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28236-62D5-4EFB-943F-D7AC11853FF9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20992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46B7-62D5-4FA5-B4A6-186A3972526A}" type="datetimeFigureOut">
              <a:rPr lang="ko-KR" altLang="en-US" smtClean="0"/>
              <a:pPr/>
              <a:t>2013-05-07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ED8B-45FB-4071-A5A9-754989B2B70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5"/>
          <p:cNvPicPr>
            <a:picLocks noChangeAspect="1" noChangeArrowheads="1"/>
          </p:cNvPicPr>
          <p:nvPr userDrawn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46B7-62D5-4FA5-B4A6-186A3972526A}" type="datetimeFigureOut">
              <a:rPr lang="ko-KR" altLang="en-US" smtClean="0"/>
              <a:pPr/>
              <a:t>2013-05-07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ED8B-45FB-4071-A5A9-754989B2B70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1"/>
          <p:cNvSpPr txBox="1">
            <a:spLocks/>
          </p:cNvSpPr>
          <p:nvPr userDrawn="1"/>
        </p:nvSpPr>
        <p:spPr bwMode="auto">
          <a:xfrm>
            <a:off x="0" y="0"/>
            <a:ext cx="9144000" cy="620713"/>
          </a:xfrm>
          <a:prstGeom prst="rect">
            <a:avLst/>
          </a:prstGeom>
          <a:gradFill rotWithShape="1">
            <a:gsLst>
              <a:gs pos="0">
                <a:srgbClr val="004588"/>
              </a:gs>
              <a:gs pos="100000">
                <a:srgbClr val="2177B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vert="horz" wrap="square" lIns="16200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Contents</a:t>
            </a:r>
            <a:endParaRPr kumimoji="1" lang="ko-KR" alt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4038600" cy="507342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038600" cy="507342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46B7-62D5-4FA5-B4A6-186A3972526A}" type="datetimeFigureOut">
              <a:rPr lang="ko-KR" altLang="en-US" smtClean="0"/>
              <a:pPr/>
              <a:t>2013-05-07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ED8B-45FB-4071-A5A9-754989B2B70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250825" y="836150"/>
            <a:ext cx="8640763" cy="0"/>
          </a:xfrm>
          <a:prstGeom prst="line">
            <a:avLst/>
          </a:prstGeom>
          <a:ln w="57150">
            <a:solidFill>
              <a:srgbClr val="2177B3"/>
            </a:solidFill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0432" y="6581775"/>
            <a:ext cx="433388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슬라이드 번호 개체 틀 5"/>
          <p:cNvSpPr txBox="1">
            <a:spLocks/>
          </p:cNvSpPr>
          <p:nvPr userDrawn="1"/>
        </p:nvSpPr>
        <p:spPr>
          <a:xfrm>
            <a:off x="4211638" y="6584950"/>
            <a:ext cx="647700" cy="288925"/>
          </a:xfrm>
          <a:prstGeom prst="rect">
            <a:avLst/>
          </a:prstGeom>
        </p:spPr>
        <p:txBody>
          <a:bodyPr anchor="ctr"/>
          <a:lstStyle>
            <a:lvl1pPr algn="l">
              <a:defRPr sz="1000">
                <a:solidFill>
                  <a:schemeClr val="tx1"/>
                </a:solidFill>
                <a:latin typeface="Segoe UI Semibold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ea typeface="+mn-ea"/>
              </a:rPr>
              <a:t>Page </a:t>
            </a:r>
            <a:fld id="{B00F3A98-05C2-41C4-BF53-EC20D58259BB}" type="slidenum">
              <a:rPr kumimoji="0" lang="ko-KR" altLang="en-US" sz="900" smtClean="0"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900" dirty="0">
              <a:ea typeface="+mn-ea"/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4167188" y="6669088"/>
            <a:ext cx="85725" cy="134937"/>
          </a:xfrm>
          <a:prstGeom prst="rect">
            <a:avLst/>
          </a:prstGeom>
          <a:solidFill>
            <a:srgbClr val="F7AE3A"/>
          </a:solidFill>
          <a:ln>
            <a:solidFill>
              <a:srgbClr val="F7A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ED8B-45FB-4071-A5A9-754989B2B70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슬라이드 번호 개체 틀 5"/>
          <p:cNvSpPr txBox="1">
            <a:spLocks/>
          </p:cNvSpPr>
          <p:nvPr userDrawn="1"/>
        </p:nvSpPr>
        <p:spPr>
          <a:xfrm>
            <a:off x="4139952" y="6508409"/>
            <a:ext cx="819646" cy="288925"/>
          </a:xfrm>
          <a:prstGeom prst="rect">
            <a:avLst/>
          </a:prstGeom>
        </p:spPr>
        <p:txBody>
          <a:bodyPr anchor="ctr"/>
          <a:lstStyle>
            <a:lvl1pPr algn="l">
              <a:defRPr sz="1000">
                <a:solidFill>
                  <a:schemeClr val="tx1"/>
                </a:solidFill>
                <a:latin typeface="Segoe UI Semibold" pitchFamily="34" charset="0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n-ea"/>
                <a:ea typeface="+mn-ea"/>
              </a:rPr>
              <a:t>- </a:t>
            </a:r>
            <a:fld id="{B00F3A98-05C2-41C4-BF53-EC20D58259BB}" type="slidenum">
              <a:rPr kumimoji="0" lang="ko-KR" altLang="en-US" sz="1200" b="1" smtClean="0">
                <a:latin typeface="+mn-ea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ko-KR" altLang="en-US" sz="1200" b="1" dirty="0" smtClean="0">
                <a:latin typeface="+mn-ea"/>
                <a:ea typeface="+mn-ea"/>
              </a:rPr>
              <a:t> </a:t>
            </a:r>
            <a:r>
              <a:rPr kumimoji="0" lang="en-US" altLang="ko-KR" sz="1200" b="1" dirty="0" smtClean="0">
                <a:latin typeface="+mn-ea"/>
                <a:ea typeface="+mn-ea"/>
              </a:rPr>
              <a:t>-</a:t>
            </a:r>
            <a:endParaRPr kumimoji="0" lang="ko-KR" altLang="en-US" sz="1200" b="1" dirty="0">
              <a:latin typeface="+mn-ea"/>
              <a:ea typeface="+mn-ea"/>
            </a:endParaRPr>
          </a:p>
        </p:txBody>
      </p:sp>
      <p:cxnSp>
        <p:nvCxnSpPr>
          <p:cNvPr id="17" name="직선 연결선 16"/>
          <p:cNvCxnSpPr/>
          <p:nvPr userDrawn="1"/>
        </p:nvCxnSpPr>
        <p:spPr>
          <a:xfrm>
            <a:off x="251520" y="6453336"/>
            <a:ext cx="8640763" cy="0"/>
          </a:xfrm>
          <a:prstGeom prst="line">
            <a:avLst/>
          </a:prstGeom>
          <a:ln w="28575">
            <a:solidFill>
              <a:srgbClr val="5E89C7"/>
            </a:solidFill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0" name="Picture 4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3" y="6488640"/>
            <a:ext cx="1561997" cy="19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#1"/>
          <p:cNvPicPr>
            <a:picLocks noChangeAspect="1" noChangeArrowheads="1"/>
          </p:cNvPicPr>
          <p:nvPr userDrawn="1"/>
        </p:nvPicPr>
        <p:blipFill>
          <a:blip r:embed="rId3" cstate="print"/>
          <a:srcRect l="74409" t="87801" b="2754"/>
          <a:stretch>
            <a:fillRect/>
          </a:stretch>
        </p:blipFill>
        <p:spPr bwMode="auto">
          <a:xfrm>
            <a:off x="172142" y="6453336"/>
            <a:ext cx="1044057" cy="289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그림 27" descr="21.pn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760"/>
          <a:stretch>
            <a:fillRect/>
          </a:stretch>
        </p:blipFill>
        <p:spPr bwMode="auto">
          <a:xfrm>
            <a:off x="3923928" y="3274"/>
            <a:ext cx="495300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직선 연결선 28"/>
          <p:cNvCxnSpPr/>
          <p:nvPr userDrawn="1"/>
        </p:nvCxnSpPr>
        <p:spPr>
          <a:xfrm>
            <a:off x="250825" y="730796"/>
            <a:ext cx="8640763" cy="0"/>
          </a:xfrm>
          <a:prstGeom prst="line">
            <a:avLst/>
          </a:prstGeom>
          <a:ln w="57150">
            <a:solidFill>
              <a:srgbClr val="5E89C7"/>
            </a:solidFill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0" name="그림 15" descr="14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2794"/>
            <a:ext cx="334963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46B7-62D5-4FA5-B4A6-186A3972526A}" type="datetimeFigureOut">
              <a:rPr lang="ko-KR" altLang="en-US" smtClean="0"/>
              <a:pPr/>
              <a:t>2013-05-07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ED8B-45FB-4071-A5A9-754989B2B70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76297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646B7-62D5-4FA5-B4A6-186A3972526A}" type="datetimeFigureOut">
              <a:rPr lang="ko-KR" altLang="en-US" smtClean="0"/>
              <a:pPr/>
              <a:t>2013-05-07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DED8B-45FB-4071-A5A9-754989B2B70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9" r:id="rId5"/>
    <p:sldLayoutId id="2147483660" r:id="rId6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097449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31750">
              <a:bevelT w="0" h="38100"/>
              <a:contourClr>
                <a:schemeClr val="bg2">
                  <a:lumMod val="10000"/>
                </a:schemeClr>
              </a:contourClr>
            </a:sp3d>
          </a:bodyPr>
          <a:lstStyle/>
          <a:p>
            <a:pPr algn="ctr"/>
            <a:r>
              <a:rPr lang="ko-KR" altLang="en-US" sz="4000" b="1" dirty="0" err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비산업부문</a:t>
            </a:r>
            <a:r>
              <a:rPr lang="ko-KR" altLang="en-US" sz="40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 온실가스 감축 가이드라인 개발 및 보급</a:t>
            </a:r>
            <a:r>
              <a:rPr lang="en-US" altLang="ko-KR" sz="40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·</a:t>
            </a:r>
            <a:r>
              <a:rPr lang="ko-KR" altLang="en-US" sz="40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확산</a:t>
            </a:r>
            <a:endParaRPr lang="ko-KR" altLang="en-US" sz="40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2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114300" dist="381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84170" y="4433280"/>
            <a:ext cx="2818997" cy="1092607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r"/>
            <a:endParaRPr lang="en-US" altLang="ko-KR" sz="1600" b="1" dirty="0" smtClean="0"/>
          </a:p>
          <a:p>
            <a:pPr algn="r"/>
            <a:r>
              <a:rPr lang="ko-KR" altLang="en-US" sz="2400" b="1" dirty="0" smtClean="0">
                <a:solidFill>
                  <a:srgbClr val="002060"/>
                </a:solidFill>
                <a:latin typeface="+mn-ea"/>
              </a:rPr>
              <a:t>박 필 주</a:t>
            </a:r>
            <a:endParaRPr lang="en-US" altLang="ko-KR" sz="2400" b="1" dirty="0" smtClean="0">
              <a:solidFill>
                <a:srgbClr val="002060"/>
              </a:solidFill>
              <a:latin typeface="+mn-ea"/>
            </a:endParaRPr>
          </a:p>
          <a:p>
            <a:pPr algn="r">
              <a:spcBef>
                <a:spcPts val="600"/>
              </a:spcBef>
            </a:pPr>
            <a:r>
              <a:rPr lang="ko-KR" altLang="en-US" sz="2000" b="1" dirty="0" smtClean="0">
                <a:solidFill>
                  <a:srgbClr val="002060"/>
                </a:solidFill>
                <a:latin typeface="+mn-ea"/>
              </a:rPr>
              <a:t>탄소경영실장</a:t>
            </a:r>
            <a:endParaRPr lang="en-US" altLang="ko-KR" sz="2000" b="1" dirty="0" smtClean="0">
              <a:solidFill>
                <a:srgbClr val="002060"/>
              </a:solidFill>
              <a:latin typeface="+mn-ea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435220"/>
            <a:ext cx="3456384" cy="442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90934" y="5755389"/>
            <a:ext cx="1882893" cy="707886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r"/>
            <a:endParaRPr lang="en-US" altLang="ko-KR" sz="1600" b="1" dirty="0" smtClean="0"/>
          </a:p>
          <a:p>
            <a:pPr algn="ctr"/>
            <a:r>
              <a:rPr lang="en-US" altLang="ko-KR" sz="2400" b="1" dirty="0" smtClean="0">
                <a:solidFill>
                  <a:srgbClr val="002060"/>
                </a:solidFill>
                <a:latin typeface="+mn-ea"/>
              </a:rPr>
              <a:t>2013.4.25</a:t>
            </a:r>
            <a:endParaRPr lang="en-US" altLang="ko-KR" sz="2000" b="1" dirty="0" smtClean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42984" y="169184"/>
            <a:ext cx="1800200" cy="504056"/>
          </a:xfrm>
          <a:prstGeom prst="rect">
            <a:avLst/>
          </a:prstGeom>
          <a:noFill/>
          <a:ln w="28575">
            <a:solidFill>
              <a:srgbClr val="CEF5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/>
              <a:t>지자체</a:t>
            </a:r>
            <a:r>
              <a:rPr lang="ko-KR" altLang="en-US" sz="1400" b="1" dirty="0" smtClean="0"/>
              <a:t> 공무원 대상 사업 설명회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우리 정부는 공식적으로 온실가스 감축의지 표명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ea"/>
                <a:cs typeface="+mj-cs"/>
              </a:rPr>
              <a:t>1.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ea"/>
                <a:cs typeface="+mj-cs"/>
              </a:rPr>
              <a:t>사업배경 및 필요성</a:t>
            </a:r>
          </a:p>
        </p:txBody>
      </p:sp>
      <p:sp>
        <p:nvSpPr>
          <p:cNvPr id="7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28092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제 </a:t>
            </a:r>
            <a:r>
              <a:rPr lang="en-US" altLang="ko-KR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15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차 기후변화당사국 총회에서 자발적으로 </a:t>
            </a:r>
            <a:r>
              <a:rPr lang="en-US" altLang="ko-KR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“</a:t>
            </a:r>
            <a:r>
              <a:rPr lang="ko-KR" altLang="en-US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국가 온실가스 감축 목표를 </a:t>
            </a:r>
            <a:r>
              <a:rPr lang="en-US" altLang="ko-KR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2020</a:t>
            </a:r>
            <a:r>
              <a:rPr lang="ko-KR" altLang="en-US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년 </a:t>
            </a:r>
            <a:r>
              <a:rPr lang="en-US" altLang="ko-KR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BAU </a:t>
            </a:r>
            <a:r>
              <a:rPr lang="ko-KR" altLang="en-US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대비</a:t>
            </a:r>
            <a:r>
              <a:rPr lang="en-US" altLang="ko-KR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30% </a:t>
            </a:r>
            <a:r>
              <a:rPr lang="ko-KR" altLang="en-US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감축</a:t>
            </a:r>
            <a:r>
              <a:rPr lang="en-US" altLang="ko-KR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”</a:t>
            </a:r>
            <a:r>
              <a:rPr lang="ko-KR" altLang="en-US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선언하고</a:t>
            </a:r>
            <a:r>
              <a:rPr lang="en-US" altLang="ko-KR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, 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부문별∙업종별∙연도별  감축안 제시</a:t>
            </a:r>
            <a:endParaRPr lang="en-US" altLang="ko-KR" sz="1700" b="1" dirty="0" smtClean="0">
              <a:latin typeface="나눔고딕" pitchFamily="50" charset="-127"/>
              <a:ea typeface="나눔고딕" pitchFamily="50" charset="-127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비산업부문</a:t>
            </a:r>
            <a:r>
              <a:rPr lang="en-US" altLang="ko-KR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(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수송</a:t>
            </a:r>
            <a:r>
              <a:rPr lang="en-US" altLang="ko-KR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, 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가정</a:t>
            </a:r>
            <a:r>
              <a:rPr lang="en-US" altLang="ko-KR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·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상업</a:t>
            </a:r>
            <a:r>
              <a:rPr lang="en-US" altLang="ko-KR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, 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공공기타</a:t>
            </a:r>
            <a:r>
              <a:rPr lang="en-US" altLang="ko-KR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)</a:t>
            </a: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의 온실가스 감축 목표는 총 국가 온실가스 감축 목표의 </a:t>
            </a:r>
            <a:r>
              <a:rPr lang="en-US" altLang="ko-KR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36.7%</a:t>
            </a:r>
            <a:r>
              <a:rPr lang="ko-KR" altLang="en-US" sz="17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에 해당</a:t>
            </a:r>
            <a:endParaRPr lang="en-US" altLang="ko-KR" sz="17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국내 온실가스 배출현황 및 부문별 감축목표</a:t>
            </a:r>
            <a:endParaRPr lang="en-US" altLang="ko-KR" sz="1700" b="1" dirty="0" smtClean="0">
              <a:latin typeface="나눔고딕" pitchFamily="50" charset="-127"/>
              <a:ea typeface="나눔고딕" pitchFamily="50" charset="-127"/>
              <a:sym typeface="Wingdings" pitchFamily="2" charset="2"/>
            </a:endParaRPr>
          </a:p>
          <a:p>
            <a:pPr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6224" y="3574321"/>
            <a:ext cx="36618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&lt; 2007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년 부문별 온실가스 배출량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82" y="3889492"/>
            <a:ext cx="3464770" cy="2389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687" y="3835557"/>
            <a:ext cx="3300431" cy="24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936295" y="3501008"/>
            <a:ext cx="3600400" cy="2808312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97547" y="3563288"/>
            <a:ext cx="36618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&lt; 2020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년 부문별 온실가스 감축목표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63116" y="4278288"/>
            <a:ext cx="18986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b="1" dirty="0" smtClean="0">
                <a:latin typeface="+mn-ea"/>
              </a:rPr>
              <a:t>[</a:t>
            </a:r>
            <a:r>
              <a:rPr lang="ko-KR" altLang="en-US" sz="1000" b="1" dirty="0" smtClean="0">
                <a:latin typeface="+mn-ea"/>
              </a:rPr>
              <a:t>단위 </a:t>
            </a:r>
            <a:r>
              <a:rPr lang="en-US" altLang="ko-KR" sz="1000" b="1" dirty="0" smtClean="0">
                <a:latin typeface="+mn-ea"/>
              </a:rPr>
              <a:t>: </a:t>
            </a:r>
            <a:r>
              <a:rPr lang="ko-KR" altLang="en-US" sz="1000" b="1" dirty="0" err="1" smtClean="0">
                <a:latin typeface="+mn-ea"/>
              </a:rPr>
              <a:t>백만톤</a:t>
            </a:r>
            <a:r>
              <a:rPr lang="ko-KR" altLang="en-US" sz="1000" b="1" dirty="0" smtClean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CO</a:t>
            </a:r>
            <a:r>
              <a:rPr lang="en-US" altLang="ko-KR" sz="1000" b="1" baseline="-25000" dirty="0" smtClean="0">
                <a:latin typeface="+mn-ea"/>
              </a:rPr>
              <a:t>2</a:t>
            </a:r>
            <a:r>
              <a:rPr lang="en-US" altLang="ko-KR" sz="1000" b="1" dirty="0" smtClean="0">
                <a:latin typeface="+mn-ea"/>
              </a:rPr>
              <a:t>eq]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14968" y="3899960"/>
            <a:ext cx="18986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b="1" dirty="0" smtClean="0">
                <a:latin typeface="+mn-ea"/>
              </a:rPr>
              <a:t>[</a:t>
            </a:r>
            <a:r>
              <a:rPr lang="ko-KR" altLang="en-US" sz="1000" b="1" dirty="0" smtClean="0">
                <a:latin typeface="+mn-ea"/>
              </a:rPr>
              <a:t>단위 </a:t>
            </a:r>
            <a:r>
              <a:rPr lang="en-US" altLang="ko-KR" sz="1000" b="1" dirty="0" smtClean="0">
                <a:latin typeface="+mn-ea"/>
              </a:rPr>
              <a:t>: </a:t>
            </a:r>
            <a:r>
              <a:rPr lang="ko-KR" altLang="en-US" sz="1000" b="1" dirty="0" err="1" smtClean="0">
                <a:latin typeface="+mn-ea"/>
              </a:rPr>
              <a:t>백만톤</a:t>
            </a:r>
            <a:r>
              <a:rPr lang="ko-KR" altLang="en-US" sz="1000" b="1" dirty="0" smtClean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CO</a:t>
            </a:r>
            <a:r>
              <a:rPr lang="en-US" altLang="ko-KR" sz="1000" b="1" baseline="-25000" dirty="0" smtClean="0">
                <a:latin typeface="+mn-ea"/>
              </a:rPr>
              <a:t>2</a:t>
            </a:r>
            <a:r>
              <a:rPr lang="en-US" altLang="ko-KR" sz="1000" b="1" dirty="0" smtClean="0">
                <a:latin typeface="+mn-ea"/>
              </a:rPr>
              <a:t>eq]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752719" y="3501008"/>
            <a:ext cx="3744416" cy="2808312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산업부문은 </a:t>
            </a:r>
            <a:r>
              <a:rPr kumimoji="1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“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온실가스∙에너지 목표관리제</a:t>
            </a:r>
            <a:r>
              <a:rPr kumimoji="1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”</a:t>
            </a:r>
            <a:r>
              <a:rPr kumimoji="1" lang="ko-KR" altLang="en-US" sz="2200" b="1" i="0" u="none" strike="noStrike" kern="0" cap="none" spc="0" normalizeH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 도입∙시행</a:t>
            </a:r>
            <a:endParaRPr kumimoji="1" lang="ko-KR" altLang="en-US" sz="22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1.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사업배경 및 필요성</a:t>
            </a:r>
          </a:p>
        </p:txBody>
      </p:sp>
      <p:sp>
        <p:nvSpPr>
          <p:cNvPr id="7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319832" cy="154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온실가스 배출량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에너지 사용량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등에 대해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기업과 정부가 효율적 감축목표를 협의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∙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설정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하고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인센티브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패널티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등을 통해 감축 목표의 효율적 달성 유도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US" altLang="ko-KR" sz="1700" b="1" dirty="0" smtClean="0">
                <a:latin typeface="+mn-ea"/>
                <a:sym typeface="Wingdings" pitchFamily="2" charset="2"/>
              </a:rPr>
              <a:t>2012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년 목표설정 대상 관리업체는 총 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458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개로 우리나라 전체 배출량의 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2/3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차지하고 있으며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대부분이 산업 부문에 편중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되어 있음</a:t>
            </a:r>
          </a:p>
        </p:txBody>
      </p:sp>
      <p:grpSp>
        <p:nvGrpSpPr>
          <p:cNvPr id="14" name="그룹 74"/>
          <p:cNvGrpSpPr/>
          <p:nvPr/>
        </p:nvGrpSpPr>
        <p:grpSpPr>
          <a:xfrm>
            <a:off x="1619672" y="3429000"/>
            <a:ext cx="5544616" cy="2645542"/>
            <a:chOff x="952623" y="3867425"/>
            <a:chExt cx="3835401" cy="1881898"/>
          </a:xfrm>
        </p:grpSpPr>
        <p:sp>
          <p:nvSpPr>
            <p:cNvPr id="15" name="Freeform 124"/>
            <p:cNvSpPr>
              <a:spLocks/>
            </p:cNvSpPr>
            <p:nvPr/>
          </p:nvSpPr>
          <p:spPr bwMode="auto">
            <a:xfrm>
              <a:off x="960561" y="5283571"/>
              <a:ext cx="3827463" cy="261442"/>
            </a:xfrm>
            <a:custGeom>
              <a:avLst/>
              <a:gdLst/>
              <a:ahLst/>
              <a:cxnLst>
                <a:cxn ang="0">
                  <a:pos x="214" y="0"/>
                </a:cxn>
                <a:cxn ang="0">
                  <a:pos x="0" y="187"/>
                </a:cxn>
                <a:cxn ang="0">
                  <a:pos x="1798" y="185"/>
                </a:cxn>
                <a:cxn ang="0">
                  <a:pos x="1930" y="77"/>
                </a:cxn>
                <a:cxn ang="0">
                  <a:pos x="214" y="0"/>
                </a:cxn>
              </a:cxnLst>
              <a:rect l="0" t="0" r="r" b="b"/>
              <a:pathLst>
                <a:path w="1930" h="187">
                  <a:moveTo>
                    <a:pt x="214" y="0"/>
                  </a:moveTo>
                  <a:lnTo>
                    <a:pt x="0" y="187"/>
                  </a:lnTo>
                  <a:lnTo>
                    <a:pt x="1798" y="185"/>
                  </a:lnTo>
                  <a:lnTo>
                    <a:pt x="1930" y="77"/>
                  </a:lnTo>
                  <a:lnTo>
                    <a:pt x="2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tx1">
                    <a:alpha val="0"/>
                  </a:schemeClr>
                </a:gs>
                <a:gs pos="100000">
                  <a:schemeClr val="tx1">
                    <a:gamma/>
                    <a:shade val="0"/>
                    <a:invGamma/>
                    <a:alpha val="24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grpSp>
          <p:nvGrpSpPr>
            <p:cNvPr id="19" name="Group 125"/>
            <p:cNvGrpSpPr>
              <a:grpSpLocks/>
            </p:cNvGrpSpPr>
            <p:nvPr/>
          </p:nvGrpSpPr>
          <p:grpSpPr bwMode="auto">
            <a:xfrm>
              <a:off x="1195511" y="3867425"/>
              <a:ext cx="3360738" cy="1401621"/>
              <a:chOff x="2455" y="1387"/>
              <a:chExt cx="1285" cy="790"/>
            </a:xfrm>
          </p:grpSpPr>
          <p:sp>
            <p:nvSpPr>
              <p:cNvPr id="46" name="Freeform 126"/>
              <p:cNvSpPr>
                <a:spLocks/>
              </p:cNvSpPr>
              <p:nvPr/>
            </p:nvSpPr>
            <p:spPr bwMode="auto">
              <a:xfrm>
                <a:off x="2455" y="1387"/>
                <a:ext cx="1266" cy="790"/>
              </a:xfrm>
              <a:custGeom>
                <a:avLst/>
                <a:gdLst>
                  <a:gd name="T0" fmla="*/ 1266 w 2132"/>
                  <a:gd name="T1" fmla="*/ 790 h 1316"/>
                  <a:gd name="T2" fmla="*/ 0 w 2132"/>
                  <a:gd name="T3" fmla="*/ 790 h 1316"/>
                  <a:gd name="T4" fmla="*/ 0 w 2132"/>
                  <a:gd name="T5" fmla="*/ 0 h 1316"/>
                  <a:gd name="T6" fmla="*/ 0 60000 65536"/>
                  <a:gd name="T7" fmla="*/ 0 60000 65536"/>
                  <a:gd name="T8" fmla="*/ 0 60000 65536"/>
                  <a:gd name="T9" fmla="*/ 0 w 2132"/>
                  <a:gd name="T10" fmla="*/ 0 h 1316"/>
                  <a:gd name="T11" fmla="*/ 2132 w 2132"/>
                  <a:gd name="T12" fmla="*/ 1316 h 131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32" h="1316">
                    <a:moveTo>
                      <a:pt x="2132" y="1316"/>
                    </a:moveTo>
                    <a:lnTo>
                      <a:pt x="0" y="131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5F5F5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7" name="Line 127"/>
              <p:cNvSpPr>
                <a:spLocks noChangeShapeType="1"/>
              </p:cNvSpPr>
              <p:nvPr/>
            </p:nvSpPr>
            <p:spPr bwMode="auto">
              <a:xfrm>
                <a:off x="2462" y="2006"/>
                <a:ext cx="1275" cy="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8" name="Line 128"/>
              <p:cNvSpPr>
                <a:spLocks noChangeShapeType="1"/>
              </p:cNvSpPr>
              <p:nvPr/>
            </p:nvSpPr>
            <p:spPr bwMode="auto">
              <a:xfrm>
                <a:off x="2465" y="1838"/>
                <a:ext cx="1275" cy="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9" name="Line 129"/>
              <p:cNvSpPr>
                <a:spLocks noChangeShapeType="1"/>
              </p:cNvSpPr>
              <p:nvPr/>
            </p:nvSpPr>
            <p:spPr bwMode="auto">
              <a:xfrm>
                <a:off x="2462" y="1668"/>
                <a:ext cx="1275" cy="2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0" name="Line 130"/>
              <p:cNvSpPr>
                <a:spLocks noChangeShapeType="1"/>
              </p:cNvSpPr>
              <p:nvPr/>
            </p:nvSpPr>
            <p:spPr bwMode="auto">
              <a:xfrm>
                <a:off x="2462" y="1502"/>
                <a:ext cx="1275" cy="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1" name="Line 131"/>
              <p:cNvSpPr>
                <a:spLocks noChangeShapeType="1"/>
              </p:cNvSpPr>
              <p:nvPr/>
            </p:nvSpPr>
            <p:spPr bwMode="auto">
              <a:xfrm>
                <a:off x="2462" y="1585"/>
                <a:ext cx="1275" cy="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2" name="Line 132"/>
              <p:cNvSpPr>
                <a:spLocks noChangeShapeType="1"/>
              </p:cNvSpPr>
              <p:nvPr/>
            </p:nvSpPr>
            <p:spPr bwMode="auto">
              <a:xfrm>
                <a:off x="2462" y="1755"/>
                <a:ext cx="1275" cy="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3" name="Line 133"/>
              <p:cNvSpPr>
                <a:spLocks noChangeShapeType="1"/>
              </p:cNvSpPr>
              <p:nvPr/>
            </p:nvSpPr>
            <p:spPr bwMode="auto">
              <a:xfrm>
                <a:off x="2462" y="1923"/>
                <a:ext cx="1275" cy="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4" name="Line 134"/>
              <p:cNvSpPr>
                <a:spLocks noChangeShapeType="1"/>
              </p:cNvSpPr>
              <p:nvPr/>
            </p:nvSpPr>
            <p:spPr bwMode="auto">
              <a:xfrm>
                <a:off x="2462" y="2090"/>
                <a:ext cx="1275" cy="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20" name="Freeform 135"/>
            <p:cNvSpPr>
              <a:spLocks/>
            </p:cNvSpPr>
            <p:nvPr/>
          </p:nvSpPr>
          <p:spPr bwMode="auto">
            <a:xfrm>
              <a:off x="955798" y="5269046"/>
              <a:ext cx="3784600" cy="140404"/>
            </a:xfrm>
            <a:custGeom>
              <a:avLst/>
              <a:gdLst>
                <a:gd name="T0" fmla="*/ 147 w 1447"/>
                <a:gd name="T1" fmla="*/ 0 h 61"/>
                <a:gd name="T2" fmla="*/ 2384 w 1447"/>
                <a:gd name="T3" fmla="*/ 0 h 61"/>
                <a:gd name="T4" fmla="*/ 2249 w 1447"/>
                <a:gd name="T5" fmla="*/ 58 h 61"/>
                <a:gd name="T6" fmla="*/ 0 w 1447"/>
                <a:gd name="T7" fmla="*/ 55 h 61"/>
                <a:gd name="T8" fmla="*/ 147 w 1447"/>
                <a:gd name="T9" fmla="*/ 0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7"/>
                <a:gd name="T16" fmla="*/ 0 h 61"/>
                <a:gd name="T17" fmla="*/ 1447 w 1447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7" h="61">
                  <a:moveTo>
                    <a:pt x="89" y="0"/>
                  </a:moveTo>
                  <a:lnTo>
                    <a:pt x="1447" y="0"/>
                  </a:lnTo>
                  <a:lnTo>
                    <a:pt x="1365" y="61"/>
                  </a:ln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Freeform 136"/>
            <p:cNvSpPr>
              <a:spLocks/>
            </p:cNvSpPr>
            <p:nvPr/>
          </p:nvSpPr>
          <p:spPr bwMode="auto">
            <a:xfrm>
              <a:off x="4503861" y="5269046"/>
              <a:ext cx="233363" cy="198503"/>
            </a:xfrm>
            <a:custGeom>
              <a:avLst/>
              <a:gdLst>
                <a:gd name="T0" fmla="*/ 0 w 126"/>
                <a:gd name="T1" fmla="*/ 82 h 135"/>
                <a:gd name="T2" fmla="*/ 147 w 126"/>
                <a:gd name="T3" fmla="*/ 24 h 135"/>
                <a:gd name="T4" fmla="*/ 147 w 126"/>
                <a:gd name="T5" fmla="*/ 0 h 135"/>
                <a:gd name="T6" fmla="*/ 7 w 126"/>
                <a:gd name="T7" fmla="*/ 55 h 135"/>
                <a:gd name="T8" fmla="*/ 0 w 126"/>
                <a:gd name="T9" fmla="*/ 82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6"/>
                <a:gd name="T16" fmla="*/ 0 h 135"/>
                <a:gd name="T17" fmla="*/ 126 w 126"/>
                <a:gd name="T18" fmla="*/ 135 h 1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6" h="135">
                  <a:moveTo>
                    <a:pt x="0" y="135"/>
                  </a:moveTo>
                  <a:lnTo>
                    <a:pt x="126" y="39"/>
                  </a:lnTo>
                  <a:lnTo>
                    <a:pt x="126" y="0"/>
                  </a:lnTo>
                  <a:lnTo>
                    <a:pt x="6" y="90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Freeform 137"/>
            <p:cNvSpPr>
              <a:spLocks/>
            </p:cNvSpPr>
            <p:nvPr/>
          </p:nvSpPr>
          <p:spPr bwMode="auto">
            <a:xfrm>
              <a:off x="952623" y="5404608"/>
              <a:ext cx="3557588" cy="65360"/>
            </a:xfrm>
            <a:custGeom>
              <a:avLst/>
              <a:gdLst>
                <a:gd name="T0" fmla="*/ 0 w 1986"/>
                <a:gd name="T1" fmla="*/ 27 h 63"/>
                <a:gd name="T2" fmla="*/ 2239 w 1986"/>
                <a:gd name="T3" fmla="*/ 27 h 63"/>
                <a:gd name="T4" fmla="*/ 2241 w 1986"/>
                <a:gd name="T5" fmla="*/ 3 h 63"/>
                <a:gd name="T6" fmla="*/ 0 w 1986"/>
                <a:gd name="T7" fmla="*/ 0 h 63"/>
                <a:gd name="T8" fmla="*/ 0 w 1986"/>
                <a:gd name="T9" fmla="*/ 27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86"/>
                <a:gd name="T16" fmla="*/ 0 h 63"/>
                <a:gd name="T17" fmla="*/ 1986 w 1986"/>
                <a:gd name="T18" fmla="*/ 63 h 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86" h="63">
                  <a:moveTo>
                    <a:pt x="0" y="63"/>
                  </a:moveTo>
                  <a:lnTo>
                    <a:pt x="1984" y="63"/>
                  </a:lnTo>
                  <a:lnTo>
                    <a:pt x="1986" y="6"/>
                  </a:lnTo>
                  <a:lnTo>
                    <a:pt x="0" y="0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grpSp>
          <p:nvGrpSpPr>
            <p:cNvPr id="23" name="그룹 10"/>
            <p:cNvGrpSpPr/>
            <p:nvPr/>
          </p:nvGrpSpPr>
          <p:grpSpPr>
            <a:xfrm>
              <a:off x="2796195" y="4926932"/>
              <a:ext cx="576825" cy="822386"/>
              <a:chOff x="2908423" y="4926932"/>
              <a:chExt cx="576825" cy="822386"/>
            </a:xfrm>
          </p:grpSpPr>
          <p:sp>
            <p:nvSpPr>
              <p:cNvPr id="41" name="Text Box 142"/>
              <p:cNvSpPr txBox="1">
                <a:spLocks noChangeArrowheads="1"/>
              </p:cNvSpPr>
              <p:nvPr/>
            </p:nvSpPr>
            <p:spPr bwMode="auto">
              <a:xfrm>
                <a:off x="2908423" y="5552276"/>
                <a:ext cx="576825" cy="197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5pPr>
                <a:lvl6pPr marL="25146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6pPr>
                <a:lvl7pPr marL="29718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7pPr>
                <a:lvl8pPr marL="34290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8pPr>
                <a:lvl9pPr marL="38862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</a:pPr>
                <a:r>
                  <a:rPr lang="ko-KR" altLang="en-US" sz="1200" dirty="0" smtClean="0">
                    <a:latin typeface="+mj-lt"/>
                    <a:ea typeface="HY헤드라인M" pitchFamily="18" charset="-127"/>
                  </a:rPr>
                  <a:t>건물</a:t>
                </a:r>
                <a:r>
                  <a:rPr lang="en-US" altLang="ko-KR" sz="1200" dirty="0" smtClean="0">
                    <a:latin typeface="+mj-lt"/>
                    <a:ea typeface="HY헤드라인M" pitchFamily="18" charset="-127"/>
                  </a:rPr>
                  <a:t>·</a:t>
                </a:r>
                <a:r>
                  <a:rPr lang="ko-KR" altLang="en-US" sz="1200" dirty="0" smtClean="0">
                    <a:latin typeface="+mj-lt"/>
                    <a:ea typeface="HY헤드라인M" pitchFamily="18" charset="-127"/>
                  </a:rPr>
                  <a:t>수송</a:t>
                </a:r>
                <a:endParaRPr lang="ko-KR" altLang="en-US" sz="1200" dirty="0">
                  <a:latin typeface="+mj-lt"/>
                  <a:ea typeface="HY헤드라인M" pitchFamily="18" charset="-127"/>
                </a:endParaRPr>
              </a:p>
            </p:txBody>
          </p:sp>
          <p:grpSp>
            <p:nvGrpSpPr>
              <p:cNvPr id="42" name="Group 143"/>
              <p:cNvGrpSpPr>
                <a:grpSpLocks/>
              </p:cNvGrpSpPr>
              <p:nvPr/>
            </p:nvGrpSpPr>
            <p:grpSpPr bwMode="auto">
              <a:xfrm>
                <a:off x="3124320" y="5172116"/>
                <a:ext cx="355600" cy="118717"/>
                <a:chOff x="2726" y="1758"/>
                <a:chExt cx="136" cy="327"/>
              </a:xfrm>
            </p:grpSpPr>
            <p:sp>
              <p:nvSpPr>
                <p:cNvPr id="44" name="AutoShape 144"/>
                <p:cNvSpPr>
                  <a:spLocks noChangeArrowheads="1"/>
                </p:cNvSpPr>
                <p:nvPr/>
              </p:nvSpPr>
              <p:spPr bwMode="auto">
                <a:xfrm>
                  <a:off x="2726" y="1758"/>
                  <a:ext cx="136" cy="327"/>
                </a:xfrm>
                <a:prstGeom prst="can">
                  <a:avLst>
                    <a:gd name="adj" fmla="val 12879"/>
                  </a:avLst>
                </a:prstGeom>
                <a:gradFill rotWithShape="0">
                  <a:gsLst>
                    <a:gs pos="0">
                      <a:srgbClr val="103269"/>
                    </a:gs>
                    <a:gs pos="50000">
                      <a:srgbClr val="226BE2"/>
                    </a:gs>
                    <a:gs pos="100000">
                      <a:srgbClr val="10326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45" name="Rectangle 145"/>
                <p:cNvSpPr>
                  <a:spLocks noChangeArrowheads="1"/>
                </p:cNvSpPr>
                <p:nvPr/>
              </p:nvSpPr>
              <p:spPr bwMode="auto">
                <a:xfrm>
                  <a:off x="2752" y="1772"/>
                  <a:ext cx="44" cy="309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>
                        <a:gamma/>
                        <a:shade val="46275"/>
                        <a:invGamma/>
                        <a:alpha val="5000"/>
                      </a:schemeClr>
                    </a:gs>
                    <a:gs pos="50000">
                      <a:schemeClr val="bg1">
                        <a:alpha val="45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500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</p:grpSp>
          <p:sp>
            <p:nvSpPr>
              <p:cNvPr id="43" name="Text Box 146"/>
              <p:cNvSpPr txBox="1">
                <a:spLocks noChangeArrowheads="1"/>
              </p:cNvSpPr>
              <p:nvPr/>
            </p:nvSpPr>
            <p:spPr bwMode="auto">
              <a:xfrm>
                <a:off x="3198120" y="4926932"/>
                <a:ext cx="271890" cy="218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5pPr>
                <a:lvl6pPr marL="25146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6pPr>
                <a:lvl7pPr marL="29718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7pPr>
                <a:lvl8pPr marL="34290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8pPr>
                <a:lvl9pPr marL="38862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</a:pPr>
                <a:r>
                  <a:rPr lang="en-US" altLang="ko-KR" b="1" dirty="0" smtClean="0">
                    <a:solidFill>
                      <a:srgbClr val="C00000"/>
                    </a:solidFill>
                    <a:latin typeface="+mj-lt"/>
                    <a:ea typeface="HY헤드라인M" pitchFamily="18" charset="-127"/>
                  </a:rPr>
                  <a:t>45</a:t>
                </a:r>
                <a:endParaRPr lang="en-US" altLang="ko-KR" b="1" dirty="0">
                  <a:solidFill>
                    <a:srgbClr val="C00000"/>
                  </a:solidFill>
                  <a:latin typeface="+mj-lt"/>
                  <a:ea typeface="HY헤드라인M" pitchFamily="18" charset="-127"/>
                </a:endParaRPr>
              </a:p>
            </p:txBody>
          </p:sp>
        </p:grpSp>
        <p:grpSp>
          <p:nvGrpSpPr>
            <p:cNvPr id="24" name="그룹 5"/>
            <p:cNvGrpSpPr/>
            <p:nvPr/>
          </p:nvGrpSpPr>
          <p:grpSpPr>
            <a:xfrm>
              <a:off x="2111028" y="4991036"/>
              <a:ext cx="480936" cy="758282"/>
              <a:chOff x="2116261" y="4991036"/>
              <a:chExt cx="480936" cy="758282"/>
            </a:xfrm>
          </p:grpSpPr>
          <p:sp>
            <p:nvSpPr>
              <p:cNvPr id="36" name="Text Box 148"/>
              <p:cNvSpPr txBox="1">
                <a:spLocks noChangeArrowheads="1"/>
              </p:cNvSpPr>
              <p:nvPr/>
            </p:nvSpPr>
            <p:spPr bwMode="auto">
              <a:xfrm>
                <a:off x="2116261" y="5552276"/>
                <a:ext cx="447089" cy="197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5pPr>
                <a:lvl6pPr marL="25146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6pPr>
                <a:lvl7pPr marL="29718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7pPr>
                <a:lvl8pPr marL="34290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8pPr>
                <a:lvl9pPr marL="38862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</a:pPr>
                <a:r>
                  <a:rPr lang="ko-KR" altLang="en-US" sz="1200" dirty="0" smtClean="0">
                    <a:latin typeface="+mj-lt"/>
                    <a:ea typeface="HY헤드라인M" pitchFamily="18" charset="-127"/>
                  </a:rPr>
                  <a:t>폐기물</a:t>
                </a:r>
                <a:endParaRPr lang="ko-KR" altLang="en-US" sz="1200" dirty="0">
                  <a:latin typeface="+mj-lt"/>
                  <a:ea typeface="HY헤드라인M" pitchFamily="18" charset="-127"/>
                </a:endParaRPr>
              </a:p>
            </p:txBody>
          </p:sp>
          <p:grpSp>
            <p:nvGrpSpPr>
              <p:cNvPr id="37" name="Group 149"/>
              <p:cNvGrpSpPr>
                <a:grpSpLocks/>
              </p:cNvGrpSpPr>
              <p:nvPr/>
            </p:nvGrpSpPr>
            <p:grpSpPr bwMode="auto">
              <a:xfrm>
                <a:off x="2243184" y="5259638"/>
                <a:ext cx="354013" cy="45719"/>
                <a:chOff x="3310" y="3006"/>
                <a:chExt cx="136" cy="531"/>
              </a:xfrm>
            </p:grpSpPr>
            <p:sp>
              <p:nvSpPr>
                <p:cNvPr id="39" name="AutoShape 150"/>
                <p:cNvSpPr>
                  <a:spLocks noChangeArrowheads="1"/>
                </p:cNvSpPr>
                <p:nvPr/>
              </p:nvSpPr>
              <p:spPr bwMode="auto">
                <a:xfrm>
                  <a:off x="3310" y="3006"/>
                  <a:ext cx="136" cy="531"/>
                </a:xfrm>
                <a:prstGeom prst="can">
                  <a:avLst>
                    <a:gd name="adj" fmla="val 11767"/>
                  </a:avLst>
                </a:prstGeom>
                <a:gradFill rotWithShape="0">
                  <a:gsLst>
                    <a:gs pos="0">
                      <a:srgbClr val="103269"/>
                    </a:gs>
                    <a:gs pos="50000">
                      <a:srgbClr val="226BE2"/>
                    </a:gs>
                    <a:gs pos="100000">
                      <a:srgbClr val="10326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40" name="Rectangle 151"/>
                <p:cNvSpPr>
                  <a:spLocks noChangeArrowheads="1"/>
                </p:cNvSpPr>
                <p:nvPr/>
              </p:nvSpPr>
              <p:spPr bwMode="auto">
                <a:xfrm>
                  <a:off x="3336" y="3021"/>
                  <a:ext cx="44" cy="508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>
                        <a:gamma/>
                        <a:shade val="46275"/>
                        <a:invGamma/>
                        <a:alpha val="5000"/>
                      </a:schemeClr>
                    </a:gs>
                    <a:gs pos="50000">
                      <a:schemeClr val="bg1">
                        <a:alpha val="45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500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</p:grpSp>
          <p:sp>
            <p:nvSpPr>
              <p:cNvPr id="38" name="Text Box 152"/>
              <p:cNvSpPr txBox="1">
                <a:spLocks noChangeArrowheads="1"/>
              </p:cNvSpPr>
              <p:nvPr/>
            </p:nvSpPr>
            <p:spPr bwMode="auto">
              <a:xfrm>
                <a:off x="2293209" y="4991036"/>
                <a:ext cx="271890" cy="218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5pPr>
                <a:lvl6pPr marL="25146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6pPr>
                <a:lvl7pPr marL="29718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7pPr>
                <a:lvl8pPr marL="34290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8pPr>
                <a:lvl9pPr marL="38862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</a:pPr>
                <a:r>
                  <a:rPr lang="en-US" altLang="ko-KR" b="1" dirty="0" smtClean="0">
                    <a:solidFill>
                      <a:srgbClr val="C00000"/>
                    </a:solidFill>
                    <a:latin typeface="+mj-lt"/>
                    <a:ea typeface="HY헤드라인M" pitchFamily="18" charset="-127"/>
                  </a:rPr>
                  <a:t>21</a:t>
                </a:r>
                <a:endParaRPr lang="en-US" altLang="ko-KR" b="1" dirty="0">
                  <a:solidFill>
                    <a:srgbClr val="C00000"/>
                  </a:solidFill>
                  <a:latin typeface="+mj-lt"/>
                  <a:ea typeface="HY헤드라인M" pitchFamily="18" charset="-127"/>
                </a:endParaRPr>
              </a:p>
            </p:txBody>
          </p:sp>
        </p:grpSp>
        <p:grpSp>
          <p:nvGrpSpPr>
            <p:cNvPr id="25" name="그룹 6"/>
            <p:cNvGrpSpPr/>
            <p:nvPr/>
          </p:nvGrpSpPr>
          <p:grpSpPr>
            <a:xfrm>
              <a:off x="1246319" y="3888178"/>
              <a:ext cx="612466" cy="1861145"/>
              <a:chOff x="1246319" y="3888178"/>
              <a:chExt cx="612466" cy="1861145"/>
            </a:xfrm>
          </p:grpSpPr>
          <p:sp>
            <p:nvSpPr>
              <p:cNvPr id="31" name="Text Box 155"/>
              <p:cNvSpPr txBox="1">
                <a:spLocks noChangeArrowheads="1"/>
              </p:cNvSpPr>
              <p:nvPr/>
            </p:nvSpPr>
            <p:spPr bwMode="auto">
              <a:xfrm>
                <a:off x="1246319" y="5552281"/>
                <a:ext cx="576826" cy="197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5pPr>
                <a:lvl6pPr marL="25146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6pPr>
                <a:lvl7pPr marL="29718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7pPr>
                <a:lvl8pPr marL="34290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8pPr>
                <a:lvl9pPr marL="38862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</a:pPr>
                <a:r>
                  <a:rPr lang="ko-KR" altLang="en-US" sz="1200" dirty="0" smtClean="0">
                    <a:latin typeface="+mj-lt"/>
                    <a:ea typeface="HY헤드라인M" pitchFamily="18" charset="-127"/>
                  </a:rPr>
                  <a:t>산업</a:t>
                </a:r>
                <a:r>
                  <a:rPr lang="en-US" altLang="ko-KR" sz="1200" dirty="0" smtClean="0">
                    <a:latin typeface="+mj-lt"/>
                    <a:ea typeface="HY헤드라인M" pitchFamily="18" charset="-127"/>
                  </a:rPr>
                  <a:t>·</a:t>
                </a:r>
                <a:r>
                  <a:rPr lang="ko-KR" altLang="en-US" sz="1200" dirty="0" smtClean="0">
                    <a:latin typeface="+mj-lt"/>
                    <a:ea typeface="HY헤드라인M" pitchFamily="18" charset="-127"/>
                  </a:rPr>
                  <a:t>발전</a:t>
                </a:r>
                <a:endParaRPr lang="ko-KR" altLang="en-US" sz="1200" dirty="0">
                  <a:latin typeface="+mj-lt"/>
                  <a:ea typeface="HY헤드라인M" pitchFamily="18" charset="-127"/>
                </a:endParaRPr>
              </a:p>
            </p:txBody>
          </p:sp>
          <p:grpSp>
            <p:nvGrpSpPr>
              <p:cNvPr id="32" name="Group 156"/>
              <p:cNvGrpSpPr>
                <a:grpSpLocks/>
              </p:cNvGrpSpPr>
              <p:nvPr/>
            </p:nvGrpSpPr>
            <p:grpSpPr bwMode="auto">
              <a:xfrm>
                <a:off x="1463013" y="4128343"/>
                <a:ext cx="354013" cy="1177019"/>
                <a:chOff x="3310" y="3006"/>
                <a:chExt cx="136" cy="531"/>
              </a:xfrm>
            </p:grpSpPr>
            <p:sp>
              <p:nvSpPr>
                <p:cNvPr id="34" name="AutoShape 157"/>
                <p:cNvSpPr>
                  <a:spLocks noChangeArrowheads="1"/>
                </p:cNvSpPr>
                <p:nvPr/>
              </p:nvSpPr>
              <p:spPr bwMode="auto">
                <a:xfrm>
                  <a:off x="3310" y="3006"/>
                  <a:ext cx="136" cy="531"/>
                </a:xfrm>
                <a:prstGeom prst="can">
                  <a:avLst>
                    <a:gd name="adj" fmla="val 11767"/>
                  </a:avLst>
                </a:prstGeom>
                <a:gradFill rotWithShape="0">
                  <a:gsLst>
                    <a:gs pos="0">
                      <a:srgbClr val="103269"/>
                    </a:gs>
                    <a:gs pos="50000">
                      <a:srgbClr val="226BE2"/>
                    </a:gs>
                    <a:gs pos="100000">
                      <a:srgbClr val="10326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35" name="Rectangle 158"/>
                <p:cNvSpPr>
                  <a:spLocks noChangeArrowheads="1"/>
                </p:cNvSpPr>
                <p:nvPr/>
              </p:nvSpPr>
              <p:spPr bwMode="auto">
                <a:xfrm>
                  <a:off x="3336" y="3021"/>
                  <a:ext cx="44" cy="508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>
                        <a:gamma/>
                        <a:shade val="46275"/>
                        <a:invGamma/>
                        <a:alpha val="5000"/>
                      </a:schemeClr>
                    </a:gs>
                    <a:gs pos="50000">
                      <a:schemeClr val="bg1">
                        <a:alpha val="45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500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</p:grpSp>
          <p:sp>
            <p:nvSpPr>
              <p:cNvPr id="33" name="Text Box 159"/>
              <p:cNvSpPr txBox="1">
                <a:spLocks noChangeArrowheads="1"/>
              </p:cNvSpPr>
              <p:nvPr/>
            </p:nvSpPr>
            <p:spPr bwMode="auto">
              <a:xfrm>
                <a:off x="1514819" y="3888178"/>
                <a:ext cx="343966" cy="218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5pPr>
                <a:lvl6pPr marL="25146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6pPr>
                <a:lvl7pPr marL="29718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7pPr>
                <a:lvl8pPr marL="34290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8pPr>
                <a:lvl9pPr marL="3886200" indent="-228600" algn="ctr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HY견고딕" pitchFamily="18" charset="-127"/>
                    <a:ea typeface="HY견고딕" pitchFamily="18" charset="-127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</a:pPr>
                <a:r>
                  <a:rPr lang="en-US" altLang="ko-KR" b="1" dirty="0" smtClean="0">
                    <a:solidFill>
                      <a:srgbClr val="C00000"/>
                    </a:solidFill>
                    <a:latin typeface="+mj-lt"/>
                    <a:ea typeface="HY헤드라인M" pitchFamily="18" charset="-127"/>
                  </a:rPr>
                  <a:t>336</a:t>
                </a:r>
                <a:endParaRPr lang="en-US" altLang="ko-KR" b="1" dirty="0">
                  <a:solidFill>
                    <a:srgbClr val="C00000"/>
                  </a:solidFill>
                  <a:latin typeface="+mj-lt"/>
                  <a:ea typeface="HY헤드라인M" pitchFamily="18" charset="-127"/>
                </a:endParaRPr>
              </a:p>
            </p:txBody>
          </p:sp>
        </p:grpSp>
        <p:sp>
          <p:nvSpPr>
            <p:cNvPr id="26" name="Text Box 138"/>
            <p:cNvSpPr txBox="1">
              <a:spLocks noChangeArrowheads="1"/>
            </p:cNvSpPr>
            <p:nvPr/>
          </p:nvSpPr>
          <p:spPr bwMode="auto">
            <a:xfrm>
              <a:off x="3660898" y="5552275"/>
              <a:ext cx="553539" cy="197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1pPr>
              <a:lvl2pPr marL="742950" indent="-28575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2pPr>
              <a:lvl3pPr marL="1143000" indent="-22860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3pPr>
              <a:lvl4pPr marL="1600200" indent="-22860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4pPr>
              <a:lvl5pPr marL="2057400" indent="-22860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5pPr>
              <a:lvl6pPr marL="25146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6pPr>
              <a:lvl7pPr marL="29718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7pPr>
              <a:lvl8pPr marL="34290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8pPr>
              <a:lvl9pPr marL="38862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9pPr>
            </a:lstStyle>
            <a:p>
              <a:pPr eaLnBrk="1" hangingPunct="1">
                <a:lnSpc>
                  <a:spcPct val="100000"/>
                </a:lnSpc>
              </a:pPr>
              <a:r>
                <a:rPr lang="ko-KR" altLang="en-US" sz="1200" dirty="0" smtClean="0">
                  <a:latin typeface="+mj-lt"/>
                  <a:ea typeface="HY헤드라인M" pitchFamily="18" charset="-127"/>
                </a:rPr>
                <a:t>농림식품</a:t>
              </a:r>
              <a:endParaRPr lang="ko-KR" altLang="en-US" sz="1200" dirty="0">
                <a:latin typeface="+mj-lt"/>
                <a:ea typeface="HY헤드라인M" pitchFamily="18" charset="-127"/>
              </a:endParaRPr>
            </a:p>
          </p:txBody>
        </p:sp>
        <p:sp>
          <p:nvSpPr>
            <p:cNvPr id="27" name="Text Box 141"/>
            <p:cNvSpPr txBox="1">
              <a:spLocks noChangeArrowheads="1"/>
            </p:cNvSpPr>
            <p:nvPr/>
          </p:nvSpPr>
          <p:spPr bwMode="auto">
            <a:xfrm>
              <a:off x="3933248" y="4981657"/>
              <a:ext cx="271890" cy="21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1pPr>
              <a:lvl2pPr marL="742950" indent="-28575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2pPr>
              <a:lvl3pPr marL="1143000" indent="-22860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3pPr>
              <a:lvl4pPr marL="1600200" indent="-22860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4pPr>
              <a:lvl5pPr marL="2057400" indent="-228600" eaLnBrk="0" hangingPunct="0"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5pPr>
              <a:lvl6pPr marL="25146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6pPr>
              <a:lvl7pPr marL="29718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7pPr>
              <a:lvl8pPr marL="34290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8pPr>
              <a:lvl9pPr marL="3886200" indent="-228600" algn="ctr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 kumimoji="1" sz="140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defRPr>
              </a:lvl9pPr>
            </a:lstStyle>
            <a:p>
              <a:pPr eaLnBrk="1" hangingPunct="1">
                <a:lnSpc>
                  <a:spcPct val="100000"/>
                </a:lnSpc>
              </a:pPr>
              <a:r>
                <a:rPr lang="en-US" altLang="ko-KR" b="1" dirty="0" smtClean="0">
                  <a:solidFill>
                    <a:srgbClr val="C00000"/>
                  </a:solidFill>
                  <a:latin typeface="+mj-lt"/>
                  <a:ea typeface="HY헤드라인M" pitchFamily="18" charset="-127"/>
                </a:rPr>
                <a:t>26</a:t>
              </a:r>
              <a:endParaRPr lang="en-US" altLang="ko-KR" b="1" dirty="0">
                <a:solidFill>
                  <a:srgbClr val="C00000"/>
                </a:solidFill>
                <a:latin typeface="+mj-lt"/>
                <a:ea typeface="HY헤드라인M" pitchFamily="18" charset="-127"/>
              </a:endParaRPr>
            </a:p>
          </p:txBody>
        </p:sp>
        <p:grpSp>
          <p:nvGrpSpPr>
            <p:cNvPr id="28" name="Group 143"/>
            <p:cNvGrpSpPr>
              <a:grpSpLocks/>
            </p:cNvGrpSpPr>
            <p:nvPr/>
          </p:nvGrpSpPr>
          <p:grpSpPr bwMode="auto">
            <a:xfrm>
              <a:off x="3857559" y="5231473"/>
              <a:ext cx="355600" cy="59359"/>
              <a:chOff x="2726" y="1758"/>
              <a:chExt cx="136" cy="327"/>
            </a:xfrm>
          </p:grpSpPr>
          <p:sp>
            <p:nvSpPr>
              <p:cNvPr id="29" name="AutoShape 144"/>
              <p:cNvSpPr>
                <a:spLocks noChangeArrowheads="1"/>
              </p:cNvSpPr>
              <p:nvPr/>
            </p:nvSpPr>
            <p:spPr bwMode="auto">
              <a:xfrm>
                <a:off x="2726" y="1758"/>
                <a:ext cx="136" cy="327"/>
              </a:xfrm>
              <a:prstGeom prst="can">
                <a:avLst>
                  <a:gd name="adj" fmla="val 12879"/>
                </a:avLst>
              </a:prstGeom>
              <a:gradFill rotWithShape="0">
                <a:gsLst>
                  <a:gs pos="0">
                    <a:srgbClr val="103269"/>
                  </a:gs>
                  <a:gs pos="50000">
                    <a:srgbClr val="226BE2"/>
                  </a:gs>
                  <a:gs pos="100000">
                    <a:srgbClr val="10326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0" name="Rectangle 145"/>
              <p:cNvSpPr>
                <a:spLocks noChangeArrowheads="1"/>
              </p:cNvSpPr>
              <p:nvPr/>
            </p:nvSpPr>
            <p:spPr bwMode="auto">
              <a:xfrm>
                <a:off x="2752" y="1772"/>
                <a:ext cx="44" cy="309"/>
              </a:xfrm>
              <a:prstGeom prst="rect">
                <a:avLst/>
              </a:prstGeom>
              <a:gradFill rotWithShape="1">
                <a:gsLst>
                  <a:gs pos="0">
                    <a:schemeClr val="bg1">
                      <a:gamma/>
                      <a:shade val="46275"/>
                      <a:invGamma/>
                      <a:alpha val="5000"/>
                    </a:schemeClr>
                  </a:gs>
                  <a:gs pos="50000">
                    <a:schemeClr val="bg1">
                      <a:alpha val="45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500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</p:grpSp>
      <p:sp>
        <p:nvSpPr>
          <p:cNvPr id="57" name="직사각형 56"/>
          <p:cNvSpPr/>
          <p:nvPr/>
        </p:nvSpPr>
        <p:spPr>
          <a:xfrm>
            <a:off x="1547664" y="3068960"/>
            <a:ext cx="5616624" cy="3096344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1547664" y="3121223"/>
            <a:ext cx="5616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&lt; 2012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년 목표관리제 부문별 대상업체 수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감축 </a:t>
            </a:r>
            <a:r>
              <a:rPr kumimoji="1" lang="ko-KR" altLang="en-US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잠재량이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 가장 큰 부문은 가정∙산업부문</a:t>
            </a:r>
            <a:r>
              <a:rPr kumimoji="1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(</a:t>
            </a:r>
            <a:r>
              <a:rPr kumimoji="1" lang="en-US" altLang="ko-KR" b="1" kern="0" noProof="0" dirty="0" smtClean="0">
                <a:solidFill>
                  <a:srgbClr val="0000FF"/>
                </a:solidFill>
                <a:latin typeface="+mn-ea"/>
                <a:cs typeface="+mj-cs"/>
              </a:rPr>
              <a:t>IPCC </a:t>
            </a:r>
            <a:r>
              <a:rPr kumimoji="1" lang="ko-KR" altLang="en-US" b="1" kern="0" noProof="0" dirty="0" smtClean="0">
                <a:solidFill>
                  <a:srgbClr val="0000FF"/>
                </a:solidFill>
                <a:latin typeface="+mn-ea"/>
                <a:cs typeface="+mj-cs"/>
              </a:rPr>
              <a:t>보고서</a:t>
            </a:r>
            <a:r>
              <a:rPr kumimoji="1" lang="en-US" altLang="ko-KR" b="1" kern="0" noProof="0" dirty="0" smtClean="0">
                <a:solidFill>
                  <a:srgbClr val="0000FF"/>
                </a:solidFill>
                <a:latin typeface="+mn-ea"/>
                <a:cs typeface="+mj-cs"/>
              </a:rPr>
              <a:t>)</a:t>
            </a:r>
            <a:endParaRPr kumimoji="1" lang="ko-KR" altLang="en-US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1.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사업배경 및 필요성</a:t>
            </a:r>
          </a:p>
        </p:txBody>
      </p:sp>
      <p:sp>
        <p:nvSpPr>
          <p:cNvPr id="7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463848" cy="154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국가 온실가스 감축목표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(2020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년 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BAU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대비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 30%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감축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)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달성을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위해서는 비산업부문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(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가정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,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상업 등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)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의 온실가스 감축 병행 필요</a:t>
            </a: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녹색생활로 줄일 수 있는 온실가스 감축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잠재량은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2,560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만톤으로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500" b="1" dirty="0" err="1" smtClean="0">
                <a:latin typeface="+mn-ea"/>
                <a:sym typeface="Wingdings" pitchFamily="2" charset="2"/>
              </a:rPr>
              <a:t>비산업부문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 총 감축    </a:t>
            </a:r>
            <a:r>
              <a:rPr lang="ko-KR" altLang="en-US" sz="1500" b="1" dirty="0" err="1" smtClean="0">
                <a:latin typeface="+mn-ea"/>
                <a:sym typeface="Wingdings" pitchFamily="2" charset="2"/>
              </a:rPr>
              <a:t>잠재량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(7,350</a:t>
            </a:r>
            <a:r>
              <a:rPr lang="ko-KR" altLang="en-US" sz="1500" b="1" dirty="0" err="1" smtClean="0">
                <a:latin typeface="+mn-ea"/>
                <a:sym typeface="Wingdings" pitchFamily="2" charset="2"/>
              </a:rPr>
              <a:t>만톤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)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의 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34.8%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(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국립환경과학원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2011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년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)</a:t>
            </a: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비산업부문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온실가스 감축을 위해서는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이해관계자의 적극적인 참여와 지원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필요</a:t>
            </a:r>
          </a:p>
        </p:txBody>
      </p:sp>
      <p:sp>
        <p:nvSpPr>
          <p:cNvPr id="59" name="직사각형 58"/>
          <p:cNvSpPr/>
          <p:nvPr/>
        </p:nvSpPr>
        <p:spPr>
          <a:xfrm>
            <a:off x="3275856" y="3717032"/>
            <a:ext cx="3024336" cy="1008112"/>
          </a:xfrm>
          <a:prstGeom prst="rect">
            <a:avLst/>
          </a:prstGeom>
          <a:solidFill>
            <a:srgbClr val="CEF57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87313" indent="-87313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/>
                </a:solidFill>
              </a:rPr>
              <a:t> 온실가스∙에너지 목표관리제 및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87313" indent="-87313"/>
            <a:r>
              <a:rPr lang="en-US" altLang="ko-KR" sz="1400" dirty="0" smtClean="0">
                <a:solidFill>
                  <a:schemeClr val="tx1"/>
                </a:solidFill>
              </a:rPr>
              <a:t> 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배출권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거래제</a:t>
            </a:r>
            <a:r>
              <a:rPr lang="ko-KR" altLang="en-US" sz="1400" dirty="0" smtClean="0">
                <a:solidFill>
                  <a:schemeClr val="tx1"/>
                </a:solidFill>
              </a:rPr>
              <a:t> 등의 규제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87313" indent="-87313"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/>
                </a:solidFill>
              </a:rPr>
              <a:t> 온실가스 감축을 위한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자발적 참여</a:t>
            </a:r>
            <a:endParaRPr lang="en-US" altLang="ko-KR" sz="1400" b="1" dirty="0" smtClean="0">
              <a:solidFill>
                <a:srgbClr val="C00000"/>
              </a:solidFill>
            </a:endParaRPr>
          </a:p>
          <a:p>
            <a:pPr marL="87313" indent="-87313"/>
            <a:r>
              <a:rPr lang="en-US" altLang="ko-KR" sz="1400" b="1" dirty="0" smtClean="0">
                <a:solidFill>
                  <a:srgbClr val="C0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 유도 및 지원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3275856" y="3347264"/>
            <a:ext cx="3024336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정부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899592" y="5235016"/>
            <a:ext cx="3384376" cy="1008112"/>
          </a:xfrm>
          <a:prstGeom prst="rect">
            <a:avLst/>
          </a:prstGeom>
          <a:solidFill>
            <a:srgbClr val="CEF57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87313" indent="-87313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고효율 녹색제품 도입 </a:t>
            </a:r>
            <a:r>
              <a:rPr lang="ko-KR" altLang="en-US" sz="1400" dirty="0" smtClean="0">
                <a:solidFill>
                  <a:schemeClr val="tx1"/>
                </a:solidFill>
              </a:rPr>
              <a:t>및 사용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87313" indent="-87313"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400" b="1" dirty="0" err="1" smtClean="0">
                <a:solidFill>
                  <a:srgbClr val="C00000"/>
                </a:solidFill>
              </a:rPr>
              <a:t>저탄소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 경영 체제 구축 및 실행</a:t>
            </a:r>
            <a:endParaRPr lang="en-US" altLang="ko-KR" sz="1400" b="1" dirty="0" smtClean="0">
              <a:solidFill>
                <a:srgbClr val="C00000"/>
              </a:solidFill>
            </a:endParaRPr>
          </a:p>
          <a:p>
            <a:pPr marL="87313" indent="-87313"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/>
                </a:solidFill>
              </a:rPr>
              <a:t>저탄소</a:t>
            </a:r>
            <a:r>
              <a:rPr lang="ko-KR" altLang="en-US" sz="1400" dirty="0" smtClean="0">
                <a:solidFill>
                  <a:schemeClr val="tx1"/>
                </a:solidFill>
              </a:rPr>
              <a:t> 경영활동 적극 홍보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899592" y="4865248"/>
            <a:ext cx="3384376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민간기업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5364088" y="5235016"/>
            <a:ext cx="3384376" cy="1008112"/>
          </a:xfrm>
          <a:prstGeom prst="rect">
            <a:avLst/>
          </a:prstGeom>
          <a:solidFill>
            <a:srgbClr val="CEF57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87313" indent="-87313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/>
                </a:solidFill>
              </a:rPr>
              <a:t> 조직의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온실가스 감축활동 적극 참여</a:t>
            </a:r>
            <a:endParaRPr lang="en-US" altLang="ko-KR" sz="1400" b="1" dirty="0" smtClean="0">
              <a:solidFill>
                <a:srgbClr val="C00000"/>
              </a:solidFill>
            </a:endParaRPr>
          </a:p>
          <a:p>
            <a:pPr marL="87313" indent="-87313"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/>
                </a:solidFill>
              </a:rPr>
              <a:t> 에너지 절감 및 온실가스 배출저감을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87313" indent="-87313"/>
            <a:r>
              <a:rPr lang="en-US" altLang="ko-KR" sz="1400" dirty="0" smtClean="0">
                <a:solidFill>
                  <a:schemeClr val="tx1"/>
                </a:solidFill>
              </a:rPr>
              <a:t>  </a:t>
            </a:r>
            <a:r>
              <a:rPr lang="ko-KR" altLang="en-US" sz="1400" dirty="0" smtClean="0">
                <a:solidFill>
                  <a:schemeClr val="tx1"/>
                </a:solidFill>
              </a:rPr>
              <a:t>위한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녹색생활 실천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5364088" y="4865248"/>
            <a:ext cx="3384376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소속 이해관계자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cxnSp>
        <p:nvCxnSpPr>
          <p:cNvPr id="76" name="구부러진 연결선 75"/>
          <p:cNvCxnSpPr>
            <a:stCxn id="63" idx="1"/>
            <a:endCxn id="61" idx="3"/>
          </p:cNvCxnSpPr>
          <p:nvPr/>
        </p:nvCxnSpPr>
        <p:spPr>
          <a:xfrm rot="10800000">
            <a:off x="4283968" y="5739072"/>
            <a:ext cx="1080120" cy="12700"/>
          </a:xfrm>
          <a:prstGeom prst="curvedConnector3">
            <a:avLst>
              <a:gd name="adj1" fmla="val 50000"/>
            </a:avLst>
          </a:prstGeom>
          <a:ln w="25400" cmpd="sng">
            <a:solidFill>
              <a:schemeClr val="bg1">
                <a:lumMod val="50000"/>
              </a:schemeClr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구부러진 연결선 77"/>
          <p:cNvCxnSpPr>
            <a:stCxn id="59" idx="3"/>
            <a:endCxn id="64" idx="0"/>
          </p:cNvCxnSpPr>
          <p:nvPr/>
        </p:nvCxnSpPr>
        <p:spPr>
          <a:xfrm>
            <a:off x="6300192" y="4221088"/>
            <a:ext cx="756084" cy="644160"/>
          </a:xfrm>
          <a:prstGeom prst="curvedConnector2">
            <a:avLst/>
          </a:prstGeom>
          <a:ln w="25400" cmpd="sng">
            <a:solidFill>
              <a:schemeClr val="bg1">
                <a:lumMod val="50000"/>
              </a:schemeClr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구부러진 연결선 77"/>
          <p:cNvCxnSpPr>
            <a:stCxn id="62" idx="0"/>
            <a:endCxn id="59" idx="1"/>
          </p:cNvCxnSpPr>
          <p:nvPr/>
        </p:nvCxnSpPr>
        <p:spPr>
          <a:xfrm rot="5400000" flipH="1" flipV="1">
            <a:off x="2611738" y="4201130"/>
            <a:ext cx="644160" cy="684076"/>
          </a:xfrm>
          <a:prstGeom prst="curvedConnector2">
            <a:avLst/>
          </a:prstGeom>
          <a:ln w="25400" cmpd="sng">
            <a:solidFill>
              <a:schemeClr val="bg1">
                <a:lumMod val="50000"/>
              </a:schemeClr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kern="0" dirty="0" err="1" smtClean="0">
                <a:solidFill>
                  <a:srgbClr val="0000FF"/>
                </a:solidFill>
                <a:latin typeface="+mn-ea"/>
                <a:cs typeface="+mj-cs"/>
              </a:rPr>
              <a:t>지자체</a:t>
            </a:r>
            <a:r>
              <a:rPr kumimoji="1" lang="en-US" altLang="ko-KR" b="1" kern="0" dirty="0" smtClean="0">
                <a:solidFill>
                  <a:srgbClr val="0000FF"/>
                </a:solidFill>
                <a:latin typeface="+mn-ea"/>
                <a:cs typeface="+mj-cs"/>
              </a:rPr>
              <a:t>(</a:t>
            </a:r>
            <a:r>
              <a:rPr kumimoji="1" lang="ko-KR" altLang="en-US" b="1" kern="0" dirty="0" err="1" smtClean="0">
                <a:solidFill>
                  <a:srgbClr val="0000FF"/>
                </a:solidFill>
                <a:latin typeface="+mn-ea"/>
                <a:cs typeface="+mj-cs"/>
              </a:rPr>
              <a:t>특</a:t>
            </a:r>
            <a:r>
              <a:rPr kumimoji="1" lang="ko-KR" altLang="en-US" b="1" kern="0" dirty="0" smtClean="0">
                <a:solidFill>
                  <a:srgbClr val="0000FF"/>
                </a:solidFill>
                <a:latin typeface="+mn-ea"/>
                <a:cs typeface="+mj-cs"/>
              </a:rPr>
              <a:t>∙광역시</a:t>
            </a:r>
            <a:r>
              <a:rPr kumimoji="1" lang="en-US" altLang="ko-KR" b="1" kern="0" dirty="0" smtClean="0">
                <a:solidFill>
                  <a:srgbClr val="0000FF"/>
                </a:solidFill>
                <a:latin typeface="+mn-ea"/>
                <a:cs typeface="+mj-cs"/>
              </a:rPr>
              <a:t>) </a:t>
            </a:r>
            <a:r>
              <a:rPr kumimoji="1" lang="ko-KR" altLang="en-US" sz="2200" b="1" kern="0" dirty="0" smtClean="0">
                <a:solidFill>
                  <a:srgbClr val="0000FF"/>
                </a:solidFill>
                <a:latin typeface="+mn-ea"/>
                <a:cs typeface="+mj-cs"/>
              </a:rPr>
              <a:t>온실가스 감축 목표 설정∙실행</a:t>
            </a:r>
            <a:endParaRPr kumimoji="1" lang="ko-KR" altLang="en-US" sz="22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1.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사업배경 및 필요성</a:t>
            </a:r>
          </a:p>
        </p:txBody>
      </p:sp>
      <p:sp>
        <p:nvSpPr>
          <p:cNvPr id="7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247824" cy="204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지자체별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 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“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기후변화 대응 종합계획서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”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를 통한 온실가스 감축목표 설정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특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∙광역시 온실가스 감축계획 보고회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(‘10.12.29)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를 통하여 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2020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년 온실가스 </a:t>
            </a: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배출전망치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대비 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30%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내외로 목표설정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특히 광주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대전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울산은 감축목표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설정시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산업부문 제외하고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비산업부문만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포함</a:t>
            </a: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특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∙광역시 온실가스 감축목표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899593" y="3429000"/>
          <a:ext cx="7704855" cy="2626018"/>
        </p:xfrm>
        <a:graphic>
          <a:graphicData uri="http://schemas.openxmlformats.org/drawingml/2006/table">
            <a:tbl>
              <a:tblPr/>
              <a:tblGrid>
                <a:gridCol w="1540971"/>
                <a:gridCol w="1540971"/>
                <a:gridCol w="1540971"/>
                <a:gridCol w="1540971"/>
                <a:gridCol w="1540971"/>
              </a:tblGrid>
              <a:tr h="720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광역지자체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배출현황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(2005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 기준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배출전망치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(2020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 기준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감축목표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(2020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BAU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대비</a:t>
                      </a: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감축량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5FA"/>
                    </a:solidFill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서울특별시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50,383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53,854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40%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21,336 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부산광역시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18,531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23,670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30%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7,104 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대구광역시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15,907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18,309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18%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3,209 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인천광역시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40,925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78,296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30%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23,489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광주광역시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7,982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12,963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30%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2,666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대전광역시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9,415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11,884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30%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3,565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울산광역시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64,304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89,537 </a:t>
                      </a:r>
                      <a:r>
                        <a:rPr lang="ko-KR" altLang="en-US" sz="12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sz="1200" baseline="-25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35% 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감축</a:t>
                      </a: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3,148 </a:t>
                      </a:r>
                      <a:r>
                        <a:rPr lang="ko-KR" altLang="en-US" sz="120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천톤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</a:t>
                      </a:r>
                      <a:r>
                        <a:rPr lang="en-US" altLang="ko-KR" sz="1200" baseline="-250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en-US" sz="12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5"/>
          <p:cNvSpPr>
            <a:spLocks noChangeAspect="1" noChangeArrowheads="1"/>
          </p:cNvSpPr>
          <p:nvPr/>
        </p:nvSpPr>
        <p:spPr bwMode="auto">
          <a:xfrm>
            <a:off x="3636541" y="5990735"/>
            <a:ext cx="5327947" cy="38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</a:pPr>
            <a:r>
              <a:rPr lang="ko-KR" altLang="en-US" sz="1200" b="1" dirty="0" err="1" smtClean="0">
                <a:solidFill>
                  <a:srgbClr val="008000"/>
                </a:solidFill>
                <a:latin typeface="+mn-ea"/>
                <a:sym typeface="Wingdings" pitchFamily="2" charset="2"/>
              </a:rPr>
              <a:t>지자체도</a:t>
            </a:r>
            <a:r>
              <a:rPr lang="ko-KR" altLang="en-US" sz="1200" b="1" dirty="0" smtClean="0">
                <a:solidFill>
                  <a:srgbClr val="008000"/>
                </a:solidFill>
                <a:latin typeface="+mn-ea"/>
                <a:sym typeface="Wingdings" pitchFamily="2" charset="2"/>
              </a:rPr>
              <a:t> 온실가스 감축에 팔 걷고 나섰다</a:t>
            </a:r>
            <a:r>
              <a:rPr lang="en-US" altLang="ko-KR" sz="1200" b="1" dirty="0" smtClean="0">
                <a:solidFill>
                  <a:srgbClr val="008000"/>
                </a:solidFill>
                <a:latin typeface="+mn-ea"/>
                <a:sym typeface="Wingdings" pitchFamily="2" charset="2"/>
              </a:rPr>
              <a:t>.(</a:t>
            </a:r>
            <a:r>
              <a:rPr lang="ko-KR" altLang="en-US" sz="1200" b="1" dirty="0" smtClean="0">
                <a:solidFill>
                  <a:srgbClr val="008000"/>
                </a:solidFill>
                <a:latin typeface="+mn-ea"/>
                <a:sym typeface="Wingdings" pitchFamily="2" charset="2"/>
              </a:rPr>
              <a:t>환경부 보도자료</a:t>
            </a:r>
            <a:r>
              <a:rPr lang="en-US" altLang="ko-KR" sz="1200" b="1" dirty="0" smtClean="0">
                <a:solidFill>
                  <a:srgbClr val="008000"/>
                </a:solidFill>
                <a:latin typeface="+mn-ea"/>
                <a:sym typeface="Wingdings" pitchFamily="2" charset="2"/>
              </a:rPr>
              <a:t>, ‘10.12.29)</a:t>
            </a: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kern="0" dirty="0" err="1" smtClean="0">
                <a:solidFill>
                  <a:srgbClr val="0000FF"/>
                </a:solidFill>
                <a:latin typeface="+mn-ea"/>
                <a:cs typeface="+mj-cs"/>
              </a:rPr>
              <a:t>지자체</a:t>
            </a:r>
            <a:r>
              <a:rPr kumimoji="1" lang="en-US" altLang="ko-KR" b="1" kern="0" dirty="0" smtClean="0">
                <a:solidFill>
                  <a:srgbClr val="0000FF"/>
                </a:solidFill>
                <a:latin typeface="+mn-ea"/>
                <a:cs typeface="+mj-cs"/>
              </a:rPr>
              <a:t>(</a:t>
            </a:r>
            <a:r>
              <a:rPr kumimoji="1" lang="ko-KR" altLang="en-US" b="1" kern="0" dirty="0" err="1" smtClean="0">
                <a:solidFill>
                  <a:srgbClr val="0000FF"/>
                </a:solidFill>
                <a:latin typeface="+mn-ea"/>
                <a:cs typeface="+mj-cs"/>
              </a:rPr>
              <a:t>특</a:t>
            </a:r>
            <a:r>
              <a:rPr kumimoji="1" lang="ko-KR" altLang="en-US" b="1" kern="0" dirty="0" smtClean="0">
                <a:solidFill>
                  <a:srgbClr val="0000FF"/>
                </a:solidFill>
                <a:latin typeface="+mn-ea"/>
                <a:cs typeface="+mj-cs"/>
              </a:rPr>
              <a:t>∙광역시</a:t>
            </a:r>
            <a:r>
              <a:rPr kumimoji="1" lang="en-US" altLang="ko-KR" b="1" kern="0" dirty="0" smtClean="0">
                <a:solidFill>
                  <a:srgbClr val="0000FF"/>
                </a:solidFill>
                <a:latin typeface="+mn-ea"/>
                <a:cs typeface="+mj-cs"/>
              </a:rPr>
              <a:t>) </a:t>
            </a:r>
            <a:r>
              <a:rPr kumimoji="1" lang="ko-KR" altLang="en-US" sz="2200" b="1" kern="0" dirty="0" smtClean="0">
                <a:solidFill>
                  <a:srgbClr val="0000FF"/>
                </a:solidFill>
                <a:latin typeface="+mn-ea"/>
                <a:cs typeface="+mj-cs"/>
              </a:rPr>
              <a:t>온실가스 감축 주요수단</a:t>
            </a:r>
            <a:endParaRPr kumimoji="1" lang="ko-KR" altLang="en-US" sz="22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1.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사업배경 및 필요성</a:t>
            </a:r>
          </a:p>
        </p:txBody>
      </p:sp>
      <p:sp>
        <p:nvSpPr>
          <p:cNvPr id="7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103808" cy="4637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건물분야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(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건축물의 에너지효율 증대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)</a:t>
            </a: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건물의 에너지 합리화 사업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LED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조명 교체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녹색건축물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인증제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도입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고효율 조명기기 도입 등</a:t>
            </a: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산업∙가정∙공공 분야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생활폐기물 연료화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에너지 시범단지 조성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고효율 에너지 사용기기 및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홈에너지관리시스템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도입 등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시민참여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에코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마일리지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승용차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요일제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녹색생활 실천 확산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에코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드라이빙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에너지 절약운동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저탄소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녹색생활문화 확산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환경기초시설 탄소 중립화 등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에너지 및 기타 분야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err="1" smtClean="0">
                <a:latin typeface="+mn-ea"/>
                <a:sym typeface="Wingdings" pitchFamily="2" charset="2"/>
              </a:rPr>
              <a:t>신재생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에너지 보급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폐기물 에너지화 산업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CDM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사업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고형 연료화 시설 설치 등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800"/>
              </a:spcBef>
            </a:pPr>
            <a:r>
              <a:rPr lang="ko-KR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☞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온실가스 감축 주요 수단이 </a:t>
            </a:r>
            <a:r>
              <a:rPr lang="ko-KR" altLang="en-US" sz="1700" b="1" dirty="0" err="1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비산업부문에서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 제시되고 있음</a:t>
            </a: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kern="0" dirty="0" smtClean="0">
                <a:solidFill>
                  <a:srgbClr val="0000FF"/>
                </a:solidFill>
                <a:latin typeface="+mn-ea"/>
                <a:cs typeface="+mj-cs"/>
              </a:rPr>
              <a:t>사업 개념도</a:t>
            </a:r>
            <a:endParaRPr kumimoji="1" lang="ko-KR" altLang="en-US" sz="22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ea"/>
                <a:cs typeface="+mj-cs"/>
              </a:rPr>
              <a:t>2.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n-ea"/>
                <a:cs typeface="+mj-cs"/>
              </a:rPr>
              <a:t>사업 개요</a:t>
            </a:r>
          </a:p>
        </p:txBody>
      </p:sp>
      <p:sp>
        <p:nvSpPr>
          <p:cNvPr id="10" name="_s1028"/>
          <p:cNvSpPr>
            <a:spLocks noChangeArrowheads="1" noTextEdit="1"/>
          </p:cNvSpPr>
          <p:nvPr/>
        </p:nvSpPr>
        <p:spPr bwMode="auto">
          <a:xfrm rot="11227501">
            <a:off x="1913607" y="2147537"/>
            <a:ext cx="6271050" cy="3676061"/>
          </a:xfrm>
          <a:custGeom>
            <a:avLst/>
            <a:gdLst>
              <a:gd name="G0" fmla="+- -4684880 0 0"/>
              <a:gd name="G1" fmla="+- -1168665 0 0"/>
              <a:gd name="G2" fmla="+- -4684880 0 -1168665"/>
              <a:gd name="G3" fmla="+- 10800 0 0"/>
              <a:gd name="G4" fmla="+- 0 0 -468488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436 0 0"/>
              <a:gd name="G9" fmla="+- 0 0 -1168665"/>
              <a:gd name="G10" fmla="+- 8436 0 2700"/>
              <a:gd name="G11" fmla="cos G10 -4684880"/>
              <a:gd name="G12" fmla="sin G10 -4684880"/>
              <a:gd name="G13" fmla="cos 13500 -4684880"/>
              <a:gd name="G14" fmla="sin 13500 -4684880"/>
              <a:gd name="G15" fmla="+- G11 10800 0"/>
              <a:gd name="G16" fmla="+- G12 10800 0"/>
              <a:gd name="G17" fmla="+- G13 10800 0"/>
              <a:gd name="G18" fmla="+- G14 10800 0"/>
              <a:gd name="G19" fmla="*/ 8436 1 2"/>
              <a:gd name="G20" fmla="+- G19 5400 0"/>
              <a:gd name="G21" fmla="cos G20 -4684880"/>
              <a:gd name="G22" fmla="sin G20 -4684880"/>
              <a:gd name="G23" fmla="+- G21 10800 0"/>
              <a:gd name="G24" fmla="+- G12 G23 G22"/>
              <a:gd name="G25" fmla="+- G22 G23 G11"/>
              <a:gd name="G26" fmla="cos 10800 -4684880"/>
              <a:gd name="G27" fmla="sin 10800 -4684880"/>
              <a:gd name="G28" fmla="cos 8436 -4684880"/>
              <a:gd name="G29" fmla="sin 8436 -468488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68665"/>
              <a:gd name="G36" fmla="sin G34 -1168665"/>
              <a:gd name="G37" fmla="+/ -1168665 -468488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436 G39"/>
              <a:gd name="G43" fmla="sin 8436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3117 w 21600"/>
              <a:gd name="T5" fmla="*/ 18391 h 21600"/>
              <a:gd name="T6" fmla="*/ 19955 w 21600"/>
              <a:gd name="T7" fmla="*/ 7854 h 21600"/>
              <a:gd name="T8" fmla="*/ 4799 w 21600"/>
              <a:gd name="T9" fmla="*/ 16729 h 21600"/>
              <a:gd name="T10" fmla="*/ 15086 w 21600"/>
              <a:gd name="T11" fmla="*/ -2002 h 21600"/>
              <a:gd name="T12" fmla="*/ 17535 w 21600"/>
              <a:gd name="T13" fmla="*/ 2912 h 21600"/>
              <a:gd name="T14" fmla="*/ 12621 w 21600"/>
              <a:gd name="T15" fmla="*/ 536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3478" y="2800"/>
                </a:moveTo>
                <a:cubicBezTo>
                  <a:pt x="12615" y="2511"/>
                  <a:pt x="11710" y="2364"/>
                  <a:pt x="10800" y="2364"/>
                </a:cubicBezTo>
                <a:cubicBezTo>
                  <a:pt x="6140" y="2364"/>
                  <a:pt x="2364" y="6140"/>
                  <a:pt x="2364" y="10800"/>
                </a:cubicBezTo>
                <a:cubicBezTo>
                  <a:pt x="2364" y="15459"/>
                  <a:pt x="6140" y="19236"/>
                  <a:pt x="10800" y="19236"/>
                </a:cubicBezTo>
                <a:cubicBezTo>
                  <a:pt x="15459" y="19236"/>
                  <a:pt x="19236" y="15459"/>
                  <a:pt x="19236" y="10800"/>
                </a:cubicBezTo>
                <a:cubicBezTo>
                  <a:pt x="19236" y="9923"/>
                  <a:pt x="19099" y="9051"/>
                  <a:pt x="18830" y="8216"/>
                </a:cubicBezTo>
                <a:lnTo>
                  <a:pt x="21081" y="7492"/>
                </a:lnTo>
                <a:cubicBezTo>
                  <a:pt x="21424" y="8561"/>
                  <a:pt x="21600" y="9677"/>
                  <a:pt x="21600" y="10800"/>
                </a:cubicBez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1965" y="-1"/>
                  <a:pt x="13123" y="188"/>
                  <a:pt x="14229" y="558"/>
                </a:cubicBezTo>
                <a:lnTo>
                  <a:pt x="15086" y="-2002"/>
                </a:lnTo>
                <a:lnTo>
                  <a:pt x="17535" y="2912"/>
                </a:lnTo>
                <a:lnTo>
                  <a:pt x="12621" y="5360"/>
                </a:lnTo>
                <a:lnTo>
                  <a:pt x="13478" y="2800"/>
                </a:lnTo>
                <a:close/>
              </a:path>
            </a:pathLst>
          </a:custGeom>
          <a:gradFill flip="none" rotWithShape="1">
            <a:gsLst>
              <a:gs pos="24000">
                <a:srgbClr val="5E9EFF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4" descr="s-partne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39" t="-1932" r="51833" b="26009"/>
          <a:stretch>
            <a:fillRect/>
          </a:stretch>
        </p:blipFill>
        <p:spPr bwMode="auto">
          <a:xfrm>
            <a:off x="2362590" y="2316869"/>
            <a:ext cx="1129290" cy="1130733"/>
          </a:xfrm>
          <a:prstGeom prst="rect">
            <a:avLst/>
          </a:prstGeom>
          <a:noFill/>
        </p:spPr>
      </p:pic>
      <p:sp>
        <p:nvSpPr>
          <p:cNvPr id="12" name="모서리가 둥근 직사각형 11"/>
          <p:cNvSpPr/>
          <p:nvPr/>
        </p:nvSpPr>
        <p:spPr>
          <a:xfrm>
            <a:off x="986224" y="2492896"/>
            <a:ext cx="2001600" cy="450158"/>
          </a:xfrm>
          <a:prstGeom prst="roundRect">
            <a:avLst/>
          </a:prstGeom>
          <a:ln w="34925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환경부</a:t>
            </a:r>
            <a:endParaRPr lang="ko-KR" altLang="en-US" sz="1600" b="1" dirty="0"/>
          </a:p>
        </p:txBody>
      </p:sp>
      <p:sp>
        <p:nvSpPr>
          <p:cNvPr id="13" name="직사각형 12"/>
          <p:cNvSpPr/>
          <p:nvPr/>
        </p:nvSpPr>
        <p:spPr>
          <a:xfrm>
            <a:off x="3947683" y="2113158"/>
            <a:ext cx="4434865" cy="9558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500" dirty="0" smtClean="0">
                <a:solidFill>
                  <a:schemeClr val="tx1"/>
                </a:solidFill>
                <a:latin typeface="+mn-ea"/>
              </a:rPr>
              <a:t> 전체사업 계획 수립</a:t>
            </a:r>
            <a:endParaRPr lang="en-US" altLang="ko-KR" sz="1500" dirty="0" smtClean="0">
              <a:solidFill>
                <a:schemeClr val="tx1"/>
              </a:solidFill>
              <a:latin typeface="+mn-ea"/>
            </a:endParaRPr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en-US" altLang="ko-KR" sz="15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컨설턴트와 공동으로 프로젝트 수행</a:t>
            </a:r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en-US" altLang="ko-KR" sz="1500" b="1" dirty="0" smtClean="0">
                <a:solidFill>
                  <a:srgbClr val="C00000"/>
                </a:solidFill>
                <a:latin typeface="+mn-ea"/>
              </a:rPr>
              <a:t> </a:t>
            </a:r>
            <a:r>
              <a:rPr lang="ko-KR" altLang="en-US" sz="1500" b="1" dirty="0" smtClean="0">
                <a:solidFill>
                  <a:srgbClr val="C00000"/>
                </a:solidFill>
                <a:latin typeface="+mn-ea"/>
              </a:rPr>
              <a:t>우수 참여 사업장 포상 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986224" y="5571130"/>
            <a:ext cx="2001600" cy="45015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34925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참여 사업장</a:t>
            </a:r>
            <a:endParaRPr lang="ko-KR" altLang="en-US" sz="1600" b="1" dirty="0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986224" y="4346994"/>
            <a:ext cx="2001600" cy="45015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4925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 smtClean="0"/>
              <a:t>지자체</a:t>
            </a:r>
            <a:endParaRPr lang="ko-KR" altLang="en-US" sz="1600" b="1" dirty="0"/>
          </a:p>
        </p:txBody>
      </p:sp>
      <p:sp>
        <p:nvSpPr>
          <p:cNvPr id="16" name="직사각형 15"/>
          <p:cNvSpPr/>
          <p:nvPr/>
        </p:nvSpPr>
        <p:spPr>
          <a:xfrm>
            <a:off x="2123728" y="3356992"/>
            <a:ext cx="6336704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온실가스 감축 가이드라인 확산을 통한 온실가스 감축 및 비용 절감</a:t>
            </a:r>
            <a:endParaRPr lang="ko-KR" altLang="en-US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910430" y="4131278"/>
            <a:ext cx="4838034" cy="593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5725" indent="-85725"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500" b="1" dirty="0" smtClean="0">
                <a:solidFill>
                  <a:srgbClr val="C00000"/>
                </a:solidFill>
                <a:latin typeface="+mn-ea"/>
              </a:rPr>
              <a:t>참여 사업장 모집</a:t>
            </a:r>
            <a:endParaRPr lang="en-US" altLang="ko-KR" sz="1500" b="1" dirty="0" smtClean="0">
              <a:solidFill>
                <a:srgbClr val="C00000"/>
              </a:solidFill>
              <a:latin typeface="+mn-ea"/>
            </a:endParaRPr>
          </a:p>
          <a:p>
            <a:pPr marL="85725" indent="-85725"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500" b="1" dirty="0" err="1" smtClean="0">
                <a:solidFill>
                  <a:schemeClr val="tx1"/>
                </a:solidFill>
                <a:latin typeface="+mn-ea"/>
              </a:rPr>
              <a:t>지자체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500" b="1" dirty="0" err="1" smtClean="0">
                <a:solidFill>
                  <a:schemeClr val="tx1"/>
                </a:solidFill>
                <a:latin typeface="+mn-ea"/>
              </a:rPr>
              <a:t>비산업부문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 온실가스 감축 지원 및 목표 달성</a:t>
            </a:r>
            <a:endParaRPr lang="en-US" altLang="ko-KR" sz="1500" b="1" dirty="0" smtClean="0">
              <a:solidFill>
                <a:schemeClr val="tx1"/>
              </a:solidFill>
              <a:latin typeface="+mn-ea"/>
            </a:endParaRPr>
          </a:p>
          <a:p>
            <a:pPr marL="85725" indent="-85725">
              <a:spcBef>
                <a:spcPts val="600"/>
              </a:spcBef>
              <a:buFont typeface="Wingdings" pitchFamily="2" charset="2"/>
              <a:buChar char="§"/>
            </a:pPr>
            <a:endParaRPr lang="en-US" altLang="ko-KR" sz="15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886120" y="5499430"/>
            <a:ext cx="4838034" cy="7378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5725" indent="-85725"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온실가스 배출량 산정에 관한 </a:t>
            </a:r>
            <a:r>
              <a:rPr lang="en-US" altLang="ko-KR" sz="1500" b="1" dirty="0" smtClean="0">
                <a:solidFill>
                  <a:schemeClr val="tx1"/>
                </a:solidFill>
                <a:latin typeface="+mn-ea"/>
              </a:rPr>
              <a:t>Raw data 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제공</a:t>
            </a:r>
            <a:endParaRPr lang="en-US" altLang="ko-KR" sz="1500" b="1" dirty="0" smtClean="0">
              <a:solidFill>
                <a:schemeClr val="tx1"/>
              </a:solidFill>
              <a:latin typeface="+mn-ea"/>
            </a:endParaRPr>
          </a:p>
          <a:p>
            <a:pPr marL="85725" indent="-85725">
              <a:spcBef>
                <a:spcPts val="600"/>
              </a:spcBef>
              <a:buFont typeface="Wingdings" pitchFamily="2" charset="2"/>
              <a:buChar char="§"/>
            </a:pPr>
            <a:r>
              <a:rPr lang="en-US" altLang="ko-KR" sz="15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온실가스 감축 활동 추진</a:t>
            </a:r>
            <a:endParaRPr lang="en-US" altLang="ko-KR" sz="15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986224" y="3029566"/>
            <a:ext cx="2001600" cy="450158"/>
          </a:xfrm>
          <a:prstGeom prst="roundRect">
            <a:avLst/>
          </a:prstGeom>
          <a:ln w="34925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환경산업기술원</a:t>
            </a:r>
            <a:endParaRPr lang="ko-KR" altLang="en-US" sz="1600" b="1" dirty="0"/>
          </a:p>
        </p:txBody>
      </p:sp>
      <p:sp>
        <p:nvSpPr>
          <p:cNvPr id="20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103808" cy="821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800"/>
              </a:spcBef>
            </a:pPr>
            <a:r>
              <a:rPr lang="ko-KR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☞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err="1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비산업부문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 온실가스 감축 프로그램 보급∙확산을 통한 국가 온실가스 배출량</a:t>
            </a: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/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   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감축에 기여</a:t>
            </a: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비산업부문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 온실가스 감축 추진체계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2.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LnTx/>
                <a:uFillTx/>
                <a:latin typeface="+mn-ea"/>
                <a:cs typeface="+mj-cs"/>
              </a:rPr>
              <a:t>사업 개요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2400921" y="4335258"/>
            <a:ext cx="1384300" cy="71438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2548559" y="4449558"/>
            <a:ext cx="1071562" cy="44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실현 가능한</a:t>
            </a:r>
            <a:endParaRPr kumimoji="0" lang="en-US" altLang="ko-KR" sz="12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i="1" kern="0" dirty="0" smtClean="0">
                <a:solidFill>
                  <a:srgbClr val="C00000"/>
                </a:solidFill>
                <a:latin typeface="+mn-ea"/>
              </a:rPr>
              <a:t>감축목표 수립</a:t>
            </a:r>
            <a:endParaRPr kumimoji="0" lang="ko-KR" altLang="en-US" sz="12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auto">
          <a:xfrm>
            <a:off x="1091031" y="4133237"/>
            <a:ext cx="1190625" cy="698500"/>
          </a:xfrm>
          <a:prstGeom prst="rect">
            <a:avLst/>
          </a:prstGeom>
          <a:solidFill>
            <a:srgbClr val="333399">
              <a:lumMod val="20000"/>
              <a:lumOff val="8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36000" tIns="36000" rIns="36000" bIns="36000" anchor="ctr"/>
          <a:lstStyle/>
          <a:p>
            <a:pPr algn="ctr" latinLnBrk="0">
              <a:defRPr/>
            </a:pPr>
            <a:r>
              <a:rPr lang="en-US" altLang="ko-KR" sz="13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1. </a:t>
            </a:r>
            <a:r>
              <a:rPr lang="ko-KR" altLang="en-US" sz="13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사업장 </a:t>
            </a:r>
            <a:endParaRPr lang="en-US" altLang="ko-KR" sz="1300" b="1" kern="0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algn="ctr" latinLnBrk="0">
              <a:defRPr/>
            </a:pPr>
            <a:r>
              <a:rPr lang="ko-KR" altLang="en-US" sz="13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배출 특성 분석</a:t>
            </a:r>
            <a:endParaRPr lang="en-US" altLang="ko-KR" sz="1300" b="1" kern="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1043609" y="4911521"/>
            <a:ext cx="1384300" cy="7937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2365996" y="4335258"/>
            <a:ext cx="92075" cy="65405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3691876" y="3678033"/>
            <a:ext cx="1384300" cy="7302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076946" y="5059158"/>
            <a:ext cx="1285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산정된 배출량</a:t>
            </a:r>
            <a:r>
              <a:rPr lang="ko-KR" altLang="en-US" sz="1200" b="1" i="1" kern="0" noProof="0" dirty="0" smtClean="0">
                <a:solidFill>
                  <a:srgbClr val="C00000"/>
                </a:solidFill>
                <a:latin typeface="+mn-ea"/>
              </a:rPr>
              <a:t>을 통해 사업장 배출</a:t>
            </a:r>
            <a:endParaRPr lang="en-US" altLang="ko-KR" sz="1200" b="1" i="1" kern="0" noProof="0" dirty="0" smtClean="0">
              <a:solidFill>
                <a:srgbClr val="C00000"/>
              </a:solidFill>
              <a:latin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1" u="none" strike="noStrike" kern="0" cap="none" spc="0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특성 파악</a:t>
            </a:r>
            <a:endParaRPr kumimoji="0" lang="ko-KR" altLang="en-US" sz="12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9" name="Oval 7"/>
          <p:cNvSpPr>
            <a:spLocks noChangeArrowheads="1"/>
          </p:cNvSpPr>
          <p:nvPr/>
        </p:nvSpPr>
        <p:spPr bwMode="auto">
          <a:xfrm>
            <a:off x="2408250" y="3529211"/>
            <a:ext cx="1190625" cy="739775"/>
          </a:xfrm>
          <a:prstGeom prst="rect">
            <a:avLst/>
          </a:prstGeom>
          <a:solidFill>
            <a:srgbClr val="333399">
              <a:lumMod val="40000"/>
              <a:lumOff val="6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36000" tIns="36000" rIns="36000" bIns="36000" anchor="ctr"/>
          <a:lstStyle/>
          <a:p>
            <a:pPr algn="ctr" latinLnBrk="0">
              <a:defRPr/>
            </a:pPr>
            <a:r>
              <a:rPr lang="en-US" altLang="ko-KR" sz="13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2. </a:t>
            </a:r>
            <a:r>
              <a:rPr lang="ko-KR" altLang="en-US" sz="13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사업장</a:t>
            </a:r>
            <a:endParaRPr lang="en-US" altLang="ko-KR" sz="1300" b="1" kern="0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algn="ctr" latinLnBrk="0">
              <a:defRPr/>
            </a:pPr>
            <a:r>
              <a:rPr lang="ko-KR" altLang="en-US" sz="13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감축 목표 수립</a:t>
            </a:r>
            <a:endParaRPr lang="en-US" altLang="ko-KR" sz="1300" b="1" kern="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30" name="Oval 7"/>
          <p:cNvSpPr>
            <a:spLocks noChangeArrowheads="1"/>
          </p:cNvSpPr>
          <p:nvPr/>
        </p:nvSpPr>
        <p:spPr bwMode="auto">
          <a:xfrm>
            <a:off x="3722294" y="2814836"/>
            <a:ext cx="1190625" cy="792163"/>
          </a:xfrm>
          <a:prstGeom prst="rect">
            <a:avLst/>
          </a:prstGeom>
          <a:solidFill>
            <a:srgbClr val="333399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36000" tIns="36000" rIns="36000" bIns="36000" anchor="ctr"/>
          <a:lstStyle/>
          <a:p>
            <a:pPr algn="ctr" latinLnBrk="0">
              <a:defRPr/>
            </a:pPr>
            <a:r>
              <a:rPr lang="en-US" altLang="ko-KR" sz="1300" b="1" kern="0" dirty="0" smtClean="0">
                <a:solidFill>
                  <a:srgbClr val="FFFFFF"/>
                </a:solidFill>
                <a:latin typeface="+mn-ea"/>
              </a:rPr>
              <a:t>3. </a:t>
            </a:r>
            <a:r>
              <a:rPr lang="ko-KR" altLang="en-US" sz="1300" b="1" kern="0" dirty="0" smtClean="0">
                <a:solidFill>
                  <a:srgbClr val="FFFFFF"/>
                </a:solidFill>
                <a:latin typeface="+mn-ea"/>
              </a:rPr>
              <a:t>감축 방안</a:t>
            </a:r>
            <a:endParaRPr lang="en-US" altLang="ko-KR" sz="1300" b="1" kern="0" dirty="0" smtClean="0">
              <a:solidFill>
                <a:srgbClr val="FFFFFF"/>
              </a:solidFill>
              <a:latin typeface="+mn-ea"/>
            </a:endParaRPr>
          </a:p>
          <a:p>
            <a:pPr algn="ctr" latinLnBrk="0">
              <a:defRPr/>
            </a:pPr>
            <a:r>
              <a:rPr lang="ko-KR" altLang="en-US" sz="1300" b="1" kern="0" dirty="0" smtClean="0">
                <a:solidFill>
                  <a:srgbClr val="FFFFFF"/>
                </a:solidFill>
                <a:latin typeface="+mn-ea"/>
              </a:rPr>
              <a:t>도출</a:t>
            </a:r>
            <a:endParaRPr lang="ko-KR" altLang="en-US" sz="1300" b="1" kern="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31" name="Rectangle 9"/>
          <p:cNvSpPr>
            <a:spLocks noChangeArrowheads="1"/>
          </p:cNvSpPr>
          <p:nvPr/>
        </p:nvSpPr>
        <p:spPr bwMode="auto">
          <a:xfrm>
            <a:off x="3691559" y="3744708"/>
            <a:ext cx="93662" cy="65405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4990714" y="3077214"/>
            <a:ext cx="1384300" cy="71438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3" name="Text Box 16"/>
          <p:cNvSpPr txBox="1">
            <a:spLocks noChangeArrowheads="1"/>
          </p:cNvSpPr>
          <p:nvPr/>
        </p:nvSpPr>
        <p:spPr bwMode="auto">
          <a:xfrm>
            <a:off x="5173912" y="3191514"/>
            <a:ext cx="1071562" cy="44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자발적 감축</a:t>
            </a:r>
            <a:endParaRPr kumimoji="0" lang="en-US" altLang="ko-KR" sz="12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i="1" kern="0" dirty="0" smtClean="0">
                <a:solidFill>
                  <a:srgbClr val="C00000"/>
                </a:solidFill>
                <a:latin typeface="+mn-ea"/>
              </a:rPr>
              <a:t>프로그램 운영</a:t>
            </a:r>
            <a:endParaRPr kumimoji="0" lang="ko-KR" altLang="en-US" sz="12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4" name="Text Box 17"/>
          <p:cNvSpPr txBox="1">
            <a:spLocks noChangeArrowheads="1"/>
          </p:cNvSpPr>
          <p:nvPr/>
        </p:nvSpPr>
        <p:spPr bwMode="auto">
          <a:xfrm>
            <a:off x="6516218" y="2512064"/>
            <a:ext cx="11294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감축</a:t>
            </a:r>
            <a:r>
              <a:rPr kumimoji="0" lang="ko-KR" altLang="en-US" sz="1200" b="1" i="1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 활동 시행에 따른</a:t>
            </a:r>
            <a:endParaRPr kumimoji="0" lang="en-US" altLang="ko-KR" sz="1200" b="1" i="1" u="none" strike="noStrike" kern="0" cap="none" spc="0" normalizeH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i="1" kern="0" baseline="0" dirty="0" smtClean="0">
                <a:solidFill>
                  <a:srgbClr val="C00000"/>
                </a:solidFill>
                <a:latin typeface="+mn-ea"/>
              </a:rPr>
              <a:t>감축 결과 도출</a:t>
            </a:r>
            <a:endParaRPr kumimoji="0" lang="ko-KR" altLang="en-US" sz="12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5" name="Rectangle 9"/>
          <p:cNvSpPr>
            <a:spLocks noChangeArrowheads="1"/>
          </p:cNvSpPr>
          <p:nvPr/>
        </p:nvSpPr>
        <p:spPr bwMode="auto">
          <a:xfrm>
            <a:off x="4988809" y="3097534"/>
            <a:ext cx="92075" cy="65405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6302421" y="2419989"/>
            <a:ext cx="1384300" cy="7302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7" name="Oval 7"/>
          <p:cNvSpPr>
            <a:spLocks noChangeArrowheads="1"/>
          </p:cNvSpPr>
          <p:nvPr/>
        </p:nvSpPr>
        <p:spPr bwMode="auto">
          <a:xfrm>
            <a:off x="5033603" y="2261439"/>
            <a:ext cx="1190625" cy="739775"/>
          </a:xfrm>
          <a:prstGeom prst="rect">
            <a:avLst/>
          </a:prstGeom>
          <a:solidFill>
            <a:srgbClr val="333399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36000" tIns="36000" rIns="36000" bIns="36000" anchor="ctr"/>
          <a:lstStyle/>
          <a:p>
            <a:pPr algn="ctr" latinLnBrk="0">
              <a:defRPr/>
            </a:pPr>
            <a:r>
              <a:rPr lang="en-US" altLang="ko-KR" sz="1300" b="1" kern="0" dirty="0" smtClean="0">
                <a:solidFill>
                  <a:srgbClr val="FFFFFF"/>
                </a:solidFill>
                <a:latin typeface="+mn-ea"/>
              </a:rPr>
              <a:t>4. </a:t>
            </a:r>
            <a:r>
              <a:rPr lang="ko-KR" altLang="en-US" sz="1300" b="1" kern="0" dirty="0" smtClean="0">
                <a:solidFill>
                  <a:srgbClr val="FFFFFF"/>
                </a:solidFill>
                <a:latin typeface="+mn-ea"/>
              </a:rPr>
              <a:t>자발적 감축</a:t>
            </a:r>
            <a:endParaRPr lang="en-US" altLang="ko-KR" sz="1300" b="1" kern="0" dirty="0" smtClean="0">
              <a:solidFill>
                <a:srgbClr val="FFFFFF"/>
              </a:solidFill>
              <a:latin typeface="+mn-ea"/>
            </a:endParaRPr>
          </a:p>
          <a:p>
            <a:pPr algn="ctr" latinLnBrk="0">
              <a:defRPr/>
            </a:pPr>
            <a:r>
              <a:rPr lang="ko-KR" altLang="en-US" sz="1300" b="1" kern="0" dirty="0" smtClean="0">
                <a:solidFill>
                  <a:srgbClr val="FFFFFF"/>
                </a:solidFill>
                <a:latin typeface="+mn-ea"/>
              </a:rPr>
              <a:t>활동 시행</a:t>
            </a:r>
            <a:endParaRPr lang="en-US" altLang="ko-KR" sz="1300" b="1" kern="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38" name="Oval 7"/>
          <p:cNvSpPr>
            <a:spLocks noChangeArrowheads="1"/>
          </p:cNvSpPr>
          <p:nvPr/>
        </p:nvSpPr>
        <p:spPr bwMode="auto">
          <a:xfrm>
            <a:off x="6389519" y="1556792"/>
            <a:ext cx="1282737" cy="792163"/>
          </a:xfrm>
          <a:prstGeom prst="rect">
            <a:avLst/>
          </a:prstGeom>
          <a:solidFill>
            <a:srgbClr val="333399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36000" tIns="36000" rIns="36000" bIns="36000" anchor="ctr"/>
          <a:lstStyle/>
          <a:p>
            <a:pPr algn="ctr" latinLnBrk="0">
              <a:defRPr/>
            </a:pPr>
            <a:r>
              <a:rPr lang="en-US" altLang="ko-KR" sz="1300" b="1" kern="0" dirty="0" smtClean="0">
                <a:solidFill>
                  <a:srgbClr val="FFFFFF"/>
                </a:solidFill>
                <a:latin typeface="+mn-ea"/>
              </a:rPr>
              <a:t>5. </a:t>
            </a:r>
            <a:r>
              <a:rPr lang="ko-KR" altLang="en-US" sz="1300" b="1" kern="0" dirty="0" smtClean="0">
                <a:solidFill>
                  <a:srgbClr val="FFFFFF"/>
                </a:solidFill>
                <a:latin typeface="+mn-ea"/>
              </a:rPr>
              <a:t>온실가스</a:t>
            </a:r>
            <a:endParaRPr lang="en-US" altLang="ko-KR" sz="1300" b="1" kern="0" dirty="0" smtClean="0">
              <a:solidFill>
                <a:srgbClr val="FFFFFF"/>
              </a:solidFill>
              <a:latin typeface="+mn-ea"/>
            </a:endParaRPr>
          </a:p>
          <a:p>
            <a:pPr algn="ctr" latinLnBrk="0">
              <a:defRPr/>
            </a:pPr>
            <a:r>
              <a:rPr lang="ko-KR" altLang="en-US" sz="1300" b="1" kern="0" dirty="0" err="1" smtClean="0">
                <a:solidFill>
                  <a:srgbClr val="FFFFFF"/>
                </a:solidFill>
                <a:latin typeface="+mn-ea"/>
              </a:rPr>
              <a:t>감축량</a:t>
            </a:r>
            <a:r>
              <a:rPr lang="ko-KR" altLang="en-US" sz="1300" b="1" kern="0" dirty="0" smtClean="0">
                <a:solidFill>
                  <a:srgbClr val="FFFFFF"/>
                </a:solidFill>
                <a:latin typeface="+mn-ea"/>
              </a:rPr>
              <a:t> 산정</a:t>
            </a:r>
            <a:endParaRPr lang="ko-KR" altLang="en-US" sz="1300" b="1" kern="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39" name="Rectangle 9"/>
          <p:cNvSpPr>
            <a:spLocks noChangeArrowheads="1"/>
          </p:cNvSpPr>
          <p:nvPr/>
        </p:nvSpPr>
        <p:spPr bwMode="auto">
          <a:xfrm>
            <a:off x="6309292" y="2494284"/>
            <a:ext cx="93662" cy="65405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pic>
        <p:nvPicPr>
          <p:cNvPr id="4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293096"/>
            <a:ext cx="413222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위쪽 화살표 41"/>
          <p:cNvSpPr/>
          <p:nvPr/>
        </p:nvSpPr>
        <p:spPr>
          <a:xfrm rot="10800000">
            <a:off x="2771801" y="2556664"/>
            <a:ext cx="504056" cy="792088"/>
          </a:xfrm>
          <a:prstGeom prst="up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1907704" y="1908593"/>
            <a:ext cx="2304256" cy="57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가이드라인 </a:t>
            </a:r>
            <a:endParaRPr lang="en-US" altLang="ko-K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보급 및 적용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xt Box 17"/>
          <p:cNvSpPr txBox="1">
            <a:spLocks noChangeArrowheads="1"/>
          </p:cNvSpPr>
          <p:nvPr/>
        </p:nvSpPr>
        <p:spPr bwMode="auto">
          <a:xfrm>
            <a:off x="3779913" y="3770108"/>
            <a:ext cx="12241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기업에  적합한 </a:t>
            </a:r>
            <a:r>
              <a:rPr lang="ko-KR" altLang="en-US" sz="1200" b="1" i="1" kern="0" dirty="0" smtClean="0">
                <a:solidFill>
                  <a:srgbClr val="C00000"/>
                </a:solidFill>
                <a:latin typeface="+mn-ea"/>
              </a:rPr>
              <a:t>감축 실천 방안 도출</a:t>
            </a:r>
            <a:r>
              <a:rPr kumimoji="0" lang="ko-KR" altLang="en-US" sz="1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 </a:t>
            </a:r>
          </a:p>
        </p:txBody>
      </p:sp>
      <p:sp>
        <p:nvSpPr>
          <p:cNvPr id="41" name="Text Box 17"/>
          <p:cNvSpPr txBox="1">
            <a:spLocks noChangeArrowheads="1"/>
          </p:cNvSpPr>
          <p:nvPr/>
        </p:nvSpPr>
        <p:spPr bwMode="auto">
          <a:xfrm>
            <a:off x="5467846" y="5551140"/>
            <a:ext cx="910704" cy="2112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사용하지 않기</a:t>
            </a:r>
          </a:p>
        </p:txBody>
      </p:sp>
      <p:sp>
        <p:nvSpPr>
          <p:cNvPr id="45" name="Text Box 17"/>
          <p:cNvSpPr txBox="1">
            <a:spLocks noChangeArrowheads="1"/>
          </p:cNvSpPr>
          <p:nvPr/>
        </p:nvSpPr>
        <p:spPr bwMode="auto">
          <a:xfrm>
            <a:off x="7373962" y="5555332"/>
            <a:ext cx="319906" cy="2112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성에</a:t>
            </a: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247824" cy="4853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비산업부문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온실가스 감축 가이드라인 개발∙보급 현황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1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100"/>
              </a:lnSpc>
              <a:spcBef>
                <a:spcPts val="2400"/>
              </a:spcBef>
              <a:buFont typeface="Wingdings" pitchFamily="2" charset="2"/>
              <a:buChar char="§"/>
            </a:pPr>
            <a:endParaRPr lang="en-US" altLang="ko-KR" sz="800" b="1" dirty="0" smtClean="0">
              <a:latin typeface="+mn-ea"/>
              <a:sym typeface="Wingdings" pitchFamily="2" charset="2"/>
            </a:endParaRPr>
          </a:p>
          <a:p>
            <a:pPr marL="171450" indent="-171450">
              <a:spcBef>
                <a:spcPts val="2400"/>
              </a:spcBef>
              <a:buFont typeface="Wingdings" pitchFamily="2" charset="2"/>
              <a:buChar char="§"/>
            </a:pPr>
            <a:endParaRPr lang="en-US" altLang="ko-KR" sz="800" b="1" dirty="0" smtClean="0">
              <a:latin typeface="+mn-ea"/>
              <a:sym typeface="Wingdings" pitchFamily="2" charset="2"/>
            </a:endParaRPr>
          </a:p>
          <a:p>
            <a:pPr marL="171450" indent="-171450">
              <a:spcBef>
                <a:spcPts val="2400"/>
              </a:spcBef>
              <a:buFont typeface="Wingdings" pitchFamily="2" charset="2"/>
              <a:buChar char="§"/>
            </a:pPr>
            <a:endParaRPr lang="en-US" altLang="ko-KR" sz="800" b="1" dirty="0" smtClean="0">
              <a:latin typeface="+mn-ea"/>
              <a:sym typeface="Wingdings" pitchFamily="2" charset="2"/>
            </a:endParaRPr>
          </a:p>
          <a:p>
            <a:pPr marL="171450" indent="-171450">
              <a:spcBef>
                <a:spcPts val="18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가이드라인 시범 적용 및 자발적 참여기관과 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MOU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체결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(’09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년도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)</a:t>
            </a:r>
          </a:p>
          <a:p>
            <a:pPr marL="450850" lvl="2" indent="-179388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500" b="1" dirty="0" smtClean="0">
                <a:latin typeface="+mn-ea"/>
                <a:sym typeface="Wingdings" pitchFamily="2" charset="2"/>
              </a:rPr>
              <a:t>KT 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사옥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 :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‘08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년 대비 약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3.1%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온실가스 감축으로 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연 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27</a:t>
            </a:r>
            <a:r>
              <a:rPr lang="ko-KR" altLang="en-US" sz="1500" b="1" dirty="0" err="1" smtClean="0">
                <a:latin typeface="+mn-ea"/>
                <a:sym typeface="Wingdings" pitchFamily="2" charset="2"/>
              </a:rPr>
              <a:t>백만원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의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운영비 절감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450850" lvl="2" indent="-179388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b="1" dirty="0" err="1" smtClean="0">
                <a:latin typeface="+mn-ea"/>
                <a:sym typeface="Wingdings" pitchFamily="2" charset="2"/>
              </a:rPr>
              <a:t>홈플러스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 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: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’08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년 대비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8.8%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온실가스 감축으로 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약 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12</a:t>
            </a:r>
            <a:r>
              <a:rPr lang="ko-KR" altLang="en-US" sz="1500" b="1" dirty="0" err="1" smtClean="0">
                <a:latin typeface="+mn-ea"/>
                <a:sym typeface="Wingdings" pitchFamily="2" charset="2"/>
              </a:rPr>
              <a:t>백만원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의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운영비 절감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450850" lvl="2" indent="-179388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b="1" dirty="0" smtClean="0">
                <a:latin typeface="+mn-ea"/>
                <a:sym typeface="Wingdings" pitchFamily="2" charset="2"/>
              </a:rPr>
              <a:t>학교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(</a:t>
            </a:r>
            <a:r>
              <a:rPr lang="ko-KR" altLang="en-US" sz="1500" b="1" dirty="0" smtClean="0">
                <a:latin typeface="+mn-ea"/>
                <a:sym typeface="Wingdings" pitchFamily="2" charset="2"/>
              </a:rPr>
              <a:t>상봉중학교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b="1" dirty="0" err="1" smtClean="0">
                <a:latin typeface="+mn-ea"/>
                <a:sym typeface="Wingdings" pitchFamily="2" charset="2"/>
              </a:rPr>
              <a:t>한경대학교</a:t>
            </a:r>
            <a:r>
              <a:rPr lang="en-US" altLang="ko-KR" sz="1500" b="1" dirty="0" smtClean="0">
                <a:latin typeface="+mn-ea"/>
                <a:sym typeface="Wingdings" pitchFamily="2" charset="2"/>
              </a:rPr>
              <a:t>)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:  ’08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년 대비 약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10%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의 온실가스 감축</a:t>
            </a:r>
            <a:endParaRPr lang="en-US" altLang="ko-KR" sz="800" b="1" dirty="0" smtClean="0">
              <a:latin typeface="+mn-ea"/>
              <a:sym typeface="Wingdings" pitchFamily="2" charset="2"/>
            </a:endParaRPr>
          </a:p>
          <a:p>
            <a:pPr marL="171450" lvl="0" indent="-171450" latinLnBrk="0">
              <a:lnSpc>
                <a:spcPct val="200000"/>
              </a:lnSpc>
              <a:buSzPct val="80000"/>
              <a:buFont typeface="Wingdings" pitchFamily="2" charset="2"/>
              <a:buChar char="§"/>
              <a:defRPr/>
            </a:pPr>
            <a:r>
              <a:rPr lang="ko-KR" altLang="en-US" b="1" kern="0" dirty="0" err="1" smtClean="0">
                <a:solidFill>
                  <a:srgbClr val="FF0000"/>
                </a:solidFill>
                <a:latin typeface="+mn-ea"/>
              </a:rPr>
              <a:t>비산업부문</a:t>
            </a:r>
            <a:r>
              <a:rPr lang="ko-KR" altLang="en-US" b="1" kern="0" dirty="0" smtClean="0">
                <a:solidFill>
                  <a:srgbClr val="FF0000"/>
                </a:solidFill>
                <a:latin typeface="+mn-ea"/>
              </a:rPr>
              <a:t> 온실가스 감축  가이드라인 보급 효과</a:t>
            </a:r>
            <a:endParaRPr lang="en-US" altLang="ko-KR" b="1" kern="0" dirty="0" smtClean="0">
              <a:solidFill>
                <a:srgbClr val="FF0000"/>
              </a:solidFill>
              <a:latin typeface="+mn-ea"/>
            </a:endParaRPr>
          </a:p>
          <a:p>
            <a:pPr marL="454025" lvl="1" indent="-171450" latinLnBrk="0">
              <a:lnSpc>
                <a:spcPct val="150000"/>
              </a:lnSpc>
              <a:buSzPct val="80000"/>
              <a:buFont typeface="Arial" pitchFamily="34" charset="0"/>
              <a:buChar char="•"/>
              <a:defRPr/>
            </a:pPr>
            <a:r>
              <a:rPr lang="en-US" altLang="ko-KR" sz="1400" b="1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[</a:t>
            </a:r>
            <a:r>
              <a:rPr lang="en-US" altLang="ko-KR" sz="1600" b="1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’11</a:t>
            </a:r>
            <a:r>
              <a:rPr lang="ko-KR" altLang="en-US" sz="1600" b="1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년</a:t>
            </a:r>
            <a:r>
              <a:rPr lang="en-US" altLang="ko-KR" sz="1600" b="1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]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 : </a:t>
            </a:r>
            <a:r>
              <a:rPr lang="en-US" altLang="ko-KR" sz="1600" kern="0" spc="-100" dirty="0" smtClean="0">
                <a:solidFill>
                  <a:sysClr val="windowText" lastClr="000000"/>
                </a:solidFill>
                <a:latin typeface="+mn-ea"/>
              </a:rPr>
              <a:t>61</a:t>
            </a:r>
            <a:r>
              <a:rPr lang="ko-KR" altLang="en-US" sz="1600" kern="0" spc="-100" dirty="0" smtClean="0">
                <a:solidFill>
                  <a:sysClr val="windowText" lastClr="000000"/>
                </a:solidFill>
                <a:latin typeface="+mn-ea"/>
              </a:rPr>
              <a:t>개 사업장 에서 </a:t>
            </a:r>
            <a:r>
              <a:rPr lang="en-US" altLang="ko-KR" sz="1600" kern="0" spc="-100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’10</a:t>
            </a:r>
            <a:r>
              <a:rPr lang="ko-KR" altLang="en-US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년 온실가스 배출량 기준  </a:t>
            </a:r>
            <a:r>
              <a:rPr lang="en-US" altLang="ko-KR" sz="1600" kern="0" spc="-100" dirty="0" smtClean="0">
                <a:solidFill>
                  <a:srgbClr val="FF0000"/>
                </a:solidFill>
                <a:latin typeface="+mn-ea"/>
              </a:rPr>
              <a:t>4,629 ton</a:t>
            </a:r>
            <a:r>
              <a:rPr lang="ko-KR" altLang="en-US" sz="1600" kern="0" spc="-100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kern="0" spc="-100" dirty="0" smtClean="0">
                <a:solidFill>
                  <a:srgbClr val="FF0000"/>
                </a:solidFill>
                <a:latin typeface="+mn-ea"/>
              </a:rPr>
              <a:t>CO</a:t>
            </a:r>
            <a:r>
              <a:rPr lang="en-US" altLang="ko-KR" sz="1600" kern="0" spc="-100" baseline="-25000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en-US" altLang="ko-KR" sz="1600" kern="0" spc="-100" dirty="0" smtClean="0">
                <a:solidFill>
                  <a:srgbClr val="FF0000"/>
                </a:solidFill>
                <a:latin typeface="+mn-ea"/>
              </a:rPr>
              <a:t>eq </a:t>
            </a:r>
            <a:r>
              <a:rPr lang="ko-KR" altLang="en-US" sz="1600" kern="0" spc="-100" dirty="0" smtClean="0">
                <a:solidFill>
                  <a:srgbClr val="FF0000"/>
                </a:solidFill>
                <a:latin typeface="+mn-ea"/>
              </a:rPr>
              <a:t>감축 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(3.6% </a:t>
            </a:r>
            <a:r>
              <a:rPr lang="ko-KR" altLang="en-US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감축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)</a:t>
            </a:r>
          </a:p>
          <a:p>
            <a:pPr marL="454025" lvl="1" indent="-171450" latinLnBrk="0">
              <a:lnSpc>
                <a:spcPct val="150000"/>
              </a:lnSpc>
              <a:buSzPct val="80000"/>
              <a:buFont typeface="Arial" pitchFamily="34" charset="0"/>
              <a:buChar char="•"/>
              <a:defRPr/>
            </a:pPr>
            <a:r>
              <a:rPr lang="en-US" altLang="ko-KR" sz="1600" b="1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[’12</a:t>
            </a:r>
            <a:r>
              <a:rPr lang="ko-KR" altLang="en-US" sz="1600" b="1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년</a:t>
            </a:r>
            <a:r>
              <a:rPr lang="en-US" altLang="ko-KR" sz="1600" b="1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]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600" kern="0" spc="-100" dirty="0" smtClean="0">
                <a:latin typeface="+mn-ea"/>
              </a:rPr>
              <a:t>:</a:t>
            </a:r>
            <a:r>
              <a:rPr lang="en-US" altLang="ko-KR" sz="1600" kern="0" spc="-100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744</a:t>
            </a:r>
            <a:r>
              <a:rPr lang="ko-KR" altLang="en-US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개  사업장에서 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’11</a:t>
            </a:r>
            <a:r>
              <a:rPr lang="ko-KR" altLang="en-US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년 온실가스 배출량 기준 </a:t>
            </a:r>
            <a:r>
              <a:rPr lang="en-US" altLang="ko-KR" sz="1600" kern="0" spc="-100" dirty="0" smtClean="0">
                <a:solidFill>
                  <a:srgbClr val="FF0000"/>
                </a:solidFill>
                <a:latin typeface="+mn-ea"/>
              </a:rPr>
              <a:t>11,042ton CO</a:t>
            </a:r>
            <a:r>
              <a:rPr lang="en-US" altLang="ko-KR" sz="1600" kern="0" spc="-100" baseline="-25000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en-US" altLang="ko-KR" sz="1600" kern="0" spc="-100" dirty="0" smtClean="0">
                <a:solidFill>
                  <a:srgbClr val="FF0000"/>
                </a:solidFill>
                <a:latin typeface="+mn-ea"/>
              </a:rPr>
              <a:t>eq </a:t>
            </a:r>
            <a:r>
              <a:rPr lang="ko-KR" altLang="en-US" sz="1600" kern="0" spc="-100" dirty="0" smtClean="0">
                <a:solidFill>
                  <a:srgbClr val="FF0000"/>
                </a:solidFill>
                <a:latin typeface="+mn-ea"/>
              </a:rPr>
              <a:t>감축 </a:t>
            </a:r>
            <a:r>
              <a:rPr lang="en-US" altLang="ko-KR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(’7.7% </a:t>
            </a:r>
            <a:r>
              <a:rPr lang="ko-KR" altLang="en-US" sz="1600" kern="0" spc="-100" dirty="0" smtClean="0">
                <a:solidFill>
                  <a:schemeClr val="tx2">
                    <a:lumMod val="50000"/>
                  </a:schemeClr>
                </a:solidFill>
                <a:latin typeface="+mn-ea"/>
              </a:rPr>
              <a:t>감축</a:t>
            </a:r>
            <a:r>
              <a:rPr lang="en-US" altLang="ko-KR" sz="1400" kern="0" spc="-1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1500" dirty="0" smtClean="0">
              <a:latin typeface="+mn-ea"/>
              <a:sym typeface="Wingdings" pitchFamily="2" charset="2"/>
            </a:endParaRPr>
          </a:p>
        </p:txBody>
      </p:sp>
      <p:graphicFrame>
        <p:nvGraphicFramePr>
          <p:cNvPr id="46" name="표 45"/>
          <p:cNvGraphicFramePr>
            <a:graphicFrameLocks noGrp="1"/>
          </p:cNvGraphicFramePr>
          <p:nvPr/>
        </p:nvGraphicFramePr>
        <p:xfrm>
          <a:off x="755576" y="1916832"/>
          <a:ext cx="7704856" cy="128482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52128"/>
                <a:gridCol w="1512168"/>
                <a:gridCol w="1080120"/>
                <a:gridCol w="1512168"/>
                <a:gridCol w="1224136"/>
                <a:gridCol w="1224136"/>
              </a:tblGrid>
              <a:tr h="3600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2008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2009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2010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2011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2012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가이드라인</a:t>
                      </a:r>
                      <a:endParaRPr lang="en-US" altLang="ko-KR" sz="1400" b="0" dirty="0" smtClean="0"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개발</a:t>
                      </a:r>
                      <a:endParaRPr lang="ko-KR" alt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사무실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유통매장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학교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호텔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대학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축구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배구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야구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농구</a:t>
                      </a:r>
                      <a:endParaRPr lang="ko-KR" alt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은행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병원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전지장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</a:tr>
              <a:tr h="317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가이드라인</a:t>
                      </a:r>
                      <a:endParaRPr lang="en-US" altLang="ko-KR" sz="1400" b="0" dirty="0" smtClean="0"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보급</a:t>
                      </a:r>
                      <a:endParaRPr lang="ko-KR" alt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latin typeface="+mn-ea"/>
                          <a:ea typeface="+mn-ea"/>
                        </a:rPr>
                        <a:t>-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시범사업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개 경기장</a:t>
                      </a:r>
                      <a:endParaRPr lang="ko-KR" alt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latin typeface="+mn-ea"/>
                          <a:ea typeface="+mn-ea"/>
                        </a:rPr>
                        <a:t>61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개 사업장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개 경기장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744</a:t>
                      </a:r>
                      <a:r>
                        <a:rPr lang="ko-KR" altLang="en-US" sz="1400" b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 사업장</a:t>
                      </a:r>
                      <a:endParaRPr lang="en-US" altLang="ko-KR" sz="1400" b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400" b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 경기장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515" marR="64515" marT="17836" marB="17836" anchor="ctr"/>
                </a:tc>
              </a:tr>
            </a:tbl>
          </a:graphicData>
        </a:graphic>
      </p:graphicFrame>
      <p:sp>
        <p:nvSpPr>
          <p:cNvPr id="47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사업 추진성과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755576" y="1916832"/>
            <a:ext cx="7704856" cy="12961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latin typeface="+mn-ea"/>
              </a:rPr>
              <a:t>3. </a:t>
            </a:r>
            <a:r>
              <a:rPr kumimoji="1" lang="ko-KR" altLang="en-US" sz="2600" b="1" kern="0" dirty="0" smtClean="0">
                <a:latin typeface="+mn-ea"/>
              </a:rPr>
              <a:t>사업 추진성과 및 감축사례</a:t>
            </a: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3. 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사업 추진성과 및 감축사례</a:t>
            </a:r>
          </a:p>
        </p:txBody>
      </p:sp>
      <p:sp>
        <p:nvSpPr>
          <p:cNvPr id="41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391840" cy="4637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US" altLang="ko-KR" sz="1700" b="1" dirty="0" smtClean="0">
                <a:latin typeface="+mn-ea"/>
                <a:sym typeface="Wingdings" pitchFamily="2" charset="2"/>
              </a:rPr>
              <a:t>Smart &amp; Green </a:t>
            </a:r>
            <a:r>
              <a:rPr lang="en-US" altLang="ko-KR" sz="1700" b="1" dirty="0" err="1" smtClean="0">
                <a:latin typeface="+mn-ea"/>
                <a:sym typeface="Wingdings" pitchFamily="2" charset="2"/>
              </a:rPr>
              <a:t>BeMS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운영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smtClean="0">
                <a:ln w="11430"/>
                <a:latin typeface="+mn-ea"/>
              </a:rPr>
              <a:t>냉</a:t>
            </a:r>
            <a:r>
              <a:rPr lang="en-US" altLang="ko-KR" sz="1500" spc="46" dirty="0" smtClean="0">
                <a:ln w="11430"/>
                <a:latin typeface="+mn-ea"/>
              </a:rPr>
              <a:t>/</a:t>
            </a:r>
            <a:r>
              <a:rPr lang="ko-KR" altLang="en-US" sz="1500" spc="46" dirty="0" smtClean="0">
                <a:ln w="11430"/>
                <a:latin typeface="+mn-ea"/>
              </a:rPr>
              <a:t>난방 최적제어</a:t>
            </a:r>
            <a:r>
              <a:rPr lang="en-US" altLang="ko-KR" sz="1500" spc="46" dirty="0" smtClean="0">
                <a:ln w="11430"/>
                <a:latin typeface="+mn-ea"/>
              </a:rPr>
              <a:t>(4-11</a:t>
            </a:r>
            <a:r>
              <a:rPr lang="ko-KR" altLang="en-US" sz="1500" spc="46" dirty="0" smtClean="0">
                <a:ln w="11430"/>
                <a:latin typeface="+mn-ea"/>
              </a:rPr>
              <a:t>월</a:t>
            </a:r>
            <a:r>
              <a:rPr lang="en-US" altLang="ko-KR" sz="1500" spc="46" dirty="0" smtClean="0">
                <a:ln w="11430"/>
                <a:latin typeface="+mn-ea"/>
              </a:rPr>
              <a:t> </a:t>
            </a:r>
            <a:r>
              <a:rPr lang="ko-KR" altLang="en-US" sz="1500" spc="46" dirty="0" smtClean="0">
                <a:ln w="11430"/>
                <a:latin typeface="+mn-ea"/>
              </a:rPr>
              <a:t>가동</a:t>
            </a:r>
            <a:r>
              <a:rPr lang="en-US" altLang="ko-KR" sz="1500" spc="46" dirty="0" smtClean="0">
                <a:ln w="11430"/>
                <a:latin typeface="+mn-ea"/>
              </a:rPr>
              <a:t>) : </a:t>
            </a:r>
            <a:r>
              <a:rPr lang="ko-KR" altLang="en-US" sz="1500" spc="46" dirty="0" smtClean="0">
                <a:ln w="11430"/>
                <a:latin typeface="+mn-ea"/>
              </a:rPr>
              <a:t>외기냉방 및 공조시간 최적제어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err="1" smtClean="0">
                <a:ln w="11430"/>
                <a:latin typeface="+mn-ea"/>
              </a:rPr>
              <a:t>하절기</a:t>
            </a:r>
            <a:r>
              <a:rPr lang="ko-KR" altLang="en-US" sz="1500" spc="46" dirty="0" smtClean="0">
                <a:ln w="11430"/>
                <a:latin typeface="+mn-ea"/>
              </a:rPr>
              <a:t> 최대수요전력</a:t>
            </a:r>
            <a:r>
              <a:rPr lang="en-US" altLang="ko-KR" sz="1500" spc="46" dirty="0" smtClean="0">
                <a:ln w="11430"/>
                <a:latin typeface="+mn-ea"/>
              </a:rPr>
              <a:t>(Peak) </a:t>
            </a:r>
            <a:r>
              <a:rPr lang="ko-KR" altLang="en-US" sz="1500" spc="46" dirty="0" smtClean="0">
                <a:ln w="11430"/>
                <a:latin typeface="+mn-ea"/>
              </a:rPr>
              <a:t>상시 모니터링 및 제어 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smtClean="0">
                <a:ln w="11430"/>
                <a:latin typeface="+mn-ea"/>
              </a:rPr>
              <a:t>조명설비 스케줄 제어</a:t>
            </a:r>
            <a:r>
              <a:rPr lang="en-US" altLang="ko-KR" sz="1500" spc="46" dirty="0" smtClean="0">
                <a:ln w="11430"/>
                <a:latin typeface="+mn-ea"/>
              </a:rPr>
              <a:t> : </a:t>
            </a:r>
            <a:r>
              <a:rPr lang="ko-KR" altLang="en-US" sz="1500" spc="46" dirty="0" smtClean="0">
                <a:ln w="11430"/>
                <a:latin typeface="+mn-ea"/>
              </a:rPr>
              <a:t>공용조명등 </a:t>
            </a:r>
            <a:r>
              <a:rPr lang="en-US" altLang="ko-KR" sz="1500" spc="46" dirty="0" smtClean="0">
                <a:ln w="11430"/>
                <a:latin typeface="+mn-ea"/>
              </a:rPr>
              <a:t>18,300</a:t>
            </a:r>
            <a:r>
              <a:rPr lang="ko-KR" altLang="en-US" sz="1500" spc="46" dirty="0" smtClean="0">
                <a:ln w="11430"/>
                <a:latin typeface="+mn-ea"/>
              </a:rPr>
              <a:t>개 </a:t>
            </a:r>
            <a:r>
              <a:rPr lang="en-US" altLang="ko-KR" sz="1500" spc="46" dirty="0" smtClean="0">
                <a:ln w="11430"/>
                <a:latin typeface="+mn-ea"/>
              </a:rPr>
              <a:t>30</a:t>
            </a:r>
            <a:r>
              <a:rPr lang="ko-KR" altLang="en-US" sz="1500" spc="46" dirty="0" smtClean="0">
                <a:ln w="11430"/>
                <a:latin typeface="+mn-ea"/>
              </a:rPr>
              <a:t>분 조기 점</a:t>
            </a:r>
            <a:r>
              <a:rPr lang="en-US" altLang="ko-KR" sz="1500" spc="46" dirty="0" smtClean="0">
                <a:ln w="11430"/>
                <a:latin typeface="+mn-ea"/>
              </a:rPr>
              <a:t>/</a:t>
            </a:r>
            <a:r>
              <a:rPr lang="ko-KR" altLang="en-US" sz="1500" spc="46" dirty="0" smtClean="0">
                <a:ln w="11430"/>
                <a:latin typeface="+mn-ea"/>
              </a:rPr>
              <a:t>소등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smtClean="0">
                <a:ln w="11430"/>
                <a:latin typeface="+mn-ea"/>
              </a:rPr>
              <a:t>보급형 </a:t>
            </a:r>
            <a:r>
              <a:rPr lang="en-US" altLang="ko-KR" sz="1500" spc="46" dirty="0" smtClean="0">
                <a:ln w="11430"/>
                <a:latin typeface="+mn-ea"/>
              </a:rPr>
              <a:t>Green </a:t>
            </a:r>
            <a:r>
              <a:rPr lang="en-US" altLang="ko-KR" sz="1500" spc="46" dirty="0" err="1" smtClean="0">
                <a:ln w="11430"/>
                <a:latin typeface="+mn-ea"/>
              </a:rPr>
              <a:t>BeMS</a:t>
            </a:r>
            <a:r>
              <a:rPr lang="en-US" altLang="ko-KR" sz="1500" spc="46" dirty="0" smtClean="0">
                <a:ln w="11430"/>
                <a:latin typeface="+mn-ea"/>
              </a:rPr>
              <a:t> R&amp;D </a:t>
            </a:r>
            <a:r>
              <a:rPr lang="ko-KR" altLang="en-US" sz="1500" spc="46" dirty="0" smtClean="0">
                <a:ln w="11430"/>
                <a:latin typeface="+mn-ea"/>
              </a:rPr>
              <a:t>추진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400" spc="46" dirty="0" smtClean="0">
              <a:ln w="11430"/>
              <a:latin typeface="+mn-ea"/>
            </a:endParaRPr>
          </a:p>
          <a:p>
            <a:pPr marL="171450" indent="-171450">
              <a:lnSpc>
                <a:spcPts val="2300"/>
              </a:lnSpc>
              <a:spcBef>
                <a:spcPts val="18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초절전형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LED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조명교체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2457450" lvl="6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주차램프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(600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개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),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지하주차장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(3,000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개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),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계단 표시등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(2,014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개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),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컨퍼런스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(38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개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)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등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6,000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여개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해당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2457450" lvl="6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500" dirty="0" smtClean="0">
                <a:latin typeface="+mn-ea"/>
                <a:sym typeface="Wingdings" pitchFamily="2" charset="2"/>
              </a:rPr>
              <a:t>‘10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년까지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2,400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개 교체 완료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2457450" lvl="6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500" dirty="0" smtClean="0">
                <a:latin typeface="+mn-ea"/>
                <a:sym typeface="Wingdings" pitchFamily="2" charset="2"/>
              </a:rPr>
              <a:t>’11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년까지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1,950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개를 교체하고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’13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년까지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6,000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개 모두 교체 예정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 </a:t>
            </a: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COEX 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온실가스</a:t>
            </a:r>
            <a:r>
              <a:rPr kumimoji="1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 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감축사례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812920" y="1772816"/>
            <a:ext cx="1950735" cy="1614134"/>
            <a:chOff x="812920" y="1772816"/>
            <a:chExt cx="1950735" cy="1614134"/>
          </a:xfrm>
        </p:grpSpPr>
        <p:pic>
          <p:nvPicPr>
            <p:cNvPr id="8" name="그림 6" descr="12.pn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718961" y="2489077"/>
              <a:ext cx="1170832" cy="233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AutoShape 147"/>
            <p:cNvSpPr>
              <a:spLocks noChangeArrowheads="1"/>
            </p:cNvSpPr>
            <p:nvPr/>
          </p:nvSpPr>
          <p:spPr bwMode="auto">
            <a:xfrm rot="5400000">
              <a:off x="2224840" y="2423915"/>
              <a:ext cx="502137" cy="402580"/>
            </a:xfrm>
            <a:prstGeom prst="can">
              <a:avLst>
                <a:gd name="adj" fmla="val 24883"/>
              </a:avLst>
            </a:prstGeom>
            <a:solidFill>
              <a:srgbClr val="99CC00"/>
            </a:solidFill>
            <a:ln w="31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Rectangle 148"/>
            <p:cNvSpPr>
              <a:spLocks noChangeArrowheads="1"/>
            </p:cNvSpPr>
            <p:nvPr/>
          </p:nvSpPr>
          <p:spPr bwMode="auto">
            <a:xfrm rot="5400000">
              <a:off x="2357736" y="2373389"/>
              <a:ext cx="223950" cy="365597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  <a:defRPr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endParaRPr>
            </a:p>
          </p:txBody>
        </p:sp>
        <p:pic>
          <p:nvPicPr>
            <p:cNvPr id="12" name="_x77697112" descr="EMB00000f70140e"/>
            <p:cNvPicPr>
              <a:picLocks noChangeAspect="1" noChangeArrowheads="1"/>
            </p:cNvPicPr>
            <p:nvPr/>
          </p:nvPicPr>
          <p:blipFill>
            <a:blip r:embed="rId4" cstate="print"/>
            <a:srcRect r="2703"/>
            <a:stretch>
              <a:fillRect/>
            </a:stretch>
          </p:blipFill>
          <p:spPr bwMode="auto">
            <a:xfrm>
              <a:off x="812920" y="1772816"/>
              <a:ext cx="1304755" cy="161413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직사각형 12"/>
            <p:cNvSpPr/>
            <p:nvPr/>
          </p:nvSpPr>
          <p:spPr>
            <a:xfrm>
              <a:off x="899592" y="2464266"/>
              <a:ext cx="1864063" cy="3892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3,815</a:t>
              </a:r>
              <a:r>
                <a:rPr lang="ko-KR" altLang="en-US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톤</a:t>
              </a:r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CO</a:t>
              </a:r>
              <a:r>
                <a:rPr lang="en-US" altLang="ko-KR" sz="1300" b="1" spc="46" baseline="-25000" dirty="0" smtClean="0">
                  <a:ln w="11430"/>
                  <a:solidFill>
                    <a:srgbClr val="FF0000"/>
                  </a:solidFill>
                  <a:latin typeface="+mn-ea"/>
                </a:rPr>
                <a:t>2</a:t>
              </a:r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-eq </a:t>
              </a:r>
              <a:r>
                <a:rPr lang="ko-KR" altLang="en-US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절감</a:t>
              </a:r>
              <a:endParaRPr lang="en-US" altLang="ko-KR" sz="1300" b="1" spc="46" dirty="0" smtClean="0">
                <a:ln w="11430"/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(5.1%)</a:t>
              </a:r>
              <a:endParaRPr lang="ko-KR" altLang="en-US" sz="1100" b="1" spc="46" dirty="0">
                <a:ln w="11430"/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827584" y="4151073"/>
            <a:ext cx="2000032" cy="1582183"/>
            <a:chOff x="827584" y="4151073"/>
            <a:chExt cx="2000032" cy="1582183"/>
          </a:xfrm>
        </p:grpSpPr>
        <p:pic>
          <p:nvPicPr>
            <p:cNvPr id="15" name="그림 6" descr="12.pn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741766" y="4829248"/>
              <a:ext cx="1170832" cy="233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AutoShape 147"/>
            <p:cNvSpPr>
              <a:spLocks noChangeArrowheads="1"/>
            </p:cNvSpPr>
            <p:nvPr/>
          </p:nvSpPr>
          <p:spPr bwMode="auto">
            <a:xfrm rot="5400000">
              <a:off x="2311451" y="4700281"/>
              <a:ext cx="502137" cy="530193"/>
            </a:xfrm>
            <a:prstGeom prst="can">
              <a:avLst>
                <a:gd name="adj" fmla="val 24883"/>
              </a:avLst>
            </a:prstGeom>
            <a:solidFill>
              <a:srgbClr val="99CC00"/>
            </a:solidFill>
            <a:ln w="31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" name="Rectangle 148"/>
            <p:cNvSpPr>
              <a:spLocks noChangeArrowheads="1"/>
            </p:cNvSpPr>
            <p:nvPr/>
          </p:nvSpPr>
          <p:spPr bwMode="auto">
            <a:xfrm rot="5400000">
              <a:off x="2380541" y="4713560"/>
              <a:ext cx="223950" cy="365597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  <a:defRPr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endParaRPr>
            </a:p>
          </p:txBody>
        </p:sp>
        <p:pic>
          <p:nvPicPr>
            <p:cNvPr id="19" name="_x77682584" descr="EMB00000f70140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7584" y="4151073"/>
              <a:ext cx="1293264" cy="1582183"/>
            </a:xfrm>
            <a:prstGeom prst="rect">
              <a:avLst/>
            </a:prstGeom>
            <a:noFill/>
          </p:spPr>
        </p:pic>
        <p:sp>
          <p:nvSpPr>
            <p:cNvPr id="20" name="직사각형 19"/>
            <p:cNvSpPr/>
            <p:nvPr/>
          </p:nvSpPr>
          <p:spPr>
            <a:xfrm>
              <a:off x="899592" y="4812777"/>
              <a:ext cx="1864063" cy="3892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3,972</a:t>
              </a:r>
              <a:r>
                <a:rPr lang="ko-KR" altLang="en-US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톤</a:t>
              </a:r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CO</a:t>
              </a:r>
              <a:r>
                <a:rPr lang="en-US" altLang="ko-KR" sz="1300" b="1" spc="46" baseline="-25000" dirty="0" smtClean="0">
                  <a:ln w="11430"/>
                  <a:solidFill>
                    <a:srgbClr val="FF0000"/>
                  </a:solidFill>
                  <a:latin typeface="+mn-ea"/>
                </a:rPr>
                <a:t>2</a:t>
              </a:r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-eq </a:t>
              </a:r>
              <a:r>
                <a:rPr lang="ko-KR" altLang="en-US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절감</a:t>
              </a:r>
              <a:endParaRPr lang="en-US" altLang="ko-KR" sz="1300" b="1" spc="46" dirty="0" smtClean="0">
                <a:ln w="11430"/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(5.3%)</a:t>
              </a:r>
              <a:endParaRPr lang="ko-KR" altLang="en-US" sz="1100" b="1" spc="46" dirty="0">
                <a:ln w="11430"/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3. 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사업 추진성과 및 감축사례</a:t>
            </a:r>
          </a:p>
        </p:txBody>
      </p:sp>
      <p:sp>
        <p:nvSpPr>
          <p:cNvPr id="41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391840" cy="4637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시설효율개선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(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노후설비 교체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)</a:t>
            </a: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smtClean="0">
                <a:ln w="11430"/>
                <a:latin typeface="+mn-ea"/>
              </a:rPr>
              <a:t>전문기관의 에너지 진단을 통해 단계별 시설개선 추진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smtClean="0">
                <a:ln w="11430"/>
                <a:latin typeface="+mn-ea"/>
              </a:rPr>
              <a:t>노후설비 교체</a:t>
            </a:r>
            <a:r>
              <a:rPr lang="en-US" altLang="ko-KR" sz="1500" spc="46" dirty="0" smtClean="0">
                <a:ln w="11430"/>
                <a:latin typeface="+mn-ea"/>
              </a:rPr>
              <a:t>/</a:t>
            </a:r>
            <a:r>
              <a:rPr lang="ko-KR" altLang="en-US" sz="1500" spc="46" dirty="0" smtClean="0">
                <a:ln w="11430"/>
                <a:latin typeface="+mn-ea"/>
              </a:rPr>
              <a:t>정비 완료</a:t>
            </a:r>
            <a:r>
              <a:rPr lang="en-US" altLang="ko-KR" sz="1500" spc="46" dirty="0" smtClean="0">
                <a:ln w="11430"/>
                <a:latin typeface="+mn-ea"/>
              </a:rPr>
              <a:t>(~2010</a:t>
            </a:r>
            <a:r>
              <a:rPr lang="ko-KR" altLang="en-US" sz="1500" spc="46" dirty="0" smtClean="0">
                <a:ln w="11430"/>
                <a:latin typeface="+mn-ea"/>
              </a:rPr>
              <a:t>년</a:t>
            </a:r>
            <a:r>
              <a:rPr lang="en-US" altLang="ko-KR" sz="1500" spc="46" dirty="0" smtClean="0">
                <a:ln w="11430"/>
                <a:latin typeface="+mn-ea"/>
              </a:rPr>
              <a:t>) : </a:t>
            </a:r>
            <a:r>
              <a:rPr lang="en-US" altLang="ko-KR" sz="1500" b="1" spc="46" dirty="0" smtClean="0">
                <a:ln w="11430"/>
                <a:latin typeface="+mn-ea"/>
              </a:rPr>
              <a:t>377</a:t>
            </a:r>
            <a:r>
              <a:rPr lang="ko-KR" altLang="en-US" sz="1500" b="1" spc="46" dirty="0" smtClean="0">
                <a:ln w="11430"/>
                <a:latin typeface="+mn-ea"/>
              </a:rPr>
              <a:t>톤</a:t>
            </a:r>
            <a:r>
              <a:rPr lang="en-US" altLang="ko-KR" sz="1500" b="1" spc="46" dirty="0" smtClean="0">
                <a:ln w="11430"/>
                <a:latin typeface="+mn-ea"/>
              </a:rPr>
              <a:t>CO</a:t>
            </a:r>
            <a:r>
              <a:rPr lang="en-US" altLang="ko-KR" sz="1500" b="1" spc="46" baseline="-25000" dirty="0" smtClean="0">
                <a:ln w="11430"/>
                <a:latin typeface="+mn-ea"/>
              </a:rPr>
              <a:t>2</a:t>
            </a:r>
            <a:r>
              <a:rPr lang="en-US" altLang="ko-KR" sz="1500" b="1" spc="46" dirty="0" smtClean="0">
                <a:ln w="11430"/>
                <a:latin typeface="+mn-ea"/>
              </a:rPr>
              <a:t>-eq</a:t>
            </a:r>
            <a:r>
              <a:rPr lang="ko-KR" altLang="en-US" sz="1500" b="1" spc="46" dirty="0" smtClean="0">
                <a:ln w="11430"/>
                <a:latin typeface="+mn-ea"/>
              </a:rPr>
              <a:t> </a:t>
            </a:r>
            <a:r>
              <a:rPr lang="en-US" altLang="ko-KR" sz="1500" b="1" spc="46" dirty="0" smtClean="0">
                <a:ln w="11430"/>
                <a:latin typeface="+mn-ea"/>
              </a:rPr>
              <a:t> </a:t>
            </a:r>
            <a:r>
              <a:rPr lang="ko-KR" altLang="en-US" sz="1500" b="1" spc="46" dirty="0" smtClean="0">
                <a:ln w="11430"/>
                <a:latin typeface="+mn-ea"/>
              </a:rPr>
              <a:t>누</a:t>
            </a:r>
            <a:r>
              <a:rPr lang="ko-KR" altLang="en-US" sz="1500" spc="46" dirty="0" smtClean="0">
                <a:ln w="11430"/>
                <a:latin typeface="+mn-ea"/>
              </a:rPr>
              <a:t>적절감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500" spc="46" dirty="0" smtClean="0">
                <a:ln w="11430"/>
                <a:latin typeface="+mn-ea"/>
              </a:rPr>
              <a:t>2012</a:t>
            </a:r>
            <a:r>
              <a:rPr lang="ko-KR" altLang="en-US" sz="1500" spc="46" dirty="0" smtClean="0">
                <a:ln w="11430"/>
                <a:latin typeface="+mn-ea"/>
              </a:rPr>
              <a:t>년도 시설효율개선 계획 </a:t>
            </a:r>
            <a:r>
              <a:rPr lang="en-US" altLang="ko-KR" sz="1500" spc="46" dirty="0" smtClean="0">
                <a:ln w="11430"/>
                <a:latin typeface="+mn-ea"/>
              </a:rPr>
              <a:t>: </a:t>
            </a:r>
            <a:r>
              <a:rPr lang="ko-KR" altLang="en-US" sz="1500" spc="46" dirty="0" smtClean="0">
                <a:ln w="11430"/>
                <a:latin typeface="+mn-ea"/>
              </a:rPr>
              <a:t>전시장 </a:t>
            </a:r>
            <a:r>
              <a:rPr lang="en-US" altLang="ko-KR" sz="1500" spc="46" dirty="0" smtClean="0">
                <a:ln w="11430"/>
                <a:latin typeface="+mn-ea"/>
              </a:rPr>
              <a:t>A,C</a:t>
            </a:r>
            <a:r>
              <a:rPr lang="ko-KR" altLang="en-US" sz="1500" spc="46" dirty="0" smtClean="0">
                <a:ln w="11430"/>
                <a:latin typeface="+mn-ea"/>
              </a:rPr>
              <a:t>홀 공조기</a:t>
            </a:r>
            <a:r>
              <a:rPr lang="en-US" altLang="ko-KR" sz="1500" spc="46" dirty="0" smtClean="0">
                <a:ln w="11430"/>
                <a:latin typeface="+mn-ea"/>
              </a:rPr>
              <a:t>, </a:t>
            </a:r>
            <a:r>
              <a:rPr lang="ko-KR" altLang="en-US" sz="1500" spc="46" dirty="0" smtClean="0">
                <a:ln w="11430"/>
                <a:latin typeface="+mn-ea"/>
              </a:rPr>
              <a:t>보일러 </a:t>
            </a:r>
            <a:r>
              <a:rPr lang="ko-KR" altLang="en-US" sz="1500" spc="46" dirty="0" err="1" smtClean="0">
                <a:ln w="11430"/>
                <a:latin typeface="+mn-ea"/>
              </a:rPr>
              <a:t>폐열회수장치</a:t>
            </a:r>
            <a:r>
              <a:rPr lang="en-US" altLang="ko-KR" sz="1500" spc="46" dirty="0" smtClean="0">
                <a:ln w="11430"/>
                <a:latin typeface="+mn-ea"/>
              </a:rPr>
              <a:t>, </a:t>
            </a:r>
            <a:r>
              <a:rPr lang="ko-KR" altLang="en-US" sz="1500" spc="46" dirty="0" err="1" smtClean="0">
                <a:ln w="11430"/>
                <a:latin typeface="+mn-ea"/>
              </a:rPr>
              <a:t>빙축열냉동기</a:t>
            </a:r>
            <a:r>
              <a:rPr lang="en-US" altLang="ko-KR" sz="1500" spc="46" dirty="0" smtClean="0">
                <a:ln w="11430"/>
                <a:latin typeface="+mn-ea"/>
              </a:rPr>
              <a:t> , </a:t>
            </a:r>
            <a:r>
              <a:rPr lang="ko-KR" altLang="en-US" sz="1500" spc="46" dirty="0" err="1" smtClean="0">
                <a:ln w="11430"/>
                <a:latin typeface="+mn-ea"/>
              </a:rPr>
              <a:t>아셈</a:t>
            </a:r>
            <a:r>
              <a:rPr lang="ko-KR" altLang="en-US" sz="1500" spc="46" dirty="0" smtClean="0">
                <a:ln w="11430"/>
                <a:latin typeface="+mn-ea"/>
              </a:rPr>
              <a:t> 냉수순환펌프 교체 등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2300"/>
              </a:lnSpc>
              <a:spcBef>
                <a:spcPts val="600"/>
              </a:spcBef>
            </a:pPr>
            <a:endParaRPr lang="en-US" altLang="ko-KR" sz="1500" spc="46" dirty="0" smtClean="0">
              <a:ln w="11430"/>
              <a:latin typeface="+mn-ea"/>
            </a:endParaRPr>
          </a:p>
          <a:p>
            <a:pPr marL="171450" indent="-171450">
              <a:lnSpc>
                <a:spcPts val="2300"/>
              </a:lnSpc>
              <a:spcBef>
                <a:spcPts val="18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중수설비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(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물 재활용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)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시스템 운영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2457450" lvl="6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오∙폐수로 버려지는 물을 사무실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전시장 화장실 용수로 재활용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2457450" lvl="6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기존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160,000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톤에 추가로 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1,500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톤 생산설비 확장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2457450" lvl="6" indent="-171450">
              <a:lnSpc>
                <a:spcPts val="2300"/>
              </a:lnSpc>
            </a:pPr>
            <a:r>
              <a:rPr lang="en-US" altLang="ko-KR" sz="1300" dirty="0" smtClean="0">
                <a:latin typeface="+mn-ea"/>
                <a:sym typeface="Wingdings" pitchFamily="2" charset="2"/>
              </a:rPr>
              <a:t>   ※ ’10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년까지 </a:t>
            </a:r>
            <a:r>
              <a:rPr lang="en-US" altLang="ko-KR" sz="1300" dirty="0" smtClean="0">
                <a:latin typeface="+mn-ea"/>
                <a:sym typeface="Wingdings" pitchFamily="2" charset="2"/>
              </a:rPr>
              <a:t>16</a:t>
            </a:r>
            <a:r>
              <a:rPr lang="ko-KR" altLang="en-US" sz="1300" dirty="0" err="1" smtClean="0">
                <a:latin typeface="+mn-ea"/>
                <a:sym typeface="Wingdings" pitchFamily="2" charset="2"/>
              </a:rPr>
              <a:t>만톤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 설비구축</a:t>
            </a:r>
            <a:r>
              <a:rPr lang="en-US" altLang="ko-KR" sz="13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설치비 </a:t>
            </a:r>
            <a:r>
              <a:rPr lang="en-US" altLang="ko-KR" sz="1300" dirty="0" smtClean="0">
                <a:latin typeface="+mn-ea"/>
                <a:sym typeface="Wingdings" pitchFamily="2" charset="2"/>
              </a:rPr>
              <a:t>5.6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억</a:t>
            </a:r>
            <a:r>
              <a:rPr lang="en-US" altLang="ko-KR" sz="13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300" dirty="0" err="1" smtClean="0">
                <a:latin typeface="+mn-ea"/>
                <a:sym typeface="Wingdings" pitchFamily="2" charset="2"/>
              </a:rPr>
              <a:t>절감액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 </a:t>
            </a:r>
            <a:r>
              <a:rPr lang="en-US" altLang="ko-KR" sz="1300" dirty="0" smtClean="0">
                <a:latin typeface="+mn-ea"/>
                <a:sym typeface="Wingdings" pitchFamily="2" charset="2"/>
              </a:rPr>
              <a:t>12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억</a:t>
            </a:r>
            <a:r>
              <a:rPr lang="en-US" altLang="ko-KR" sz="1300" dirty="0" smtClean="0">
                <a:latin typeface="+mn-ea"/>
                <a:sym typeface="Wingdings" pitchFamily="2" charset="2"/>
              </a:rPr>
              <a:t>(3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년간</a:t>
            </a:r>
            <a:r>
              <a:rPr lang="en-US" altLang="ko-KR" sz="1300" dirty="0" smtClean="0">
                <a:latin typeface="+mn-ea"/>
                <a:sym typeface="Wingdings" pitchFamily="2" charset="2"/>
              </a:rPr>
              <a:t>)</a:t>
            </a:r>
            <a:r>
              <a:rPr lang="ko-KR" altLang="en-US" sz="1300" dirty="0" smtClean="0">
                <a:latin typeface="+mn-ea"/>
                <a:sym typeface="Wingdings" pitchFamily="2" charset="2"/>
              </a:rPr>
              <a:t> </a:t>
            </a:r>
            <a:endParaRPr lang="en-US" altLang="ko-KR" sz="1300" dirty="0" smtClean="0"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COEX 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온실가스</a:t>
            </a:r>
            <a:r>
              <a:rPr kumimoji="1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 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감축사례</a:t>
            </a:r>
          </a:p>
        </p:txBody>
      </p:sp>
      <p:grpSp>
        <p:nvGrpSpPr>
          <p:cNvPr id="18" name="그룹 70"/>
          <p:cNvGrpSpPr/>
          <p:nvPr/>
        </p:nvGrpSpPr>
        <p:grpSpPr>
          <a:xfrm>
            <a:off x="3203848" y="3284984"/>
            <a:ext cx="5544616" cy="576064"/>
            <a:chOff x="6481041" y="3772468"/>
            <a:chExt cx="5356530" cy="526235"/>
          </a:xfrm>
        </p:grpSpPr>
        <p:sp>
          <p:nvSpPr>
            <p:cNvPr id="21" name="직사각형 20"/>
            <p:cNvSpPr/>
            <p:nvPr/>
          </p:nvSpPr>
          <p:spPr>
            <a:xfrm>
              <a:off x="6481041" y="3772468"/>
              <a:ext cx="1034902" cy="277200"/>
            </a:xfrm>
            <a:prstGeom prst="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0"/>
            </a:gradFill>
            <a:ln w="1905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ko-KR" altLang="en-US" sz="1200" b="1" spc="46" dirty="0" err="1" smtClean="0">
                  <a:ln w="11430"/>
                  <a:solidFill>
                    <a:schemeClr val="tx1"/>
                  </a:solidFill>
                  <a:latin typeface="+mn-ea"/>
                </a:rPr>
                <a:t>터보냉동기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481041" y="4079992"/>
              <a:ext cx="1033812" cy="218711"/>
            </a:xfrm>
            <a:prstGeom prst="rect">
              <a:avLst/>
            </a:prstGeom>
            <a:noFill/>
            <a:ln w="2540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3/12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7544301" y="3772468"/>
              <a:ext cx="1194385" cy="277200"/>
            </a:xfrm>
            <a:prstGeom prst="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0"/>
            </a:gradFill>
            <a:ln w="1905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ko-KR" altLang="en-US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냉수순환펌프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7544301" y="4079992"/>
              <a:ext cx="1193127" cy="218711"/>
            </a:xfrm>
            <a:prstGeom prst="rect">
              <a:avLst/>
            </a:prstGeom>
            <a:noFill/>
            <a:ln w="2540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40/182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767046" y="3772468"/>
              <a:ext cx="822246" cy="277200"/>
            </a:xfrm>
            <a:prstGeom prst="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0"/>
            </a:gradFill>
            <a:ln w="1905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ko-KR" altLang="en-US" sz="1200" b="1" spc="46" dirty="0" err="1" smtClean="0">
                  <a:ln w="11430"/>
                  <a:solidFill>
                    <a:schemeClr val="tx1"/>
                  </a:solidFill>
                  <a:latin typeface="+mn-ea"/>
                </a:rPr>
                <a:t>열교환기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8767047" y="4079992"/>
              <a:ext cx="821380" cy="218711"/>
            </a:xfrm>
            <a:prstGeom prst="rect">
              <a:avLst/>
            </a:prstGeom>
            <a:noFill/>
            <a:ln w="2540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4/4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9607018" y="3772468"/>
              <a:ext cx="1013632" cy="277200"/>
            </a:xfrm>
            <a:prstGeom prst="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0"/>
            </a:gradFill>
            <a:ln w="1905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ko-KR" altLang="en-US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보일러연관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9607019" y="4079992"/>
              <a:ext cx="1012565" cy="218711"/>
            </a:xfrm>
            <a:prstGeom prst="rect">
              <a:avLst/>
            </a:prstGeom>
            <a:noFill/>
            <a:ln w="2540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2/7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10659642" y="3772468"/>
              <a:ext cx="1177929" cy="277200"/>
            </a:xfrm>
            <a:prstGeom prst="rect">
              <a:avLst/>
            </a:prstGeom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0"/>
            </a:gradFill>
            <a:ln w="1905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TCO2</a:t>
              </a:r>
              <a:r>
                <a:rPr lang="ko-KR" altLang="en-US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절감 계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10659643" y="4079992"/>
              <a:ext cx="1176688" cy="218711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25400"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200" b="1" spc="46" dirty="0" smtClean="0">
                  <a:ln w="11430"/>
                  <a:solidFill>
                    <a:schemeClr val="tx1"/>
                  </a:solidFill>
                  <a:latin typeface="+mn-ea"/>
                </a:rPr>
                <a:t>116.6</a:t>
              </a:r>
              <a:endParaRPr lang="ko-KR" altLang="en-US" sz="1200" b="1" spc="46" dirty="0">
                <a:ln w="11430"/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899592" y="1810093"/>
            <a:ext cx="1864063" cy="1618907"/>
            <a:chOff x="899592" y="1810093"/>
            <a:chExt cx="1864063" cy="1618907"/>
          </a:xfrm>
        </p:grpSpPr>
        <p:pic>
          <p:nvPicPr>
            <p:cNvPr id="31" name="_x77674488" descr="EMB00000f701410"/>
            <p:cNvPicPr>
              <a:picLocks noChangeAspect="1" noChangeArrowheads="1"/>
            </p:cNvPicPr>
            <p:nvPr/>
          </p:nvPicPr>
          <p:blipFill>
            <a:blip r:embed="rId3" cstate="print"/>
            <a:srcRect r="4999"/>
            <a:stretch>
              <a:fillRect/>
            </a:stretch>
          </p:blipFill>
          <p:spPr bwMode="auto">
            <a:xfrm>
              <a:off x="899592" y="1810093"/>
              <a:ext cx="1295517" cy="1618907"/>
            </a:xfrm>
            <a:prstGeom prst="rect">
              <a:avLst/>
            </a:prstGeom>
            <a:noFill/>
          </p:spPr>
        </p:pic>
        <p:grpSp>
          <p:nvGrpSpPr>
            <p:cNvPr id="32" name="그룹 231"/>
            <p:cNvGrpSpPr/>
            <p:nvPr/>
          </p:nvGrpSpPr>
          <p:grpSpPr>
            <a:xfrm>
              <a:off x="2265220" y="1915501"/>
              <a:ext cx="489413" cy="1405000"/>
              <a:chOff x="1692154" y="1948947"/>
              <a:chExt cx="686622" cy="871014"/>
            </a:xfrm>
          </p:grpSpPr>
          <p:pic>
            <p:nvPicPr>
              <p:cNvPr id="33" name="그림 6" descr="12.png"/>
              <p:cNvPicPr preferRelativeResize="0">
                <a:picLocks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 rot="5400000">
                <a:off x="1420218" y="2220883"/>
                <a:ext cx="871014" cy="3271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4" name="AutoShape 147"/>
              <p:cNvSpPr>
                <a:spLocks noChangeArrowheads="1"/>
              </p:cNvSpPr>
              <p:nvPr/>
            </p:nvSpPr>
            <p:spPr bwMode="auto">
              <a:xfrm rot="5400000">
                <a:off x="1940729" y="2096706"/>
                <a:ext cx="311294" cy="564800"/>
              </a:xfrm>
              <a:prstGeom prst="can">
                <a:avLst>
                  <a:gd name="adj" fmla="val 24883"/>
                </a:avLst>
              </a:prstGeom>
              <a:solidFill>
                <a:srgbClr val="99CC00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None/>
                </a:pPr>
                <a:endParaRPr lang="ko-KR" altLang="en-US" sz="1500" b="1" dirty="0"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35" name="Rectangle 148"/>
              <p:cNvSpPr>
                <a:spLocks noChangeArrowheads="1"/>
              </p:cNvSpPr>
              <p:nvPr/>
            </p:nvSpPr>
            <p:spPr bwMode="auto">
              <a:xfrm rot="5400000">
                <a:off x="2018263" y="2079862"/>
                <a:ext cx="138835" cy="512914"/>
              </a:xfrm>
              <a:prstGeom prst="rect">
                <a:avLst/>
              </a:prstGeom>
              <a:gradFill rotWithShape="1"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>
                      <a:gamma/>
                      <a:tint val="0"/>
                      <a:invGamma/>
                      <a:alpha val="60001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None/>
                  <a:defRPr/>
                </a:pPr>
                <a:endParaRPr lang="ko-KR" altLang="en-US" sz="1500" b="1" dirty="0">
                  <a:latin typeface="HY헤드라인M" pitchFamily="18" charset="-127"/>
                  <a:ea typeface="HY헤드라인M" pitchFamily="18" charset="-127"/>
                  <a:cs typeface="Times New Roman" pitchFamily="18" charset="0"/>
                </a:endParaRPr>
              </a:p>
            </p:txBody>
          </p:sp>
        </p:grpSp>
        <p:sp>
          <p:nvSpPr>
            <p:cNvPr id="37" name="직사각형 36"/>
            <p:cNvSpPr/>
            <p:nvPr/>
          </p:nvSpPr>
          <p:spPr>
            <a:xfrm>
              <a:off x="899592" y="2420888"/>
              <a:ext cx="1864063" cy="3892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2,550</a:t>
              </a:r>
              <a:r>
                <a:rPr lang="ko-KR" altLang="en-US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톤</a:t>
              </a:r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CO</a:t>
              </a:r>
              <a:r>
                <a:rPr lang="en-US" altLang="ko-KR" sz="1300" b="1" spc="46" baseline="-25000" dirty="0" smtClean="0">
                  <a:ln w="11430"/>
                  <a:solidFill>
                    <a:srgbClr val="FF0000"/>
                  </a:solidFill>
                  <a:latin typeface="+mn-ea"/>
                </a:rPr>
                <a:t>2</a:t>
              </a:r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-eq </a:t>
              </a:r>
              <a:r>
                <a:rPr lang="ko-KR" altLang="en-US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절감</a:t>
              </a:r>
              <a:endParaRPr lang="en-US" altLang="ko-KR" sz="1300" b="1" spc="46" dirty="0" smtClean="0">
                <a:ln w="11430"/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en-US" altLang="ko-KR" sz="1300" b="1" spc="46" dirty="0" smtClean="0">
                  <a:ln w="11430"/>
                  <a:solidFill>
                    <a:srgbClr val="FF0000"/>
                  </a:solidFill>
                  <a:latin typeface="+mn-ea"/>
                </a:rPr>
                <a:t>(3.4%)</a:t>
              </a:r>
              <a:endParaRPr lang="ko-KR" altLang="en-US" sz="1100" b="1" spc="46" dirty="0">
                <a:ln w="11430"/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pic>
        <p:nvPicPr>
          <p:cNvPr id="39" name="_x77697112" descr="EMB00000f7014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545812"/>
            <a:ext cx="1296144" cy="1187444"/>
          </a:xfrm>
          <a:prstGeom prst="rect">
            <a:avLst/>
          </a:prstGeom>
          <a:noFill/>
        </p:spPr>
      </p:pic>
      <p:pic>
        <p:nvPicPr>
          <p:cNvPr id="42" name="그림 6" descr="12.png"/>
          <p:cNvPicPr preferRelativeResize="0"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856832" y="5027081"/>
            <a:ext cx="1032984" cy="233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AutoShape 147"/>
          <p:cNvSpPr>
            <a:spLocks noChangeArrowheads="1"/>
          </p:cNvSpPr>
          <p:nvPr/>
        </p:nvSpPr>
        <p:spPr bwMode="auto">
          <a:xfrm rot="5400000">
            <a:off x="2293789" y="4918758"/>
            <a:ext cx="502137" cy="402580"/>
          </a:xfrm>
          <a:prstGeom prst="can">
            <a:avLst>
              <a:gd name="adj" fmla="val 24883"/>
            </a:avLst>
          </a:prstGeom>
          <a:solidFill>
            <a:srgbClr val="99CC00"/>
          </a:solidFill>
          <a:ln w="317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4" name="Rectangle 148"/>
          <p:cNvSpPr>
            <a:spLocks noChangeArrowheads="1"/>
          </p:cNvSpPr>
          <p:nvPr/>
        </p:nvSpPr>
        <p:spPr bwMode="auto">
          <a:xfrm rot="5400000">
            <a:off x="2426684" y="5069234"/>
            <a:ext cx="223949" cy="365597"/>
          </a:xfrm>
          <a:prstGeom prst="rect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gamma/>
                  <a:tint val="0"/>
                  <a:invGamma/>
                  <a:alpha val="60001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  <a:defRPr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  <a:cs typeface="Times New Roman" pitchFamily="18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38504" y="4983984"/>
            <a:ext cx="1864063" cy="389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1300" b="1" spc="46" dirty="0" smtClean="0">
                <a:ln w="11430"/>
                <a:solidFill>
                  <a:srgbClr val="FF0000"/>
                </a:solidFill>
                <a:latin typeface="+mn-ea"/>
              </a:rPr>
              <a:t>300</a:t>
            </a:r>
            <a:r>
              <a:rPr lang="ko-KR" altLang="en-US" sz="1300" b="1" spc="46" dirty="0" smtClean="0">
                <a:ln w="11430"/>
                <a:solidFill>
                  <a:srgbClr val="FF0000"/>
                </a:solidFill>
                <a:latin typeface="+mn-ea"/>
              </a:rPr>
              <a:t>톤</a:t>
            </a:r>
            <a:r>
              <a:rPr lang="en-US" altLang="ko-KR" sz="1300" b="1" spc="46" dirty="0" smtClean="0">
                <a:ln w="11430"/>
                <a:solidFill>
                  <a:srgbClr val="FF0000"/>
                </a:solidFill>
                <a:latin typeface="+mn-ea"/>
              </a:rPr>
              <a:t>CO</a:t>
            </a:r>
            <a:r>
              <a:rPr lang="en-US" altLang="ko-KR" sz="1300" b="1" spc="46" baseline="-25000" dirty="0" smtClean="0">
                <a:ln w="11430"/>
                <a:solidFill>
                  <a:srgbClr val="FF0000"/>
                </a:solidFill>
                <a:latin typeface="+mn-ea"/>
              </a:rPr>
              <a:t>2</a:t>
            </a:r>
            <a:r>
              <a:rPr lang="en-US" altLang="ko-KR" sz="1300" b="1" spc="46" dirty="0" smtClean="0">
                <a:ln w="11430"/>
                <a:solidFill>
                  <a:srgbClr val="FF0000"/>
                </a:solidFill>
                <a:latin typeface="+mn-ea"/>
              </a:rPr>
              <a:t>-eq </a:t>
            </a:r>
            <a:r>
              <a:rPr lang="ko-KR" altLang="en-US" sz="1300" b="1" spc="46" dirty="0" smtClean="0">
                <a:ln w="11430"/>
                <a:solidFill>
                  <a:srgbClr val="FF0000"/>
                </a:solidFill>
                <a:latin typeface="+mn-ea"/>
              </a:rPr>
              <a:t>절감</a:t>
            </a:r>
            <a:endParaRPr lang="en-US" altLang="ko-KR" sz="1300" b="1" spc="46" dirty="0" smtClean="0">
              <a:ln w="11430"/>
              <a:solidFill>
                <a:srgbClr val="FF0000"/>
              </a:solidFill>
              <a:latin typeface="+mn-ea"/>
            </a:endParaRPr>
          </a:p>
          <a:p>
            <a:pPr algn="ctr"/>
            <a:r>
              <a:rPr lang="en-US" altLang="ko-KR" sz="1300" b="1" spc="46" dirty="0" smtClean="0">
                <a:ln w="11430"/>
                <a:solidFill>
                  <a:srgbClr val="FF0000"/>
                </a:solidFill>
                <a:latin typeface="+mn-ea"/>
              </a:rPr>
              <a:t>(3.4%)</a:t>
            </a:r>
            <a:endParaRPr lang="ko-KR" altLang="en-US" sz="1100" b="1" spc="46" dirty="0">
              <a:ln w="11430"/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3. 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사업 추진성과 및 감축사례</a:t>
            </a:r>
          </a:p>
        </p:txBody>
      </p:sp>
      <p:sp>
        <p:nvSpPr>
          <p:cNvPr id="41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391840" cy="3989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</a:pP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☞ ’10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년 대비 전력 소모량은 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18%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절감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, 6.6% 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온실가스 배출량 감축</a:t>
            </a: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24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냉방기구 필터 세척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에너지 고효율 기기 사용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  <p:sp>
        <p:nvSpPr>
          <p:cNvPr id="32" name="Rectangle 5"/>
          <p:cNvSpPr>
            <a:spLocks noChangeAspect="1" noChangeArrowheads="1"/>
          </p:cNvSpPr>
          <p:nvPr/>
        </p:nvSpPr>
        <p:spPr bwMode="auto">
          <a:xfrm>
            <a:off x="4788024" y="2041367"/>
            <a:ext cx="3567304" cy="274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권장 냉∙난방 온도 준수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여름철 주간전력 수요 조정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</p:txBody>
      </p:sp>
      <p:pic>
        <p:nvPicPr>
          <p:cNvPr id="38" name="그림 6" descr="12.png"/>
          <p:cNvPicPr preferRelativeResize="0"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153799" y="3007693"/>
            <a:ext cx="1264934" cy="25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AutoShape 147"/>
          <p:cNvSpPr>
            <a:spLocks noChangeArrowheads="1"/>
          </p:cNvSpPr>
          <p:nvPr/>
        </p:nvSpPr>
        <p:spPr bwMode="auto">
          <a:xfrm rot="5400000">
            <a:off x="2740129" y="2893843"/>
            <a:ext cx="502137" cy="561239"/>
          </a:xfrm>
          <a:prstGeom prst="can">
            <a:avLst>
              <a:gd name="adj" fmla="val 24883"/>
            </a:avLst>
          </a:prstGeom>
          <a:solidFill>
            <a:srgbClr val="99CC00"/>
          </a:solidFill>
          <a:ln w="317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5" name="Rectangle 148"/>
          <p:cNvSpPr>
            <a:spLocks noChangeArrowheads="1"/>
          </p:cNvSpPr>
          <p:nvPr/>
        </p:nvSpPr>
        <p:spPr bwMode="auto">
          <a:xfrm rot="5400000">
            <a:off x="2793696" y="2991664"/>
            <a:ext cx="223950" cy="365597"/>
          </a:xfrm>
          <a:prstGeom prst="rect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gamma/>
                  <a:tint val="0"/>
                  <a:invGamma/>
                  <a:alpha val="60001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  <a:defRPr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  <a:cs typeface="Times New Roman" pitchFamily="18" charset="0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2639841" y="2979846"/>
            <a:ext cx="1504023" cy="389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1400" b="1" spc="46" dirty="0" smtClean="0">
                <a:ln w="11430"/>
                <a:solidFill>
                  <a:srgbClr val="0000FF"/>
                </a:solidFill>
                <a:latin typeface="+mn-ea"/>
              </a:rPr>
              <a:t>7,081</a:t>
            </a:r>
            <a:r>
              <a:rPr lang="ko-KR" altLang="en-US" sz="1400" b="1" spc="46" dirty="0" smtClean="0">
                <a:ln w="11430"/>
                <a:solidFill>
                  <a:srgbClr val="0000FF"/>
                </a:solidFill>
                <a:latin typeface="+mn-ea"/>
              </a:rPr>
              <a:t>천원 절감</a:t>
            </a:r>
            <a:endParaRPr lang="ko-KR" altLang="en-US" sz="1400" b="1" spc="46" dirty="0">
              <a:ln w="11430"/>
              <a:solidFill>
                <a:srgbClr val="0000FF"/>
              </a:solidFill>
              <a:latin typeface="+mn-ea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873062" y="4682784"/>
            <a:ext cx="3270802" cy="1482520"/>
            <a:chOff x="873062" y="4682784"/>
            <a:chExt cx="3270802" cy="1482520"/>
          </a:xfrm>
        </p:grpSpPr>
        <p:pic>
          <p:nvPicPr>
            <p:cNvPr id="56" name="Picture 4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73062" y="4682784"/>
              <a:ext cx="1720058" cy="1482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" name="Picture 5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74878" y="5311400"/>
              <a:ext cx="933450" cy="809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" name="그림 6" descr="12.pn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2153799" y="5341133"/>
              <a:ext cx="1264934" cy="2588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3" name="AutoShape 147"/>
            <p:cNvSpPr>
              <a:spLocks noChangeArrowheads="1"/>
            </p:cNvSpPr>
            <p:nvPr/>
          </p:nvSpPr>
          <p:spPr bwMode="auto">
            <a:xfrm rot="5400000">
              <a:off x="2660800" y="5286210"/>
              <a:ext cx="502137" cy="402580"/>
            </a:xfrm>
            <a:prstGeom prst="can">
              <a:avLst>
                <a:gd name="adj" fmla="val 24883"/>
              </a:avLst>
            </a:prstGeom>
            <a:solidFill>
              <a:srgbClr val="99CC00"/>
            </a:solidFill>
            <a:ln w="31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64" name="Rectangle 148"/>
            <p:cNvSpPr>
              <a:spLocks noChangeArrowheads="1"/>
            </p:cNvSpPr>
            <p:nvPr/>
          </p:nvSpPr>
          <p:spPr bwMode="auto">
            <a:xfrm rot="5400000">
              <a:off x="2793696" y="5304702"/>
              <a:ext cx="223950" cy="365597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  <a:defRPr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2639841" y="5292884"/>
              <a:ext cx="1504023" cy="3892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400" b="1" spc="46" dirty="0" smtClean="0">
                  <a:ln w="11430"/>
                  <a:solidFill>
                    <a:srgbClr val="0000FF"/>
                  </a:solidFill>
                  <a:latin typeface="+mn-ea"/>
                </a:rPr>
                <a:t>5,795</a:t>
              </a:r>
              <a:r>
                <a:rPr lang="ko-KR" altLang="en-US" sz="1400" b="1" spc="46" dirty="0" smtClean="0">
                  <a:ln w="11430"/>
                  <a:solidFill>
                    <a:srgbClr val="0000FF"/>
                  </a:solidFill>
                  <a:latin typeface="+mn-ea"/>
                </a:rPr>
                <a:t>천원 절감</a:t>
              </a:r>
              <a:endParaRPr lang="ko-KR" altLang="en-US" sz="1400" b="1" spc="46" dirty="0">
                <a:ln w="11430"/>
                <a:solidFill>
                  <a:srgbClr val="0000FF"/>
                </a:solidFill>
                <a:latin typeface="+mn-ea"/>
              </a:endParaRPr>
            </a:p>
          </p:txBody>
        </p:sp>
      </p:grpSp>
      <p:grpSp>
        <p:nvGrpSpPr>
          <p:cNvPr id="84" name="그룹 83"/>
          <p:cNvGrpSpPr/>
          <p:nvPr/>
        </p:nvGrpSpPr>
        <p:grpSpPr>
          <a:xfrm>
            <a:off x="5085990" y="4797904"/>
            <a:ext cx="3243009" cy="1285200"/>
            <a:chOff x="5085990" y="4797904"/>
            <a:chExt cx="3243009" cy="1285200"/>
          </a:xfrm>
        </p:grpSpPr>
        <p:pic>
          <p:nvPicPr>
            <p:cNvPr id="66" name="Picture 6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085990" y="4797904"/>
              <a:ext cx="1656000" cy="12852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0" name="그림 6" descr="12.pn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6338934" y="5308035"/>
              <a:ext cx="1264934" cy="2588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" name="AutoShape 147"/>
            <p:cNvSpPr>
              <a:spLocks noChangeArrowheads="1"/>
            </p:cNvSpPr>
            <p:nvPr/>
          </p:nvSpPr>
          <p:spPr bwMode="auto">
            <a:xfrm rot="5400000">
              <a:off x="6845935" y="5286210"/>
              <a:ext cx="502137" cy="402580"/>
            </a:xfrm>
            <a:prstGeom prst="can">
              <a:avLst>
                <a:gd name="adj" fmla="val 24883"/>
              </a:avLst>
            </a:prstGeom>
            <a:solidFill>
              <a:srgbClr val="99CC00"/>
            </a:solidFill>
            <a:ln w="31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72" name="Rectangle 148"/>
            <p:cNvSpPr>
              <a:spLocks noChangeArrowheads="1"/>
            </p:cNvSpPr>
            <p:nvPr/>
          </p:nvSpPr>
          <p:spPr bwMode="auto">
            <a:xfrm rot="5400000">
              <a:off x="6978831" y="5304702"/>
              <a:ext cx="223950" cy="365597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  <a:defRPr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6824976" y="5292884"/>
              <a:ext cx="1504023" cy="3892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400" b="1" spc="46" dirty="0" smtClean="0">
                  <a:ln w="11430"/>
                  <a:solidFill>
                    <a:srgbClr val="0000FF"/>
                  </a:solidFill>
                  <a:latin typeface="+mn-ea"/>
                </a:rPr>
                <a:t>4,822</a:t>
              </a:r>
              <a:r>
                <a:rPr lang="ko-KR" altLang="en-US" sz="1400" b="1" spc="46" dirty="0" smtClean="0">
                  <a:ln w="11430"/>
                  <a:solidFill>
                    <a:srgbClr val="0000FF"/>
                  </a:solidFill>
                  <a:latin typeface="+mn-ea"/>
                </a:rPr>
                <a:t>천원 절감</a:t>
              </a:r>
              <a:endParaRPr lang="ko-KR" altLang="en-US" sz="1400" b="1" spc="46" dirty="0">
                <a:ln w="11430"/>
                <a:solidFill>
                  <a:srgbClr val="0000FF"/>
                </a:solidFill>
                <a:latin typeface="+mn-ea"/>
              </a:endParaRPr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5085990" y="2503917"/>
            <a:ext cx="3446450" cy="1285200"/>
            <a:chOff x="5085990" y="2503917"/>
            <a:chExt cx="3446450" cy="1285200"/>
          </a:xfrm>
        </p:grpSpPr>
        <p:pic>
          <p:nvPicPr>
            <p:cNvPr id="55" name="Picture 3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085990" y="2503917"/>
              <a:ext cx="1656000" cy="12852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8" name="그림 6" descr="12.png"/>
            <p:cNvPicPr preferRelativeResize="0"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6338933" y="3015396"/>
              <a:ext cx="1264935" cy="2588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9" name="AutoShape 147"/>
            <p:cNvSpPr>
              <a:spLocks noChangeArrowheads="1"/>
            </p:cNvSpPr>
            <p:nvPr/>
          </p:nvSpPr>
          <p:spPr bwMode="auto">
            <a:xfrm rot="5400000">
              <a:off x="7020471" y="2798635"/>
              <a:ext cx="502137" cy="751655"/>
            </a:xfrm>
            <a:prstGeom prst="can">
              <a:avLst>
                <a:gd name="adj" fmla="val 24883"/>
              </a:avLst>
            </a:prstGeom>
            <a:solidFill>
              <a:srgbClr val="99CC00"/>
            </a:solidFill>
            <a:ln w="31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0" name="Rectangle 148"/>
            <p:cNvSpPr>
              <a:spLocks noChangeArrowheads="1"/>
            </p:cNvSpPr>
            <p:nvPr/>
          </p:nvSpPr>
          <p:spPr bwMode="auto">
            <a:xfrm rot="5400000">
              <a:off x="6978831" y="2991664"/>
              <a:ext cx="223950" cy="365597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gamma/>
                    <a:tint val="0"/>
                    <a:invGamma/>
                    <a:alpha val="60001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None/>
                <a:defRPr/>
              </a:pPr>
              <a:endParaRPr lang="ko-KR" altLang="en-US" sz="1500" b="1" dirty="0">
                <a:latin typeface="HY헤드라인M" pitchFamily="18" charset="-127"/>
                <a:ea typeface="HY헤드라인M" pitchFamily="18" charset="-127"/>
                <a:cs typeface="Times New Roman" pitchFamily="18" charset="0"/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6824976" y="2979846"/>
              <a:ext cx="1707464" cy="3892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altLang="ko-KR" sz="1400" b="1" spc="46" dirty="0" smtClean="0">
                  <a:ln w="11430"/>
                  <a:solidFill>
                    <a:srgbClr val="0000FF"/>
                  </a:solidFill>
                  <a:latin typeface="+mn-ea"/>
                </a:rPr>
                <a:t>9,913</a:t>
              </a:r>
              <a:r>
                <a:rPr lang="ko-KR" altLang="en-US" sz="1400" b="1" spc="46" dirty="0" smtClean="0">
                  <a:ln w="11430"/>
                  <a:solidFill>
                    <a:srgbClr val="0000FF"/>
                  </a:solidFill>
                  <a:latin typeface="+mn-ea"/>
                </a:rPr>
                <a:t>천원 절감</a:t>
              </a:r>
              <a:endParaRPr lang="ko-KR" altLang="en-US" sz="1400" b="1" spc="46" dirty="0">
                <a:ln w="11430"/>
                <a:solidFill>
                  <a:srgbClr val="0000FF"/>
                </a:solidFill>
                <a:latin typeface="+mn-ea"/>
              </a:endParaRPr>
            </a:p>
          </p:txBody>
        </p:sp>
      </p:grp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80491" y="2503917"/>
            <a:ext cx="1657350" cy="12858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0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순천향대학교 부속 천안병원</a:t>
            </a: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7802" y="4869160"/>
            <a:ext cx="1573958" cy="12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3. 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사업 추진성과 및 감축사례</a:t>
            </a:r>
          </a:p>
        </p:txBody>
      </p:sp>
      <p:sp>
        <p:nvSpPr>
          <p:cNvPr id="41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391840" cy="3989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</a:pP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☞ ’11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년 대비 매장당 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27%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 온실가스 배출량 감축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(4.027 tCO</a:t>
            </a:r>
            <a:r>
              <a:rPr lang="en-US" altLang="ko-KR" sz="1700" b="1" baseline="-25000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2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eq/</a:t>
            </a:r>
            <a:r>
              <a:rPr lang="ko-KR" altLang="en-US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매장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)</a:t>
            </a:r>
          </a:p>
          <a:p>
            <a:pPr marL="171450" indent="-171450">
              <a:lnSpc>
                <a:spcPts val="2300"/>
              </a:lnSpc>
              <a:spcBef>
                <a:spcPts val="24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매장 고효율 기기 활용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공병수거 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이니스프리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㈜</a:t>
            </a:r>
          </a:p>
        </p:txBody>
      </p:sp>
      <p:pic>
        <p:nvPicPr>
          <p:cNvPr id="38" name="그림 6" descr="12.png"/>
          <p:cNvPicPr preferRelativeResize="0"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153799" y="3151709"/>
            <a:ext cx="1264934" cy="25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AutoShape 147"/>
          <p:cNvSpPr>
            <a:spLocks noChangeArrowheads="1"/>
          </p:cNvSpPr>
          <p:nvPr/>
        </p:nvSpPr>
        <p:spPr bwMode="auto">
          <a:xfrm rot="5400000">
            <a:off x="2740129" y="3037859"/>
            <a:ext cx="502137" cy="561239"/>
          </a:xfrm>
          <a:prstGeom prst="can">
            <a:avLst>
              <a:gd name="adj" fmla="val 24883"/>
            </a:avLst>
          </a:prstGeom>
          <a:solidFill>
            <a:srgbClr val="99CC00"/>
          </a:solidFill>
          <a:ln w="317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5" name="Rectangle 148"/>
          <p:cNvSpPr>
            <a:spLocks noChangeArrowheads="1"/>
          </p:cNvSpPr>
          <p:nvPr/>
        </p:nvSpPr>
        <p:spPr bwMode="auto">
          <a:xfrm rot="5400000">
            <a:off x="2793696" y="3135680"/>
            <a:ext cx="223950" cy="365597"/>
          </a:xfrm>
          <a:prstGeom prst="rect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gamma/>
                  <a:tint val="0"/>
                  <a:invGamma/>
                  <a:alpha val="60001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  <a:defRPr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  <a:cs typeface="Times New Roman" pitchFamily="18" charset="0"/>
            </a:endParaRPr>
          </a:p>
        </p:txBody>
      </p:sp>
      <p:pic>
        <p:nvPicPr>
          <p:cNvPr id="62" name="그림 6" descr="12.png"/>
          <p:cNvPicPr preferRelativeResize="0"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925718" y="5341133"/>
            <a:ext cx="1264934" cy="25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AutoShape 147"/>
          <p:cNvSpPr>
            <a:spLocks noChangeArrowheads="1"/>
          </p:cNvSpPr>
          <p:nvPr/>
        </p:nvSpPr>
        <p:spPr bwMode="auto">
          <a:xfrm rot="5400000">
            <a:off x="2432719" y="5286210"/>
            <a:ext cx="502137" cy="402580"/>
          </a:xfrm>
          <a:prstGeom prst="can">
            <a:avLst>
              <a:gd name="adj" fmla="val 24883"/>
            </a:avLst>
          </a:prstGeom>
          <a:solidFill>
            <a:srgbClr val="99CC00"/>
          </a:solidFill>
          <a:ln w="317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4" name="Rectangle 148"/>
          <p:cNvSpPr>
            <a:spLocks noChangeArrowheads="1"/>
          </p:cNvSpPr>
          <p:nvPr/>
        </p:nvSpPr>
        <p:spPr bwMode="auto">
          <a:xfrm rot="5400000">
            <a:off x="2793696" y="5304702"/>
            <a:ext cx="223950" cy="365597"/>
          </a:xfrm>
          <a:prstGeom prst="rect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gamma/>
                  <a:tint val="0"/>
                  <a:invGamma/>
                  <a:alpha val="60001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  <a:defRPr/>
            </a:pPr>
            <a:endParaRPr lang="ko-KR" altLang="en-US" sz="1500" b="1" dirty="0">
              <a:latin typeface="HY헤드라인M" pitchFamily="18" charset="-127"/>
              <a:ea typeface="HY헤드라인M" pitchFamily="18" charset="-127"/>
              <a:cs typeface="Times New Roman" pitchFamily="18" charset="0"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8074" y="2636912"/>
            <a:ext cx="164971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직사각형 46"/>
          <p:cNvSpPr/>
          <p:nvPr/>
        </p:nvSpPr>
        <p:spPr>
          <a:xfrm>
            <a:off x="827584" y="3140968"/>
            <a:ext cx="2436215" cy="389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1400" b="1" spc="46" dirty="0" smtClean="0">
                <a:ln w="11430"/>
                <a:solidFill>
                  <a:srgbClr val="FF0000"/>
                </a:solidFill>
                <a:latin typeface="+mn-ea"/>
              </a:rPr>
              <a:t>4.027 tCO</a:t>
            </a:r>
            <a:r>
              <a:rPr lang="en-US" altLang="ko-KR" sz="1400" b="1" spc="46" baseline="-25000" dirty="0" smtClean="0">
                <a:ln w="11430"/>
                <a:solidFill>
                  <a:srgbClr val="FF0000"/>
                </a:solidFill>
                <a:latin typeface="+mn-ea"/>
              </a:rPr>
              <a:t>2</a:t>
            </a:r>
            <a:r>
              <a:rPr lang="en-US" altLang="ko-KR" sz="1400" b="1" spc="46" dirty="0" smtClean="0">
                <a:ln w="11430"/>
                <a:solidFill>
                  <a:srgbClr val="FF0000"/>
                </a:solidFill>
                <a:latin typeface="+mn-ea"/>
              </a:rPr>
              <a:t>eq/</a:t>
            </a:r>
            <a:r>
              <a:rPr lang="ko-KR" altLang="en-US" sz="1400" b="1" spc="46" dirty="0" smtClean="0">
                <a:ln w="11430"/>
                <a:solidFill>
                  <a:srgbClr val="FF0000"/>
                </a:solidFill>
                <a:latin typeface="+mn-ea"/>
              </a:rPr>
              <a:t>매장 </a:t>
            </a:r>
            <a:endParaRPr lang="en-US" altLang="ko-KR" sz="1400" b="1" spc="46" dirty="0" smtClean="0">
              <a:ln w="11430"/>
              <a:solidFill>
                <a:srgbClr val="FF0000"/>
              </a:solidFill>
              <a:latin typeface="+mn-ea"/>
            </a:endParaRPr>
          </a:p>
          <a:p>
            <a:pPr algn="ctr"/>
            <a:r>
              <a:rPr lang="ko-KR" altLang="en-US" sz="1400" b="1" spc="46" dirty="0" smtClean="0">
                <a:ln w="11430"/>
                <a:solidFill>
                  <a:srgbClr val="FF0000"/>
                </a:solidFill>
                <a:latin typeface="+mn-ea"/>
              </a:rPr>
              <a:t>감축</a:t>
            </a:r>
            <a:endParaRPr lang="ko-KR" altLang="en-US" sz="1400" b="1" spc="46" dirty="0">
              <a:ln w="11430"/>
              <a:solidFill>
                <a:srgbClr val="FF0000"/>
              </a:solidFill>
              <a:latin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15616" y="2654186"/>
            <a:ext cx="7632848" cy="1638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57450" lvl="5" indent="-171450">
              <a:lnSpc>
                <a:spcPts val="15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smtClean="0">
                <a:ln w="11430"/>
                <a:latin typeface="+mn-ea"/>
              </a:rPr>
              <a:t>기존 </a:t>
            </a:r>
            <a:r>
              <a:rPr lang="en-US" altLang="ko-KR" sz="1500" spc="46" dirty="0" smtClean="0">
                <a:ln w="11430"/>
                <a:latin typeface="+mn-ea"/>
              </a:rPr>
              <a:t>T5(21W) </a:t>
            </a:r>
            <a:r>
              <a:rPr lang="ko-KR" altLang="en-US" sz="1500" spc="46" dirty="0" smtClean="0">
                <a:ln w="11430"/>
                <a:latin typeface="+mn-ea"/>
              </a:rPr>
              <a:t>형광등에서 </a:t>
            </a:r>
            <a:r>
              <a:rPr lang="en-US" altLang="ko-KR" sz="1500" spc="46" dirty="0" smtClean="0">
                <a:ln w="11430"/>
                <a:latin typeface="+mn-ea"/>
              </a:rPr>
              <a:t>LED(10W)</a:t>
            </a:r>
            <a:r>
              <a:rPr lang="ko-KR" altLang="en-US" sz="1500" spc="46" dirty="0" smtClean="0">
                <a:ln w="11430"/>
                <a:latin typeface="+mn-ea"/>
              </a:rPr>
              <a:t>로 교체 </a:t>
            </a:r>
            <a:r>
              <a:rPr lang="en-US" altLang="ko-KR" sz="1500" spc="46" dirty="0" smtClean="0">
                <a:ln w="11430"/>
                <a:latin typeface="+mn-ea"/>
              </a:rPr>
              <a:t>: 405</a:t>
            </a:r>
            <a:r>
              <a:rPr lang="ko-KR" altLang="en-US" sz="1500" spc="46" dirty="0" smtClean="0">
                <a:ln w="11430"/>
                <a:latin typeface="+mn-ea"/>
              </a:rPr>
              <a:t>개점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15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err="1" smtClean="0">
                <a:ln w="11430"/>
                <a:latin typeface="+mn-ea"/>
              </a:rPr>
              <a:t>폴딩도어</a:t>
            </a:r>
            <a:r>
              <a:rPr lang="en-US" altLang="ko-KR" sz="1500" spc="46" dirty="0" smtClean="0">
                <a:ln w="11430"/>
                <a:latin typeface="+mn-ea"/>
              </a:rPr>
              <a:t>, </a:t>
            </a:r>
            <a:r>
              <a:rPr lang="ko-KR" altLang="en-US" sz="1500" spc="46" dirty="0" smtClean="0">
                <a:ln w="11430"/>
                <a:latin typeface="+mn-ea"/>
              </a:rPr>
              <a:t>자동문 교체 </a:t>
            </a:r>
            <a:r>
              <a:rPr lang="en-US" altLang="ko-KR" sz="1500" spc="46" dirty="0" smtClean="0">
                <a:ln w="11430"/>
                <a:latin typeface="+mn-ea"/>
              </a:rPr>
              <a:t>: </a:t>
            </a:r>
            <a:r>
              <a:rPr lang="ko-KR" altLang="en-US" sz="1500" spc="46" dirty="0" smtClean="0">
                <a:ln w="11430"/>
                <a:latin typeface="+mn-ea"/>
              </a:rPr>
              <a:t>에너지 손실 최소화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15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spc="46" dirty="0" smtClean="0">
                <a:ln w="11430"/>
                <a:latin typeface="+mn-ea"/>
              </a:rPr>
              <a:t>기타 사항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1500"/>
              </a:lnSpc>
              <a:spcBef>
                <a:spcPts val="600"/>
              </a:spcBef>
            </a:pPr>
            <a:r>
              <a:rPr lang="en-US" altLang="ko-KR" sz="1500" spc="46" dirty="0" smtClean="0">
                <a:ln w="11430"/>
                <a:latin typeface="+mn-ea"/>
              </a:rPr>
              <a:t>   - </a:t>
            </a:r>
            <a:r>
              <a:rPr lang="ko-KR" altLang="en-US" sz="1500" spc="46" dirty="0" err="1" smtClean="0">
                <a:ln w="11430"/>
                <a:latin typeface="+mn-ea"/>
              </a:rPr>
              <a:t>저탄소</a:t>
            </a:r>
            <a:r>
              <a:rPr lang="ko-KR" altLang="en-US" sz="1500" spc="46" dirty="0" smtClean="0">
                <a:ln w="11430"/>
                <a:latin typeface="+mn-ea"/>
              </a:rPr>
              <a:t> </a:t>
            </a:r>
            <a:r>
              <a:rPr lang="en-US" altLang="ko-KR" sz="1500" spc="46" dirty="0" smtClean="0">
                <a:ln w="11430"/>
                <a:latin typeface="+mn-ea"/>
              </a:rPr>
              <a:t>PP </a:t>
            </a:r>
            <a:r>
              <a:rPr lang="ko-KR" altLang="en-US" sz="1500" spc="46" dirty="0" smtClean="0">
                <a:ln w="11430"/>
                <a:latin typeface="+mn-ea"/>
              </a:rPr>
              <a:t>용기 저변 확대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lnSpc>
                <a:spcPts val="1500"/>
              </a:lnSpc>
              <a:spcBef>
                <a:spcPts val="600"/>
              </a:spcBef>
            </a:pPr>
            <a:r>
              <a:rPr lang="en-US" altLang="ko-KR" sz="1500" spc="46" dirty="0" smtClean="0">
                <a:ln w="11430"/>
                <a:latin typeface="+mn-ea"/>
              </a:rPr>
              <a:t>   - </a:t>
            </a:r>
            <a:r>
              <a:rPr lang="ko-KR" altLang="en-US" sz="1500" spc="46" dirty="0" err="1" smtClean="0">
                <a:ln w="11430"/>
                <a:latin typeface="+mn-ea"/>
              </a:rPr>
              <a:t>공병아트월</a:t>
            </a:r>
            <a:r>
              <a:rPr lang="ko-KR" altLang="en-US" sz="1500" spc="46" dirty="0" smtClean="0">
                <a:ln w="11430"/>
                <a:latin typeface="+mn-ea"/>
              </a:rPr>
              <a:t> 제작 </a:t>
            </a:r>
            <a:r>
              <a:rPr lang="en-US" altLang="ko-KR" sz="1500" spc="46" dirty="0" smtClean="0">
                <a:ln w="11430"/>
                <a:latin typeface="+mn-ea"/>
              </a:rPr>
              <a:t>: </a:t>
            </a:r>
            <a:r>
              <a:rPr lang="ko-KR" altLang="en-US" sz="1500" spc="46" dirty="0" smtClean="0">
                <a:ln w="11430"/>
                <a:latin typeface="+mn-ea"/>
              </a:rPr>
              <a:t>공병 수거 캠페인을 통해 수집</a:t>
            </a:r>
            <a:endParaRPr lang="en-US" altLang="ko-KR" sz="1500" spc="46" dirty="0" smtClean="0">
              <a:ln w="11430"/>
              <a:latin typeface="+mn-ea"/>
            </a:endParaRPr>
          </a:p>
          <a:p>
            <a:endParaRPr lang="ko-KR" altLang="en-US" dirty="0"/>
          </a:p>
        </p:txBody>
      </p:sp>
      <p:sp>
        <p:nvSpPr>
          <p:cNvPr id="65" name="직사각형 64"/>
          <p:cNvSpPr/>
          <p:nvPr/>
        </p:nvSpPr>
        <p:spPr>
          <a:xfrm>
            <a:off x="1051753" y="5292884"/>
            <a:ext cx="1936071" cy="389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1400" b="1" spc="46" dirty="0" smtClean="0">
                <a:ln w="11430"/>
                <a:solidFill>
                  <a:srgbClr val="FF0000"/>
                </a:solidFill>
                <a:latin typeface="+mn-ea"/>
              </a:rPr>
              <a:t>67.2 tCO</a:t>
            </a:r>
            <a:r>
              <a:rPr lang="en-US" altLang="ko-KR" sz="1400" b="1" spc="46" baseline="-25000" dirty="0" smtClean="0">
                <a:ln w="11430"/>
                <a:solidFill>
                  <a:srgbClr val="FF0000"/>
                </a:solidFill>
                <a:latin typeface="+mn-ea"/>
              </a:rPr>
              <a:t>2</a:t>
            </a:r>
            <a:r>
              <a:rPr lang="en-US" altLang="ko-KR" sz="1400" b="1" spc="46" dirty="0" smtClean="0">
                <a:ln w="11430"/>
                <a:solidFill>
                  <a:srgbClr val="FF0000"/>
                </a:solidFill>
                <a:latin typeface="+mn-ea"/>
              </a:rPr>
              <a:t>eq </a:t>
            </a:r>
            <a:r>
              <a:rPr lang="ko-KR" altLang="en-US" sz="1400" b="1" spc="46" dirty="0" smtClean="0">
                <a:ln w="11430"/>
                <a:solidFill>
                  <a:srgbClr val="FF0000"/>
                </a:solidFill>
                <a:latin typeface="+mn-ea"/>
              </a:rPr>
              <a:t>감축</a:t>
            </a:r>
            <a:endParaRPr lang="ko-KR" altLang="en-US" sz="1400" b="1" spc="46" dirty="0">
              <a:ln w="11430"/>
              <a:solidFill>
                <a:srgbClr val="FF0000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15616" y="5010561"/>
            <a:ext cx="763284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57450" lvl="5" indent="-171450"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500" spc="46" dirty="0" smtClean="0">
                <a:ln w="11430"/>
                <a:latin typeface="+mn-ea"/>
              </a:rPr>
              <a:t>2011</a:t>
            </a:r>
            <a:r>
              <a:rPr lang="ko-KR" altLang="en-US" sz="1500" spc="46" dirty="0" smtClean="0">
                <a:ln w="11430"/>
                <a:latin typeface="+mn-ea"/>
              </a:rPr>
              <a:t>년 </a:t>
            </a:r>
            <a:r>
              <a:rPr lang="en-US" altLang="ko-KR" sz="1500" spc="46" dirty="0" smtClean="0">
                <a:ln w="11430"/>
                <a:latin typeface="+mn-ea"/>
              </a:rPr>
              <a:t>16.8 t</a:t>
            </a:r>
            <a:r>
              <a:rPr lang="ko-KR" altLang="en-US" sz="1500" spc="46" dirty="0" smtClean="0">
                <a:ln w="11430"/>
                <a:latin typeface="+mn-ea"/>
              </a:rPr>
              <a:t>의 공병수거를 통한 </a:t>
            </a:r>
            <a:r>
              <a:rPr lang="en-US" altLang="ko-KR" sz="1500" spc="46" dirty="0" smtClean="0">
                <a:ln w="11430"/>
                <a:latin typeface="+mn-ea"/>
              </a:rPr>
              <a:t>19.3 tCO</a:t>
            </a:r>
            <a:r>
              <a:rPr lang="en-US" altLang="ko-KR" sz="1500" spc="46" baseline="-25000" dirty="0" smtClean="0">
                <a:ln w="11430"/>
                <a:latin typeface="+mn-ea"/>
              </a:rPr>
              <a:t>2</a:t>
            </a:r>
            <a:r>
              <a:rPr lang="en-US" altLang="ko-KR" sz="1500" spc="46" dirty="0" smtClean="0">
                <a:ln w="11430"/>
                <a:latin typeface="+mn-ea"/>
              </a:rPr>
              <a:t>eq </a:t>
            </a:r>
            <a:r>
              <a:rPr lang="ko-KR" altLang="en-US" sz="1500" spc="46" dirty="0" smtClean="0">
                <a:ln w="11430"/>
                <a:latin typeface="+mn-ea"/>
              </a:rPr>
              <a:t>감축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500" spc="46" dirty="0" smtClean="0">
                <a:ln w="11430"/>
                <a:latin typeface="+mn-ea"/>
              </a:rPr>
              <a:t>2012</a:t>
            </a:r>
            <a:r>
              <a:rPr lang="ko-KR" altLang="en-US" sz="1500" spc="46" dirty="0" smtClean="0">
                <a:ln w="11430"/>
                <a:latin typeface="+mn-ea"/>
              </a:rPr>
              <a:t>년 </a:t>
            </a:r>
            <a:r>
              <a:rPr lang="en-US" altLang="ko-KR" sz="1500" spc="46" dirty="0" smtClean="0">
                <a:ln w="11430"/>
                <a:latin typeface="+mn-ea"/>
              </a:rPr>
              <a:t>37.9 t</a:t>
            </a:r>
            <a:r>
              <a:rPr lang="ko-KR" altLang="en-US" sz="1500" spc="46" dirty="0" smtClean="0">
                <a:ln w="11430"/>
                <a:latin typeface="+mn-ea"/>
              </a:rPr>
              <a:t>의 공병수거를 통한 </a:t>
            </a:r>
            <a:r>
              <a:rPr lang="en-US" altLang="ko-KR" sz="1500" spc="46" dirty="0" smtClean="0">
                <a:ln w="11430"/>
                <a:latin typeface="+mn-ea"/>
              </a:rPr>
              <a:t>37.9 tCO</a:t>
            </a:r>
            <a:r>
              <a:rPr lang="en-US" altLang="ko-KR" sz="1500" spc="46" baseline="-25000" dirty="0" smtClean="0">
                <a:ln w="11430"/>
                <a:latin typeface="+mn-ea"/>
              </a:rPr>
              <a:t>2</a:t>
            </a:r>
            <a:r>
              <a:rPr lang="en-US" altLang="ko-KR" sz="1500" spc="46" dirty="0" smtClean="0">
                <a:ln w="11430"/>
                <a:latin typeface="+mn-ea"/>
              </a:rPr>
              <a:t>eq </a:t>
            </a:r>
            <a:r>
              <a:rPr lang="ko-KR" altLang="en-US" sz="1500" spc="46" dirty="0" smtClean="0">
                <a:ln w="11430"/>
                <a:latin typeface="+mn-ea"/>
              </a:rPr>
              <a:t>감축</a:t>
            </a:r>
            <a:endParaRPr lang="en-US" altLang="ko-KR" sz="1500" spc="46" dirty="0" smtClean="0">
              <a:ln w="11430"/>
              <a:latin typeface="+mn-ea"/>
            </a:endParaRPr>
          </a:p>
          <a:p>
            <a:pPr marL="2457450" lvl="5" indent="-171450">
              <a:spcBef>
                <a:spcPts val="600"/>
              </a:spcBef>
            </a:pPr>
            <a:r>
              <a:rPr lang="en-US" altLang="ko-KR" sz="1500" spc="46" dirty="0" smtClean="0">
                <a:ln w="11430"/>
                <a:latin typeface="+mn-ea"/>
              </a:rPr>
              <a:t>   - </a:t>
            </a:r>
            <a:r>
              <a:rPr lang="ko-KR" altLang="en-US" sz="1500" spc="46" dirty="0" smtClean="0">
                <a:ln w="11430"/>
                <a:latin typeface="+mn-ea"/>
              </a:rPr>
              <a:t>전년 대비 약 </a:t>
            </a:r>
            <a:r>
              <a:rPr lang="en-US" altLang="ko-KR" sz="1500" spc="46" dirty="0" smtClean="0">
                <a:ln w="11430"/>
                <a:latin typeface="+mn-ea"/>
              </a:rPr>
              <a:t>2</a:t>
            </a:r>
            <a:r>
              <a:rPr lang="ko-KR" altLang="en-US" sz="1500" spc="46" dirty="0" smtClean="0">
                <a:ln w="11430"/>
                <a:latin typeface="+mn-ea"/>
              </a:rPr>
              <a:t>배의 온실가스 배출량 절감</a:t>
            </a:r>
            <a:endParaRPr lang="ko-KR" altLang="en-US" sz="1500" dirty="0"/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latin typeface="+mn-ea"/>
              </a:rPr>
              <a:t>4. 2013</a:t>
            </a:r>
            <a:r>
              <a:rPr kumimoji="1" lang="ko-KR" altLang="en-US" sz="2600" b="1" kern="0" dirty="0" smtClean="0">
                <a:latin typeface="+mn-ea"/>
              </a:rPr>
              <a:t>년도 주요 사업내용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전체 사업 내용</a:t>
            </a:r>
          </a:p>
        </p:txBody>
      </p:sp>
      <p:sp>
        <p:nvSpPr>
          <p:cNvPr id="24" name="직사각형 23"/>
          <p:cNvSpPr/>
          <p:nvPr/>
        </p:nvSpPr>
        <p:spPr bwMode="auto">
          <a:xfrm>
            <a:off x="467544" y="1412776"/>
            <a:ext cx="7992888" cy="5040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algn="ctr">
            <a:solidFill>
              <a:schemeClr val="bg1">
                <a:lumMod val="85000"/>
              </a:schemeClr>
            </a:solidFill>
            <a:miter lim="800000"/>
            <a:headEnd type="none" w="sm" len="sm"/>
            <a:tailEnd type="none" w="sm" len="sm"/>
          </a:ln>
          <a:effectLst>
            <a:outerShdw dist="17961" dir="2700000" algn="ctr" rotWithShape="0">
              <a:srgbClr val="808080"/>
            </a:outerShdw>
          </a:effectLst>
        </p:spPr>
        <p:txBody>
          <a:bodyPr tIns="91440" bIns="91440" anchor="ctr"/>
          <a:lstStyle/>
          <a:p>
            <a:pPr algn="ctr" latinLnBrk="0"/>
            <a:r>
              <a:rPr lang="ko-KR" altLang="en-US" sz="2000" b="1" kern="0" dirty="0" err="1" smtClean="0">
                <a:solidFill>
                  <a:srgbClr val="FFFFFF"/>
                </a:solidFill>
                <a:latin typeface="+mn-ea"/>
              </a:rPr>
              <a:t>비산업부문</a:t>
            </a:r>
            <a:r>
              <a:rPr lang="ko-KR" altLang="en-US" sz="2000" b="1" kern="0" dirty="0" smtClean="0">
                <a:solidFill>
                  <a:srgbClr val="FFFFFF"/>
                </a:solidFill>
                <a:latin typeface="+mn-ea"/>
              </a:rPr>
              <a:t> 온실가스 감축 가이드라인 보급</a:t>
            </a:r>
            <a:r>
              <a:rPr lang="en-US" altLang="ko-KR" sz="2000" b="1" kern="0" dirty="0" smtClean="0">
                <a:solidFill>
                  <a:srgbClr val="FFFFFF"/>
                </a:solidFill>
                <a:latin typeface="+mn-ea"/>
              </a:rPr>
              <a:t>·</a:t>
            </a:r>
            <a:r>
              <a:rPr lang="ko-KR" altLang="en-US" sz="2000" b="1" kern="0" dirty="0" smtClean="0">
                <a:solidFill>
                  <a:srgbClr val="FFFFFF"/>
                </a:solidFill>
                <a:latin typeface="+mn-ea"/>
              </a:rPr>
              <a:t>확산</a:t>
            </a:r>
            <a:r>
              <a:rPr lang="en-US" altLang="ko-KR" sz="2000" b="1" kern="0" dirty="0" smtClean="0">
                <a:solidFill>
                  <a:srgbClr val="FFFFFF"/>
                </a:solidFill>
                <a:latin typeface="+mn-ea"/>
              </a:rPr>
              <a:t>(’11</a:t>
            </a:r>
            <a:r>
              <a:rPr lang="ko-KR" altLang="en-US" sz="2000" b="1" kern="0" dirty="0" smtClean="0">
                <a:solidFill>
                  <a:srgbClr val="FFFFFF"/>
                </a:solidFill>
                <a:latin typeface="+mn-ea"/>
              </a:rPr>
              <a:t>년</a:t>
            </a:r>
            <a:r>
              <a:rPr lang="en-US" altLang="ko-KR" sz="2000" b="1" kern="0" dirty="0" smtClean="0">
                <a:solidFill>
                  <a:srgbClr val="FFFFFF"/>
                </a:solidFill>
                <a:latin typeface="+mn-ea"/>
              </a:rPr>
              <a:t>~</a:t>
            </a:r>
            <a:r>
              <a:rPr lang="ko-KR" altLang="en-US" sz="2000" b="1" kern="0" dirty="0" smtClean="0">
                <a:solidFill>
                  <a:srgbClr val="FFFFFF"/>
                </a:solidFill>
                <a:latin typeface="+mn-ea"/>
              </a:rPr>
              <a:t>현재</a:t>
            </a:r>
            <a:r>
              <a:rPr lang="en-US" altLang="ko-KR" sz="2000" b="1" kern="0" dirty="0" smtClean="0">
                <a:solidFill>
                  <a:srgbClr val="FFFFFF"/>
                </a:solidFill>
                <a:latin typeface="+mn-ea"/>
              </a:rPr>
              <a:t>)</a:t>
            </a:r>
            <a:endParaRPr lang="ko-KR" altLang="en-US" sz="2000" b="1" kern="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323528" y="1988840"/>
            <a:ext cx="8568952" cy="136815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/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r>
              <a:rPr lang="ko-KR" altLang="en-US" sz="1700" b="1" kern="0" dirty="0" smtClean="0">
                <a:latin typeface="+mn-ea"/>
              </a:rPr>
              <a:t>가이드라인 보급</a:t>
            </a:r>
            <a:r>
              <a:rPr lang="en-US" altLang="ko-KR" sz="1700" b="1" kern="0" dirty="0" smtClean="0">
                <a:latin typeface="+mn-ea"/>
              </a:rPr>
              <a:t>·</a:t>
            </a:r>
            <a:r>
              <a:rPr lang="ko-KR" altLang="en-US" sz="1700" b="1" kern="0" dirty="0" smtClean="0">
                <a:latin typeface="+mn-ea"/>
              </a:rPr>
              <a:t>확산을 통한 </a:t>
            </a:r>
            <a:r>
              <a:rPr lang="ko-KR" altLang="en-US" sz="1700" b="1" kern="0" dirty="0" err="1" smtClean="0">
                <a:latin typeface="+mn-ea"/>
              </a:rPr>
              <a:t>비산업부문</a:t>
            </a:r>
            <a:r>
              <a:rPr lang="ko-KR" altLang="en-US" sz="1700" b="1" kern="0" dirty="0" smtClean="0">
                <a:latin typeface="+mn-ea"/>
              </a:rPr>
              <a:t> 온실가스 감축 유도</a:t>
            </a:r>
            <a:endParaRPr lang="en-US" altLang="ko-KR" sz="1700" b="1" kern="0" dirty="0" smtClean="0">
              <a:latin typeface="+mn-ea"/>
            </a:endParaRP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r>
              <a:rPr lang="ko-KR" altLang="en-US" sz="1700" b="1" kern="0" dirty="0" err="1" smtClean="0">
                <a:latin typeface="+mn-ea"/>
              </a:rPr>
              <a:t>비산업부문</a:t>
            </a:r>
            <a:r>
              <a:rPr lang="ko-KR" altLang="en-US" sz="1700" b="1" kern="0" dirty="0" smtClean="0">
                <a:latin typeface="+mn-ea"/>
              </a:rPr>
              <a:t> 온실가스 감축 이행을 위한 교육 및 컨설팅 지원</a:t>
            </a:r>
            <a:endParaRPr lang="en-US" altLang="ko-KR" sz="1700" b="1" kern="0" dirty="0" smtClean="0">
              <a:latin typeface="+mn-ea"/>
            </a:endParaRPr>
          </a:p>
          <a:p>
            <a:pPr marL="454025" lvl="1" indent="-171450" latinLnBrk="0">
              <a:lnSpc>
                <a:spcPct val="150000"/>
              </a:lnSpc>
              <a:buSzPct val="80000"/>
              <a:buFont typeface="Arial" pitchFamily="34" charset="0"/>
              <a:buChar char="•"/>
              <a:defRPr/>
            </a:pPr>
            <a:r>
              <a:rPr lang="ko-KR" altLang="en-US" sz="1500" kern="0" dirty="0" smtClean="0">
                <a:solidFill>
                  <a:sysClr val="windowText" lastClr="000000"/>
                </a:solidFill>
                <a:latin typeface="+mn-ea"/>
              </a:rPr>
              <a:t>사업장  온실가스 배출량 </a:t>
            </a:r>
            <a:r>
              <a:rPr lang="en-US" altLang="ko-KR" sz="1500" kern="0" dirty="0" smtClean="0">
                <a:solidFill>
                  <a:sysClr val="windowText" lastClr="000000"/>
                </a:solidFill>
                <a:latin typeface="+mn-ea"/>
              </a:rPr>
              <a:t>/</a:t>
            </a:r>
            <a:r>
              <a:rPr lang="ko-KR" altLang="en-US" sz="1500" kern="0" dirty="0" smtClean="0">
                <a:solidFill>
                  <a:sysClr val="windowText" lastClr="000000"/>
                </a:solidFill>
                <a:latin typeface="+mn-ea"/>
              </a:rPr>
              <a:t> 감축 량  산정 및 온실가스 감축 계획 수립 지원</a:t>
            </a:r>
            <a:endParaRPr lang="en-US" altLang="ko-KR" sz="1500" kern="0" dirty="0" smtClean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441836" y="3501008"/>
            <a:ext cx="7992888" cy="5040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algn="ctr">
            <a:solidFill>
              <a:schemeClr val="bg1">
                <a:lumMod val="85000"/>
              </a:schemeClr>
            </a:solidFill>
            <a:miter lim="800000"/>
            <a:headEnd type="none" w="sm" len="sm"/>
            <a:tailEnd type="none" w="sm" len="sm"/>
          </a:ln>
          <a:effectLst>
            <a:outerShdw dist="17961" dir="2700000" algn="ctr" rotWithShape="0">
              <a:srgbClr val="808080"/>
            </a:outerShdw>
          </a:effectLst>
        </p:spPr>
        <p:txBody>
          <a:bodyPr tIns="91440" bIns="91440" anchor="ctr"/>
          <a:lstStyle/>
          <a:p>
            <a:pPr algn="ctr" latinLnBrk="0"/>
            <a:r>
              <a:rPr lang="ko-KR" altLang="en-US" sz="2000" b="1" kern="0" dirty="0" smtClean="0">
                <a:solidFill>
                  <a:srgbClr val="FFFFFF"/>
                </a:solidFill>
                <a:latin typeface="+mn-ea"/>
              </a:rPr>
              <a:t>온실가스 감축 시설개선 지원 사업</a:t>
            </a:r>
            <a:r>
              <a:rPr lang="en-US" altLang="ko-KR" sz="2000" b="1" kern="0" dirty="0" smtClean="0">
                <a:solidFill>
                  <a:srgbClr val="FFFFFF"/>
                </a:solidFill>
                <a:latin typeface="+mn-ea"/>
              </a:rPr>
              <a:t>(’13</a:t>
            </a:r>
            <a:r>
              <a:rPr lang="ko-KR" altLang="en-US" sz="2000" b="1" kern="0" dirty="0" smtClean="0">
                <a:solidFill>
                  <a:srgbClr val="FFFFFF"/>
                </a:solidFill>
                <a:latin typeface="+mn-ea"/>
              </a:rPr>
              <a:t>년 시범사업</a:t>
            </a:r>
            <a:r>
              <a:rPr lang="en-US" altLang="ko-KR" sz="2000" b="1" kern="0" dirty="0" smtClean="0">
                <a:solidFill>
                  <a:srgbClr val="FFFFFF"/>
                </a:solidFill>
                <a:latin typeface="+mn-ea"/>
              </a:rPr>
              <a:t>)</a:t>
            </a:r>
            <a:endParaRPr lang="ko-KR" altLang="en-US" sz="2000" b="1" kern="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323528" y="4077072"/>
            <a:ext cx="8568952" cy="1872208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/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r>
              <a:rPr lang="ko-KR" altLang="en-US" sz="1700" b="1" kern="0" dirty="0" smtClean="0">
                <a:latin typeface="+mn-ea"/>
              </a:rPr>
              <a:t>울산광역시</a:t>
            </a:r>
            <a:r>
              <a:rPr lang="en-US" altLang="ko-KR" sz="1700" b="1" kern="0" dirty="0" smtClean="0">
                <a:latin typeface="+mn-ea"/>
              </a:rPr>
              <a:t>, </a:t>
            </a:r>
            <a:r>
              <a:rPr lang="ko-KR" altLang="en-US" sz="1700" b="1" kern="0" dirty="0" smtClean="0">
                <a:latin typeface="+mn-ea"/>
              </a:rPr>
              <a:t>전라북도</a:t>
            </a:r>
            <a:r>
              <a:rPr lang="en-US" altLang="ko-KR" sz="1700" b="1" kern="0" dirty="0" smtClean="0">
                <a:latin typeface="+mn-ea"/>
              </a:rPr>
              <a:t>, </a:t>
            </a:r>
            <a:r>
              <a:rPr lang="ko-KR" altLang="en-US" sz="1700" b="1" kern="0" dirty="0" smtClean="0">
                <a:latin typeface="+mn-ea"/>
              </a:rPr>
              <a:t>강원도 </a:t>
            </a:r>
            <a:r>
              <a:rPr lang="en-US" altLang="ko-KR" sz="1700" b="1" kern="0" dirty="0" smtClean="0">
                <a:latin typeface="+mn-ea"/>
              </a:rPr>
              <a:t>3</a:t>
            </a:r>
            <a:r>
              <a:rPr lang="ko-KR" altLang="en-US" sz="1700" b="1" kern="0" dirty="0" smtClean="0">
                <a:latin typeface="+mn-ea"/>
              </a:rPr>
              <a:t>개 지역에서 시범운영</a:t>
            </a:r>
            <a:r>
              <a:rPr lang="en-US" altLang="ko-KR" sz="1700" b="1" kern="0" dirty="0" smtClean="0">
                <a:latin typeface="+mn-ea"/>
              </a:rPr>
              <a:t>(</a:t>
            </a:r>
            <a:r>
              <a:rPr lang="ko-KR" altLang="en-US" sz="1700" b="1" kern="0" dirty="0" smtClean="0">
                <a:latin typeface="+mn-ea"/>
              </a:rPr>
              <a:t>국고 </a:t>
            </a:r>
            <a:r>
              <a:rPr lang="en-US" altLang="ko-KR" sz="1700" b="1" kern="0" dirty="0" smtClean="0">
                <a:latin typeface="+mn-ea"/>
              </a:rPr>
              <a:t>50%, </a:t>
            </a:r>
            <a:r>
              <a:rPr lang="ko-KR" altLang="en-US" sz="1700" b="1" kern="0" dirty="0" err="1" smtClean="0">
                <a:latin typeface="+mn-ea"/>
              </a:rPr>
              <a:t>지자체</a:t>
            </a:r>
            <a:r>
              <a:rPr lang="ko-KR" altLang="en-US" sz="1700" b="1" kern="0" dirty="0" smtClean="0">
                <a:latin typeface="+mn-ea"/>
              </a:rPr>
              <a:t> </a:t>
            </a:r>
            <a:r>
              <a:rPr lang="en-US" altLang="ko-KR" sz="1700" b="1" kern="0" dirty="0" smtClean="0">
                <a:latin typeface="+mn-ea"/>
              </a:rPr>
              <a:t>50%)</a:t>
            </a: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r>
              <a:rPr lang="ko-KR" altLang="en-US" sz="1700" b="1" kern="0" dirty="0" smtClean="0">
                <a:latin typeface="+mn-ea"/>
              </a:rPr>
              <a:t>실질적인 </a:t>
            </a:r>
            <a:r>
              <a:rPr lang="ko-KR" altLang="en-US" sz="1700" b="1" kern="0" dirty="0" err="1" smtClean="0">
                <a:latin typeface="+mn-ea"/>
              </a:rPr>
              <a:t>비산업부문</a:t>
            </a:r>
            <a:r>
              <a:rPr lang="ko-KR" altLang="en-US" sz="1700" b="1" kern="0" dirty="0" smtClean="0">
                <a:latin typeface="+mn-ea"/>
              </a:rPr>
              <a:t> 온실가스 감축 유도를 위한 온실가스 감축 시설 비용 지원 </a:t>
            </a:r>
            <a:endParaRPr lang="en-US" altLang="ko-KR" sz="1700" b="1" kern="0" dirty="0" smtClean="0">
              <a:latin typeface="+mn-ea"/>
            </a:endParaRP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r>
              <a:rPr lang="ko-KR" altLang="en-US" sz="1700" b="1" kern="0" dirty="0" smtClean="0">
                <a:latin typeface="+mn-ea"/>
              </a:rPr>
              <a:t>온실가스 감축과 더불어 환경적으로도 우수한 제품 보급 </a:t>
            </a:r>
            <a:endParaRPr lang="en-US" altLang="ko-KR" sz="1700" b="1" kern="0" dirty="0" smtClean="0">
              <a:latin typeface="+mn-ea"/>
            </a:endParaRPr>
          </a:p>
          <a:p>
            <a:pPr marL="454025" lvl="1" indent="-171450" latinLnBrk="0">
              <a:lnSpc>
                <a:spcPct val="150000"/>
              </a:lnSpc>
              <a:buSzPct val="80000"/>
              <a:buFont typeface="Arial" pitchFamily="34" charset="0"/>
              <a:buChar char="•"/>
              <a:defRPr/>
            </a:pPr>
            <a:r>
              <a:rPr lang="en-US" altLang="ko-KR" sz="1500" kern="0" dirty="0" smtClean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ko-KR" altLang="en-US" sz="1500" kern="0" dirty="0" smtClean="0">
                <a:solidFill>
                  <a:sysClr val="windowText" lastClr="000000"/>
                </a:solidFill>
                <a:latin typeface="+mn-ea"/>
              </a:rPr>
              <a:t>녹색제품 </a:t>
            </a:r>
            <a:r>
              <a:rPr lang="en-US" altLang="ko-KR" sz="1500" kern="0" dirty="0" smtClean="0">
                <a:solidFill>
                  <a:sysClr val="windowText" lastClr="000000"/>
                </a:solidFill>
                <a:latin typeface="+mn-ea"/>
              </a:rPr>
              <a:t>: </a:t>
            </a:r>
            <a:r>
              <a:rPr lang="ko-KR" altLang="en-US" sz="1500" kern="0" dirty="0" smtClean="0">
                <a:solidFill>
                  <a:sysClr val="windowText" lastClr="000000"/>
                </a:solidFill>
                <a:latin typeface="+mn-ea"/>
              </a:rPr>
              <a:t>환경표지 </a:t>
            </a:r>
            <a:r>
              <a:rPr lang="en-US" altLang="ko-KR" sz="1500" kern="0" dirty="0" smtClean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500" kern="0" dirty="0" smtClean="0">
                <a:solidFill>
                  <a:sysClr val="windowText" lastClr="000000"/>
                </a:solidFill>
                <a:latin typeface="+mn-ea"/>
              </a:rPr>
              <a:t>탄소성적표지를 인증 받은 제품</a:t>
            </a:r>
            <a:endParaRPr lang="en-US" altLang="ko-KR" sz="1500" kern="0" dirty="0" smtClean="0">
              <a:solidFill>
                <a:sysClr val="windowText" lastClr="000000"/>
              </a:solidFill>
              <a:latin typeface="+mn-ea"/>
            </a:endParaRPr>
          </a:p>
          <a:p>
            <a:pPr marL="171450" lvl="0" indent="-171450" latinLnBrk="0">
              <a:lnSpc>
                <a:spcPct val="150000"/>
              </a:lnSpc>
              <a:buSzPct val="80000"/>
              <a:defRPr/>
            </a:pPr>
            <a:r>
              <a:rPr lang="ko-KR" altLang="en-US" sz="1600" b="1" kern="0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endParaRPr lang="en-US" altLang="ko-KR" sz="1600" b="1" kern="0" dirty="0" smtClean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marL="911225" lvl="2" indent="-171450" latinLnBrk="0">
              <a:lnSpc>
                <a:spcPct val="150000"/>
              </a:lnSpc>
              <a:buSzPct val="80000"/>
              <a:defRPr/>
            </a:pPr>
            <a:r>
              <a:rPr lang="ko-KR" altLang="en-US" sz="1400" b="1" kern="0" dirty="0" smtClean="0">
                <a:solidFill>
                  <a:sysClr val="windowText" lastClr="000000"/>
                </a:solidFill>
                <a:latin typeface="+mn-ea"/>
              </a:rPr>
              <a:t> </a:t>
            </a:r>
            <a:endParaRPr lang="en-US" altLang="ko-KR" sz="1400" b="1" kern="0" dirty="0" smtClean="0">
              <a:solidFill>
                <a:sysClr val="windowText" lastClr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가이드라인 보급</a:t>
            </a:r>
            <a:r>
              <a:rPr kumimoji="1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·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확산 사업 내용</a:t>
            </a:r>
          </a:p>
        </p:txBody>
      </p:sp>
      <p:sp>
        <p:nvSpPr>
          <p:cNvPr id="28" name="직사각형 27"/>
          <p:cNvSpPr/>
          <p:nvPr/>
        </p:nvSpPr>
        <p:spPr bwMode="auto">
          <a:xfrm>
            <a:off x="684213" y="1557338"/>
            <a:ext cx="4751883" cy="4679974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1F497D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/>
          <a:lstStyle/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endParaRPr kumimoji="0" lang="en-US" altLang="ko-KR" sz="14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30" name="이등변 삼각형 29"/>
          <p:cNvSpPr/>
          <p:nvPr/>
        </p:nvSpPr>
        <p:spPr bwMode="auto">
          <a:xfrm rot="5400000">
            <a:off x="4829636" y="3726321"/>
            <a:ext cx="1737198" cy="339818"/>
          </a:xfrm>
          <a:prstGeom prst="triangle">
            <a:avLst/>
          </a:prstGeom>
          <a:solidFill>
            <a:srgbClr val="8BA7B3">
              <a:lumMod val="20000"/>
              <a:lumOff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940152" y="1557338"/>
            <a:ext cx="2880320" cy="46794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0057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4625" indent="-174625" algn="just">
              <a:lnSpc>
                <a:spcPts val="2000"/>
              </a:lnSpc>
              <a:spcAft>
                <a:spcPts val="900"/>
              </a:spcAft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/>
                </a:solidFill>
                <a:latin typeface="+mn-ea"/>
              </a:rPr>
              <a:t>비산업부문의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 자발적 온실가스 감축 활동 참여 유도를 통한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국가 중장기 온실가스 감축목표 달성 기반 마련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174625" indent="-174625" algn="just">
              <a:lnSpc>
                <a:spcPts val="2000"/>
              </a:lnSpc>
              <a:spcAft>
                <a:spcPts val="900"/>
              </a:spcAft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/>
                </a:solidFill>
                <a:latin typeface="+mn-ea"/>
              </a:rPr>
              <a:t>비산업부문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 온실가스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자발적    협약확대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 및 온실가스 감축기반 정착을 위한 공감대 형성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marL="174625" indent="-174625" algn="just">
              <a:lnSpc>
                <a:spcPts val="2000"/>
              </a:lnSpc>
              <a:spcAft>
                <a:spcPts val="900"/>
              </a:spcAft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/>
                </a:solidFill>
                <a:latin typeface="+mn-ea"/>
              </a:rPr>
              <a:t>비산업부문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온실가스 감축 가이드라인 개발을 통한 온실가스 관리 포인트 도출 및 감축 방안 제시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174625" indent="-174625" algn="just">
              <a:lnSpc>
                <a:spcPts val="2000"/>
              </a:lnSpc>
              <a:spcAft>
                <a:spcPts val="900"/>
              </a:spcAft>
              <a:buFont typeface="Wingdings" pitchFamily="2" charset="2"/>
              <a:buChar char="§"/>
            </a:pP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자발적 온실가스 감축활동 참여 유도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842838" y="2204864"/>
            <a:ext cx="2077247" cy="1944216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 bwMode="auto">
          <a:xfrm>
            <a:off x="3086970" y="2204864"/>
            <a:ext cx="2077247" cy="1944216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42838" y="2205072"/>
            <a:ext cx="2077247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가이드라인 보급</a:t>
            </a:r>
            <a:r>
              <a:rPr lang="en-US" altLang="ko-KR" sz="1300" b="1" dirty="0" smtClean="0">
                <a:solidFill>
                  <a:srgbClr val="C00000"/>
                </a:solidFill>
                <a:latin typeface="+mn-ea"/>
              </a:rPr>
              <a:t>·</a:t>
            </a:r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확산</a:t>
            </a:r>
            <a:r>
              <a:rPr lang="en-US" altLang="ko-KR" sz="1300" b="1" dirty="0" smtClean="0">
                <a:solidFill>
                  <a:srgbClr val="C00000"/>
                </a:solidFill>
                <a:latin typeface="+mn-ea"/>
              </a:rPr>
              <a:t>(700</a:t>
            </a:r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개</a:t>
            </a:r>
            <a:r>
              <a:rPr lang="en-US" altLang="ko-KR" sz="1300" b="1" dirty="0" smtClean="0">
                <a:solidFill>
                  <a:srgbClr val="C00000"/>
                </a:solidFill>
                <a:latin typeface="+mn-ea"/>
              </a:rPr>
              <a:t>-</a:t>
            </a:r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기존</a:t>
            </a:r>
            <a:r>
              <a:rPr lang="en-US" altLang="ko-KR" sz="1300" b="1" dirty="0" smtClean="0">
                <a:solidFill>
                  <a:srgbClr val="C00000"/>
                </a:solidFill>
                <a:latin typeface="+mn-ea"/>
              </a:rPr>
              <a:t>, 800</a:t>
            </a:r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개</a:t>
            </a:r>
            <a:r>
              <a:rPr lang="en-US" altLang="ko-KR" sz="1300" b="1" dirty="0" smtClean="0">
                <a:solidFill>
                  <a:srgbClr val="C00000"/>
                </a:solidFill>
                <a:latin typeface="+mn-ea"/>
              </a:rPr>
              <a:t>-</a:t>
            </a:r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신규</a:t>
            </a:r>
            <a:r>
              <a:rPr lang="en-US" altLang="ko-KR" sz="1300" b="1" dirty="0" smtClean="0">
                <a:solidFill>
                  <a:srgbClr val="C00000"/>
                </a:solidFill>
                <a:latin typeface="+mn-ea"/>
              </a:rPr>
              <a:t>)</a:t>
            </a:r>
            <a:endParaRPr lang="ko-KR" altLang="en-US" sz="1300" b="1" dirty="0">
              <a:solidFill>
                <a:srgbClr val="C00000"/>
              </a:solidFill>
              <a:latin typeface="+mn-ea"/>
            </a:endParaRPr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4837" y="2695270"/>
            <a:ext cx="996810" cy="1160768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42" name="그림 41" descr="화면 캡처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5501" y="2882272"/>
            <a:ext cx="1022585" cy="1194800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43" name="TextBox 42"/>
          <p:cNvSpPr txBox="1"/>
          <p:nvPr/>
        </p:nvSpPr>
        <p:spPr>
          <a:xfrm>
            <a:off x="3086970" y="2205072"/>
            <a:ext cx="2077247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 err="1" smtClean="0">
                <a:latin typeface="+mn-ea"/>
              </a:rPr>
              <a:t>프랜차이즈형</a:t>
            </a:r>
            <a:r>
              <a:rPr lang="ko-KR" altLang="en-US" sz="1300" b="1" dirty="0" smtClean="0">
                <a:latin typeface="+mn-ea"/>
              </a:rPr>
              <a:t> 기업부문 가이드라인 개발</a:t>
            </a:r>
            <a:endParaRPr lang="ko-KR" altLang="en-US" sz="1300" b="1" dirty="0">
              <a:latin typeface="+mn-ea"/>
            </a:endParaRPr>
          </a:p>
        </p:txBody>
      </p:sp>
      <p:pic>
        <p:nvPicPr>
          <p:cNvPr id="44" name="_x69616248" descr="EMB000012082ac6"/>
          <p:cNvPicPr preferRelativeResize="0">
            <a:picLocks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227479" y="2708920"/>
            <a:ext cx="1825256" cy="137329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48" name="직사각형 47"/>
          <p:cNvSpPr/>
          <p:nvPr/>
        </p:nvSpPr>
        <p:spPr bwMode="auto">
          <a:xfrm>
            <a:off x="840804" y="4221088"/>
            <a:ext cx="1357921" cy="1872000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40804" y="4251133"/>
            <a:ext cx="1357921" cy="492443"/>
          </a:xfrm>
          <a:prstGeom prst="rect">
            <a:avLst/>
          </a:prstGeom>
          <a:noFill/>
          <a:ln w="12700">
            <a:noFill/>
          </a:ln>
          <a:effectLst/>
        </p:spPr>
        <p:txBody>
          <a:bodyPr wrap="square" lIns="36000" rIns="36000" rtlCol="0">
            <a:spAutoFit/>
          </a:bodyPr>
          <a:lstStyle/>
          <a:p>
            <a:pPr algn="ctr"/>
            <a:r>
              <a:rPr lang="ko-KR" altLang="en-US" sz="1300" b="1" dirty="0" smtClean="0">
                <a:latin typeface="+mn-ea"/>
              </a:rPr>
              <a:t>스포츠경기 </a:t>
            </a:r>
            <a:r>
              <a:rPr lang="ko-KR" altLang="en-US" sz="1300" b="1" spc="-150" dirty="0" smtClean="0">
                <a:latin typeface="+mn-ea"/>
              </a:rPr>
              <a:t>온실 가스 배출량 산정</a:t>
            </a:r>
            <a:endParaRPr lang="ko-KR" altLang="en-US" sz="1300" b="1" spc="-150" dirty="0">
              <a:latin typeface="+mn-ea"/>
            </a:endParaRPr>
          </a:p>
        </p:txBody>
      </p:sp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1488" y="4804729"/>
            <a:ext cx="1296553" cy="1128080"/>
          </a:xfrm>
          <a:prstGeom prst="round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직사각형 52"/>
          <p:cNvSpPr/>
          <p:nvPr/>
        </p:nvSpPr>
        <p:spPr bwMode="auto">
          <a:xfrm>
            <a:off x="2330024" y="4221088"/>
            <a:ext cx="1357921" cy="1872000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330024" y="4251133"/>
            <a:ext cx="1357921" cy="492443"/>
          </a:xfrm>
          <a:prstGeom prst="rect">
            <a:avLst/>
          </a:prstGeom>
          <a:noFill/>
          <a:ln w="1270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배출량 진단</a:t>
            </a:r>
          </a:p>
          <a:p>
            <a:pPr algn="ctr"/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프로그램 보완</a:t>
            </a:r>
            <a:endParaRPr lang="ko-KR" altLang="en-US" sz="1300" b="1" dirty="0">
              <a:solidFill>
                <a:srgbClr val="C00000"/>
              </a:solidFill>
              <a:latin typeface="+mn-ea"/>
            </a:endParaRPr>
          </a:p>
        </p:txBody>
      </p:sp>
      <p:pic>
        <p:nvPicPr>
          <p:cNvPr id="58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8243" y="4797152"/>
            <a:ext cx="1241483" cy="1141647"/>
          </a:xfrm>
          <a:prstGeom prst="round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0" name="직사각형 59"/>
          <p:cNvSpPr/>
          <p:nvPr/>
        </p:nvSpPr>
        <p:spPr bwMode="auto">
          <a:xfrm>
            <a:off x="3809599" y="4221088"/>
            <a:ext cx="1357921" cy="1872000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809599" y="4251133"/>
            <a:ext cx="1357921" cy="492443"/>
          </a:xfrm>
          <a:prstGeom prst="rect">
            <a:avLst/>
          </a:prstGeom>
          <a:noFill/>
          <a:ln w="1270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우수사례 포상</a:t>
            </a:r>
            <a:endParaRPr lang="en-US" altLang="ko-KR" sz="1300" b="1" dirty="0" smtClean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및 </a:t>
            </a:r>
            <a:r>
              <a:rPr lang="ko-KR" altLang="en-US" sz="1300" b="1" dirty="0" err="1" smtClean="0">
                <a:solidFill>
                  <a:srgbClr val="C00000"/>
                </a:solidFill>
                <a:latin typeface="+mn-ea"/>
              </a:rPr>
              <a:t>사례집</a:t>
            </a:r>
            <a:r>
              <a:rPr lang="ko-KR" altLang="en-US" sz="1300" b="1" dirty="0" smtClean="0">
                <a:solidFill>
                  <a:srgbClr val="C00000"/>
                </a:solidFill>
                <a:latin typeface="+mn-ea"/>
              </a:rPr>
              <a:t> 제작</a:t>
            </a:r>
            <a:endParaRPr lang="ko-KR" altLang="en-US" sz="1300" b="1" dirty="0">
              <a:solidFill>
                <a:srgbClr val="C00000"/>
              </a:solidFill>
              <a:latin typeface="+mn-ea"/>
            </a:endParaRPr>
          </a:p>
        </p:txBody>
      </p:sp>
      <p:pic>
        <p:nvPicPr>
          <p:cNvPr id="67" name="Picture 5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38978" y="4792242"/>
            <a:ext cx="1065070" cy="1229046"/>
          </a:xfrm>
          <a:prstGeom prst="round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</p:pic>
      <p:sp>
        <p:nvSpPr>
          <p:cNvPr id="68" name="오른쪽 화살표 67"/>
          <p:cNvSpPr/>
          <p:nvPr/>
        </p:nvSpPr>
        <p:spPr bwMode="auto">
          <a:xfrm>
            <a:off x="827584" y="1609344"/>
            <a:ext cx="4464496" cy="504056"/>
          </a:xfrm>
          <a:prstGeom prst="rightArrow">
            <a:avLst>
              <a:gd name="adj1" fmla="val 70195"/>
              <a:gd name="adj2" fmla="val 52257"/>
            </a:avLst>
          </a:prstGeom>
          <a:solidFill>
            <a:schemeClr val="tx2"/>
          </a:solidFill>
          <a:ln w="6350" algn="ctr">
            <a:solidFill>
              <a:schemeClr val="bg1">
                <a:lumMod val="85000"/>
              </a:schemeClr>
            </a:solidFill>
            <a:miter lim="800000"/>
            <a:headEnd type="none" w="sm" len="sm"/>
            <a:tailEnd type="none" w="sm" len="sm"/>
          </a:ln>
          <a:effectLst>
            <a:outerShdw dist="17961" dir="2700000" algn="ctr" rotWithShape="0">
              <a:srgbClr val="808080"/>
            </a:outerShdw>
          </a:effectLst>
          <a:extLst/>
        </p:spPr>
        <p:txBody>
          <a:bodyPr tIns="91440" bIns="91440" anchor="ctr"/>
          <a:lstStyle/>
          <a:p>
            <a:pPr latinLnBrk="0"/>
            <a:r>
              <a:rPr lang="ko-KR" altLang="en-US" sz="1600" b="1" kern="0" dirty="0">
                <a:solidFill>
                  <a:srgbClr val="FFFFFF"/>
                </a:solidFill>
                <a:latin typeface="+mn-ea"/>
              </a:rPr>
              <a:t>온실가스 감축 가이드라인 개발 및 보급 확산</a:t>
            </a: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4. 2013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년도 주요 사업내용</a:t>
            </a: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4. 2013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년도 주요 사업내용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825795"/>
            <a:ext cx="8775497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비산업부문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 온실가스 감축 가이드라인 개발 및 보급∙확산</a:t>
            </a:r>
            <a:r>
              <a:rPr kumimoji="1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(</a:t>
            </a:r>
            <a:r>
              <a:rPr kumimoji="1" lang="ko-KR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누적 </a:t>
            </a:r>
            <a:r>
              <a:rPr kumimoji="1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1,500</a:t>
            </a:r>
            <a:r>
              <a:rPr kumimoji="1" lang="ko-KR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개</a:t>
            </a:r>
            <a:r>
              <a:rPr kumimoji="1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)</a:t>
            </a:r>
            <a:endParaRPr kumimoji="1" lang="ko-KR" altLang="en-US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24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247824" cy="4637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권역별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컨설팅단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구성</a:t>
            </a:r>
            <a:endParaRPr lang="en-US" altLang="ko-KR" sz="1500" b="1" dirty="0" smtClean="0"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err="1" smtClean="0">
                <a:latin typeface="+mn-ea"/>
                <a:sym typeface="Wingdings" pitchFamily="2" charset="2"/>
              </a:rPr>
              <a:t>권역별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규모에 따라 </a:t>
            </a:r>
            <a:r>
              <a:rPr lang="ko-KR" altLang="en-US" sz="15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온실가스 실무 경험을 갖춘 전문가로 </a:t>
            </a:r>
            <a:r>
              <a:rPr lang="en-US" altLang="ko-KR" sz="15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2~3</a:t>
            </a:r>
            <a:r>
              <a:rPr lang="ko-KR" altLang="en-US" sz="15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명의 </a:t>
            </a:r>
            <a:r>
              <a:rPr lang="ko-KR" altLang="en-US" sz="1500" b="1" dirty="0" err="1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컨설팅단</a:t>
            </a:r>
            <a:r>
              <a:rPr lang="ko-KR" altLang="en-US" sz="15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 구성</a:t>
            </a:r>
            <a:endParaRPr lang="en-US" altLang="ko-KR" sz="15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참여 사업장과 지속적 의사소통 및 정보교환을 위한 담당자 지정</a:t>
            </a:r>
            <a:endParaRPr lang="en-US" altLang="ko-KR" sz="15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사업 수행 시작 단계부터 온실가스 감축 전략 도출</a:t>
            </a:r>
            <a:r>
              <a:rPr lang="en-US" altLang="ko-KR" sz="15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감축량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산정까지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전과정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지원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628650" lvl="1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500" dirty="0" err="1" smtClean="0">
                <a:latin typeface="+mn-ea"/>
                <a:sym typeface="Wingdings" pitchFamily="2" charset="2"/>
              </a:rPr>
              <a:t>컨설팅단에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의해 수집된 데이터는 상호 교차검토로 데이터 완전성 검증</a:t>
            </a: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  <p:grpSp>
        <p:nvGrpSpPr>
          <p:cNvPr id="26" name="Group 36"/>
          <p:cNvGrpSpPr>
            <a:grpSpLocks/>
          </p:cNvGrpSpPr>
          <p:nvPr/>
        </p:nvGrpSpPr>
        <p:grpSpPr bwMode="auto">
          <a:xfrm>
            <a:off x="3833075" y="3244546"/>
            <a:ext cx="2167541" cy="3136782"/>
            <a:chOff x="2308" y="1038"/>
            <a:chExt cx="1140" cy="1812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7" name="Freeform 37"/>
            <p:cNvSpPr>
              <a:spLocks/>
            </p:cNvSpPr>
            <p:nvPr/>
          </p:nvSpPr>
          <p:spPr bwMode="gray">
            <a:xfrm>
              <a:off x="2414" y="1284"/>
              <a:ext cx="202" cy="184"/>
            </a:xfrm>
            <a:custGeom>
              <a:avLst/>
              <a:gdLst>
                <a:gd name="T0" fmla="*/ 0 w 202"/>
                <a:gd name="T1" fmla="*/ 76 h 184"/>
                <a:gd name="T2" fmla="*/ 2 w 202"/>
                <a:gd name="T3" fmla="*/ 60 h 184"/>
                <a:gd name="T4" fmla="*/ 20 w 202"/>
                <a:gd name="T5" fmla="*/ 50 h 184"/>
                <a:gd name="T6" fmla="*/ 28 w 202"/>
                <a:gd name="T7" fmla="*/ 28 h 184"/>
                <a:gd name="T8" fmla="*/ 38 w 202"/>
                <a:gd name="T9" fmla="*/ 18 h 184"/>
                <a:gd name="T10" fmla="*/ 62 w 202"/>
                <a:gd name="T11" fmla="*/ 18 h 184"/>
                <a:gd name="T12" fmla="*/ 76 w 202"/>
                <a:gd name="T13" fmla="*/ 0 h 184"/>
                <a:gd name="T14" fmla="*/ 98 w 202"/>
                <a:gd name="T15" fmla="*/ 10 h 184"/>
                <a:gd name="T16" fmla="*/ 118 w 202"/>
                <a:gd name="T17" fmla="*/ 32 h 184"/>
                <a:gd name="T18" fmla="*/ 118 w 202"/>
                <a:gd name="T19" fmla="*/ 48 h 184"/>
                <a:gd name="T20" fmla="*/ 116 w 202"/>
                <a:gd name="T21" fmla="*/ 72 h 184"/>
                <a:gd name="T22" fmla="*/ 122 w 202"/>
                <a:gd name="T23" fmla="*/ 98 h 184"/>
                <a:gd name="T24" fmla="*/ 136 w 202"/>
                <a:gd name="T25" fmla="*/ 98 h 184"/>
                <a:gd name="T26" fmla="*/ 156 w 202"/>
                <a:gd name="T27" fmla="*/ 80 h 184"/>
                <a:gd name="T28" fmla="*/ 180 w 202"/>
                <a:gd name="T29" fmla="*/ 100 h 184"/>
                <a:gd name="T30" fmla="*/ 192 w 202"/>
                <a:gd name="T31" fmla="*/ 112 h 184"/>
                <a:gd name="T32" fmla="*/ 202 w 202"/>
                <a:gd name="T33" fmla="*/ 134 h 184"/>
                <a:gd name="T34" fmla="*/ 202 w 202"/>
                <a:gd name="T35" fmla="*/ 146 h 184"/>
                <a:gd name="T36" fmla="*/ 182 w 202"/>
                <a:gd name="T37" fmla="*/ 168 h 184"/>
                <a:gd name="T38" fmla="*/ 164 w 202"/>
                <a:gd name="T39" fmla="*/ 180 h 184"/>
                <a:gd name="T40" fmla="*/ 146 w 202"/>
                <a:gd name="T41" fmla="*/ 166 h 184"/>
                <a:gd name="T42" fmla="*/ 126 w 202"/>
                <a:gd name="T43" fmla="*/ 154 h 184"/>
                <a:gd name="T44" fmla="*/ 118 w 202"/>
                <a:gd name="T45" fmla="*/ 164 h 184"/>
                <a:gd name="T46" fmla="*/ 94 w 202"/>
                <a:gd name="T47" fmla="*/ 164 h 184"/>
                <a:gd name="T48" fmla="*/ 84 w 202"/>
                <a:gd name="T49" fmla="*/ 184 h 184"/>
                <a:gd name="T50" fmla="*/ 68 w 202"/>
                <a:gd name="T51" fmla="*/ 170 h 184"/>
                <a:gd name="T52" fmla="*/ 56 w 202"/>
                <a:gd name="T53" fmla="*/ 142 h 184"/>
                <a:gd name="T54" fmla="*/ 46 w 202"/>
                <a:gd name="T55" fmla="*/ 132 h 184"/>
                <a:gd name="T56" fmla="*/ 48 w 202"/>
                <a:gd name="T57" fmla="*/ 100 h 184"/>
                <a:gd name="T58" fmla="*/ 22 w 202"/>
                <a:gd name="T59" fmla="*/ 98 h 184"/>
                <a:gd name="T60" fmla="*/ 8 w 202"/>
                <a:gd name="T61" fmla="*/ 86 h 184"/>
                <a:gd name="T62" fmla="*/ 0 w 202"/>
                <a:gd name="T63" fmla="*/ 76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2" h="184">
                  <a:moveTo>
                    <a:pt x="0" y="76"/>
                  </a:moveTo>
                  <a:lnTo>
                    <a:pt x="2" y="60"/>
                  </a:lnTo>
                  <a:lnTo>
                    <a:pt x="20" y="50"/>
                  </a:lnTo>
                  <a:lnTo>
                    <a:pt x="28" y="28"/>
                  </a:lnTo>
                  <a:lnTo>
                    <a:pt x="38" y="18"/>
                  </a:lnTo>
                  <a:lnTo>
                    <a:pt x="62" y="18"/>
                  </a:lnTo>
                  <a:lnTo>
                    <a:pt x="76" y="0"/>
                  </a:lnTo>
                  <a:lnTo>
                    <a:pt x="98" y="10"/>
                  </a:lnTo>
                  <a:lnTo>
                    <a:pt x="118" y="32"/>
                  </a:lnTo>
                  <a:lnTo>
                    <a:pt x="118" y="48"/>
                  </a:lnTo>
                  <a:lnTo>
                    <a:pt x="116" y="72"/>
                  </a:lnTo>
                  <a:lnTo>
                    <a:pt x="122" y="98"/>
                  </a:lnTo>
                  <a:lnTo>
                    <a:pt x="136" y="98"/>
                  </a:lnTo>
                  <a:lnTo>
                    <a:pt x="156" y="80"/>
                  </a:lnTo>
                  <a:lnTo>
                    <a:pt x="180" y="100"/>
                  </a:lnTo>
                  <a:lnTo>
                    <a:pt x="192" y="112"/>
                  </a:lnTo>
                  <a:lnTo>
                    <a:pt x="202" y="134"/>
                  </a:lnTo>
                  <a:lnTo>
                    <a:pt x="202" y="146"/>
                  </a:lnTo>
                  <a:lnTo>
                    <a:pt x="182" y="168"/>
                  </a:lnTo>
                  <a:lnTo>
                    <a:pt x="164" y="180"/>
                  </a:lnTo>
                  <a:lnTo>
                    <a:pt x="146" y="166"/>
                  </a:lnTo>
                  <a:lnTo>
                    <a:pt x="126" y="154"/>
                  </a:lnTo>
                  <a:lnTo>
                    <a:pt x="118" y="164"/>
                  </a:lnTo>
                  <a:lnTo>
                    <a:pt x="94" y="164"/>
                  </a:lnTo>
                  <a:lnTo>
                    <a:pt x="84" y="184"/>
                  </a:lnTo>
                  <a:lnTo>
                    <a:pt x="68" y="170"/>
                  </a:lnTo>
                  <a:lnTo>
                    <a:pt x="56" y="142"/>
                  </a:lnTo>
                  <a:lnTo>
                    <a:pt x="46" y="132"/>
                  </a:lnTo>
                  <a:lnTo>
                    <a:pt x="48" y="100"/>
                  </a:lnTo>
                  <a:lnTo>
                    <a:pt x="22" y="98"/>
                  </a:lnTo>
                  <a:lnTo>
                    <a:pt x="8" y="86"/>
                  </a:lnTo>
                  <a:lnTo>
                    <a:pt x="0" y="76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gray">
            <a:xfrm>
              <a:off x="2414" y="1284"/>
              <a:ext cx="202" cy="184"/>
            </a:xfrm>
            <a:custGeom>
              <a:avLst/>
              <a:gdLst>
                <a:gd name="T0" fmla="*/ 0 w 202"/>
                <a:gd name="T1" fmla="*/ 76 h 184"/>
                <a:gd name="T2" fmla="*/ 2 w 202"/>
                <a:gd name="T3" fmla="*/ 60 h 184"/>
                <a:gd name="T4" fmla="*/ 20 w 202"/>
                <a:gd name="T5" fmla="*/ 50 h 184"/>
                <a:gd name="T6" fmla="*/ 28 w 202"/>
                <a:gd name="T7" fmla="*/ 28 h 184"/>
                <a:gd name="T8" fmla="*/ 38 w 202"/>
                <a:gd name="T9" fmla="*/ 18 h 184"/>
                <a:gd name="T10" fmla="*/ 62 w 202"/>
                <a:gd name="T11" fmla="*/ 18 h 184"/>
                <a:gd name="T12" fmla="*/ 76 w 202"/>
                <a:gd name="T13" fmla="*/ 0 h 184"/>
                <a:gd name="T14" fmla="*/ 98 w 202"/>
                <a:gd name="T15" fmla="*/ 10 h 184"/>
                <a:gd name="T16" fmla="*/ 118 w 202"/>
                <a:gd name="T17" fmla="*/ 32 h 184"/>
                <a:gd name="T18" fmla="*/ 118 w 202"/>
                <a:gd name="T19" fmla="*/ 48 h 184"/>
                <a:gd name="T20" fmla="*/ 116 w 202"/>
                <a:gd name="T21" fmla="*/ 72 h 184"/>
                <a:gd name="T22" fmla="*/ 122 w 202"/>
                <a:gd name="T23" fmla="*/ 98 h 184"/>
                <a:gd name="T24" fmla="*/ 136 w 202"/>
                <a:gd name="T25" fmla="*/ 98 h 184"/>
                <a:gd name="T26" fmla="*/ 156 w 202"/>
                <a:gd name="T27" fmla="*/ 80 h 184"/>
                <a:gd name="T28" fmla="*/ 180 w 202"/>
                <a:gd name="T29" fmla="*/ 100 h 184"/>
                <a:gd name="T30" fmla="*/ 192 w 202"/>
                <a:gd name="T31" fmla="*/ 112 h 184"/>
                <a:gd name="T32" fmla="*/ 202 w 202"/>
                <a:gd name="T33" fmla="*/ 134 h 184"/>
                <a:gd name="T34" fmla="*/ 202 w 202"/>
                <a:gd name="T35" fmla="*/ 146 h 184"/>
                <a:gd name="T36" fmla="*/ 182 w 202"/>
                <a:gd name="T37" fmla="*/ 168 h 184"/>
                <a:gd name="T38" fmla="*/ 164 w 202"/>
                <a:gd name="T39" fmla="*/ 180 h 184"/>
                <a:gd name="T40" fmla="*/ 146 w 202"/>
                <a:gd name="T41" fmla="*/ 166 h 184"/>
                <a:gd name="T42" fmla="*/ 126 w 202"/>
                <a:gd name="T43" fmla="*/ 154 h 184"/>
                <a:gd name="T44" fmla="*/ 118 w 202"/>
                <a:gd name="T45" fmla="*/ 164 h 184"/>
                <a:gd name="T46" fmla="*/ 94 w 202"/>
                <a:gd name="T47" fmla="*/ 164 h 184"/>
                <a:gd name="T48" fmla="*/ 84 w 202"/>
                <a:gd name="T49" fmla="*/ 184 h 184"/>
                <a:gd name="T50" fmla="*/ 68 w 202"/>
                <a:gd name="T51" fmla="*/ 170 h 184"/>
                <a:gd name="T52" fmla="*/ 56 w 202"/>
                <a:gd name="T53" fmla="*/ 142 h 184"/>
                <a:gd name="T54" fmla="*/ 46 w 202"/>
                <a:gd name="T55" fmla="*/ 132 h 184"/>
                <a:gd name="T56" fmla="*/ 48 w 202"/>
                <a:gd name="T57" fmla="*/ 100 h 184"/>
                <a:gd name="T58" fmla="*/ 22 w 202"/>
                <a:gd name="T59" fmla="*/ 98 h 184"/>
                <a:gd name="T60" fmla="*/ 8 w 202"/>
                <a:gd name="T61" fmla="*/ 86 h 184"/>
                <a:gd name="T62" fmla="*/ 0 w 202"/>
                <a:gd name="T63" fmla="*/ 76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2" h="184">
                  <a:moveTo>
                    <a:pt x="0" y="76"/>
                  </a:moveTo>
                  <a:lnTo>
                    <a:pt x="2" y="60"/>
                  </a:lnTo>
                  <a:lnTo>
                    <a:pt x="20" y="50"/>
                  </a:lnTo>
                  <a:lnTo>
                    <a:pt x="28" y="28"/>
                  </a:lnTo>
                  <a:lnTo>
                    <a:pt x="38" y="18"/>
                  </a:lnTo>
                  <a:lnTo>
                    <a:pt x="62" y="18"/>
                  </a:lnTo>
                  <a:lnTo>
                    <a:pt x="76" y="0"/>
                  </a:lnTo>
                  <a:lnTo>
                    <a:pt x="98" y="10"/>
                  </a:lnTo>
                  <a:lnTo>
                    <a:pt x="118" y="32"/>
                  </a:lnTo>
                  <a:lnTo>
                    <a:pt x="118" y="48"/>
                  </a:lnTo>
                  <a:lnTo>
                    <a:pt x="116" y="72"/>
                  </a:lnTo>
                  <a:lnTo>
                    <a:pt x="122" y="98"/>
                  </a:lnTo>
                  <a:lnTo>
                    <a:pt x="136" y="98"/>
                  </a:lnTo>
                  <a:lnTo>
                    <a:pt x="156" y="80"/>
                  </a:lnTo>
                  <a:lnTo>
                    <a:pt x="180" y="100"/>
                  </a:lnTo>
                  <a:lnTo>
                    <a:pt x="192" y="112"/>
                  </a:lnTo>
                  <a:lnTo>
                    <a:pt x="202" y="134"/>
                  </a:lnTo>
                  <a:lnTo>
                    <a:pt x="202" y="146"/>
                  </a:lnTo>
                  <a:lnTo>
                    <a:pt x="182" y="168"/>
                  </a:lnTo>
                  <a:lnTo>
                    <a:pt x="164" y="180"/>
                  </a:lnTo>
                  <a:lnTo>
                    <a:pt x="146" y="166"/>
                  </a:lnTo>
                  <a:lnTo>
                    <a:pt x="126" y="154"/>
                  </a:lnTo>
                  <a:lnTo>
                    <a:pt x="118" y="164"/>
                  </a:lnTo>
                  <a:lnTo>
                    <a:pt x="94" y="164"/>
                  </a:lnTo>
                  <a:lnTo>
                    <a:pt x="84" y="184"/>
                  </a:lnTo>
                  <a:lnTo>
                    <a:pt x="68" y="170"/>
                  </a:lnTo>
                  <a:lnTo>
                    <a:pt x="56" y="142"/>
                  </a:lnTo>
                  <a:lnTo>
                    <a:pt x="46" y="132"/>
                  </a:lnTo>
                  <a:lnTo>
                    <a:pt x="48" y="100"/>
                  </a:lnTo>
                  <a:lnTo>
                    <a:pt x="22" y="98"/>
                  </a:lnTo>
                  <a:lnTo>
                    <a:pt x="8" y="86"/>
                  </a:lnTo>
                  <a:lnTo>
                    <a:pt x="0" y="76"/>
                  </a:lnTo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gray">
            <a:xfrm>
              <a:off x="2604" y="1344"/>
              <a:ext cx="126" cy="102"/>
            </a:xfrm>
            <a:custGeom>
              <a:avLst/>
              <a:gdLst>
                <a:gd name="T0" fmla="*/ 0 w 126"/>
                <a:gd name="T1" fmla="*/ 50 h 102"/>
                <a:gd name="T2" fmla="*/ 28 w 126"/>
                <a:gd name="T3" fmla="*/ 46 h 102"/>
                <a:gd name="T4" fmla="*/ 38 w 126"/>
                <a:gd name="T5" fmla="*/ 28 h 102"/>
                <a:gd name="T6" fmla="*/ 54 w 126"/>
                <a:gd name="T7" fmla="*/ 18 h 102"/>
                <a:gd name="T8" fmla="*/ 64 w 126"/>
                <a:gd name="T9" fmla="*/ 0 h 102"/>
                <a:gd name="T10" fmla="*/ 92 w 126"/>
                <a:gd name="T11" fmla="*/ 0 h 102"/>
                <a:gd name="T12" fmla="*/ 104 w 126"/>
                <a:gd name="T13" fmla="*/ 26 h 102"/>
                <a:gd name="T14" fmla="*/ 112 w 126"/>
                <a:gd name="T15" fmla="*/ 40 h 102"/>
                <a:gd name="T16" fmla="*/ 126 w 126"/>
                <a:gd name="T17" fmla="*/ 46 h 102"/>
                <a:gd name="T18" fmla="*/ 122 w 126"/>
                <a:gd name="T19" fmla="*/ 68 h 102"/>
                <a:gd name="T20" fmla="*/ 102 w 126"/>
                <a:gd name="T21" fmla="*/ 92 h 102"/>
                <a:gd name="T22" fmla="*/ 80 w 126"/>
                <a:gd name="T23" fmla="*/ 102 h 102"/>
                <a:gd name="T24" fmla="*/ 46 w 126"/>
                <a:gd name="T25" fmla="*/ 96 h 102"/>
                <a:gd name="T26" fmla="*/ 22 w 126"/>
                <a:gd name="T27" fmla="*/ 90 h 102"/>
                <a:gd name="T28" fmla="*/ 12 w 126"/>
                <a:gd name="T29" fmla="*/ 84 h 102"/>
                <a:gd name="T30" fmla="*/ 12 w 126"/>
                <a:gd name="T31" fmla="*/ 74 h 102"/>
                <a:gd name="T32" fmla="*/ 0 w 126"/>
                <a:gd name="T33" fmla="*/ 5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6" h="102">
                  <a:moveTo>
                    <a:pt x="0" y="50"/>
                  </a:moveTo>
                  <a:lnTo>
                    <a:pt x="28" y="46"/>
                  </a:lnTo>
                  <a:lnTo>
                    <a:pt x="38" y="28"/>
                  </a:lnTo>
                  <a:lnTo>
                    <a:pt x="54" y="18"/>
                  </a:lnTo>
                  <a:lnTo>
                    <a:pt x="64" y="0"/>
                  </a:lnTo>
                  <a:lnTo>
                    <a:pt x="92" y="0"/>
                  </a:lnTo>
                  <a:lnTo>
                    <a:pt x="104" y="26"/>
                  </a:lnTo>
                  <a:lnTo>
                    <a:pt x="112" y="40"/>
                  </a:lnTo>
                  <a:lnTo>
                    <a:pt x="126" y="46"/>
                  </a:lnTo>
                  <a:lnTo>
                    <a:pt x="122" y="68"/>
                  </a:lnTo>
                  <a:lnTo>
                    <a:pt x="102" y="92"/>
                  </a:lnTo>
                  <a:lnTo>
                    <a:pt x="80" y="102"/>
                  </a:lnTo>
                  <a:lnTo>
                    <a:pt x="46" y="96"/>
                  </a:lnTo>
                  <a:lnTo>
                    <a:pt x="22" y="90"/>
                  </a:lnTo>
                  <a:lnTo>
                    <a:pt x="12" y="84"/>
                  </a:lnTo>
                  <a:lnTo>
                    <a:pt x="12" y="74"/>
                  </a:lnTo>
                  <a:lnTo>
                    <a:pt x="0" y="5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gray">
            <a:xfrm>
              <a:off x="2604" y="1344"/>
              <a:ext cx="126" cy="102"/>
            </a:xfrm>
            <a:custGeom>
              <a:avLst/>
              <a:gdLst>
                <a:gd name="T0" fmla="*/ 0 w 126"/>
                <a:gd name="T1" fmla="*/ 50 h 102"/>
                <a:gd name="T2" fmla="*/ 28 w 126"/>
                <a:gd name="T3" fmla="*/ 46 h 102"/>
                <a:gd name="T4" fmla="*/ 38 w 126"/>
                <a:gd name="T5" fmla="*/ 28 h 102"/>
                <a:gd name="T6" fmla="*/ 54 w 126"/>
                <a:gd name="T7" fmla="*/ 18 h 102"/>
                <a:gd name="T8" fmla="*/ 64 w 126"/>
                <a:gd name="T9" fmla="*/ 0 h 102"/>
                <a:gd name="T10" fmla="*/ 92 w 126"/>
                <a:gd name="T11" fmla="*/ 0 h 102"/>
                <a:gd name="T12" fmla="*/ 104 w 126"/>
                <a:gd name="T13" fmla="*/ 26 h 102"/>
                <a:gd name="T14" fmla="*/ 112 w 126"/>
                <a:gd name="T15" fmla="*/ 40 h 102"/>
                <a:gd name="T16" fmla="*/ 126 w 126"/>
                <a:gd name="T17" fmla="*/ 46 h 102"/>
                <a:gd name="T18" fmla="*/ 122 w 126"/>
                <a:gd name="T19" fmla="*/ 68 h 102"/>
                <a:gd name="T20" fmla="*/ 102 w 126"/>
                <a:gd name="T21" fmla="*/ 92 h 102"/>
                <a:gd name="T22" fmla="*/ 80 w 126"/>
                <a:gd name="T23" fmla="*/ 102 h 102"/>
                <a:gd name="T24" fmla="*/ 46 w 126"/>
                <a:gd name="T25" fmla="*/ 96 h 102"/>
                <a:gd name="T26" fmla="*/ 22 w 126"/>
                <a:gd name="T27" fmla="*/ 90 h 102"/>
                <a:gd name="T28" fmla="*/ 12 w 126"/>
                <a:gd name="T29" fmla="*/ 84 h 102"/>
                <a:gd name="T30" fmla="*/ 12 w 126"/>
                <a:gd name="T31" fmla="*/ 74 h 102"/>
                <a:gd name="T32" fmla="*/ 0 w 126"/>
                <a:gd name="T33" fmla="*/ 5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6" h="102">
                  <a:moveTo>
                    <a:pt x="0" y="50"/>
                  </a:moveTo>
                  <a:lnTo>
                    <a:pt x="28" y="46"/>
                  </a:lnTo>
                  <a:lnTo>
                    <a:pt x="38" y="28"/>
                  </a:lnTo>
                  <a:lnTo>
                    <a:pt x="54" y="18"/>
                  </a:lnTo>
                  <a:lnTo>
                    <a:pt x="64" y="0"/>
                  </a:lnTo>
                  <a:lnTo>
                    <a:pt x="92" y="0"/>
                  </a:lnTo>
                  <a:lnTo>
                    <a:pt x="104" y="26"/>
                  </a:lnTo>
                  <a:lnTo>
                    <a:pt x="112" y="40"/>
                  </a:lnTo>
                  <a:lnTo>
                    <a:pt x="126" y="46"/>
                  </a:lnTo>
                  <a:lnTo>
                    <a:pt x="122" y="68"/>
                  </a:lnTo>
                  <a:lnTo>
                    <a:pt x="102" y="92"/>
                  </a:lnTo>
                  <a:lnTo>
                    <a:pt x="80" y="102"/>
                  </a:lnTo>
                  <a:lnTo>
                    <a:pt x="46" y="96"/>
                  </a:lnTo>
                  <a:lnTo>
                    <a:pt x="22" y="90"/>
                  </a:lnTo>
                  <a:lnTo>
                    <a:pt x="12" y="84"/>
                  </a:lnTo>
                  <a:lnTo>
                    <a:pt x="12" y="74"/>
                  </a:lnTo>
                  <a:lnTo>
                    <a:pt x="0" y="5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gray">
            <a:xfrm>
              <a:off x="2530" y="1142"/>
              <a:ext cx="384" cy="500"/>
            </a:xfrm>
            <a:custGeom>
              <a:avLst/>
              <a:gdLst>
                <a:gd name="T0" fmla="*/ 2 w 384"/>
                <a:gd name="T1" fmla="*/ 190 h 500"/>
                <a:gd name="T2" fmla="*/ 6 w 384"/>
                <a:gd name="T3" fmla="*/ 240 h 500"/>
                <a:gd name="T4" fmla="*/ 40 w 384"/>
                <a:gd name="T5" fmla="*/ 222 h 500"/>
                <a:gd name="T6" fmla="*/ 76 w 384"/>
                <a:gd name="T7" fmla="*/ 254 h 500"/>
                <a:gd name="T8" fmla="*/ 112 w 384"/>
                <a:gd name="T9" fmla="*/ 230 h 500"/>
                <a:gd name="T10" fmla="*/ 138 w 384"/>
                <a:gd name="T11" fmla="*/ 202 h 500"/>
                <a:gd name="T12" fmla="*/ 178 w 384"/>
                <a:gd name="T13" fmla="*/ 228 h 500"/>
                <a:gd name="T14" fmla="*/ 200 w 384"/>
                <a:gd name="T15" fmla="*/ 248 h 500"/>
                <a:gd name="T16" fmla="*/ 176 w 384"/>
                <a:gd name="T17" fmla="*/ 294 h 500"/>
                <a:gd name="T18" fmla="*/ 118 w 384"/>
                <a:gd name="T19" fmla="*/ 298 h 500"/>
                <a:gd name="T20" fmla="*/ 86 w 384"/>
                <a:gd name="T21" fmla="*/ 288 h 500"/>
                <a:gd name="T22" fmla="*/ 46 w 384"/>
                <a:gd name="T23" fmla="*/ 324 h 500"/>
                <a:gd name="T24" fmla="*/ 36 w 384"/>
                <a:gd name="T25" fmla="*/ 362 h 500"/>
                <a:gd name="T26" fmla="*/ 22 w 384"/>
                <a:gd name="T27" fmla="*/ 388 h 500"/>
                <a:gd name="T28" fmla="*/ 20 w 384"/>
                <a:gd name="T29" fmla="*/ 418 h 500"/>
                <a:gd name="T30" fmla="*/ 50 w 384"/>
                <a:gd name="T31" fmla="*/ 430 h 500"/>
                <a:gd name="T32" fmla="*/ 90 w 384"/>
                <a:gd name="T33" fmla="*/ 496 h 500"/>
                <a:gd name="T34" fmla="*/ 140 w 384"/>
                <a:gd name="T35" fmla="*/ 488 h 500"/>
                <a:gd name="T36" fmla="*/ 196 w 384"/>
                <a:gd name="T37" fmla="*/ 482 h 500"/>
                <a:gd name="T38" fmla="*/ 222 w 384"/>
                <a:gd name="T39" fmla="*/ 498 h 500"/>
                <a:gd name="T40" fmla="*/ 272 w 384"/>
                <a:gd name="T41" fmla="*/ 462 h 500"/>
                <a:gd name="T42" fmla="*/ 334 w 384"/>
                <a:gd name="T43" fmla="*/ 422 h 500"/>
                <a:gd name="T44" fmla="*/ 364 w 384"/>
                <a:gd name="T45" fmla="*/ 334 h 500"/>
                <a:gd name="T46" fmla="*/ 374 w 384"/>
                <a:gd name="T47" fmla="*/ 312 h 500"/>
                <a:gd name="T48" fmla="*/ 372 w 384"/>
                <a:gd name="T49" fmla="*/ 292 h 500"/>
                <a:gd name="T50" fmla="*/ 384 w 384"/>
                <a:gd name="T51" fmla="*/ 266 h 500"/>
                <a:gd name="T52" fmla="*/ 344 w 384"/>
                <a:gd name="T53" fmla="*/ 240 h 500"/>
                <a:gd name="T54" fmla="*/ 306 w 384"/>
                <a:gd name="T55" fmla="*/ 232 h 500"/>
                <a:gd name="T56" fmla="*/ 300 w 384"/>
                <a:gd name="T57" fmla="*/ 194 h 500"/>
                <a:gd name="T58" fmla="*/ 294 w 384"/>
                <a:gd name="T59" fmla="*/ 168 h 500"/>
                <a:gd name="T60" fmla="*/ 314 w 384"/>
                <a:gd name="T61" fmla="*/ 136 h 500"/>
                <a:gd name="T62" fmla="*/ 288 w 384"/>
                <a:gd name="T63" fmla="*/ 98 h 500"/>
                <a:gd name="T64" fmla="*/ 254 w 384"/>
                <a:gd name="T65" fmla="*/ 60 h 500"/>
                <a:gd name="T66" fmla="*/ 206 w 384"/>
                <a:gd name="T67" fmla="*/ 40 h 500"/>
                <a:gd name="T68" fmla="*/ 184 w 384"/>
                <a:gd name="T69" fmla="*/ 8 h 500"/>
                <a:gd name="T70" fmla="*/ 146 w 384"/>
                <a:gd name="T71" fmla="*/ 0 h 500"/>
                <a:gd name="T72" fmla="*/ 102 w 384"/>
                <a:gd name="T73" fmla="*/ 16 h 500"/>
                <a:gd name="T74" fmla="*/ 70 w 384"/>
                <a:gd name="T75" fmla="*/ 42 h 500"/>
                <a:gd name="T76" fmla="*/ 100 w 384"/>
                <a:gd name="T77" fmla="*/ 60 h 500"/>
                <a:gd name="T78" fmla="*/ 92 w 384"/>
                <a:gd name="T79" fmla="*/ 92 h 500"/>
                <a:gd name="T80" fmla="*/ 60 w 384"/>
                <a:gd name="T81" fmla="*/ 106 h 500"/>
                <a:gd name="T82" fmla="*/ 52 w 384"/>
                <a:gd name="T83" fmla="*/ 132 h 500"/>
                <a:gd name="T84" fmla="*/ 60 w 384"/>
                <a:gd name="T85" fmla="*/ 158 h 500"/>
                <a:gd name="T86" fmla="*/ 42 w 384"/>
                <a:gd name="T87" fmla="*/ 174 h 500"/>
                <a:gd name="T88" fmla="*/ 2 w 384"/>
                <a:gd name="T89" fmla="*/ 176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84" h="500">
                  <a:moveTo>
                    <a:pt x="2" y="176"/>
                  </a:moveTo>
                  <a:lnTo>
                    <a:pt x="2" y="190"/>
                  </a:lnTo>
                  <a:lnTo>
                    <a:pt x="0" y="214"/>
                  </a:lnTo>
                  <a:lnTo>
                    <a:pt x="6" y="240"/>
                  </a:lnTo>
                  <a:lnTo>
                    <a:pt x="20" y="240"/>
                  </a:lnTo>
                  <a:lnTo>
                    <a:pt x="40" y="222"/>
                  </a:lnTo>
                  <a:lnTo>
                    <a:pt x="64" y="242"/>
                  </a:lnTo>
                  <a:lnTo>
                    <a:pt x="76" y="254"/>
                  </a:lnTo>
                  <a:lnTo>
                    <a:pt x="100" y="248"/>
                  </a:lnTo>
                  <a:lnTo>
                    <a:pt x="112" y="230"/>
                  </a:lnTo>
                  <a:lnTo>
                    <a:pt x="128" y="220"/>
                  </a:lnTo>
                  <a:lnTo>
                    <a:pt x="138" y="202"/>
                  </a:lnTo>
                  <a:lnTo>
                    <a:pt x="166" y="202"/>
                  </a:lnTo>
                  <a:lnTo>
                    <a:pt x="178" y="228"/>
                  </a:lnTo>
                  <a:lnTo>
                    <a:pt x="186" y="242"/>
                  </a:lnTo>
                  <a:lnTo>
                    <a:pt x="200" y="248"/>
                  </a:lnTo>
                  <a:lnTo>
                    <a:pt x="196" y="270"/>
                  </a:lnTo>
                  <a:lnTo>
                    <a:pt x="176" y="294"/>
                  </a:lnTo>
                  <a:lnTo>
                    <a:pt x="152" y="304"/>
                  </a:lnTo>
                  <a:lnTo>
                    <a:pt x="118" y="298"/>
                  </a:lnTo>
                  <a:lnTo>
                    <a:pt x="98" y="292"/>
                  </a:lnTo>
                  <a:lnTo>
                    <a:pt x="86" y="288"/>
                  </a:lnTo>
                  <a:lnTo>
                    <a:pt x="66" y="310"/>
                  </a:lnTo>
                  <a:lnTo>
                    <a:pt x="46" y="324"/>
                  </a:lnTo>
                  <a:lnTo>
                    <a:pt x="44" y="354"/>
                  </a:lnTo>
                  <a:lnTo>
                    <a:pt x="36" y="362"/>
                  </a:lnTo>
                  <a:lnTo>
                    <a:pt x="36" y="382"/>
                  </a:lnTo>
                  <a:lnTo>
                    <a:pt x="22" y="388"/>
                  </a:lnTo>
                  <a:lnTo>
                    <a:pt x="16" y="402"/>
                  </a:lnTo>
                  <a:lnTo>
                    <a:pt x="20" y="418"/>
                  </a:lnTo>
                  <a:lnTo>
                    <a:pt x="34" y="428"/>
                  </a:lnTo>
                  <a:lnTo>
                    <a:pt x="50" y="430"/>
                  </a:lnTo>
                  <a:lnTo>
                    <a:pt x="54" y="462"/>
                  </a:lnTo>
                  <a:lnTo>
                    <a:pt x="90" y="496"/>
                  </a:lnTo>
                  <a:lnTo>
                    <a:pt x="112" y="500"/>
                  </a:lnTo>
                  <a:lnTo>
                    <a:pt x="140" y="488"/>
                  </a:lnTo>
                  <a:lnTo>
                    <a:pt x="170" y="482"/>
                  </a:lnTo>
                  <a:lnTo>
                    <a:pt x="196" y="482"/>
                  </a:lnTo>
                  <a:lnTo>
                    <a:pt x="214" y="494"/>
                  </a:lnTo>
                  <a:lnTo>
                    <a:pt x="222" y="498"/>
                  </a:lnTo>
                  <a:lnTo>
                    <a:pt x="236" y="496"/>
                  </a:lnTo>
                  <a:lnTo>
                    <a:pt x="272" y="462"/>
                  </a:lnTo>
                  <a:lnTo>
                    <a:pt x="306" y="446"/>
                  </a:lnTo>
                  <a:lnTo>
                    <a:pt x="334" y="422"/>
                  </a:lnTo>
                  <a:lnTo>
                    <a:pt x="364" y="400"/>
                  </a:lnTo>
                  <a:lnTo>
                    <a:pt x="364" y="334"/>
                  </a:lnTo>
                  <a:lnTo>
                    <a:pt x="374" y="326"/>
                  </a:lnTo>
                  <a:lnTo>
                    <a:pt x="374" y="312"/>
                  </a:lnTo>
                  <a:lnTo>
                    <a:pt x="384" y="304"/>
                  </a:lnTo>
                  <a:lnTo>
                    <a:pt x="372" y="292"/>
                  </a:lnTo>
                  <a:lnTo>
                    <a:pt x="368" y="280"/>
                  </a:lnTo>
                  <a:lnTo>
                    <a:pt x="384" y="266"/>
                  </a:lnTo>
                  <a:lnTo>
                    <a:pt x="364" y="238"/>
                  </a:lnTo>
                  <a:lnTo>
                    <a:pt x="344" y="240"/>
                  </a:lnTo>
                  <a:lnTo>
                    <a:pt x="324" y="232"/>
                  </a:lnTo>
                  <a:lnTo>
                    <a:pt x="306" y="232"/>
                  </a:lnTo>
                  <a:lnTo>
                    <a:pt x="300" y="222"/>
                  </a:lnTo>
                  <a:lnTo>
                    <a:pt x="300" y="194"/>
                  </a:lnTo>
                  <a:lnTo>
                    <a:pt x="292" y="184"/>
                  </a:lnTo>
                  <a:lnTo>
                    <a:pt x="294" y="168"/>
                  </a:lnTo>
                  <a:lnTo>
                    <a:pt x="306" y="150"/>
                  </a:lnTo>
                  <a:lnTo>
                    <a:pt x="314" y="136"/>
                  </a:lnTo>
                  <a:lnTo>
                    <a:pt x="308" y="116"/>
                  </a:lnTo>
                  <a:lnTo>
                    <a:pt x="288" y="98"/>
                  </a:lnTo>
                  <a:lnTo>
                    <a:pt x="274" y="76"/>
                  </a:lnTo>
                  <a:lnTo>
                    <a:pt x="254" y="60"/>
                  </a:lnTo>
                  <a:lnTo>
                    <a:pt x="232" y="56"/>
                  </a:lnTo>
                  <a:lnTo>
                    <a:pt x="206" y="40"/>
                  </a:lnTo>
                  <a:lnTo>
                    <a:pt x="192" y="22"/>
                  </a:lnTo>
                  <a:lnTo>
                    <a:pt x="184" y="8"/>
                  </a:lnTo>
                  <a:lnTo>
                    <a:pt x="182" y="0"/>
                  </a:lnTo>
                  <a:lnTo>
                    <a:pt x="146" y="0"/>
                  </a:lnTo>
                  <a:lnTo>
                    <a:pt x="134" y="16"/>
                  </a:lnTo>
                  <a:lnTo>
                    <a:pt x="102" y="16"/>
                  </a:lnTo>
                  <a:lnTo>
                    <a:pt x="96" y="38"/>
                  </a:lnTo>
                  <a:lnTo>
                    <a:pt x="70" y="42"/>
                  </a:lnTo>
                  <a:lnTo>
                    <a:pt x="66" y="58"/>
                  </a:lnTo>
                  <a:lnTo>
                    <a:pt x="100" y="60"/>
                  </a:lnTo>
                  <a:lnTo>
                    <a:pt x="104" y="76"/>
                  </a:lnTo>
                  <a:lnTo>
                    <a:pt x="92" y="92"/>
                  </a:lnTo>
                  <a:lnTo>
                    <a:pt x="84" y="106"/>
                  </a:lnTo>
                  <a:lnTo>
                    <a:pt x="60" y="106"/>
                  </a:lnTo>
                  <a:lnTo>
                    <a:pt x="46" y="120"/>
                  </a:lnTo>
                  <a:lnTo>
                    <a:pt x="52" y="132"/>
                  </a:lnTo>
                  <a:lnTo>
                    <a:pt x="64" y="140"/>
                  </a:lnTo>
                  <a:lnTo>
                    <a:pt x="60" y="158"/>
                  </a:lnTo>
                  <a:lnTo>
                    <a:pt x="44" y="156"/>
                  </a:lnTo>
                  <a:lnTo>
                    <a:pt x="42" y="174"/>
                  </a:lnTo>
                  <a:lnTo>
                    <a:pt x="30" y="180"/>
                  </a:lnTo>
                  <a:lnTo>
                    <a:pt x="2" y="176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gray">
            <a:xfrm>
              <a:off x="2530" y="1142"/>
              <a:ext cx="384" cy="500"/>
            </a:xfrm>
            <a:custGeom>
              <a:avLst/>
              <a:gdLst>
                <a:gd name="T0" fmla="*/ 2 w 384"/>
                <a:gd name="T1" fmla="*/ 190 h 500"/>
                <a:gd name="T2" fmla="*/ 6 w 384"/>
                <a:gd name="T3" fmla="*/ 240 h 500"/>
                <a:gd name="T4" fmla="*/ 40 w 384"/>
                <a:gd name="T5" fmla="*/ 222 h 500"/>
                <a:gd name="T6" fmla="*/ 76 w 384"/>
                <a:gd name="T7" fmla="*/ 254 h 500"/>
                <a:gd name="T8" fmla="*/ 112 w 384"/>
                <a:gd name="T9" fmla="*/ 230 h 500"/>
                <a:gd name="T10" fmla="*/ 138 w 384"/>
                <a:gd name="T11" fmla="*/ 202 h 500"/>
                <a:gd name="T12" fmla="*/ 178 w 384"/>
                <a:gd name="T13" fmla="*/ 228 h 500"/>
                <a:gd name="T14" fmla="*/ 200 w 384"/>
                <a:gd name="T15" fmla="*/ 248 h 500"/>
                <a:gd name="T16" fmla="*/ 176 w 384"/>
                <a:gd name="T17" fmla="*/ 294 h 500"/>
                <a:gd name="T18" fmla="*/ 118 w 384"/>
                <a:gd name="T19" fmla="*/ 298 h 500"/>
                <a:gd name="T20" fmla="*/ 86 w 384"/>
                <a:gd name="T21" fmla="*/ 288 h 500"/>
                <a:gd name="T22" fmla="*/ 46 w 384"/>
                <a:gd name="T23" fmla="*/ 324 h 500"/>
                <a:gd name="T24" fmla="*/ 36 w 384"/>
                <a:gd name="T25" fmla="*/ 362 h 500"/>
                <a:gd name="T26" fmla="*/ 22 w 384"/>
                <a:gd name="T27" fmla="*/ 388 h 500"/>
                <a:gd name="T28" fmla="*/ 20 w 384"/>
                <a:gd name="T29" fmla="*/ 418 h 500"/>
                <a:gd name="T30" fmla="*/ 50 w 384"/>
                <a:gd name="T31" fmla="*/ 430 h 500"/>
                <a:gd name="T32" fmla="*/ 90 w 384"/>
                <a:gd name="T33" fmla="*/ 496 h 500"/>
                <a:gd name="T34" fmla="*/ 140 w 384"/>
                <a:gd name="T35" fmla="*/ 488 h 500"/>
                <a:gd name="T36" fmla="*/ 196 w 384"/>
                <a:gd name="T37" fmla="*/ 482 h 500"/>
                <a:gd name="T38" fmla="*/ 222 w 384"/>
                <a:gd name="T39" fmla="*/ 498 h 500"/>
                <a:gd name="T40" fmla="*/ 272 w 384"/>
                <a:gd name="T41" fmla="*/ 462 h 500"/>
                <a:gd name="T42" fmla="*/ 334 w 384"/>
                <a:gd name="T43" fmla="*/ 422 h 500"/>
                <a:gd name="T44" fmla="*/ 364 w 384"/>
                <a:gd name="T45" fmla="*/ 334 h 500"/>
                <a:gd name="T46" fmla="*/ 374 w 384"/>
                <a:gd name="T47" fmla="*/ 312 h 500"/>
                <a:gd name="T48" fmla="*/ 372 w 384"/>
                <a:gd name="T49" fmla="*/ 292 h 500"/>
                <a:gd name="T50" fmla="*/ 384 w 384"/>
                <a:gd name="T51" fmla="*/ 266 h 500"/>
                <a:gd name="T52" fmla="*/ 344 w 384"/>
                <a:gd name="T53" fmla="*/ 240 h 500"/>
                <a:gd name="T54" fmla="*/ 306 w 384"/>
                <a:gd name="T55" fmla="*/ 232 h 500"/>
                <a:gd name="T56" fmla="*/ 300 w 384"/>
                <a:gd name="T57" fmla="*/ 194 h 500"/>
                <a:gd name="T58" fmla="*/ 294 w 384"/>
                <a:gd name="T59" fmla="*/ 168 h 500"/>
                <a:gd name="T60" fmla="*/ 314 w 384"/>
                <a:gd name="T61" fmla="*/ 136 h 500"/>
                <a:gd name="T62" fmla="*/ 288 w 384"/>
                <a:gd name="T63" fmla="*/ 98 h 500"/>
                <a:gd name="T64" fmla="*/ 254 w 384"/>
                <a:gd name="T65" fmla="*/ 60 h 500"/>
                <a:gd name="T66" fmla="*/ 206 w 384"/>
                <a:gd name="T67" fmla="*/ 40 h 500"/>
                <a:gd name="T68" fmla="*/ 184 w 384"/>
                <a:gd name="T69" fmla="*/ 8 h 500"/>
                <a:gd name="T70" fmla="*/ 146 w 384"/>
                <a:gd name="T71" fmla="*/ 0 h 500"/>
                <a:gd name="T72" fmla="*/ 102 w 384"/>
                <a:gd name="T73" fmla="*/ 16 h 500"/>
                <a:gd name="T74" fmla="*/ 70 w 384"/>
                <a:gd name="T75" fmla="*/ 42 h 500"/>
                <a:gd name="T76" fmla="*/ 100 w 384"/>
                <a:gd name="T77" fmla="*/ 60 h 500"/>
                <a:gd name="T78" fmla="*/ 92 w 384"/>
                <a:gd name="T79" fmla="*/ 92 h 500"/>
                <a:gd name="T80" fmla="*/ 60 w 384"/>
                <a:gd name="T81" fmla="*/ 106 h 500"/>
                <a:gd name="T82" fmla="*/ 52 w 384"/>
                <a:gd name="T83" fmla="*/ 132 h 500"/>
                <a:gd name="T84" fmla="*/ 60 w 384"/>
                <a:gd name="T85" fmla="*/ 158 h 500"/>
                <a:gd name="T86" fmla="*/ 42 w 384"/>
                <a:gd name="T87" fmla="*/ 174 h 500"/>
                <a:gd name="T88" fmla="*/ 2 w 384"/>
                <a:gd name="T89" fmla="*/ 176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84" h="500">
                  <a:moveTo>
                    <a:pt x="2" y="176"/>
                  </a:moveTo>
                  <a:lnTo>
                    <a:pt x="2" y="190"/>
                  </a:lnTo>
                  <a:lnTo>
                    <a:pt x="0" y="214"/>
                  </a:lnTo>
                  <a:lnTo>
                    <a:pt x="6" y="240"/>
                  </a:lnTo>
                  <a:lnTo>
                    <a:pt x="20" y="240"/>
                  </a:lnTo>
                  <a:lnTo>
                    <a:pt x="40" y="222"/>
                  </a:lnTo>
                  <a:lnTo>
                    <a:pt x="64" y="242"/>
                  </a:lnTo>
                  <a:lnTo>
                    <a:pt x="76" y="254"/>
                  </a:lnTo>
                  <a:lnTo>
                    <a:pt x="100" y="248"/>
                  </a:lnTo>
                  <a:lnTo>
                    <a:pt x="112" y="230"/>
                  </a:lnTo>
                  <a:lnTo>
                    <a:pt x="128" y="220"/>
                  </a:lnTo>
                  <a:lnTo>
                    <a:pt x="138" y="202"/>
                  </a:lnTo>
                  <a:lnTo>
                    <a:pt x="166" y="202"/>
                  </a:lnTo>
                  <a:lnTo>
                    <a:pt x="178" y="228"/>
                  </a:lnTo>
                  <a:lnTo>
                    <a:pt x="186" y="242"/>
                  </a:lnTo>
                  <a:lnTo>
                    <a:pt x="200" y="248"/>
                  </a:lnTo>
                  <a:lnTo>
                    <a:pt x="196" y="270"/>
                  </a:lnTo>
                  <a:lnTo>
                    <a:pt x="176" y="294"/>
                  </a:lnTo>
                  <a:lnTo>
                    <a:pt x="152" y="304"/>
                  </a:lnTo>
                  <a:lnTo>
                    <a:pt x="118" y="298"/>
                  </a:lnTo>
                  <a:lnTo>
                    <a:pt x="98" y="292"/>
                  </a:lnTo>
                  <a:lnTo>
                    <a:pt x="86" y="288"/>
                  </a:lnTo>
                  <a:lnTo>
                    <a:pt x="66" y="310"/>
                  </a:lnTo>
                  <a:lnTo>
                    <a:pt x="46" y="324"/>
                  </a:lnTo>
                  <a:lnTo>
                    <a:pt x="44" y="354"/>
                  </a:lnTo>
                  <a:lnTo>
                    <a:pt x="36" y="362"/>
                  </a:lnTo>
                  <a:lnTo>
                    <a:pt x="36" y="382"/>
                  </a:lnTo>
                  <a:lnTo>
                    <a:pt x="22" y="388"/>
                  </a:lnTo>
                  <a:lnTo>
                    <a:pt x="16" y="402"/>
                  </a:lnTo>
                  <a:lnTo>
                    <a:pt x="20" y="418"/>
                  </a:lnTo>
                  <a:lnTo>
                    <a:pt x="34" y="428"/>
                  </a:lnTo>
                  <a:lnTo>
                    <a:pt x="50" y="430"/>
                  </a:lnTo>
                  <a:lnTo>
                    <a:pt x="54" y="462"/>
                  </a:lnTo>
                  <a:lnTo>
                    <a:pt x="90" y="496"/>
                  </a:lnTo>
                  <a:lnTo>
                    <a:pt x="112" y="500"/>
                  </a:lnTo>
                  <a:lnTo>
                    <a:pt x="140" y="488"/>
                  </a:lnTo>
                  <a:lnTo>
                    <a:pt x="170" y="482"/>
                  </a:lnTo>
                  <a:lnTo>
                    <a:pt x="196" y="482"/>
                  </a:lnTo>
                  <a:lnTo>
                    <a:pt x="214" y="494"/>
                  </a:lnTo>
                  <a:lnTo>
                    <a:pt x="222" y="498"/>
                  </a:lnTo>
                  <a:lnTo>
                    <a:pt x="236" y="496"/>
                  </a:lnTo>
                  <a:lnTo>
                    <a:pt x="272" y="462"/>
                  </a:lnTo>
                  <a:lnTo>
                    <a:pt x="306" y="446"/>
                  </a:lnTo>
                  <a:lnTo>
                    <a:pt x="334" y="422"/>
                  </a:lnTo>
                  <a:lnTo>
                    <a:pt x="364" y="400"/>
                  </a:lnTo>
                  <a:lnTo>
                    <a:pt x="364" y="334"/>
                  </a:lnTo>
                  <a:lnTo>
                    <a:pt x="374" y="326"/>
                  </a:lnTo>
                  <a:lnTo>
                    <a:pt x="374" y="312"/>
                  </a:lnTo>
                  <a:lnTo>
                    <a:pt x="384" y="304"/>
                  </a:lnTo>
                  <a:lnTo>
                    <a:pt x="372" y="292"/>
                  </a:lnTo>
                  <a:lnTo>
                    <a:pt x="368" y="280"/>
                  </a:lnTo>
                  <a:lnTo>
                    <a:pt x="384" y="266"/>
                  </a:lnTo>
                  <a:lnTo>
                    <a:pt x="364" y="238"/>
                  </a:lnTo>
                  <a:lnTo>
                    <a:pt x="344" y="240"/>
                  </a:lnTo>
                  <a:lnTo>
                    <a:pt x="324" y="232"/>
                  </a:lnTo>
                  <a:lnTo>
                    <a:pt x="306" y="232"/>
                  </a:lnTo>
                  <a:lnTo>
                    <a:pt x="300" y="222"/>
                  </a:lnTo>
                  <a:lnTo>
                    <a:pt x="300" y="194"/>
                  </a:lnTo>
                  <a:lnTo>
                    <a:pt x="292" y="184"/>
                  </a:lnTo>
                  <a:lnTo>
                    <a:pt x="294" y="168"/>
                  </a:lnTo>
                  <a:lnTo>
                    <a:pt x="306" y="150"/>
                  </a:lnTo>
                  <a:lnTo>
                    <a:pt x="314" y="136"/>
                  </a:lnTo>
                  <a:lnTo>
                    <a:pt x="308" y="116"/>
                  </a:lnTo>
                  <a:lnTo>
                    <a:pt x="288" y="98"/>
                  </a:lnTo>
                  <a:lnTo>
                    <a:pt x="274" y="76"/>
                  </a:lnTo>
                  <a:lnTo>
                    <a:pt x="254" y="60"/>
                  </a:lnTo>
                  <a:lnTo>
                    <a:pt x="232" y="56"/>
                  </a:lnTo>
                  <a:lnTo>
                    <a:pt x="206" y="40"/>
                  </a:lnTo>
                  <a:lnTo>
                    <a:pt x="192" y="22"/>
                  </a:lnTo>
                  <a:lnTo>
                    <a:pt x="184" y="8"/>
                  </a:lnTo>
                  <a:lnTo>
                    <a:pt x="182" y="0"/>
                  </a:lnTo>
                  <a:lnTo>
                    <a:pt x="146" y="0"/>
                  </a:lnTo>
                  <a:lnTo>
                    <a:pt x="134" y="16"/>
                  </a:lnTo>
                  <a:lnTo>
                    <a:pt x="102" y="16"/>
                  </a:lnTo>
                  <a:lnTo>
                    <a:pt x="96" y="38"/>
                  </a:lnTo>
                  <a:lnTo>
                    <a:pt x="70" y="42"/>
                  </a:lnTo>
                  <a:lnTo>
                    <a:pt x="66" y="58"/>
                  </a:lnTo>
                  <a:lnTo>
                    <a:pt x="100" y="60"/>
                  </a:lnTo>
                  <a:lnTo>
                    <a:pt x="104" y="76"/>
                  </a:lnTo>
                  <a:lnTo>
                    <a:pt x="92" y="92"/>
                  </a:lnTo>
                  <a:lnTo>
                    <a:pt x="84" y="106"/>
                  </a:lnTo>
                  <a:lnTo>
                    <a:pt x="60" y="106"/>
                  </a:lnTo>
                  <a:lnTo>
                    <a:pt x="46" y="120"/>
                  </a:lnTo>
                  <a:lnTo>
                    <a:pt x="52" y="132"/>
                  </a:lnTo>
                  <a:lnTo>
                    <a:pt x="64" y="140"/>
                  </a:lnTo>
                  <a:lnTo>
                    <a:pt x="60" y="158"/>
                  </a:lnTo>
                  <a:lnTo>
                    <a:pt x="44" y="156"/>
                  </a:lnTo>
                  <a:lnTo>
                    <a:pt x="42" y="174"/>
                  </a:lnTo>
                  <a:lnTo>
                    <a:pt x="30" y="180"/>
                  </a:lnTo>
                  <a:lnTo>
                    <a:pt x="2" y="176"/>
                  </a:lnTo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" name="Freeform 43"/>
            <p:cNvSpPr>
              <a:spLocks/>
            </p:cNvSpPr>
            <p:nvPr/>
          </p:nvSpPr>
          <p:spPr bwMode="gray">
            <a:xfrm>
              <a:off x="2712" y="1038"/>
              <a:ext cx="664" cy="548"/>
            </a:xfrm>
            <a:custGeom>
              <a:avLst/>
              <a:gdLst>
                <a:gd name="T0" fmla="*/ 6 w 664"/>
                <a:gd name="T1" fmla="*/ 120 h 548"/>
                <a:gd name="T2" fmla="*/ 50 w 664"/>
                <a:gd name="T3" fmla="*/ 160 h 548"/>
                <a:gd name="T4" fmla="*/ 94 w 664"/>
                <a:gd name="T5" fmla="*/ 184 h 548"/>
                <a:gd name="T6" fmla="*/ 126 w 664"/>
                <a:gd name="T7" fmla="*/ 220 h 548"/>
                <a:gd name="T8" fmla="*/ 112 w 664"/>
                <a:gd name="T9" fmla="*/ 274 h 548"/>
                <a:gd name="T10" fmla="*/ 118 w 664"/>
                <a:gd name="T11" fmla="*/ 300 h 548"/>
                <a:gd name="T12" fmla="*/ 126 w 664"/>
                <a:gd name="T13" fmla="*/ 336 h 548"/>
                <a:gd name="T14" fmla="*/ 160 w 664"/>
                <a:gd name="T15" fmla="*/ 344 h 548"/>
                <a:gd name="T16" fmla="*/ 200 w 664"/>
                <a:gd name="T17" fmla="*/ 370 h 548"/>
                <a:gd name="T18" fmla="*/ 188 w 664"/>
                <a:gd name="T19" fmla="*/ 398 h 548"/>
                <a:gd name="T20" fmla="*/ 194 w 664"/>
                <a:gd name="T21" fmla="*/ 416 h 548"/>
                <a:gd name="T22" fmla="*/ 182 w 664"/>
                <a:gd name="T23" fmla="*/ 442 h 548"/>
                <a:gd name="T24" fmla="*/ 202 w 664"/>
                <a:gd name="T25" fmla="*/ 516 h 548"/>
                <a:gd name="T26" fmla="*/ 242 w 664"/>
                <a:gd name="T27" fmla="*/ 486 h 548"/>
                <a:gd name="T28" fmla="*/ 266 w 664"/>
                <a:gd name="T29" fmla="*/ 486 h 548"/>
                <a:gd name="T30" fmla="*/ 298 w 664"/>
                <a:gd name="T31" fmla="*/ 488 h 548"/>
                <a:gd name="T32" fmla="*/ 328 w 664"/>
                <a:gd name="T33" fmla="*/ 482 h 548"/>
                <a:gd name="T34" fmla="*/ 346 w 664"/>
                <a:gd name="T35" fmla="*/ 514 h 548"/>
                <a:gd name="T36" fmla="*/ 414 w 664"/>
                <a:gd name="T37" fmla="*/ 538 h 548"/>
                <a:gd name="T38" fmla="*/ 490 w 664"/>
                <a:gd name="T39" fmla="*/ 540 h 548"/>
                <a:gd name="T40" fmla="*/ 528 w 664"/>
                <a:gd name="T41" fmla="*/ 548 h 548"/>
                <a:gd name="T42" fmla="*/ 582 w 664"/>
                <a:gd name="T43" fmla="*/ 540 h 548"/>
                <a:gd name="T44" fmla="*/ 620 w 664"/>
                <a:gd name="T45" fmla="*/ 534 h 548"/>
                <a:gd name="T46" fmla="*/ 664 w 664"/>
                <a:gd name="T47" fmla="*/ 506 h 548"/>
                <a:gd name="T48" fmla="*/ 652 w 664"/>
                <a:gd name="T49" fmla="*/ 456 h 548"/>
                <a:gd name="T50" fmla="*/ 600 w 664"/>
                <a:gd name="T51" fmla="*/ 390 h 548"/>
                <a:gd name="T52" fmla="*/ 584 w 664"/>
                <a:gd name="T53" fmla="*/ 342 h 548"/>
                <a:gd name="T54" fmla="*/ 574 w 664"/>
                <a:gd name="T55" fmla="*/ 310 h 548"/>
                <a:gd name="T56" fmla="*/ 512 w 664"/>
                <a:gd name="T57" fmla="*/ 248 h 548"/>
                <a:gd name="T58" fmla="*/ 452 w 664"/>
                <a:gd name="T59" fmla="*/ 170 h 548"/>
                <a:gd name="T60" fmla="*/ 432 w 664"/>
                <a:gd name="T61" fmla="*/ 138 h 548"/>
                <a:gd name="T62" fmla="*/ 406 w 664"/>
                <a:gd name="T63" fmla="*/ 72 h 548"/>
                <a:gd name="T64" fmla="*/ 398 w 664"/>
                <a:gd name="T65" fmla="*/ 32 h 548"/>
                <a:gd name="T66" fmla="*/ 374 w 664"/>
                <a:gd name="T67" fmla="*/ 0 h 548"/>
                <a:gd name="T68" fmla="*/ 350 w 664"/>
                <a:gd name="T69" fmla="*/ 36 h 548"/>
                <a:gd name="T70" fmla="*/ 330 w 664"/>
                <a:gd name="T71" fmla="*/ 64 h 548"/>
                <a:gd name="T72" fmla="*/ 294 w 664"/>
                <a:gd name="T73" fmla="*/ 48 h 548"/>
                <a:gd name="T74" fmla="*/ 278 w 664"/>
                <a:gd name="T75" fmla="*/ 92 h 548"/>
                <a:gd name="T76" fmla="*/ 154 w 664"/>
                <a:gd name="T77" fmla="*/ 96 h 548"/>
                <a:gd name="T78" fmla="*/ 102 w 664"/>
                <a:gd name="T79" fmla="*/ 80 h 548"/>
                <a:gd name="T80" fmla="*/ 64 w 664"/>
                <a:gd name="T81" fmla="*/ 96 h 548"/>
                <a:gd name="T82" fmla="*/ 24 w 664"/>
                <a:gd name="T83" fmla="*/ 8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4" h="548">
                  <a:moveTo>
                    <a:pt x="0" y="104"/>
                  </a:moveTo>
                  <a:lnTo>
                    <a:pt x="6" y="120"/>
                  </a:lnTo>
                  <a:lnTo>
                    <a:pt x="24" y="144"/>
                  </a:lnTo>
                  <a:lnTo>
                    <a:pt x="50" y="160"/>
                  </a:lnTo>
                  <a:lnTo>
                    <a:pt x="72" y="164"/>
                  </a:lnTo>
                  <a:lnTo>
                    <a:pt x="94" y="184"/>
                  </a:lnTo>
                  <a:lnTo>
                    <a:pt x="104" y="204"/>
                  </a:lnTo>
                  <a:lnTo>
                    <a:pt x="126" y="220"/>
                  </a:lnTo>
                  <a:lnTo>
                    <a:pt x="132" y="240"/>
                  </a:lnTo>
                  <a:lnTo>
                    <a:pt x="112" y="274"/>
                  </a:lnTo>
                  <a:lnTo>
                    <a:pt x="110" y="288"/>
                  </a:lnTo>
                  <a:lnTo>
                    <a:pt x="118" y="300"/>
                  </a:lnTo>
                  <a:lnTo>
                    <a:pt x="118" y="328"/>
                  </a:lnTo>
                  <a:lnTo>
                    <a:pt x="126" y="336"/>
                  </a:lnTo>
                  <a:lnTo>
                    <a:pt x="144" y="336"/>
                  </a:lnTo>
                  <a:lnTo>
                    <a:pt x="160" y="344"/>
                  </a:lnTo>
                  <a:lnTo>
                    <a:pt x="182" y="344"/>
                  </a:lnTo>
                  <a:lnTo>
                    <a:pt x="200" y="370"/>
                  </a:lnTo>
                  <a:lnTo>
                    <a:pt x="186" y="384"/>
                  </a:lnTo>
                  <a:lnTo>
                    <a:pt x="188" y="398"/>
                  </a:lnTo>
                  <a:lnTo>
                    <a:pt x="202" y="408"/>
                  </a:lnTo>
                  <a:lnTo>
                    <a:pt x="194" y="416"/>
                  </a:lnTo>
                  <a:lnTo>
                    <a:pt x="192" y="432"/>
                  </a:lnTo>
                  <a:lnTo>
                    <a:pt x="182" y="442"/>
                  </a:lnTo>
                  <a:lnTo>
                    <a:pt x="182" y="506"/>
                  </a:lnTo>
                  <a:lnTo>
                    <a:pt x="202" y="516"/>
                  </a:lnTo>
                  <a:lnTo>
                    <a:pt x="226" y="514"/>
                  </a:lnTo>
                  <a:lnTo>
                    <a:pt x="242" y="486"/>
                  </a:lnTo>
                  <a:lnTo>
                    <a:pt x="258" y="474"/>
                  </a:lnTo>
                  <a:lnTo>
                    <a:pt x="266" y="486"/>
                  </a:lnTo>
                  <a:lnTo>
                    <a:pt x="266" y="498"/>
                  </a:lnTo>
                  <a:lnTo>
                    <a:pt x="298" y="488"/>
                  </a:lnTo>
                  <a:lnTo>
                    <a:pt x="302" y="480"/>
                  </a:lnTo>
                  <a:lnTo>
                    <a:pt x="328" y="482"/>
                  </a:lnTo>
                  <a:lnTo>
                    <a:pt x="346" y="500"/>
                  </a:lnTo>
                  <a:lnTo>
                    <a:pt x="346" y="514"/>
                  </a:lnTo>
                  <a:lnTo>
                    <a:pt x="378" y="516"/>
                  </a:lnTo>
                  <a:lnTo>
                    <a:pt x="414" y="538"/>
                  </a:lnTo>
                  <a:lnTo>
                    <a:pt x="442" y="546"/>
                  </a:lnTo>
                  <a:lnTo>
                    <a:pt x="490" y="540"/>
                  </a:lnTo>
                  <a:lnTo>
                    <a:pt x="518" y="540"/>
                  </a:lnTo>
                  <a:lnTo>
                    <a:pt x="528" y="548"/>
                  </a:lnTo>
                  <a:lnTo>
                    <a:pt x="558" y="536"/>
                  </a:lnTo>
                  <a:lnTo>
                    <a:pt x="582" y="540"/>
                  </a:lnTo>
                  <a:lnTo>
                    <a:pt x="602" y="546"/>
                  </a:lnTo>
                  <a:lnTo>
                    <a:pt x="620" y="534"/>
                  </a:lnTo>
                  <a:lnTo>
                    <a:pt x="646" y="506"/>
                  </a:lnTo>
                  <a:lnTo>
                    <a:pt x="664" y="506"/>
                  </a:lnTo>
                  <a:lnTo>
                    <a:pt x="660" y="492"/>
                  </a:lnTo>
                  <a:lnTo>
                    <a:pt x="652" y="456"/>
                  </a:lnTo>
                  <a:lnTo>
                    <a:pt x="648" y="438"/>
                  </a:lnTo>
                  <a:lnTo>
                    <a:pt x="600" y="390"/>
                  </a:lnTo>
                  <a:lnTo>
                    <a:pt x="590" y="372"/>
                  </a:lnTo>
                  <a:lnTo>
                    <a:pt x="584" y="342"/>
                  </a:lnTo>
                  <a:lnTo>
                    <a:pt x="568" y="334"/>
                  </a:lnTo>
                  <a:lnTo>
                    <a:pt x="574" y="310"/>
                  </a:lnTo>
                  <a:lnTo>
                    <a:pt x="544" y="288"/>
                  </a:lnTo>
                  <a:lnTo>
                    <a:pt x="512" y="248"/>
                  </a:lnTo>
                  <a:lnTo>
                    <a:pt x="492" y="218"/>
                  </a:lnTo>
                  <a:lnTo>
                    <a:pt x="452" y="170"/>
                  </a:lnTo>
                  <a:lnTo>
                    <a:pt x="438" y="144"/>
                  </a:lnTo>
                  <a:lnTo>
                    <a:pt x="432" y="138"/>
                  </a:lnTo>
                  <a:lnTo>
                    <a:pt x="432" y="110"/>
                  </a:lnTo>
                  <a:lnTo>
                    <a:pt x="406" y="72"/>
                  </a:lnTo>
                  <a:lnTo>
                    <a:pt x="398" y="54"/>
                  </a:lnTo>
                  <a:lnTo>
                    <a:pt x="398" y="32"/>
                  </a:lnTo>
                  <a:lnTo>
                    <a:pt x="384" y="10"/>
                  </a:lnTo>
                  <a:lnTo>
                    <a:pt x="374" y="0"/>
                  </a:lnTo>
                  <a:lnTo>
                    <a:pt x="350" y="0"/>
                  </a:lnTo>
                  <a:lnTo>
                    <a:pt x="350" y="36"/>
                  </a:lnTo>
                  <a:lnTo>
                    <a:pt x="342" y="66"/>
                  </a:lnTo>
                  <a:lnTo>
                    <a:pt x="330" y="64"/>
                  </a:lnTo>
                  <a:lnTo>
                    <a:pt x="316" y="48"/>
                  </a:lnTo>
                  <a:lnTo>
                    <a:pt x="294" y="48"/>
                  </a:lnTo>
                  <a:lnTo>
                    <a:pt x="278" y="60"/>
                  </a:lnTo>
                  <a:lnTo>
                    <a:pt x="278" y="92"/>
                  </a:lnTo>
                  <a:lnTo>
                    <a:pt x="270" y="98"/>
                  </a:lnTo>
                  <a:lnTo>
                    <a:pt x="154" y="96"/>
                  </a:lnTo>
                  <a:lnTo>
                    <a:pt x="136" y="82"/>
                  </a:lnTo>
                  <a:lnTo>
                    <a:pt x="102" y="80"/>
                  </a:lnTo>
                  <a:lnTo>
                    <a:pt x="92" y="94"/>
                  </a:lnTo>
                  <a:lnTo>
                    <a:pt x="64" y="96"/>
                  </a:lnTo>
                  <a:lnTo>
                    <a:pt x="50" y="84"/>
                  </a:lnTo>
                  <a:lnTo>
                    <a:pt x="24" y="86"/>
                  </a:lnTo>
                  <a:lnTo>
                    <a:pt x="0" y="104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Freeform 44"/>
            <p:cNvSpPr>
              <a:spLocks/>
            </p:cNvSpPr>
            <p:nvPr/>
          </p:nvSpPr>
          <p:spPr bwMode="gray">
            <a:xfrm>
              <a:off x="2712" y="1038"/>
              <a:ext cx="664" cy="548"/>
            </a:xfrm>
            <a:custGeom>
              <a:avLst/>
              <a:gdLst>
                <a:gd name="T0" fmla="*/ 6 w 664"/>
                <a:gd name="T1" fmla="*/ 120 h 548"/>
                <a:gd name="T2" fmla="*/ 50 w 664"/>
                <a:gd name="T3" fmla="*/ 160 h 548"/>
                <a:gd name="T4" fmla="*/ 94 w 664"/>
                <a:gd name="T5" fmla="*/ 184 h 548"/>
                <a:gd name="T6" fmla="*/ 126 w 664"/>
                <a:gd name="T7" fmla="*/ 220 h 548"/>
                <a:gd name="T8" fmla="*/ 112 w 664"/>
                <a:gd name="T9" fmla="*/ 274 h 548"/>
                <a:gd name="T10" fmla="*/ 118 w 664"/>
                <a:gd name="T11" fmla="*/ 300 h 548"/>
                <a:gd name="T12" fmla="*/ 126 w 664"/>
                <a:gd name="T13" fmla="*/ 336 h 548"/>
                <a:gd name="T14" fmla="*/ 160 w 664"/>
                <a:gd name="T15" fmla="*/ 344 h 548"/>
                <a:gd name="T16" fmla="*/ 200 w 664"/>
                <a:gd name="T17" fmla="*/ 370 h 548"/>
                <a:gd name="T18" fmla="*/ 188 w 664"/>
                <a:gd name="T19" fmla="*/ 398 h 548"/>
                <a:gd name="T20" fmla="*/ 194 w 664"/>
                <a:gd name="T21" fmla="*/ 416 h 548"/>
                <a:gd name="T22" fmla="*/ 182 w 664"/>
                <a:gd name="T23" fmla="*/ 442 h 548"/>
                <a:gd name="T24" fmla="*/ 202 w 664"/>
                <a:gd name="T25" fmla="*/ 516 h 548"/>
                <a:gd name="T26" fmla="*/ 242 w 664"/>
                <a:gd name="T27" fmla="*/ 486 h 548"/>
                <a:gd name="T28" fmla="*/ 266 w 664"/>
                <a:gd name="T29" fmla="*/ 486 h 548"/>
                <a:gd name="T30" fmla="*/ 298 w 664"/>
                <a:gd name="T31" fmla="*/ 488 h 548"/>
                <a:gd name="T32" fmla="*/ 328 w 664"/>
                <a:gd name="T33" fmla="*/ 482 h 548"/>
                <a:gd name="T34" fmla="*/ 346 w 664"/>
                <a:gd name="T35" fmla="*/ 514 h 548"/>
                <a:gd name="T36" fmla="*/ 414 w 664"/>
                <a:gd name="T37" fmla="*/ 538 h 548"/>
                <a:gd name="T38" fmla="*/ 490 w 664"/>
                <a:gd name="T39" fmla="*/ 540 h 548"/>
                <a:gd name="T40" fmla="*/ 528 w 664"/>
                <a:gd name="T41" fmla="*/ 548 h 548"/>
                <a:gd name="T42" fmla="*/ 582 w 664"/>
                <a:gd name="T43" fmla="*/ 540 h 548"/>
                <a:gd name="T44" fmla="*/ 620 w 664"/>
                <a:gd name="T45" fmla="*/ 534 h 548"/>
                <a:gd name="T46" fmla="*/ 664 w 664"/>
                <a:gd name="T47" fmla="*/ 506 h 548"/>
                <a:gd name="T48" fmla="*/ 652 w 664"/>
                <a:gd name="T49" fmla="*/ 456 h 548"/>
                <a:gd name="T50" fmla="*/ 600 w 664"/>
                <a:gd name="T51" fmla="*/ 390 h 548"/>
                <a:gd name="T52" fmla="*/ 584 w 664"/>
                <a:gd name="T53" fmla="*/ 342 h 548"/>
                <a:gd name="T54" fmla="*/ 574 w 664"/>
                <a:gd name="T55" fmla="*/ 310 h 548"/>
                <a:gd name="T56" fmla="*/ 512 w 664"/>
                <a:gd name="T57" fmla="*/ 248 h 548"/>
                <a:gd name="T58" fmla="*/ 452 w 664"/>
                <a:gd name="T59" fmla="*/ 170 h 548"/>
                <a:gd name="T60" fmla="*/ 432 w 664"/>
                <a:gd name="T61" fmla="*/ 138 h 548"/>
                <a:gd name="T62" fmla="*/ 406 w 664"/>
                <a:gd name="T63" fmla="*/ 72 h 548"/>
                <a:gd name="T64" fmla="*/ 398 w 664"/>
                <a:gd name="T65" fmla="*/ 32 h 548"/>
                <a:gd name="T66" fmla="*/ 374 w 664"/>
                <a:gd name="T67" fmla="*/ 0 h 548"/>
                <a:gd name="T68" fmla="*/ 350 w 664"/>
                <a:gd name="T69" fmla="*/ 36 h 548"/>
                <a:gd name="T70" fmla="*/ 330 w 664"/>
                <a:gd name="T71" fmla="*/ 64 h 548"/>
                <a:gd name="T72" fmla="*/ 294 w 664"/>
                <a:gd name="T73" fmla="*/ 48 h 548"/>
                <a:gd name="T74" fmla="*/ 278 w 664"/>
                <a:gd name="T75" fmla="*/ 92 h 548"/>
                <a:gd name="T76" fmla="*/ 154 w 664"/>
                <a:gd name="T77" fmla="*/ 96 h 548"/>
                <a:gd name="T78" fmla="*/ 102 w 664"/>
                <a:gd name="T79" fmla="*/ 80 h 548"/>
                <a:gd name="T80" fmla="*/ 64 w 664"/>
                <a:gd name="T81" fmla="*/ 96 h 548"/>
                <a:gd name="T82" fmla="*/ 24 w 664"/>
                <a:gd name="T83" fmla="*/ 8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4" h="548">
                  <a:moveTo>
                    <a:pt x="0" y="104"/>
                  </a:moveTo>
                  <a:lnTo>
                    <a:pt x="6" y="120"/>
                  </a:lnTo>
                  <a:lnTo>
                    <a:pt x="24" y="144"/>
                  </a:lnTo>
                  <a:lnTo>
                    <a:pt x="50" y="160"/>
                  </a:lnTo>
                  <a:lnTo>
                    <a:pt x="72" y="164"/>
                  </a:lnTo>
                  <a:lnTo>
                    <a:pt x="94" y="184"/>
                  </a:lnTo>
                  <a:lnTo>
                    <a:pt x="104" y="204"/>
                  </a:lnTo>
                  <a:lnTo>
                    <a:pt x="126" y="220"/>
                  </a:lnTo>
                  <a:lnTo>
                    <a:pt x="132" y="240"/>
                  </a:lnTo>
                  <a:lnTo>
                    <a:pt x="112" y="274"/>
                  </a:lnTo>
                  <a:lnTo>
                    <a:pt x="110" y="288"/>
                  </a:lnTo>
                  <a:lnTo>
                    <a:pt x="118" y="300"/>
                  </a:lnTo>
                  <a:lnTo>
                    <a:pt x="118" y="328"/>
                  </a:lnTo>
                  <a:lnTo>
                    <a:pt x="126" y="336"/>
                  </a:lnTo>
                  <a:lnTo>
                    <a:pt x="144" y="336"/>
                  </a:lnTo>
                  <a:lnTo>
                    <a:pt x="160" y="344"/>
                  </a:lnTo>
                  <a:lnTo>
                    <a:pt x="182" y="344"/>
                  </a:lnTo>
                  <a:lnTo>
                    <a:pt x="200" y="370"/>
                  </a:lnTo>
                  <a:lnTo>
                    <a:pt x="186" y="384"/>
                  </a:lnTo>
                  <a:lnTo>
                    <a:pt x="188" y="398"/>
                  </a:lnTo>
                  <a:lnTo>
                    <a:pt x="202" y="408"/>
                  </a:lnTo>
                  <a:lnTo>
                    <a:pt x="194" y="416"/>
                  </a:lnTo>
                  <a:lnTo>
                    <a:pt x="192" y="432"/>
                  </a:lnTo>
                  <a:lnTo>
                    <a:pt x="182" y="442"/>
                  </a:lnTo>
                  <a:lnTo>
                    <a:pt x="182" y="506"/>
                  </a:lnTo>
                  <a:lnTo>
                    <a:pt x="202" y="516"/>
                  </a:lnTo>
                  <a:lnTo>
                    <a:pt x="226" y="514"/>
                  </a:lnTo>
                  <a:lnTo>
                    <a:pt x="242" y="486"/>
                  </a:lnTo>
                  <a:lnTo>
                    <a:pt x="258" y="474"/>
                  </a:lnTo>
                  <a:lnTo>
                    <a:pt x="266" y="486"/>
                  </a:lnTo>
                  <a:lnTo>
                    <a:pt x="266" y="498"/>
                  </a:lnTo>
                  <a:lnTo>
                    <a:pt x="298" y="488"/>
                  </a:lnTo>
                  <a:lnTo>
                    <a:pt x="302" y="480"/>
                  </a:lnTo>
                  <a:lnTo>
                    <a:pt x="328" y="482"/>
                  </a:lnTo>
                  <a:lnTo>
                    <a:pt x="346" y="500"/>
                  </a:lnTo>
                  <a:lnTo>
                    <a:pt x="346" y="514"/>
                  </a:lnTo>
                  <a:lnTo>
                    <a:pt x="378" y="516"/>
                  </a:lnTo>
                  <a:lnTo>
                    <a:pt x="414" y="538"/>
                  </a:lnTo>
                  <a:lnTo>
                    <a:pt x="442" y="546"/>
                  </a:lnTo>
                  <a:lnTo>
                    <a:pt x="490" y="540"/>
                  </a:lnTo>
                  <a:lnTo>
                    <a:pt x="518" y="540"/>
                  </a:lnTo>
                  <a:lnTo>
                    <a:pt x="528" y="548"/>
                  </a:lnTo>
                  <a:lnTo>
                    <a:pt x="558" y="536"/>
                  </a:lnTo>
                  <a:lnTo>
                    <a:pt x="582" y="540"/>
                  </a:lnTo>
                  <a:lnTo>
                    <a:pt x="602" y="546"/>
                  </a:lnTo>
                  <a:lnTo>
                    <a:pt x="620" y="534"/>
                  </a:lnTo>
                  <a:lnTo>
                    <a:pt x="646" y="506"/>
                  </a:lnTo>
                  <a:lnTo>
                    <a:pt x="664" y="506"/>
                  </a:lnTo>
                  <a:lnTo>
                    <a:pt x="660" y="492"/>
                  </a:lnTo>
                  <a:lnTo>
                    <a:pt x="652" y="456"/>
                  </a:lnTo>
                  <a:lnTo>
                    <a:pt x="648" y="438"/>
                  </a:lnTo>
                  <a:lnTo>
                    <a:pt x="600" y="390"/>
                  </a:lnTo>
                  <a:lnTo>
                    <a:pt x="590" y="372"/>
                  </a:lnTo>
                  <a:lnTo>
                    <a:pt x="584" y="342"/>
                  </a:lnTo>
                  <a:lnTo>
                    <a:pt x="568" y="334"/>
                  </a:lnTo>
                  <a:lnTo>
                    <a:pt x="574" y="310"/>
                  </a:lnTo>
                  <a:lnTo>
                    <a:pt x="544" y="288"/>
                  </a:lnTo>
                  <a:lnTo>
                    <a:pt x="512" y="248"/>
                  </a:lnTo>
                  <a:lnTo>
                    <a:pt x="492" y="218"/>
                  </a:lnTo>
                  <a:lnTo>
                    <a:pt x="452" y="170"/>
                  </a:lnTo>
                  <a:lnTo>
                    <a:pt x="438" y="144"/>
                  </a:lnTo>
                  <a:lnTo>
                    <a:pt x="432" y="138"/>
                  </a:lnTo>
                  <a:lnTo>
                    <a:pt x="432" y="110"/>
                  </a:lnTo>
                  <a:lnTo>
                    <a:pt x="406" y="72"/>
                  </a:lnTo>
                  <a:lnTo>
                    <a:pt x="398" y="54"/>
                  </a:lnTo>
                  <a:lnTo>
                    <a:pt x="398" y="32"/>
                  </a:lnTo>
                  <a:lnTo>
                    <a:pt x="384" y="10"/>
                  </a:lnTo>
                  <a:lnTo>
                    <a:pt x="374" y="0"/>
                  </a:lnTo>
                  <a:lnTo>
                    <a:pt x="350" y="0"/>
                  </a:lnTo>
                  <a:lnTo>
                    <a:pt x="350" y="36"/>
                  </a:lnTo>
                  <a:lnTo>
                    <a:pt x="342" y="66"/>
                  </a:lnTo>
                  <a:lnTo>
                    <a:pt x="330" y="64"/>
                  </a:lnTo>
                  <a:lnTo>
                    <a:pt x="316" y="48"/>
                  </a:lnTo>
                  <a:lnTo>
                    <a:pt x="294" y="48"/>
                  </a:lnTo>
                  <a:lnTo>
                    <a:pt x="278" y="60"/>
                  </a:lnTo>
                  <a:lnTo>
                    <a:pt x="278" y="92"/>
                  </a:lnTo>
                  <a:lnTo>
                    <a:pt x="270" y="98"/>
                  </a:lnTo>
                  <a:lnTo>
                    <a:pt x="154" y="96"/>
                  </a:lnTo>
                  <a:lnTo>
                    <a:pt x="136" y="82"/>
                  </a:lnTo>
                  <a:lnTo>
                    <a:pt x="102" y="80"/>
                  </a:lnTo>
                  <a:lnTo>
                    <a:pt x="92" y="94"/>
                  </a:lnTo>
                  <a:lnTo>
                    <a:pt x="64" y="96"/>
                  </a:lnTo>
                  <a:lnTo>
                    <a:pt x="50" y="84"/>
                  </a:lnTo>
                  <a:lnTo>
                    <a:pt x="24" y="86"/>
                  </a:lnTo>
                  <a:lnTo>
                    <a:pt x="0" y="104"/>
                  </a:ln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gray">
            <a:xfrm>
              <a:off x="2360" y="1492"/>
              <a:ext cx="178" cy="78"/>
            </a:xfrm>
            <a:custGeom>
              <a:avLst/>
              <a:gdLst>
                <a:gd name="T0" fmla="*/ 0 w 178"/>
                <a:gd name="T1" fmla="*/ 44 h 78"/>
                <a:gd name="T2" fmla="*/ 6 w 178"/>
                <a:gd name="T3" fmla="*/ 24 h 78"/>
                <a:gd name="T4" fmla="*/ 20 w 178"/>
                <a:gd name="T5" fmla="*/ 8 h 78"/>
                <a:gd name="T6" fmla="*/ 32 w 178"/>
                <a:gd name="T7" fmla="*/ 2 h 78"/>
                <a:gd name="T8" fmla="*/ 64 w 178"/>
                <a:gd name="T9" fmla="*/ 4 h 78"/>
                <a:gd name="T10" fmla="*/ 74 w 178"/>
                <a:gd name="T11" fmla="*/ 12 h 78"/>
                <a:gd name="T12" fmla="*/ 88 w 178"/>
                <a:gd name="T13" fmla="*/ 0 h 78"/>
                <a:gd name="T14" fmla="*/ 108 w 178"/>
                <a:gd name="T15" fmla="*/ 0 h 78"/>
                <a:gd name="T16" fmla="*/ 126 w 178"/>
                <a:gd name="T17" fmla="*/ 8 h 78"/>
                <a:gd name="T18" fmla="*/ 138 w 178"/>
                <a:gd name="T19" fmla="*/ 0 h 78"/>
                <a:gd name="T20" fmla="*/ 166 w 178"/>
                <a:gd name="T21" fmla="*/ 2 h 78"/>
                <a:gd name="T22" fmla="*/ 178 w 178"/>
                <a:gd name="T23" fmla="*/ 10 h 78"/>
                <a:gd name="T24" fmla="*/ 174 w 178"/>
                <a:gd name="T25" fmla="*/ 28 h 78"/>
                <a:gd name="T26" fmla="*/ 160 w 178"/>
                <a:gd name="T27" fmla="*/ 38 h 78"/>
                <a:gd name="T28" fmla="*/ 138 w 178"/>
                <a:gd name="T29" fmla="*/ 38 h 78"/>
                <a:gd name="T30" fmla="*/ 108 w 178"/>
                <a:gd name="T31" fmla="*/ 62 h 78"/>
                <a:gd name="T32" fmla="*/ 88 w 178"/>
                <a:gd name="T33" fmla="*/ 78 h 78"/>
                <a:gd name="T34" fmla="*/ 70 w 178"/>
                <a:gd name="T35" fmla="*/ 74 h 78"/>
                <a:gd name="T36" fmla="*/ 52 w 178"/>
                <a:gd name="T37" fmla="*/ 58 h 78"/>
                <a:gd name="T38" fmla="*/ 30 w 178"/>
                <a:gd name="T39" fmla="*/ 62 h 78"/>
                <a:gd name="T40" fmla="*/ 20 w 178"/>
                <a:gd name="T41" fmla="*/ 68 h 78"/>
                <a:gd name="T42" fmla="*/ 6 w 178"/>
                <a:gd name="T43" fmla="*/ 56 h 78"/>
                <a:gd name="T44" fmla="*/ 0 w 178"/>
                <a:gd name="T45" fmla="*/ 4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8" h="78">
                  <a:moveTo>
                    <a:pt x="0" y="44"/>
                  </a:moveTo>
                  <a:lnTo>
                    <a:pt x="6" y="24"/>
                  </a:lnTo>
                  <a:lnTo>
                    <a:pt x="20" y="8"/>
                  </a:lnTo>
                  <a:lnTo>
                    <a:pt x="32" y="2"/>
                  </a:lnTo>
                  <a:lnTo>
                    <a:pt x="64" y="4"/>
                  </a:lnTo>
                  <a:lnTo>
                    <a:pt x="74" y="12"/>
                  </a:lnTo>
                  <a:lnTo>
                    <a:pt x="88" y="0"/>
                  </a:lnTo>
                  <a:lnTo>
                    <a:pt x="108" y="0"/>
                  </a:lnTo>
                  <a:lnTo>
                    <a:pt x="126" y="8"/>
                  </a:lnTo>
                  <a:lnTo>
                    <a:pt x="138" y="0"/>
                  </a:lnTo>
                  <a:lnTo>
                    <a:pt x="166" y="2"/>
                  </a:lnTo>
                  <a:lnTo>
                    <a:pt x="178" y="10"/>
                  </a:lnTo>
                  <a:lnTo>
                    <a:pt x="174" y="28"/>
                  </a:lnTo>
                  <a:lnTo>
                    <a:pt x="160" y="38"/>
                  </a:lnTo>
                  <a:lnTo>
                    <a:pt x="138" y="38"/>
                  </a:lnTo>
                  <a:lnTo>
                    <a:pt x="108" y="62"/>
                  </a:lnTo>
                  <a:lnTo>
                    <a:pt x="88" y="78"/>
                  </a:lnTo>
                  <a:lnTo>
                    <a:pt x="70" y="74"/>
                  </a:lnTo>
                  <a:lnTo>
                    <a:pt x="52" y="58"/>
                  </a:lnTo>
                  <a:lnTo>
                    <a:pt x="30" y="62"/>
                  </a:lnTo>
                  <a:lnTo>
                    <a:pt x="20" y="68"/>
                  </a:lnTo>
                  <a:lnTo>
                    <a:pt x="6" y="56"/>
                  </a:lnTo>
                  <a:lnTo>
                    <a:pt x="0" y="44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gray">
            <a:xfrm>
              <a:off x="2360" y="1492"/>
              <a:ext cx="178" cy="78"/>
            </a:xfrm>
            <a:custGeom>
              <a:avLst/>
              <a:gdLst>
                <a:gd name="T0" fmla="*/ 0 w 178"/>
                <a:gd name="T1" fmla="*/ 44 h 78"/>
                <a:gd name="T2" fmla="*/ 6 w 178"/>
                <a:gd name="T3" fmla="*/ 24 h 78"/>
                <a:gd name="T4" fmla="*/ 20 w 178"/>
                <a:gd name="T5" fmla="*/ 8 h 78"/>
                <a:gd name="T6" fmla="*/ 32 w 178"/>
                <a:gd name="T7" fmla="*/ 2 h 78"/>
                <a:gd name="T8" fmla="*/ 64 w 178"/>
                <a:gd name="T9" fmla="*/ 4 h 78"/>
                <a:gd name="T10" fmla="*/ 74 w 178"/>
                <a:gd name="T11" fmla="*/ 12 h 78"/>
                <a:gd name="T12" fmla="*/ 88 w 178"/>
                <a:gd name="T13" fmla="*/ 0 h 78"/>
                <a:gd name="T14" fmla="*/ 108 w 178"/>
                <a:gd name="T15" fmla="*/ 0 h 78"/>
                <a:gd name="T16" fmla="*/ 126 w 178"/>
                <a:gd name="T17" fmla="*/ 8 h 78"/>
                <a:gd name="T18" fmla="*/ 138 w 178"/>
                <a:gd name="T19" fmla="*/ 0 h 78"/>
                <a:gd name="T20" fmla="*/ 166 w 178"/>
                <a:gd name="T21" fmla="*/ 2 h 78"/>
                <a:gd name="T22" fmla="*/ 178 w 178"/>
                <a:gd name="T23" fmla="*/ 10 h 78"/>
                <a:gd name="T24" fmla="*/ 174 w 178"/>
                <a:gd name="T25" fmla="*/ 28 h 78"/>
                <a:gd name="T26" fmla="*/ 160 w 178"/>
                <a:gd name="T27" fmla="*/ 38 h 78"/>
                <a:gd name="T28" fmla="*/ 138 w 178"/>
                <a:gd name="T29" fmla="*/ 38 h 78"/>
                <a:gd name="T30" fmla="*/ 108 w 178"/>
                <a:gd name="T31" fmla="*/ 62 h 78"/>
                <a:gd name="T32" fmla="*/ 88 w 178"/>
                <a:gd name="T33" fmla="*/ 78 h 78"/>
                <a:gd name="T34" fmla="*/ 70 w 178"/>
                <a:gd name="T35" fmla="*/ 74 h 78"/>
                <a:gd name="T36" fmla="*/ 52 w 178"/>
                <a:gd name="T37" fmla="*/ 58 h 78"/>
                <a:gd name="T38" fmla="*/ 30 w 178"/>
                <a:gd name="T39" fmla="*/ 62 h 78"/>
                <a:gd name="T40" fmla="*/ 20 w 178"/>
                <a:gd name="T41" fmla="*/ 68 h 78"/>
                <a:gd name="T42" fmla="*/ 6 w 178"/>
                <a:gd name="T43" fmla="*/ 56 h 78"/>
                <a:gd name="T44" fmla="*/ 0 w 178"/>
                <a:gd name="T45" fmla="*/ 4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8" h="78">
                  <a:moveTo>
                    <a:pt x="0" y="44"/>
                  </a:moveTo>
                  <a:lnTo>
                    <a:pt x="6" y="24"/>
                  </a:lnTo>
                  <a:lnTo>
                    <a:pt x="20" y="8"/>
                  </a:lnTo>
                  <a:lnTo>
                    <a:pt x="32" y="2"/>
                  </a:lnTo>
                  <a:lnTo>
                    <a:pt x="64" y="4"/>
                  </a:lnTo>
                  <a:lnTo>
                    <a:pt x="74" y="12"/>
                  </a:lnTo>
                  <a:lnTo>
                    <a:pt x="88" y="0"/>
                  </a:lnTo>
                  <a:lnTo>
                    <a:pt x="108" y="0"/>
                  </a:lnTo>
                  <a:lnTo>
                    <a:pt x="126" y="8"/>
                  </a:lnTo>
                  <a:lnTo>
                    <a:pt x="138" y="0"/>
                  </a:lnTo>
                  <a:lnTo>
                    <a:pt x="166" y="2"/>
                  </a:lnTo>
                  <a:lnTo>
                    <a:pt x="178" y="10"/>
                  </a:lnTo>
                  <a:lnTo>
                    <a:pt x="174" y="28"/>
                  </a:lnTo>
                  <a:lnTo>
                    <a:pt x="160" y="38"/>
                  </a:lnTo>
                  <a:lnTo>
                    <a:pt x="138" y="38"/>
                  </a:lnTo>
                  <a:lnTo>
                    <a:pt x="108" y="62"/>
                  </a:lnTo>
                  <a:lnTo>
                    <a:pt x="88" y="78"/>
                  </a:lnTo>
                  <a:lnTo>
                    <a:pt x="70" y="74"/>
                  </a:lnTo>
                  <a:lnTo>
                    <a:pt x="52" y="58"/>
                  </a:lnTo>
                  <a:lnTo>
                    <a:pt x="30" y="62"/>
                  </a:lnTo>
                  <a:lnTo>
                    <a:pt x="20" y="68"/>
                  </a:lnTo>
                  <a:lnTo>
                    <a:pt x="6" y="56"/>
                  </a:lnTo>
                  <a:lnTo>
                    <a:pt x="0" y="44"/>
                  </a:lnTo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gray">
            <a:xfrm>
              <a:off x="2400" y="1576"/>
              <a:ext cx="464" cy="404"/>
            </a:xfrm>
            <a:custGeom>
              <a:avLst/>
              <a:gdLst>
                <a:gd name="T0" fmla="*/ 220 w 464"/>
                <a:gd name="T1" fmla="*/ 62 h 404"/>
                <a:gd name="T2" fmla="*/ 270 w 464"/>
                <a:gd name="T3" fmla="*/ 56 h 404"/>
                <a:gd name="T4" fmla="*/ 326 w 464"/>
                <a:gd name="T5" fmla="*/ 48 h 404"/>
                <a:gd name="T6" fmla="*/ 366 w 464"/>
                <a:gd name="T7" fmla="*/ 62 h 404"/>
                <a:gd name="T8" fmla="*/ 394 w 464"/>
                <a:gd name="T9" fmla="*/ 104 h 404"/>
                <a:gd name="T10" fmla="*/ 372 w 464"/>
                <a:gd name="T11" fmla="*/ 122 h 404"/>
                <a:gd name="T12" fmla="*/ 356 w 464"/>
                <a:gd name="T13" fmla="*/ 160 h 404"/>
                <a:gd name="T14" fmla="*/ 384 w 464"/>
                <a:gd name="T15" fmla="*/ 220 h 404"/>
                <a:gd name="T16" fmla="*/ 352 w 464"/>
                <a:gd name="T17" fmla="*/ 300 h 404"/>
                <a:gd name="T18" fmla="*/ 400 w 464"/>
                <a:gd name="T19" fmla="*/ 324 h 404"/>
                <a:gd name="T20" fmla="*/ 444 w 464"/>
                <a:gd name="T21" fmla="*/ 312 h 404"/>
                <a:gd name="T22" fmla="*/ 458 w 464"/>
                <a:gd name="T23" fmla="*/ 370 h 404"/>
                <a:gd name="T24" fmla="*/ 462 w 464"/>
                <a:gd name="T25" fmla="*/ 390 h 404"/>
                <a:gd name="T26" fmla="*/ 410 w 464"/>
                <a:gd name="T27" fmla="*/ 404 h 404"/>
                <a:gd name="T28" fmla="*/ 372 w 464"/>
                <a:gd name="T29" fmla="*/ 354 h 404"/>
                <a:gd name="T30" fmla="*/ 320 w 464"/>
                <a:gd name="T31" fmla="*/ 374 h 404"/>
                <a:gd name="T32" fmla="*/ 286 w 464"/>
                <a:gd name="T33" fmla="*/ 370 h 404"/>
                <a:gd name="T34" fmla="*/ 272 w 464"/>
                <a:gd name="T35" fmla="*/ 336 h 404"/>
                <a:gd name="T36" fmla="*/ 236 w 464"/>
                <a:gd name="T37" fmla="*/ 350 h 404"/>
                <a:gd name="T38" fmla="*/ 208 w 464"/>
                <a:gd name="T39" fmla="*/ 388 h 404"/>
                <a:gd name="T40" fmla="*/ 160 w 464"/>
                <a:gd name="T41" fmla="*/ 398 h 404"/>
                <a:gd name="T42" fmla="*/ 136 w 464"/>
                <a:gd name="T43" fmla="*/ 352 h 404"/>
                <a:gd name="T44" fmla="*/ 116 w 464"/>
                <a:gd name="T45" fmla="*/ 340 h 404"/>
                <a:gd name="T46" fmla="*/ 134 w 464"/>
                <a:gd name="T47" fmla="*/ 298 h 404"/>
                <a:gd name="T48" fmla="*/ 106 w 464"/>
                <a:gd name="T49" fmla="*/ 264 h 404"/>
                <a:gd name="T50" fmla="*/ 54 w 464"/>
                <a:gd name="T51" fmla="*/ 242 h 404"/>
                <a:gd name="T52" fmla="*/ 64 w 464"/>
                <a:gd name="T53" fmla="*/ 206 h 404"/>
                <a:gd name="T54" fmla="*/ 48 w 464"/>
                <a:gd name="T55" fmla="*/ 172 h 404"/>
                <a:gd name="T56" fmla="*/ 30 w 464"/>
                <a:gd name="T57" fmla="*/ 158 h 404"/>
                <a:gd name="T58" fmla="*/ 0 w 464"/>
                <a:gd name="T59" fmla="*/ 146 h 404"/>
                <a:gd name="T60" fmla="*/ 8 w 464"/>
                <a:gd name="T61" fmla="*/ 112 h 404"/>
                <a:gd name="T62" fmla="*/ 52 w 464"/>
                <a:gd name="T63" fmla="*/ 44 h 404"/>
                <a:gd name="T64" fmla="*/ 92 w 464"/>
                <a:gd name="T65" fmla="*/ 0 h 404"/>
                <a:gd name="T66" fmla="*/ 152 w 464"/>
                <a:gd name="T67" fmla="*/ 20 h 404"/>
                <a:gd name="T68" fmla="*/ 176 w 464"/>
                <a:gd name="T69" fmla="*/ 36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4" h="404">
                  <a:moveTo>
                    <a:pt x="184" y="28"/>
                  </a:moveTo>
                  <a:lnTo>
                    <a:pt x="220" y="62"/>
                  </a:lnTo>
                  <a:lnTo>
                    <a:pt x="242" y="66"/>
                  </a:lnTo>
                  <a:lnTo>
                    <a:pt x="270" y="56"/>
                  </a:lnTo>
                  <a:lnTo>
                    <a:pt x="292" y="50"/>
                  </a:lnTo>
                  <a:lnTo>
                    <a:pt x="326" y="48"/>
                  </a:lnTo>
                  <a:lnTo>
                    <a:pt x="350" y="62"/>
                  </a:lnTo>
                  <a:lnTo>
                    <a:pt x="366" y="62"/>
                  </a:lnTo>
                  <a:lnTo>
                    <a:pt x="370" y="78"/>
                  </a:lnTo>
                  <a:lnTo>
                    <a:pt x="394" y="104"/>
                  </a:lnTo>
                  <a:lnTo>
                    <a:pt x="400" y="122"/>
                  </a:lnTo>
                  <a:lnTo>
                    <a:pt x="372" y="122"/>
                  </a:lnTo>
                  <a:lnTo>
                    <a:pt x="356" y="140"/>
                  </a:lnTo>
                  <a:lnTo>
                    <a:pt x="356" y="160"/>
                  </a:lnTo>
                  <a:lnTo>
                    <a:pt x="384" y="194"/>
                  </a:lnTo>
                  <a:lnTo>
                    <a:pt x="384" y="220"/>
                  </a:lnTo>
                  <a:lnTo>
                    <a:pt x="352" y="260"/>
                  </a:lnTo>
                  <a:lnTo>
                    <a:pt x="352" y="300"/>
                  </a:lnTo>
                  <a:lnTo>
                    <a:pt x="378" y="320"/>
                  </a:lnTo>
                  <a:lnTo>
                    <a:pt x="400" y="324"/>
                  </a:lnTo>
                  <a:lnTo>
                    <a:pt x="418" y="312"/>
                  </a:lnTo>
                  <a:lnTo>
                    <a:pt x="444" y="312"/>
                  </a:lnTo>
                  <a:lnTo>
                    <a:pt x="448" y="346"/>
                  </a:lnTo>
                  <a:lnTo>
                    <a:pt x="458" y="370"/>
                  </a:lnTo>
                  <a:lnTo>
                    <a:pt x="464" y="376"/>
                  </a:lnTo>
                  <a:lnTo>
                    <a:pt x="462" y="390"/>
                  </a:lnTo>
                  <a:lnTo>
                    <a:pt x="438" y="404"/>
                  </a:lnTo>
                  <a:lnTo>
                    <a:pt x="410" y="404"/>
                  </a:lnTo>
                  <a:lnTo>
                    <a:pt x="390" y="382"/>
                  </a:lnTo>
                  <a:lnTo>
                    <a:pt x="372" y="354"/>
                  </a:lnTo>
                  <a:lnTo>
                    <a:pt x="338" y="358"/>
                  </a:lnTo>
                  <a:lnTo>
                    <a:pt x="320" y="374"/>
                  </a:lnTo>
                  <a:lnTo>
                    <a:pt x="304" y="382"/>
                  </a:lnTo>
                  <a:lnTo>
                    <a:pt x="286" y="370"/>
                  </a:lnTo>
                  <a:lnTo>
                    <a:pt x="288" y="346"/>
                  </a:lnTo>
                  <a:lnTo>
                    <a:pt x="272" y="336"/>
                  </a:lnTo>
                  <a:lnTo>
                    <a:pt x="244" y="338"/>
                  </a:lnTo>
                  <a:lnTo>
                    <a:pt x="236" y="350"/>
                  </a:lnTo>
                  <a:lnTo>
                    <a:pt x="236" y="368"/>
                  </a:lnTo>
                  <a:lnTo>
                    <a:pt x="208" y="388"/>
                  </a:lnTo>
                  <a:lnTo>
                    <a:pt x="186" y="400"/>
                  </a:lnTo>
                  <a:lnTo>
                    <a:pt x="160" y="398"/>
                  </a:lnTo>
                  <a:lnTo>
                    <a:pt x="160" y="374"/>
                  </a:lnTo>
                  <a:lnTo>
                    <a:pt x="136" y="352"/>
                  </a:lnTo>
                  <a:lnTo>
                    <a:pt x="126" y="352"/>
                  </a:lnTo>
                  <a:lnTo>
                    <a:pt x="116" y="340"/>
                  </a:lnTo>
                  <a:lnTo>
                    <a:pt x="118" y="312"/>
                  </a:lnTo>
                  <a:lnTo>
                    <a:pt x="134" y="298"/>
                  </a:lnTo>
                  <a:lnTo>
                    <a:pt x="120" y="270"/>
                  </a:lnTo>
                  <a:lnTo>
                    <a:pt x="106" y="264"/>
                  </a:lnTo>
                  <a:lnTo>
                    <a:pt x="76" y="262"/>
                  </a:lnTo>
                  <a:lnTo>
                    <a:pt x="54" y="242"/>
                  </a:lnTo>
                  <a:lnTo>
                    <a:pt x="56" y="212"/>
                  </a:lnTo>
                  <a:lnTo>
                    <a:pt x="64" y="206"/>
                  </a:lnTo>
                  <a:lnTo>
                    <a:pt x="64" y="182"/>
                  </a:lnTo>
                  <a:lnTo>
                    <a:pt x="48" y="172"/>
                  </a:lnTo>
                  <a:lnTo>
                    <a:pt x="46" y="140"/>
                  </a:lnTo>
                  <a:lnTo>
                    <a:pt x="30" y="158"/>
                  </a:lnTo>
                  <a:lnTo>
                    <a:pt x="10" y="162"/>
                  </a:lnTo>
                  <a:lnTo>
                    <a:pt x="0" y="146"/>
                  </a:lnTo>
                  <a:lnTo>
                    <a:pt x="2" y="120"/>
                  </a:lnTo>
                  <a:lnTo>
                    <a:pt x="8" y="112"/>
                  </a:lnTo>
                  <a:lnTo>
                    <a:pt x="8" y="86"/>
                  </a:lnTo>
                  <a:lnTo>
                    <a:pt x="52" y="44"/>
                  </a:lnTo>
                  <a:lnTo>
                    <a:pt x="80" y="18"/>
                  </a:lnTo>
                  <a:lnTo>
                    <a:pt x="92" y="0"/>
                  </a:lnTo>
                  <a:lnTo>
                    <a:pt x="134" y="4"/>
                  </a:lnTo>
                  <a:lnTo>
                    <a:pt x="152" y="20"/>
                  </a:lnTo>
                  <a:lnTo>
                    <a:pt x="162" y="38"/>
                  </a:lnTo>
                  <a:lnTo>
                    <a:pt x="176" y="36"/>
                  </a:lnTo>
                  <a:lnTo>
                    <a:pt x="184" y="28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gray">
            <a:xfrm>
              <a:off x="2400" y="1576"/>
              <a:ext cx="464" cy="404"/>
            </a:xfrm>
            <a:custGeom>
              <a:avLst/>
              <a:gdLst>
                <a:gd name="T0" fmla="*/ 220 w 464"/>
                <a:gd name="T1" fmla="*/ 62 h 404"/>
                <a:gd name="T2" fmla="*/ 270 w 464"/>
                <a:gd name="T3" fmla="*/ 56 h 404"/>
                <a:gd name="T4" fmla="*/ 326 w 464"/>
                <a:gd name="T5" fmla="*/ 48 h 404"/>
                <a:gd name="T6" fmla="*/ 366 w 464"/>
                <a:gd name="T7" fmla="*/ 62 h 404"/>
                <a:gd name="T8" fmla="*/ 394 w 464"/>
                <a:gd name="T9" fmla="*/ 104 h 404"/>
                <a:gd name="T10" fmla="*/ 372 w 464"/>
                <a:gd name="T11" fmla="*/ 122 h 404"/>
                <a:gd name="T12" fmla="*/ 356 w 464"/>
                <a:gd name="T13" fmla="*/ 160 h 404"/>
                <a:gd name="T14" fmla="*/ 384 w 464"/>
                <a:gd name="T15" fmla="*/ 220 h 404"/>
                <a:gd name="T16" fmla="*/ 352 w 464"/>
                <a:gd name="T17" fmla="*/ 300 h 404"/>
                <a:gd name="T18" fmla="*/ 400 w 464"/>
                <a:gd name="T19" fmla="*/ 324 h 404"/>
                <a:gd name="T20" fmla="*/ 444 w 464"/>
                <a:gd name="T21" fmla="*/ 312 h 404"/>
                <a:gd name="T22" fmla="*/ 458 w 464"/>
                <a:gd name="T23" fmla="*/ 370 h 404"/>
                <a:gd name="T24" fmla="*/ 462 w 464"/>
                <a:gd name="T25" fmla="*/ 390 h 404"/>
                <a:gd name="T26" fmla="*/ 410 w 464"/>
                <a:gd name="T27" fmla="*/ 404 h 404"/>
                <a:gd name="T28" fmla="*/ 372 w 464"/>
                <a:gd name="T29" fmla="*/ 354 h 404"/>
                <a:gd name="T30" fmla="*/ 320 w 464"/>
                <a:gd name="T31" fmla="*/ 374 h 404"/>
                <a:gd name="T32" fmla="*/ 286 w 464"/>
                <a:gd name="T33" fmla="*/ 370 h 404"/>
                <a:gd name="T34" fmla="*/ 272 w 464"/>
                <a:gd name="T35" fmla="*/ 336 h 404"/>
                <a:gd name="T36" fmla="*/ 236 w 464"/>
                <a:gd name="T37" fmla="*/ 350 h 404"/>
                <a:gd name="T38" fmla="*/ 208 w 464"/>
                <a:gd name="T39" fmla="*/ 388 h 404"/>
                <a:gd name="T40" fmla="*/ 160 w 464"/>
                <a:gd name="T41" fmla="*/ 398 h 404"/>
                <a:gd name="T42" fmla="*/ 136 w 464"/>
                <a:gd name="T43" fmla="*/ 352 h 404"/>
                <a:gd name="T44" fmla="*/ 116 w 464"/>
                <a:gd name="T45" fmla="*/ 340 h 404"/>
                <a:gd name="T46" fmla="*/ 134 w 464"/>
                <a:gd name="T47" fmla="*/ 298 h 404"/>
                <a:gd name="T48" fmla="*/ 106 w 464"/>
                <a:gd name="T49" fmla="*/ 264 h 404"/>
                <a:gd name="T50" fmla="*/ 54 w 464"/>
                <a:gd name="T51" fmla="*/ 242 h 404"/>
                <a:gd name="T52" fmla="*/ 64 w 464"/>
                <a:gd name="T53" fmla="*/ 206 h 404"/>
                <a:gd name="T54" fmla="*/ 48 w 464"/>
                <a:gd name="T55" fmla="*/ 172 h 404"/>
                <a:gd name="T56" fmla="*/ 30 w 464"/>
                <a:gd name="T57" fmla="*/ 158 h 404"/>
                <a:gd name="T58" fmla="*/ 0 w 464"/>
                <a:gd name="T59" fmla="*/ 146 h 404"/>
                <a:gd name="T60" fmla="*/ 8 w 464"/>
                <a:gd name="T61" fmla="*/ 112 h 404"/>
                <a:gd name="T62" fmla="*/ 52 w 464"/>
                <a:gd name="T63" fmla="*/ 44 h 404"/>
                <a:gd name="T64" fmla="*/ 92 w 464"/>
                <a:gd name="T65" fmla="*/ 0 h 404"/>
                <a:gd name="T66" fmla="*/ 152 w 464"/>
                <a:gd name="T67" fmla="*/ 20 h 404"/>
                <a:gd name="T68" fmla="*/ 176 w 464"/>
                <a:gd name="T69" fmla="*/ 36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4" h="404">
                  <a:moveTo>
                    <a:pt x="184" y="28"/>
                  </a:moveTo>
                  <a:lnTo>
                    <a:pt x="220" y="62"/>
                  </a:lnTo>
                  <a:lnTo>
                    <a:pt x="242" y="66"/>
                  </a:lnTo>
                  <a:lnTo>
                    <a:pt x="270" y="56"/>
                  </a:lnTo>
                  <a:lnTo>
                    <a:pt x="292" y="50"/>
                  </a:lnTo>
                  <a:lnTo>
                    <a:pt x="326" y="48"/>
                  </a:lnTo>
                  <a:lnTo>
                    <a:pt x="350" y="62"/>
                  </a:lnTo>
                  <a:lnTo>
                    <a:pt x="366" y="62"/>
                  </a:lnTo>
                  <a:lnTo>
                    <a:pt x="370" y="78"/>
                  </a:lnTo>
                  <a:lnTo>
                    <a:pt x="394" y="104"/>
                  </a:lnTo>
                  <a:lnTo>
                    <a:pt x="400" y="122"/>
                  </a:lnTo>
                  <a:lnTo>
                    <a:pt x="372" y="122"/>
                  </a:lnTo>
                  <a:lnTo>
                    <a:pt x="356" y="140"/>
                  </a:lnTo>
                  <a:lnTo>
                    <a:pt x="356" y="160"/>
                  </a:lnTo>
                  <a:lnTo>
                    <a:pt x="384" y="194"/>
                  </a:lnTo>
                  <a:lnTo>
                    <a:pt x="384" y="220"/>
                  </a:lnTo>
                  <a:lnTo>
                    <a:pt x="352" y="260"/>
                  </a:lnTo>
                  <a:lnTo>
                    <a:pt x="352" y="300"/>
                  </a:lnTo>
                  <a:lnTo>
                    <a:pt x="378" y="320"/>
                  </a:lnTo>
                  <a:lnTo>
                    <a:pt x="400" y="324"/>
                  </a:lnTo>
                  <a:lnTo>
                    <a:pt x="418" y="312"/>
                  </a:lnTo>
                  <a:lnTo>
                    <a:pt x="444" y="312"/>
                  </a:lnTo>
                  <a:lnTo>
                    <a:pt x="448" y="346"/>
                  </a:lnTo>
                  <a:lnTo>
                    <a:pt x="458" y="370"/>
                  </a:lnTo>
                  <a:lnTo>
                    <a:pt x="464" y="376"/>
                  </a:lnTo>
                  <a:lnTo>
                    <a:pt x="462" y="390"/>
                  </a:lnTo>
                  <a:lnTo>
                    <a:pt x="438" y="404"/>
                  </a:lnTo>
                  <a:lnTo>
                    <a:pt x="410" y="404"/>
                  </a:lnTo>
                  <a:lnTo>
                    <a:pt x="390" y="382"/>
                  </a:lnTo>
                  <a:lnTo>
                    <a:pt x="372" y="354"/>
                  </a:lnTo>
                  <a:lnTo>
                    <a:pt x="338" y="358"/>
                  </a:lnTo>
                  <a:lnTo>
                    <a:pt x="320" y="374"/>
                  </a:lnTo>
                  <a:lnTo>
                    <a:pt x="304" y="382"/>
                  </a:lnTo>
                  <a:lnTo>
                    <a:pt x="286" y="370"/>
                  </a:lnTo>
                  <a:lnTo>
                    <a:pt x="288" y="346"/>
                  </a:lnTo>
                  <a:lnTo>
                    <a:pt x="272" y="336"/>
                  </a:lnTo>
                  <a:lnTo>
                    <a:pt x="244" y="338"/>
                  </a:lnTo>
                  <a:lnTo>
                    <a:pt x="236" y="350"/>
                  </a:lnTo>
                  <a:lnTo>
                    <a:pt x="236" y="368"/>
                  </a:lnTo>
                  <a:lnTo>
                    <a:pt x="208" y="388"/>
                  </a:lnTo>
                  <a:lnTo>
                    <a:pt x="186" y="400"/>
                  </a:lnTo>
                  <a:lnTo>
                    <a:pt x="160" y="398"/>
                  </a:lnTo>
                  <a:lnTo>
                    <a:pt x="160" y="374"/>
                  </a:lnTo>
                  <a:lnTo>
                    <a:pt x="136" y="352"/>
                  </a:lnTo>
                  <a:lnTo>
                    <a:pt x="126" y="352"/>
                  </a:lnTo>
                  <a:lnTo>
                    <a:pt x="116" y="340"/>
                  </a:lnTo>
                  <a:lnTo>
                    <a:pt x="118" y="312"/>
                  </a:lnTo>
                  <a:lnTo>
                    <a:pt x="134" y="298"/>
                  </a:lnTo>
                  <a:lnTo>
                    <a:pt x="120" y="270"/>
                  </a:lnTo>
                  <a:lnTo>
                    <a:pt x="106" y="264"/>
                  </a:lnTo>
                  <a:lnTo>
                    <a:pt x="76" y="262"/>
                  </a:lnTo>
                  <a:lnTo>
                    <a:pt x="54" y="242"/>
                  </a:lnTo>
                  <a:lnTo>
                    <a:pt x="56" y="212"/>
                  </a:lnTo>
                  <a:lnTo>
                    <a:pt x="64" y="206"/>
                  </a:lnTo>
                  <a:lnTo>
                    <a:pt x="64" y="182"/>
                  </a:lnTo>
                  <a:lnTo>
                    <a:pt x="48" y="172"/>
                  </a:lnTo>
                  <a:lnTo>
                    <a:pt x="46" y="140"/>
                  </a:lnTo>
                  <a:lnTo>
                    <a:pt x="30" y="158"/>
                  </a:lnTo>
                  <a:lnTo>
                    <a:pt x="10" y="162"/>
                  </a:lnTo>
                  <a:lnTo>
                    <a:pt x="0" y="146"/>
                  </a:lnTo>
                  <a:lnTo>
                    <a:pt x="2" y="120"/>
                  </a:lnTo>
                  <a:lnTo>
                    <a:pt x="8" y="112"/>
                  </a:lnTo>
                  <a:lnTo>
                    <a:pt x="8" y="86"/>
                  </a:lnTo>
                  <a:lnTo>
                    <a:pt x="52" y="44"/>
                  </a:lnTo>
                  <a:lnTo>
                    <a:pt x="80" y="18"/>
                  </a:lnTo>
                  <a:lnTo>
                    <a:pt x="92" y="0"/>
                  </a:lnTo>
                  <a:lnTo>
                    <a:pt x="134" y="4"/>
                  </a:lnTo>
                  <a:lnTo>
                    <a:pt x="152" y="20"/>
                  </a:lnTo>
                  <a:lnTo>
                    <a:pt x="162" y="38"/>
                  </a:lnTo>
                  <a:lnTo>
                    <a:pt x="176" y="36"/>
                  </a:lnTo>
                  <a:lnTo>
                    <a:pt x="184" y="28"/>
                  </a:ln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gray">
            <a:xfrm>
              <a:off x="2752" y="1796"/>
              <a:ext cx="82" cy="104"/>
            </a:xfrm>
            <a:custGeom>
              <a:avLst/>
              <a:gdLst>
                <a:gd name="T0" fmla="*/ 32 w 82"/>
                <a:gd name="T1" fmla="*/ 0 h 104"/>
                <a:gd name="T2" fmla="*/ 0 w 82"/>
                <a:gd name="T3" fmla="*/ 40 h 104"/>
                <a:gd name="T4" fmla="*/ 0 w 82"/>
                <a:gd name="T5" fmla="*/ 80 h 104"/>
                <a:gd name="T6" fmla="*/ 24 w 82"/>
                <a:gd name="T7" fmla="*/ 100 h 104"/>
                <a:gd name="T8" fmla="*/ 48 w 82"/>
                <a:gd name="T9" fmla="*/ 104 h 104"/>
                <a:gd name="T10" fmla="*/ 66 w 82"/>
                <a:gd name="T11" fmla="*/ 92 h 104"/>
                <a:gd name="T12" fmla="*/ 68 w 82"/>
                <a:gd name="T13" fmla="*/ 66 h 104"/>
                <a:gd name="T14" fmla="*/ 82 w 82"/>
                <a:gd name="T15" fmla="*/ 46 h 104"/>
                <a:gd name="T16" fmla="*/ 80 w 82"/>
                <a:gd name="T17" fmla="*/ 24 h 104"/>
                <a:gd name="T18" fmla="*/ 66 w 82"/>
                <a:gd name="T19" fmla="*/ 8 h 104"/>
                <a:gd name="T20" fmla="*/ 44 w 82"/>
                <a:gd name="T21" fmla="*/ 6 h 104"/>
                <a:gd name="T22" fmla="*/ 32 w 82"/>
                <a:gd name="T2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104">
                  <a:moveTo>
                    <a:pt x="32" y="0"/>
                  </a:moveTo>
                  <a:lnTo>
                    <a:pt x="0" y="40"/>
                  </a:lnTo>
                  <a:lnTo>
                    <a:pt x="0" y="80"/>
                  </a:lnTo>
                  <a:lnTo>
                    <a:pt x="24" y="100"/>
                  </a:lnTo>
                  <a:lnTo>
                    <a:pt x="48" y="104"/>
                  </a:lnTo>
                  <a:lnTo>
                    <a:pt x="66" y="92"/>
                  </a:lnTo>
                  <a:lnTo>
                    <a:pt x="68" y="66"/>
                  </a:lnTo>
                  <a:lnTo>
                    <a:pt x="82" y="46"/>
                  </a:lnTo>
                  <a:lnTo>
                    <a:pt x="80" y="24"/>
                  </a:lnTo>
                  <a:lnTo>
                    <a:pt x="66" y="8"/>
                  </a:lnTo>
                  <a:lnTo>
                    <a:pt x="44" y="6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gray">
            <a:xfrm>
              <a:off x="2752" y="1796"/>
              <a:ext cx="82" cy="104"/>
            </a:xfrm>
            <a:custGeom>
              <a:avLst/>
              <a:gdLst>
                <a:gd name="T0" fmla="*/ 32 w 82"/>
                <a:gd name="T1" fmla="*/ 0 h 104"/>
                <a:gd name="T2" fmla="*/ 0 w 82"/>
                <a:gd name="T3" fmla="*/ 40 h 104"/>
                <a:gd name="T4" fmla="*/ 0 w 82"/>
                <a:gd name="T5" fmla="*/ 80 h 104"/>
                <a:gd name="T6" fmla="*/ 24 w 82"/>
                <a:gd name="T7" fmla="*/ 100 h 104"/>
                <a:gd name="T8" fmla="*/ 48 w 82"/>
                <a:gd name="T9" fmla="*/ 104 h 104"/>
                <a:gd name="T10" fmla="*/ 66 w 82"/>
                <a:gd name="T11" fmla="*/ 92 h 104"/>
                <a:gd name="T12" fmla="*/ 68 w 82"/>
                <a:gd name="T13" fmla="*/ 66 h 104"/>
                <a:gd name="T14" fmla="*/ 82 w 82"/>
                <a:gd name="T15" fmla="*/ 46 h 104"/>
                <a:gd name="T16" fmla="*/ 80 w 82"/>
                <a:gd name="T17" fmla="*/ 24 h 104"/>
                <a:gd name="T18" fmla="*/ 66 w 82"/>
                <a:gd name="T19" fmla="*/ 8 h 104"/>
                <a:gd name="T20" fmla="*/ 44 w 82"/>
                <a:gd name="T21" fmla="*/ 6 h 104"/>
                <a:gd name="T22" fmla="*/ 32 w 82"/>
                <a:gd name="T2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104">
                  <a:moveTo>
                    <a:pt x="32" y="0"/>
                  </a:moveTo>
                  <a:lnTo>
                    <a:pt x="0" y="40"/>
                  </a:lnTo>
                  <a:lnTo>
                    <a:pt x="0" y="80"/>
                  </a:lnTo>
                  <a:lnTo>
                    <a:pt x="24" y="100"/>
                  </a:lnTo>
                  <a:lnTo>
                    <a:pt x="48" y="104"/>
                  </a:lnTo>
                  <a:lnTo>
                    <a:pt x="66" y="92"/>
                  </a:lnTo>
                  <a:lnTo>
                    <a:pt x="68" y="66"/>
                  </a:lnTo>
                  <a:lnTo>
                    <a:pt x="82" y="46"/>
                  </a:lnTo>
                  <a:lnTo>
                    <a:pt x="80" y="24"/>
                  </a:lnTo>
                  <a:lnTo>
                    <a:pt x="66" y="8"/>
                  </a:lnTo>
                  <a:lnTo>
                    <a:pt x="44" y="6"/>
                  </a:lnTo>
                  <a:lnTo>
                    <a:pt x="32" y="0"/>
                  </a:ln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gray">
            <a:xfrm>
              <a:off x="2756" y="1512"/>
              <a:ext cx="390" cy="456"/>
            </a:xfrm>
            <a:custGeom>
              <a:avLst/>
              <a:gdLst>
                <a:gd name="T0" fmla="*/ 138 w 390"/>
                <a:gd name="T1" fmla="*/ 32 h 456"/>
                <a:gd name="T2" fmla="*/ 108 w 390"/>
                <a:gd name="T3" fmla="*/ 52 h 456"/>
                <a:gd name="T4" fmla="*/ 80 w 390"/>
                <a:gd name="T5" fmla="*/ 76 h 456"/>
                <a:gd name="T6" fmla="*/ 46 w 390"/>
                <a:gd name="T7" fmla="*/ 92 h 456"/>
                <a:gd name="T8" fmla="*/ 10 w 390"/>
                <a:gd name="T9" fmla="*/ 126 h 456"/>
                <a:gd name="T10" fmla="*/ 12 w 390"/>
                <a:gd name="T11" fmla="*/ 142 h 456"/>
                <a:gd name="T12" fmla="*/ 38 w 390"/>
                <a:gd name="T13" fmla="*/ 168 h 456"/>
                <a:gd name="T14" fmla="*/ 44 w 390"/>
                <a:gd name="T15" fmla="*/ 186 h 456"/>
                <a:gd name="T16" fmla="*/ 16 w 390"/>
                <a:gd name="T17" fmla="*/ 186 h 456"/>
                <a:gd name="T18" fmla="*/ 0 w 390"/>
                <a:gd name="T19" fmla="*/ 204 h 456"/>
                <a:gd name="T20" fmla="*/ 0 w 390"/>
                <a:gd name="T21" fmla="*/ 224 h 456"/>
                <a:gd name="T22" fmla="*/ 28 w 390"/>
                <a:gd name="T23" fmla="*/ 258 h 456"/>
                <a:gd name="T24" fmla="*/ 28 w 390"/>
                <a:gd name="T25" fmla="*/ 286 h 456"/>
                <a:gd name="T26" fmla="*/ 40 w 390"/>
                <a:gd name="T27" fmla="*/ 290 h 456"/>
                <a:gd name="T28" fmla="*/ 62 w 390"/>
                <a:gd name="T29" fmla="*/ 294 h 456"/>
                <a:gd name="T30" fmla="*/ 78 w 390"/>
                <a:gd name="T31" fmla="*/ 308 h 456"/>
                <a:gd name="T32" fmla="*/ 78 w 390"/>
                <a:gd name="T33" fmla="*/ 330 h 456"/>
                <a:gd name="T34" fmla="*/ 64 w 390"/>
                <a:gd name="T35" fmla="*/ 350 h 456"/>
                <a:gd name="T36" fmla="*/ 62 w 390"/>
                <a:gd name="T37" fmla="*/ 376 h 456"/>
                <a:gd name="T38" fmla="*/ 86 w 390"/>
                <a:gd name="T39" fmla="*/ 376 h 456"/>
                <a:gd name="T40" fmla="*/ 92 w 390"/>
                <a:gd name="T41" fmla="*/ 412 h 456"/>
                <a:gd name="T42" fmla="*/ 102 w 390"/>
                <a:gd name="T43" fmla="*/ 434 h 456"/>
                <a:gd name="T44" fmla="*/ 108 w 390"/>
                <a:gd name="T45" fmla="*/ 440 h 456"/>
                <a:gd name="T46" fmla="*/ 130 w 390"/>
                <a:gd name="T47" fmla="*/ 450 h 456"/>
                <a:gd name="T48" fmla="*/ 162 w 390"/>
                <a:gd name="T49" fmla="*/ 456 h 456"/>
                <a:gd name="T50" fmla="*/ 192 w 390"/>
                <a:gd name="T51" fmla="*/ 448 h 456"/>
                <a:gd name="T52" fmla="*/ 206 w 390"/>
                <a:gd name="T53" fmla="*/ 416 h 456"/>
                <a:gd name="T54" fmla="*/ 218 w 390"/>
                <a:gd name="T55" fmla="*/ 396 h 456"/>
                <a:gd name="T56" fmla="*/ 230 w 390"/>
                <a:gd name="T57" fmla="*/ 392 h 456"/>
                <a:gd name="T58" fmla="*/ 234 w 390"/>
                <a:gd name="T59" fmla="*/ 374 h 456"/>
                <a:gd name="T60" fmla="*/ 212 w 390"/>
                <a:gd name="T61" fmla="*/ 364 h 456"/>
                <a:gd name="T62" fmla="*/ 182 w 390"/>
                <a:gd name="T63" fmla="*/ 360 h 456"/>
                <a:gd name="T64" fmla="*/ 170 w 390"/>
                <a:gd name="T65" fmla="*/ 340 h 456"/>
                <a:gd name="T66" fmla="*/ 180 w 390"/>
                <a:gd name="T67" fmla="*/ 318 h 456"/>
                <a:gd name="T68" fmla="*/ 188 w 390"/>
                <a:gd name="T69" fmla="*/ 288 h 456"/>
                <a:gd name="T70" fmla="*/ 182 w 390"/>
                <a:gd name="T71" fmla="*/ 256 h 456"/>
                <a:gd name="T72" fmla="*/ 170 w 390"/>
                <a:gd name="T73" fmla="*/ 244 h 456"/>
                <a:gd name="T74" fmla="*/ 184 w 390"/>
                <a:gd name="T75" fmla="*/ 218 h 456"/>
                <a:gd name="T76" fmla="*/ 232 w 390"/>
                <a:gd name="T77" fmla="*/ 176 h 456"/>
                <a:gd name="T78" fmla="*/ 272 w 390"/>
                <a:gd name="T79" fmla="*/ 156 h 456"/>
                <a:gd name="T80" fmla="*/ 284 w 390"/>
                <a:gd name="T81" fmla="*/ 140 h 456"/>
                <a:gd name="T82" fmla="*/ 298 w 390"/>
                <a:gd name="T83" fmla="*/ 148 h 456"/>
                <a:gd name="T84" fmla="*/ 302 w 390"/>
                <a:gd name="T85" fmla="*/ 162 h 456"/>
                <a:gd name="T86" fmla="*/ 326 w 390"/>
                <a:gd name="T87" fmla="*/ 168 h 456"/>
                <a:gd name="T88" fmla="*/ 348 w 390"/>
                <a:gd name="T89" fmla="*/ 152 h 456"/>
                <a:gd name="T90" fmla="*/ 348 w 390"/>
                <a:gd name="T91" fmla="*/ 120 h 456"/>
                <a:gd name="T92" fmla="*/ 364 w 390"/>
                <a:gd name="T93" fmla="*/ 98 h 456"/>
                <a:gd name="T94" fmla="*/ 390 w 390"/>
                <a:gd name="T95" fmla="*/ 70 h 456"/>
                <a:gd name="T96" fmla="*/ 370 w 390"/>
                <a:gd name="T97" fmla="*/ 62 h 456"/>
                <a:gd name="T98" fmla="*/ 334 w 390"/>
                <a:gd name="T99" fmla="*/ 42 h 456"/>
                <a:gd name="T100" fmla="*/ 302 w 390"/>
                <a:gd name="T101" fmla="*/ 40 h 456"/>
                <a:gd name="T102" fmla="*/ 302 w 390"/>
                <a:gd name="T103" fmla="*/ 24 h 456"/>
                <a:gd name="T104" fmla="*/ 284 w 390"/>
                <a:gd name="T105" fmla="*/ 8 h 456"/>
                <a:gd name="T106" fmla="*/ 258 w 390"/>
                <a:gd name="T107" fmla="*/ 6 h 456"/>
                <a:gd name="T108" fmla="*/ 254 w 390"/>
                <a:gd name="T109" fmla="*/ 14 h 456"/>
                <a:gd name="T110" fmla="*/ 224 w 390"/>
                <a:gd name="T111" fmla="*/ 22 h 456"/>
                <a:gd name="T112" fmla="*/ 222 w 390"/>
                <a:gd name="T113" fmla="*/ 12 h 456"/>
                <a:gd name="T114" fmla="*/ 214 w 390"/>
                <a:gd name="T115" fmla="*/ 0 h 456"/>
                <a:gd name="T116" fmla="*/ 198 w 390"/>
                <a:gd name="T117" fmla="*/ 12 h 456"/>
                <a:gd name="T118" fmla="*/ 184 w 390"/>
                <a:gd name="T119" fmla="*/ 38 h 456"/>
                <a:gd name="T120" fmla="*/ 160 w 390"/>
                <a:gd name="T121" fmla="*/ 42 h 456"/>
                <a:gd name="T122" fmla="*/ 138 w 390"/>
                <a:gd name="T123" fmla="*/ 32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90" h="456">
                  <a:moveTo>
                    <a:pt x="138" y="32"/>
                  </a:moveTo>
                  <a:lnTo>
                    <a:pt x="108" y="52"/>
                  </a:lnTo>
                  <a:lnTo>
                    <a:pt x="80" y="76"/>
                  </a:lnTo>
                  <a:lnTo>
                    <a:pt x="46" y="92"/>
                  </a:lnTo>
                  <a:lnTo>
                    <a:pt x="10" y="126"/>
                  </a:lnTo>
                  <a:lnTo>
                    <a:pt x="12" y="142"/>
                  </a:lnTo>
                  <a:lnTo>
                    <a:pt x="38" y="168"/>
                  </a:lnTo>
                  <a:lnTo>
                    <a:pt x="44" y="186"/>
                  </a:lnTo>
                  <a:lnTo>
                    <a:pt x="16" y="186"/>
                  </a:lnTo>
                  <a:lnTo>
                    <a:pt x="0" y="204"/>
                  </a:lnTo>
                  <a:lnTo>
                    <a:pt x="0" y="224"/>
                  </a:lnTo>
                  <a:lnTo>
                    <a:pt x="28" y="258"/>
                  </a:lnTo>
                  <a:lnTo>
                    <a:pt x="28" y="286"/>
                  </a:lnTo>
                  <a:lnTo>
                    <a:pt x="40" y="290"/>
                  </a:lnTo>
                  <a:lnTo>
                    <a:pt x="62" y="294"/>
                  </a:lnTo>
                  <a:lnTo>
                    <a:pt x="78" y="308"/>
                  </a:lnTo>
                  <a:lnTo>
                    <a:pt x="78" y="330"/>
                  </a:lnTo>
                  <a:lnTo>
                    <a:pt x="64" y="350"/>
                  </a:lnTo>
                  <a:lnTo>
                    <a:pt x="62" y="376"/>
                  </a:lnTo>
                  <a:lnTo>
                    <a:pt x="86" y="376"/>
                  </a:lnTo>
                  <a:lnTo>
                    <a:pt x="92" y="412"/>
                  </a:lnTo>
                  <a:lnTo>
                    <a:pt x="102" y="434"/>
                  </a:lnTo>
                  <a:lnTo>
                    <a:pt x="108" y="440"/>
                  </a:lnTo>
                  <a:lnTo>
                    <a:pt x="130" y="450"/>
                  </a:lnTo>
                  <a:lnTo>
                    <a:pt x="162" y="456"/>
                  </a:lnTo>
                  <a:lnTo>
                    <a:pt x="192" y="448"/>
                  </a:lnTo>
                  <a:lnTo>
                    <a:pt x="206" y="416"/>
                  </a:lnTo>
                  <a:lnTo>
                    <a:pt x="218" y="396"/>
                  </a:lnTo>
                  <a:lnTo>
                    <a:pt x="230" y="392"/>
                  </a:lnTo>
                  <a:lnTo>
                    <a:pt x="234" y="374"/>
                  </a:lnTo>
                  <a:lnTo>
                    <a:pt x="212" y="364"/>
                  </a:lnTo>
                  <a:lnTo>
                    <a:pt x="182" y="360"/>
                  </a:lnTo>
                  <a:lnTo>
                    <a:pt x="170" y="340"/>
                  </a:lnTo>
                  <a:lnTo>
                    <a:pt x="180" y="318"/>
                  </a:lnTo>
                  <a:lnTo>
                    <a:pt x="188" y="288"/>
                  </a:lnTo>
                  <a:lnTo>
                    <a:pt x="182" y="256"/>
                  </a:lnTo>
                  <a:lnTo>
                    <a:pt x="170" y="244"/>
                  </a:lnTo>
                  <a:lnTo>
                    <a:pt x="184" y="218"/>
                  </a:lnTo>
                  <a:lnTo>
                    <a:pt x="232" y="176"/>
                  </a:lnTo>
                  <a:lnTo>
                    <a:pt x="272" y="156"/>
                  </a:lnTo>
                  <a:lnTo>
                    <a:pt x="284" y="140"/>
                  </a:lnTo>
                  <a:lnTo>
                    <a:pt x="298" y="148"/>
                  </a:lnTo>
                  <a:lnTo>
                    <a:pt x="302" y="162"/>
                  </a:lnTo>
                  <a:lnTo>
                    <a:pt x="326" y="168"/>
                  </a:lnTo>
                  <a:lnTo>
                    <a:pt x="348" y="152"/>
                  </a:lnTo>
                  <a:lnTo>
                    <a:pt x="348" y="120"/>
                  </a:lnTo>
                  <a:lnTo>
                    <a:pt x="364" y="98"/>
                  </a:lnTo>
                  <a:lnTo>
                    <a:pt x="390" y="70"/>
                  </a:lnTo>
                  <a:lnTo>
                    <a:pt x="370" y="62"/>
                  </a:lnTo>
                  <a:lnTo>
                    <a:pt x="334" y="42"/>
                  </a:lnTo>
                  <a:lnTo>
                    <a:pt x="302" y="40"/>
                  </a:lnTo>
                  <a:lnTo>
                    <a:pt x="302" y="24"/>
                  </a:lnTo>
                  <a:lnTo>
                    <a:pt x="284" y="8"/>
                  </a:lnTo>
                  <a:lnTo>
                    <a:pt x="258" y="6"/>
                  </a:lnTo>
                  <a:lnTo>
                    <a:pt x="254" y="14"/>
                  </a:lnTo>
                  <a:lnTo>
                    <a:pt x="224" y="22"/>
                  </a:lnTo>
                  <a:lnTo>
                    <a:pt x="222" y="12"/>
                  </a:lnTo>
                  <a:lnTo>
                    <a:pt x="214" y="0"/>
                  </a:lnTo>
                  <a:lnTo>
                    <a:pt x="198" y="12"/>
                  </a:lnTo>
                  <a:lnTo>
                    <a:pt x="184" y="38"/>
                  </a:lnTo>
                  <a:lnTo>
                    <a:pt x="160" y="42"/>
                  </a:lnTo>
                  <a:lnTo>
                    <a:pt x="138" y="32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7" name="Freeform 52"/>
            <p:cNvSpPr>
              <a:spLocks/>
            </p:cNvSpPr>
            <p:nvPr/>
          </p:nvSpPr>
          <p:spPr bwMode="gray">
            <a:xfrm>
              <a:off x="2756" y="1512"/>
              <a:ext cx="390" cy="456"/>
            </a:xfrm>
            <a:custGeom>
              <a:avLst/>
              <a:gdLst>
                <a:gd name="T0" fmla="*/ 138 w 390"/>
                <a:gd name="T1" fmla="*/ 32 h 456"/>
                <a:gd name="T2" fmla="*/ 108 w 390"/>
                <a:gd name="T3" fmla="*/ 52 h 456"/>
                <a:gd name="T4" fmla="*/ 80 w 390"/>
                <a:gd name="T5" fmla="*/ 76 h 456"/>
                <a:gd name="T6" fmla="*/ 46 w 390"/>
                <a:gd name="T7" fmla="*/ 92 h 456"/>
                <a:gd name="T8" fmla="*/ 10 w 390"/>
                <a:gd name="T9" fmla="*/ 126 h 456"/>
                <a:gd name="T10" fmla="*/ 12 w 390"/>
                <a:gd name="T11" fmla="*/ 142 h 456"/>
                <a:gd name="T12" fmla="*/ 38 w 390"/>
                <a:gd name="T13" fmla="*/ 168 h 456"/>
                <a:gd name="T14" fmla="*/ 44 w 390"/>
                <a:gd name="T15" fmla="*/ 186 h 456"/>
                <a:gd name="T16" fmla="*/ 16 w 390"/>
                <a:gd name="T17" fmla="*/ 186 h 456"/>
                <a:gd name="T18" fmla="*/ 0 w 390"/>
                <a:gd name="T19" fmla="*/ 204 h 456"/>
                <a:gd name="T20" fmla="*/ 0 w 390"/>
                <a:gd name="T21" fmla="*/ 224 h 456"/>
                <a:gd name="T22" fmla="*/ 28 w 390"/>
                <a:gd name="T23" fmla="*/ 258 h 456"/>
                <a:gd name="T24" fmla="*/ 28 w 390"/>
                <a:gd name="T25" fmla="*/ 286 h 456"/>
                <a:gd name="T26" fmla="*/ 40 w 390"/>
                <a:gd name="T27" fmla="*/ 290 h 456"/>
                <a:gd name="T28" fmla="*/ 62 w 390"/>
                <a:gd name="T29" fmla="*/ 294 h 456"/>
                <a:gd name="T30" fmla="*/ 78 w 390"/>
                <a:gd name="T31" fmla="*/ 308 h 456"/>
                <a:gd name="T32" fmla="*/ 78 w 390"/>
                <a:gd name="T33" fmla="*/ 330 h 456"/>
                <a:gd name="T34" fmla="*/ 64 w 390"/>
                <a:gd name="T35" fmla="*/ 350 h 456"/>
                <a:gd name="T36" fmla="*/ 62 w 390"/>
                <a:gd name="T37" fmla="*/ 376 h 456"/>
                <a:gd name="T38" fmla="*/ 86 w 390"/>
                <a:gd name="T39" fmla="*/ 376 h 456"/>
                <a:gd name="T40" fmla="*/ 92 w 390"/>
                <a:gd name="T41" fmla="*/ 412 h 456"/>
                <a:gd name="T42" fmla="*/ 102 w 390"/>
                <a:gd name="T43" fmla="*/ 434 h 456"/>
                <a:gd name="T44" fmla="*/ 108 w 390"/>
                <a:gd name="T45" fmla="*/ 440 h 456"/>
                <a:gd name="T46" fmla="*/ 130 w 390"/>
                <a:gd name="T47" fmla="*/ 450 h 456"/>
                <a:gd name="T48" fmla="*/ 162 w 390"/>
                <a:gd name="T49" fmla="*/ 456 h 456"/>
                <a:gd name="T50" fmla="*/ 192 w 390"/>
                <a:gd name="T51" fmla="*/ 448 h 456"/>
                <a:gd name="T52" fmla="*/ 206 w 390"/>
                <a:gd name="T53" fmla="*/ 416 h 456"/>
                <a:gd name="T54" fmla="*/ 218 w 390"/>
                <a:gd name="T55" fmla="*/ 396 h 456"/>
                <a:gd name="T56" fmla="*/ 230 w 390"/>
                <a:gd name="T57" fmla="*/ 392 h 456"/>
                <a:gd name="T58" fmla="*/ 234 w 390"/>
                <a:gd name="T59" fmla="*/ 374 h 456"/>
                <a:gd name="T60" fmla="*/ 212 w 390"/>
                <a:gd name="T61" fmla="*/ 364 h 456"/>
                <a:gd name="T62" fmla="*/ 182 w 390"/>
                <a:gd name="T63" fmla="*/ 360 h 456"/>
                <a:gd name="T64" fmla="*/ 170 w 390"/>
                <a:gd name="T65" fmla="*/ 340 h 456"/>
                <a:gd name="T66" fmla="*/ 180 w 390"/>
                <a:gd name="T67" fmla="*/ 318 h 456"/>
                <a:gd name="T68" fmla="*/ 188 w 390"/>
                <a:gd name="T69" fmla="*/ 288 h 456"/>
                <a:gd name="T70" fmla="*/ 182 w 390"/>
                <a:gd name="T71" fmla="*/ 256 h 456"/>
                <a:gd name="T72" fmla="*/ 170 w 390"/>
                <a:gd name="T73" fmla="*/ 244 h 456"/>
                <a:gd name="T74" fmla="*/ 184 w 390"/>
                <a:gd name="T75" fmla="*/ 218 h 456"/>
                <a:gd name="T76" fmla="*/ 232 w 390"/>
                <a:gd name="T77" fmla="*/ 176 h 456"/>
                <a:gd name="T78" fmla="*/ 272 w 390"/>
                <a:gd name="T79" fmla="*/ 156 h 456"/>
                <a:gd name="T80" fmla="*/ 284 w 390"/>
                <a:gd name="T81" fmla="*/ 140 h 456"/>
                <a:gd name="T82" fmla="*/ 298 w 390"/>
                <a:gd name="T83" fmla="*/ 148 h 456"/>
                <a:gd name="T84" fmla="*/ 302 w 390"/>
                <a:gd name="T85" fmla="*/ 162 h 456"/>
                <a:gd name="T86" fmla="*/ 326 w 390"/>
                <a:gd name="T87" fmla="*/ 168 h 456"/>
                <a:gd name="T88" fmla="*/ 348 w 390"/>
                <a:gd name="T89" fmla="*/ 152 h 456"/>
                <a:gd name="T90" fmla="*/ 348 w 390"/>
                <a:gd name="T91" fmla="*/ 120 h 456"/>
                <a:gd name="T92" fmla="*/ 364 w 390"/>
                <a:gd name="T93" fmla="*/ 98 h 456"/>
                <a:gd name="T94" fmla="*/ 390 w 390"/>
                <a:gd name="T95" fmla="*/ 70 h 456"/>
                <a:gd name="T96" fmla="*/ 370 w 390"/>
                <a:gd name="T97" fmla="*/ 62 h 456"/>
                <a:gd name="T98" fmla="*/ 334 w 390"/>
                <a:gd name="T99" fmla="*/ 42 h 456"/>
                <a:gd name="T100" fmla="*/ 302 w 390"/>
                <a:gd name="T101" fmla="*/ 40 h 456"/>
                <a:gd name="T102" fmla="*/ 302 w 390"/>
                <a:gd name="T103" fmla="*/ 24 h 456"/>
                <a:gd name="T104" fmla="*/ 284 w 390"/>
                <a:gd name="T105" fmla="*/ 8 h 456"/>
                <a:gd name="T106" fmla="*/ 258 w 390"/>
                <a:gd name="T107" fmla="*/ 6 h 456"/>
                <a:gd name="T108" fmla="*/ 254 w 390"/>
                <a:gd name="T109" fmla="*/ 14 h 456"/>
                <a:gd name="T110" fmla="*/ 224 w 390"/>
                <a:gd name="T111" fmla="*/ 22 h 456"/>
                <a:gd name="T112" fmla="*/ 222 w 390"/>
                <a:gd name="T113" fmla="*/ 12 h 456"/>
                <a:gd name="T114" fmla="*/ 214 w 390"/>
                <a:gd name="T115" fmla="*/ 0 h 456"/>
                <a:gd name="T116" fmla="*/ 198 w 390"/>
                <a:gd name="T117" fmla="*/ 12 h 456"/>
                <a:gd name="T118" fmla="*/ 184 w 390"/>
                <a:gd name="T119" fmla="*/ 38 h 456"/>
                <a:gd name="T120" fmla="*/ 160 w 390"/>
                <a:gd name="T121" fmla="*/ 42 h 456"/>
                <a:gd name="T122" fmla="*/ 138 w 390"/>
                <a:gd name="T123" fmla="*/ 32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90" h="456">
                  <a:moveTo>
                    <a:pt x="138" y="32"/>
                  </a:moveTo>
                  <a:lnTo>
                    <a:pt x="108" y="52"/>
                  </a:lnTo>
                  <a:lnTo>
                    <a:pt x="80" y="76"/>
                  </a:lnTo>
                  <a:lnTo>
                    <a:pt x="46" y="92"/>
                  </a:lnTo>
                  <a:lnTo>
                    <a:pt x="10" y="126"/>
                  </a:lnTo>
                  <a:lnTo>
                    <a:pt x="12" y="142"/>
                  </a:lnTo>
                  <a:lnTo>
                    <a:pt x="38" y="168"/>
                  </a:lnTo>
                  <a:lnTo>
                    <a:pt x="44" y="186"/>
                  </a:lnTo>
                  <a:lnTo>
                    <a:pt x="16" y="186"/>
                  </a:lnTo>
                  <a:lnTo>
                    <a:pt x="0" y="204"/>
                  </a:lnTo>
                  <a:lnTo>
                    <a:pt x="0" y="224"/>
                  </a:lnTo>
                  <a:lnTo>
                    <a:pt x="28" y="258"/>
                  </a:lnTo>
                  <a:lnTo>
                    <a:pt x="28" y="286"/>
                  </a:lnTo>
                  <a:lnTo>
                    <a:pt x="40" y="290"/>
                  </a:lnTo>
                  <a:lnTo>
                    <a:pt x="62" y="294"/>
                  </a:lnTo>
                  <a:lnTo>
                    <a:pt x="78" y="308"/>
                  </a:lnTo>
                  <a:lnTo>
                    <a:pt x="78" y="330"/>
                  </a:lnTo>
                  <a:lnTo>
                    <a:pt x="64" y="350"/>
                  </a:lnTo>
                  <a:lnTo>
                    <a:pt x="62" y="376"/>
                  </a:lnTo>
                  <a:lnTo>
                    <a:pt x="86" y="376"/>
                  </a:lnTo>
                  <a:lnTo>
                    <a:pt x="92" y="412"/>
                  </a:lnTo>
                  <a:lnTo>
                    <a:pt x="102" y="434"/>
                  </a:lnTo>
                  <a:lnTo>
                    <a:pt x="108" y="440"/>
                  </a:lnTo>
                  <a:lnTo>
                    <a:pt x="130" y="450"/>
                  </a:lnTo>
                  <a:lnTo>
                    <a:pt x="162" y="456"/>
                  </a:lnTo>
                  <a:lnTo>
                    <a:pt x="192" y="448"/>
                  </a:lnTo>
                  <a:lnTo>
                    <a:pt x="206" y="416"/>
                  </a:lnTo>
                  <a:lnTo>
                    <a:pt x="218" y="396"/>
                  </a:lnTo>
                  <a:lnTo>
                    <a:pt x="230" y="392"/>
                  </a:lnTo>
                  <a:lnTo>
                    <a:pt x="234" y="374"/>
                  </a:lnTo>
                  <a:lnTo>
                    <a:pt x="212" y="364"/>
                  </a:lnTo>
                  <a:lnTo>
                    <a:pt x="182" y="360"/>
                  </a:lnTo>
                  <a:lnTo>
                    <a:pt x="170" y="340"/>
                  </a:lnTo>
                  <a:lnTo>
                    <a:pt x="180" y="318"/>
                  </a:lnTo>
                  <a:lnTo>
                    <a:pt x="188" y="288"/>
                  </a:lnTo>
                  <a:lnTo>
                    <a:pt x="182" y="256"/>
                  </a:lnTo>
                  <a:lnTo>
                    <a:pt x="170" y="244"/>
                  </a:lnTo>
                  <a:lnTo>
                    <a:pt x="184" y="218"/>
                  </a:lnTo>
                  <a:lnTo>
                    <a:pt x="232" y="176"/>
                  </a:lnTo>
                  <a:lnTo>
                    <a:pt x="272" y="156"/>
                  </a:lnTo>
                  <a:lnTo>
                    <a:pt x="284" y="140"/>
                  </a:lnTo>
                  <a:lnTo>
                    <a:pt x="298" y="148"/>
                  </a:lnTo>
                  <a:lnTo>
                    <a:pt x="302" y="162"/>
                  </a:lnTo>
                  <a:lnTo>
                    <a:pt x="326" y="168"/>
                  </a:lnTo>
                  <a:lnTo>
                    <a:pt x="348" y="152"/>
                  </a:lnTo>
                  <a:lnTo>
                    <a:pt x="348" y="120"/>
                  </a:lnTo>
                  <a:lnTo>
                    <a:pt x="364" y="98"/>
                  </a:lnTo>
                  <a:lnTo>
                    <a:pt x="390" y="70"/>
                  </a:lnTo>
                  <a:lnTo>
                    <a:pt x="370" y="62"/>
                  </a:lnTo>
                  <a:lnTo>
                    <a:pt x="334" y="42"/>
                  </a:lnTo>
                  <a:lnTo>
                    <a:pt x="302" y="40"/>
                  </a:lnTo>
                  <a:lnTo>
                    <a:pt x="302" y="24"/>
                  </a:lnTo>
                  <a:lnTo>
                    <a:pt x="284" y="8"/>
                  </a:lnTo>
                  <a:lnTo>
                    <a:pt x="258" y="6"/>
                  </a:lnTo>
                  <a:lnTo>
                    <a:pt x="254" y="14"/>
                  </a:lnTo>
                  <a:lnTo>
                    <a:pt x="224" y="22"/>
                  </a:lnTo>
                  <a:lnTo>
                    <a:pt x="222" y="12"/>
                  </a:lnTo>
                  <a:lnTo>
                    <a:pt x="214" y="0"/>
                  </a:lnTo>
                  <a:lnTo>
                    <a:pt x="198" y="12"/>
                  </a:lnTo>
                  <a:lnTo>
                    <a:pt x="184" y="38"/>
                  </a:lnTo>
                  <a:lnTo>
                    <a:pt x="160" y="42"/>
                  </a:lnTo>
                  <a:lnTo>
                    <a:pt x="138" y="32"/>
                  </a:ln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9" name="Freeform 53"/>
            <p:cNvSpPr>
              <a:spLocks/>
            </p:cNvSpPr>
            <p:nvPr/>
          </p:nvSpPr>
          <p:spPr bwMode="gray">
            <a:xfrm>
              <a:off x="2926" y="1542"/>
              <a:ext cx="522" cy="594"/>
            </a:xfrm>
            <a:custGeom>
              <a:avLst/>
              <a:gdLst>
                <a:gd name="T0" fmla="*/ 432 w 522"/>
                <a:gd name="T1" fmla="*/ 2 h 594"/>
                <a:gd name="T2" fmla="*/ 388 w 522"/>
                <a:gd name="T3" fmla="*/ 42 h 594"/>
                <a:gd name="T4" fmla="*/ 344 w 522"/>
                <a:gd name="T5" fmla="*/ 32 h 594"/>
                <a:gd name="T6" fmla="*/ 302 w 522"/>
                <a:gd name="T7" fmla="*/ 36 h 594"/>
                <a:gd name="T8" fmla="*/ 230 w 522"/>
                <a:gd name="T9" fmla="*/ 40 h 594"/>
                <a:gd name="T10" fmla="*/ 178 w 522"/>
                <a:gd name="T11" fmla="*/ 90 h 594"/>
                <a:gd name="T12" fmla="*/ 156 w 522"/>
                <a:gd name="T13" fmla="*/ 138 h 594"/>
                <a:gd name="T14" fmla="*/ 128 w 522"/>
                <a:gd name="T15" fmla="*/ 118 h 594"/>
                <a:gd name="T16" fmla="*/ 102 w 522"/>
                <a:gd name="T17" fmla="*/ 126 h 594"/>
                <a:gd name="T18" fmla="*/ 14 w 522"/>
                <a:gd name="T19" fmla="*/ 188 h 594"/>
                <a:gd name="T20" fmla="*/ 12 w 522"/>
                <a:gd name="T21" fmla="*/ 226 h 594"/>
                <a:gd name="T22" fmla="*/ 10 w 522"/>
                <a:gd name="T23" fmla="*/ 288 h 594"/>
                <a:gd name="T24" fmla="*/ 12 w 522"/>
                <a:gd name="T25" fmla="*/ 330 h 594"/>
                <a:gd name="T26" fmla="*/ 64 w 522"/>
                <a:gd name="T27" fmla="*/ 344 h 594"/>
                <a:gd name="T28" fmla="*/ 48 w 522"/>
                <a:gd name="T29" fmla="*/ 366 h 594"/>
                <a:gd name="T30" fmla="*/ 22 w 522"/>
                <a:gd name="T31" fmla="*/ 418 h 594"/>
                <a:gd name="T32" fmla="*/ 18 w 522"/>
                <a:gd name="T33" fmla="*/ 442 h 594"/>
                <a:gd name="T34" fmla="*/ 8 w 522"/>
                <a:gd name="T35" fmla="*/ 474 h 594"/>
                <a:gd name="T36" fmla="*/ 46 w 522"/>
                <a:gd name="T37" fmla="*/ 492 h 594"/>
                <a:gd name="T38" fmla="*/ 92 w 522"/>
                <a:gd name="T39" fmla="*/ 506 h 594"/>
                <a:gd name="T40" fmla="*/ 108 w 522"/>
                <a:gd name="T41" fmla="*/ 558 h 594"/>
                <a:gd name="T42" fmla="*/ 162 w 522"/>
                <a:gd name="T43" fmla="*/ 566 h 594"/>
                <a:gd name="T44" fmla="*/ 166 w 522"/>
                <a:gd name="T45" fmla="*/ 534 h 594"/>
                <a:gd name="T46" fmla="*/ 158 w 522"/>
                <a:gd name="T47" fmla="*/ 474 h 594"/>
                <a:gd name="T48" fmla="*/ 204 w 522"/>
                <a:gd name="T49" fmla="*/ 444 h 594"/>
                <a:gd name="T50" fmla="*/ 260 w 522"/>
                <a:gd name="T51" fmla="*/ 424 h 594"/>
                <a:gd name="T52" fmla="*/ 274 w 522"/>
                <a:gd name="T53" fmla="*/ 458 h 594"/>
                <a:gd name="T54" fmla="*/ 254 w 522"/>
                <a:gd name="T55" fmla="*/ 506 h 594"/>
                <a:gd name="T56" fmla="*/ 226 w 522"/>
                <a:gd name="T57" fmla="*/ 542 h 594"/>
                <a:gd name="T58" fmla="*/ 210 w 522"/>
                <a:gd name="T59" fmla="*/ 560 h 594"/>
                <a:gd name="T60" fmla="*/ 270 w 522"/>
                <a:gd name="T61" fmla="*/ 588 h 594"/>
                <a:gd name="T62" fmla="*/ 306 w 522"/>
                <a:gd name="T63" fmla="*/ 582 h 594"/>
                <a:gd name="T64" fmla="*/ 358 w 522"/>
                <a:gd name="T65" fmla="*/ 558 h 594"/>
                <a:gd name="T66" fmla="*/ 408 w 522"/>
                <a:gd name="T67" fmla="*/ 528 h 594"/>
                <a:gd name="T68" fmla="*/ 448 w 522"/>
                <a:gd name="T69" fmla="*/ 558 h 594"/>
                <a:gd name="T70" fmla="*/ 490 w 522"/>
                <a:gd name="T71" fmla="*/ 564 h 594"/>
                <a:gd name="T72" fmla="*/ 504 w 522"/>
                <a:gd name="T73" fmla="*/ 488 h 594"/>
                <a:gd name="T74" fmla="*/ 516 w 522"/>
                <a:gd name="T75" fmla="*/ 446 h 594"/>
                <a:gd name="T76" fmla="*/ 520 w 522"/>
                <a:gd name="T77" fmla="*/ 398 h 594"/>
                <a:gd name="T78" fmla="*/ 484 w 522"/>
                <a:gd name="T79" fmla="*/ 416 h 594"/>
                <a:gd name="T80" fmla="*/ 474 w 522"/>
                <a:gd name="T81" fmla="*/ 392 h 594"/>
                <a:gd name="T82" fmla="*/ 464 w 522"/>
                <a:gd name="T83" fmla="*/ 356 h 594"/>
                <a:gd name="T84" fmla="*/ 478 w 522"/>
                <a:gd name="T85" fmla="*/ 266 h 594"/>
                <a:gd name="T86" fmla="*/ 492 w 522"/>
                <a:gd name="T87" fmla="*/ 168 h 594"/>
                <a:gd name="T88" fmla="*/ 474 w 522"/>
                <a:gd name="T89" fmla="*/ 106 h 594"/>
                <a:gd name="T90" fmla="*/ 474 w 522"/>
                <a:gd name="T91" fmla="*/ 34 h 594"/>
                <a:gd name="T92" fmla="*/ 448 w 522"/>
                <a:gd name="T93" fmla="*/ 0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2" h="594">
                  <a:moveTo>
                    <a:pt x="448" y="0"/>
                  </a:moveTo>
                  <a:lnTo>
                    <a:pt x="432" y="2"/>
                  </a:lnTo>
                  <a:lnTo>
                    <a:pt x="408" y="28"/>
                  </a:lnTo>
                  <a:lnTo>
                    <a:pt x="388" y="42"/>
                  </a:lnTo>
                  <a:lnTo>
                    <a:pt x="366" y="34"/>
                  </a:lnTo>
                  <a:lnTo>
                    <a:pt x="344" y="32"/>
                  </a:lnTo>
                  <a:lnTo>
                    <a:pt x="314" y="44"/>
                  </a:lnTo>
                  <a:lnTo>
                    <a:pt x="302" y="36"/>
                  </a:lnTo>
                  <a:lnTo>
                    <a:pt x="274" y="36"/>
                  </a:lnTo>
                  <a:lnTo>
                    <a:pt x="230" y="40"/>
                  </a:lnTo>
                  <a:lnTo>
                    <a:pt x="220" y="40"/>
                  </a:lnTo>
                  <a:lnTo>
                    <a:pt x="178" y="90"/>
                  </a:lnTo>
                  <a:lnTo>
                    <a:pt x="178" y="122"/>
                  </a:lnTo>
                  <a:lnTo>
                    <a:pt x="156" y="138"/>
                  </a:lnTo>
                  <a:lnTo>
                    <a:pt x="132" y="132"/>
                  </a:lnTo>
                  <a:lnTo>
                    <a:pt x="128" y="118"/>
                  </a:lnTo>
                  <a:lnTo>
                    <a:pt x="114" y="110"/>
                  </a:lnTo>
                  <a:lnTo>
                    <a:pt x="102" y="126"/>
                  </a:lnTo>
                  <a:lnTo>
                    <a:pt x="64" y="146"/>
                  </a:lnTo>
                  <a:lnTo>
                    <a:pt x="14" y="188"/>
                  </a:lnTo>
                  <a:lnTo>
                    <a:pt x="0" y="214"/>
                  </a:lnTo>
                  <a:lnTo>
                    <a:pt x="12" y="226"/>
                  </a:lnTo>
                  <a:lnTo>
                    <a:pt x="18" y="258"/>
                  </a:lnTo>
                  <a:lnTo>
                    <a:pt x="10" y="288"/>
                  </a:lnTo>
                  <a:lnTo>
                    <a:pt x="0" y="310"/>
                  </a:lnTo>
                  <a:lnTo>
                    <a:pt x="12" y="330"/>
                  </a:lnTo>
                  <a:lnTo>
                    <a:pt x="42" y="334"/>
                  </a:lnTo>
                  <a:lnTo>
                    <a:pt x="64" y="344"/>
                  </a:lnTo>
                  <a:lnTo>
                    <a:pt x="60" y="362"/>
                  </a:lnTo>
                  <a:lnTo>
                    <a:pt x="48" y="366"/>
                  </a:lnTo>
                  <a:lnTo>
                    <a:pt x="36" y="386"/>
                  </a:lnTo>
                  <a:lnTo>
                    <a:pt x="22" y="418"/>
                  </a:lnTo>
                  <a:lnTo>
                    <a:pt x="8" y="422"/>
                  </a:lnTo>
                  <a:lnTo>
                    <a:pt x="18" y="442"/>
                  </a:lnTo>
                  <a:lnTo>
                    <a:pt x="16" y="460"/>
                  </a:lnTo>
                  <a:lnTo>
                    <a:pt x="8" y="474"/>
                  </a:lnTo>
                  <a:lnTo>
                    <a:pt x="36" y="482"/>
                  </a:lnTo>
                  <a:lnTo>
                    <a:pt x="46" y="492"/>
                  </a:lnTo>
                  <a:lnTo>
                    <a:pt x="76" y="492"/>
                  </a:lnTo>
                  <a:lnTo>
                    <a:pt x="92" y="506"/>
                  </a:lnTo>
                  <a:lnTo>
                    <a:pt x="108" y="530"/>
                  </a:lnTo>
                  <a:lnTo>
                    <a:pt x="108" y="558"/>
                  </a:lnTo>
                  <a:lnTo>
                    <a:pt x="126" y="568"/>
                  </a:lnTo>
                  <a:lnTo>
                    <a:pt x="162" y="566"/>
                  </a:lnTo>
                  <a:lnTo>
                    <a:pt x="156" y="548"/>
                  </a:lnTo>
                  <a:lnTo>
                    <a:pt x="166" y="534"/>
                  </a:lnTo>
                  <a:lnTo>
                    <a:pt x="168" y="486"/>
                  </a:lnTo>
                  <a:lnTo>
                    <a:pt x="158" y="474"/>
                  </a:lnTo>
                  <a:lnTo>
                    <a:pt x="178" y="448"/>
                  </a:lnTo>
                  <a:lnTo>
                    <a:pt x="204" y="444"/>
                  </a:lnTo>
                  <a:lnTo>
                    <a:pt x="220" y="424"/>
                  </a:lnTo>
                  <a:lnTo>
                    <a:pt x="260" y="424"/>
                  </a:lnTo>
                  <a:lnTo>
                    <a:pt x="274" y="438"/>
                  </a:lnTo>
                  <a:lnTo>
                    <a:pt x="274" y="458"/>
                  </a:lnTo>
                  <a:lnTo>
                    <a:pt x="280" y="474"/>
                  </a:lnTo>
                  <a:lnTo>
                    <a:pt x="254" y="506"/>
                  </a:lnTo>
                  <a:lnTo>
                    <a:pt x="248" y="528"/>
                  </a:lnTo>
                  <a:lnTo>
                    <a:pt x="226" y="542"/>
                  </a:lnTo>
                  <a:lnTo>
                    <a:pt x="214" y="542"/>
                  </a:lnTo>
                  <a:lnTo>
                    <a:pt x="210" y="560"/>
                  </a:lnTo>
                  <a:lnTo>
                    <a:pt x="232" y="582"/>
                  </a:lnTo>
                  <a:lnTo>
                    <a:pt x="270" y="588"/>
                  </a:lnTo>
                  <a:lnTo>
                    <a:pt x="292" y="594"/>
                  </a:lnTo>
                  <a:lnTo>
                    <a:pt x="306" y="582"/>
                  </a:lnTo>
                  <a:lnTo>
                    <a:pt x="330" y="556"/>
                  </a:lnTo>
                  <a:lnTo>
                    <a:pt x="358" y="558"/>
                  </a:lnTo>
                  <a:lnTo>
                    <a:pt x="378" y="540"/>
                  </a:lnTo>
                  <a:lnTo>
                    <a:pt x="408" y="528"/>
                  </a:lnTo>
                  <a:lnTo>
                    <a:pt x="428" y="542"/>
                  </a:lnTo>
                  <a:lnTo>
                    <a:pt x="448" y="558"/>
                  </a:lnTo>
                  <a:lnTo>
                    <a:pt x="470" y="542"/>
                  </a:lnTo>
                  <a:lnTo>
                    <a:pt x="490" y="564"/>
                  </a:lnTo>
                  <a:lnTo>
                    <a:pt x="498" y="544"/>
                  </a:lnTo>
                  <a:lnTo>
                    <a:pt x="504" y="488"/>
                  </a:lnTo>
                  <a:lnTo>
                    <a:pt x="514" y="480"/>
                  </a:lnTo>
                  <a:lnTo>
                    <a:pt x="516" y="446"/>
                  </a:lnTo>
                  <a:lnTo>
                    <a:pt x="522" y="434"/>
                  </a:lnTo>
                  <a:lnTo>
                    <a:pt x="520" y="398"/>
                  </a:lnTo>
                  <a:lnTo>
                    <a:pt x="510" y="390"/>
                  </a:lnTo>
                  <a:lnTo>
                    <a:pt x="484" y="416"/>
                  </a:lnTo>
                  <a:lnTo>
                    <a:pt x="466" y="416"/>
                  </a:lnTo>
                  <a:lnTo>
                    <a:pt x="474" y="392"/>
                  </a:lnTo>
                  <a:lnTo>
                    <a:pt x="474" y="372"/>
                  </a:lnTo>
                  <a:lnTo>
                    <a:pt x="464" y="356"/>
                  </a:lnTo>
                  <a:lnTo>
                    <a:pt x="464" y="290"/>
                  </a:lnTo>
                  <a:lnTo>
                    <a:pt x="478" y="266"/>
                  </a:lnTo>
                  <a:lnTo>
                    <a:pt x="474" y="184"/>
                  </a:lnTo>
                  <a:lnTo>
                    <a:pt x="492" y="168"/>
                  </a:lnTo>
                  <a:lnTo>
                    <a:pt x="486" y="124"/>
                  </a:lnTo>
                  <a:lnTo>
                    <a:pt x="474" y="106"/>
                  </a:lnTo>
                  <a:lnTo>
                    <a:pt x="466" y="60"/>
                  </a:lnTo>
                  <a:lnTo>
                    <a:pt x="474" y="34"/>
                  </a:lnTo>
                  <a:lnTo>
                    <a:pt x="456" y="12"/>
                  </a:lnTo>
                  <a:lnTo>
                    <a:pt x="448" y="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54"/>
            <p:cNvSpPr>
              <a:spLocks/>
            </p:cNvSpPr>
            <p:nvPr/>
          </p:nvSpPr>
          <p:spPr bwMode="gray">
            <a:xfrm>
              <a:off x="2926" y="1542"/>
              <a:ext cx="522" cy="594"/>
            </a:xfrm>
            <a:custGeom>
              <a:avLst/>
              <a:gdLst>
                <a:gd name="T0" fmla="*/ 432 w 522"/>
                <a:gd name="T1" fmla="*/ 2 h 594"/>
                <a:gd name="T2" fmla="*/ 388 w 522"/>
                <a:gd name="T3" fmla="*/ 42 h 594"/>
                <a:gd name="T4" fmla="*/ 344 w 522"/>
                <a:gd name="T5" fmla="*/ 32 h 594"/>
                <a:gd name="T6" fmla="*/ 302 w 522"/>
                <a:gd name="T7" fmla="*/ 36 h 594"/>
                <a:gd name="T8" fmla="*/ 230 w 522"/>
                <a:gd name="T9" fmla="*/ 40 h 594"/>
                <a:gd name="T10" fmla="*/ 178 w 522"/>
                <a:gd name="T11" fmla="*/ 90 h 594"/>
                <a:gd name="T12" fmla="*/ 156 w 522"/>
                <a:gd name="T13" fmla="*/ 138 h 594"/>
                <a:gd name="T14" fmla="*/ 128 w 522"/>
                <a:gd name="T15" fmla="*/ 118 h 594"/>
                <a:gd name="T16" fmla="*/ 102 w 522"/>
                <a:gd name="T17" fmla="*/ 126 h 594"/>
                <a:gd name="T18" fmla="*/ 14 w 522"/>
                <a:gd name="T19" fmla="*/ 188 h 594"/>
                <a:gd name="T20" fmla="*/ 12 w 522"/>
                <a:gd name="T21" fmla="*/ 226 h 594"/>
                <a:gd name="T22" fmla="*/ 10 w 522"/>
                <a:gd name="T23" fmla="*/ 288 h 594"/>
                <a:gd name="T24" fmla="*/ 12 w 522"/>
                <a:gd name="T25" fmla="*/ 330 h 594"/>
                <a:gd name="T26" fmla="*/ 64 w 522"/>
                <a:gd name="T27" fmla="*/ 344 h 594"/>
                <a:gd name="T28" fmla="*/ 48 w 522"/>
                <a:gd name="T29" fmla="*/ 366 h 594"/>
                <a:gd name="T30" fmla="*/ 22 w 522"/>
                <a:gd name="T31" fmla="*/ 418 h 594"/>
                <a:gd name="T32" fmla="*/ 18 w 522"/>
                <a:gd name="T33" fmla="*/ 442 h 594"/>
                <a:gd name="T34" fmla="*/ 8 w 522"/>
                <a:gd name="T35" fmla="*/ 474 h 594"/>
                <a:gd name="T36" fmla="*/ 46 w 522"/>
                <a:gd name="T37" fmla="*/ 492 h 594"/>
                <a:gd name="T38" fmla="*/ 92 w 522"/>
                <a:gd name="T39" fmla="*/ 506 h 594"/>
                <a:gd name="T40" fmla="*/ 108 w 522"/>
                <a:gd name="T41" fmla="*/ 558 h 594"/>
                <a:gd name="T42" fmla="*/ 162 w 522"/>
                <a:gd name="T43" fmla="*/ 566 h 594"/>
                <a:gd name="T44" fmla="*/ 166 w 522"/>
                <a:gd name="T45" fmla="*/ 534 h 594"/>
                <a:gd name="T46" fmla="*/ 158 w 522"/>
                <a:gd name="T47" fmla="*/ 474 h 594"/>
                <a:gd name="T48" fmla="*/ 204 w 522"/>
                <a:gd name="T49" fmla="*/ 444 h 594"/>
                <a:gd name="T50" fmla="*/ 260 w 522"/>
                <a:gd name="T51" fmla="*/ 424 h 594"/>
                <a:gd name="T52" fmla="*/ 274 w 522"/>
                <a:gd name="T53" fmla="*/ 458 h 594"/>
                <a:gd name="T54" fmla="*/ 254 w 522"/>
                <a:gd name="T55" fmla="*/ 506 h 594"/>
                <a:gd name="T56" fmla="*/ 226 w 522"/>
                <a:gd name="T57" fmla="*/ 542 h 594"/>
                <a:gd name="T58" fmla="*/ 210 w 522"/>
                <a:gd name="T59" fmla="*/ 560 h 594"/>
                <a:gd name="T60" fmla="*/ 270 w 522"/>
                <a:gd name="T61" fmla="*/ 588 h 594"/>
                <a:gd name="T62" fmla="*/ 306 w 522"/>
                <a:gd name="T63" fmla="*/ 582 h 594"/>
                <a:gd name="T64" fmla="*/ 358 w 522"/>
                <a:gd name="T65" fmla="*/ 558 h 594"/>
                <a:gd name="T66" fmla="*/ 408 w 522"/>
                <a:gd name="T67" fmla="*/ 528 h 594"/>
                <a:gd name="T68" fmla="*/ 448 w 522"/>
                <a:gd name="T69" fmla="*/ 558 h 594"/>
                <a:gd name="T70" fmla="*/ 490 w 522"/>
                <a:gd name="T71" fmla="*/ 564 h 594"/>
                <a:gd name="T72" fmla="*/ 504 w 522"/>
                <a:gd name="T73" fmla="*/ 488 h 594"/>
                <a:gd name="T74" fmla="*/ 516 w 522"/>
                <a:gd name="T75" fmla="*/ 446 h 594"/>
                <a:gd name="T76" fmla="*/ 520 w 522"/>
                <a:gd name="T77" fmla="*/ 398 h 594"/>
                <a:gd name="T78" fmla="*/ 484 w 522"/>
                <a:gd name="T79" fmla="*/ 416 h 594"/>
                <a:gd name="T80" fmla="*/ 474 w 522"/>
                <a:gd name="T81" fmla="*/ 392 h 594"/>
                <a:gd name="T82" fmla="*/ 464 w 522"/>
                <a:gd name="T83" fmla="*/ 356 h 594"/>
                <a:gd name="T84" fmla="*/ 478 w 522"/>
                <a:gd name="T85" fmla="*/ 266 h 594"/>
                <a:gd name="T86" fmla="*/ 492 w 522"/>
                <a:gd name="T87" fmla="*/ 168 h 594"/>
                <a:gd name="T88" fmla="*/ 474 w 522"/>
                <a:gd name="T89" fmla="*/ 106 h 594"/>
                <a:gd name="T90" fmla="*/ 474 w 522"/>
                <a:gd name="T91" fmla="*/ 34 h 594"/>
                <a:gd name="T92" fmla="*/ 448 w 522"/>
                <a:gd name="T93" fmla="*/ 0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2" h="594">
                  <a:moveTo>
                    <a:pt x="448" y="0"/>
                  </a:moveTo>
                  <a:lnTo>
                    <a:pt x="432" y="2"/>
                  </a:lnTo>
                  <a:lnTo>
                    <a:pt x="408" y="28"/>
                  </a:lnTo>
                  <a:lnTo>
                    <a:pt x="388" y="42"/>
                  </a:lnTo>
                  <a:lnTo>
                    <a:pt x="366" y="34"/>
                  </a:lnTo>
                  <a:lnTo>
                    <a:pt x="344" y="32"/>
                  </a:lnTo>
                  <a:lnTo>
                    <a:pt x="314" y="44"/>
                  </a:lnTo>
                  <a:lnTo>
                    <a:pt x="302" y="36"/>
                  </a:lnTo>
                  <a:lnTo>
                    <a:pt x="274" y="36"/>
                  </a:lnTo>
                  <a:lnTo>
                    <a:pt x="230" y="40"/>
                  </a:lnTo>
                  <a:lnTo>
                    <a:pt x="220" y="40"/>
                  </a:lnTo>
                  <a:lnTo>
                    <a:pt x="178" y="90"/>
                  </a:lnTo>
                  <a:lnTo>
                    <a:pt x="178" y="122"/>
                  </a:lnTo>
                  <a:lnTo>
                    <a:pt x="156" y="138"/>
                  </a:lnTo>
                  <a:lnTo>
                    <a:pt x="132" y="132"/>
                  </a:lnTo>
                  <a:lnTo>
                    <a:pt x="128" y="118"/>
                  </a:lnTo>
                  <a:lnTo>
                    <a:pt x="114" y="110"/>
                  </a:lnTo>
                  <a:lnTo>
                    <a:pt x="102" y="126"/>
                  </a:lnTo>
                  <a:lnTo>
                    <a:pt x="64" y="146"/>
                  </a:lnTo>
                  <a:lnTo>
                    <a:pt x="14" y="188"/>
                  </a:lnTo>
                  <a:lnTo>
                    <a:pt x="0" y="214"/>
                  </a:lnTo>
                  <a:lnTo>
                    <a:pt x="12" y="226"/>
                  </a:lnTo>
                  <a:lnTo>
                    <a:pt x="18" y="258"/>
                  </a:lnTo>
                  <a:lnTo>
                    <a:pt x="10" y="288"/>
                  </a:lnTo>
                  <a:lnTo>
                    <a:pt x="0" y="310"/>
                  </a:lnTo>
                  <a:lnTo>
                    <a:pt x="12" y="330"/>
                  </a:lnTo>
                  <a:lnTo>
                    <a:pt x="42" y="334"/>
                  </a:lnTo>
                  <a:lnTo>
                    <a:pt x="64" y="344"/>
                  </a:lnTo>
                  <a:lnTo>
                    <a:pt x="60" y="362"/>
                  </a:lnTo>
                  <a:lnTo>
                    <a:pt x="48" y="366"/>
                  </a:lnTo>
                  <a:lnTo>
                    <a:pt x="36" y="386"/>
                  </a:lnTo>
                  <a:lnTo>
                    <a:pt x="22" y="418"/>
                  </a:lnTo>
                  <a:lnTo>
                    <a:pt x="8" y="422"/>
                  </a:lnTo>
                  <a:lnTo>
                    <a:pt x="18" y="442"/>
                  </a:lnTo>
                  <a:lnTo>
                    <a:pt x="16" y="460"/>
                  </a:lnTo>
                  <a:lnTo>
                    <a:pt x="8" y="474"/>
                  </a:lnTo>
                  <a:lnTo>
                    <a:pt x="36" y="482"/>
                  </a:lnTo>
                  <a:lnTo>
                    <a:pt x="46" y="492"/>
                  </a:lnTo>
                  <a:lnTo>
                    <a:pt x="76" y="492"/>
                  </a:lnTo>
                  <a:lnTo>
                    <a:pt x="92" y="506"/>
                  </a:lnTo>
                  <a:lnTo>
                    <a:pt x="108" y="530"/>
                  </a:lnTo>
                  <a:lnTo>
                    <a:pt x="108" y="558"/>
                  </a:lnTo>
                  <a:lnTo>
                    <a:pt x="126" y="568"/>
                  </a:lnTo>
                  <a:lnTo>
                    <a:pt x="162" y="566"/>
                  </a:lnTo>
                  <a:lnTo>
                    <a:pt x="156" y="548"/>
                  </a:lnTo>
                  <a:lnTo>
                    <a:pt x="166" y="534"/>
                  </a:lnTo>
                  <a:lnTo>
                    <a:pt x="168" y="486"/>
                  </a:lnTo>
                  <a:lnTo>
                    <a:pt x="158" y="474"/>
                  </a:lnTo>
                  <a:lnTo>
                    <a:pt x="178" y="448"/>
                  </a:lnTo>
                  <a:lnTo>
                    <a:pt x="204" y="444"/>
                  </a:lnTo>
                  <a:lnTo>
                    <a:pt x="220" y="424"/>
                  </a:lnTo>
                  <a:lnTo>
                    <a:pt x="260" y="424"/>
                  </a:lnTo>
                  <a:lnTo>
                    <a:pt x="274" y="438"/>
                  </a:lnTo>
                  <a:lnTo>
                    <a:pt x="274" y="458"/>
                  </a:lnTo>
                  <a:lnTo>
                    <a:pt x="280" y="474"/>
                  </a:lnTo>
                  <a:lnTo>
                    <a:pt x="254" y="506"/>
                  </a:lnTo>
                  <a:lnTo>
                    <a:pt x="248" y="528"/>
                  </a:lnTo>
                  <a:lnTo>
                    <a:pt x="226" y="542"/>
                  </a:lnTo>
                  <a:lnTo>
                    <a:pt x="214" y="542"/>
                  </a:lnTo>
                  <a:lnTo>
                    <a:pt x="210" y="560"/>
                  </a:lnTo>
                  <a:lnTo>
                    <a:pt x="232" y="582"/>
                  </a:lnTo>
                  <a:lnTo>
                    <a:pt x="270" y="588"/>
                  </a:lnTo>
                  <a:lnTo>
                    <a:pt x="292" y="594"/>
                  </a:lnTo>
                  <a:lnTo>
                    <a:pt x="306" y="582"/>
                  </a:lnTo>
                  <a:lnTo>
                    <a:pt x="330" y="556"/>
                  </a:lnTo>
                  <a:lnTo>
                    <a:pt x="358" y="558"/>
                  </a:lnTo>
                  <a:lnTo>
                    <a:pt x="378" y="540"/>
                  </a:lnTo>
                  <a:lnTo>
                    <a:pt x="408" y="528"/>
                  </a:lnTo>
                  <a:lnTo>
                    <a:pt x="428" y="542"/>
                  </a:lnTo>
                  <a:lnTo>
                    <a:pt x="448" y="558"/>
                  </a:lnTo>
                  <a:lnTo>
                    <a:pt x="470" y="542"/>
                  </a:lnTo>
                  <a:lnTo>
                    <a:pt x="490" y="564"/>
                  </a:lnTo>
                  <a:lnTo>
                    <a:pt x="498" y="544"/>
                  </a:lnTo>
                  <a:lnTo>
                    <a:pt x="504" y="488"/>
                  </a:lnTo>
                  <a:lnTo>
                    <a:pt x="514" y="480"/>
                  </a:lnTo>
                  <a:lnTo>
                    <a:pt x="516" y="446"/>
                  </a:lnTo>
                  <a:lnTo>
                    <a:pt x="522" y="434"/>
                  </a:lnTo>
                  <a:lnTo>
                    <a:pt x="520" y="398"/>
                  </a:lnTo>
                  <a:lnTo>
                    <a:pt x="510" y="390"/>
                  </a:lnTo>
                  <a:lnTo>
                    <a:pt x="484" y="416"/>
                  </a:lnTo>
                  <a:lnTo>
                    <a:pt x="466" y="416"/>
                  </a:lnTo>
                  <a:lnTo>
                    <a:pt x="474" y="392"/>
                  </a:lnTo>
                  <a:lnTo>
                    <a:pt x="474" y="372"/>
                  </a:lnTo>
                  <a:lnTo>
                    <a:pt x="464" y="356"/>
                  </a:lnTo>
                  <a:lnTo>
                    <a:pt x="464" y="290"/>
                  </a:lnTo>
                  <a:lnTo>
                    <a:pt x="478" y="266"/>
                  </a:lnTo>
                  <a:lnTo>
                    <a:pt x="474" y="184"/>
                  </a:lnTo>
                  <a:lnTo>
                    <a:pt x="492" y="168"/>
                  </a:lnTo>
                  <a:lnTo>
                    <a:pt x="486" y="124"/>
                  </a:lnTo>
                  <a:lnTo>
                    <a:pt x="474" y="106"/>
                  </a:lnTo>
                  <a:lnTo>
                    <a:pt x="466" y="60"/>
                  </a:lnTo>
                  <a:lnTo>
                    <a:pt x="474" y="34"/>
                  </a:lnTo>
                  <a:lnTo>
                    <a:pt x="456" y="12"/>
                  </a:lnTo>
                  <a:lnTo>
                    <a:pt x="448" y="0"/>
                  </a:lnTo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55"/>
            <p:cNvSpPr>
              <a:spLocks/>
            </p:cNvSpPr>
            <p:nvPr/>
          </p:nvSpPr>
          <p:spPr bwMode="gray">
            <a:xfrm>
              <a:off x="2496" y="1912"/>
              <a:ext cx="448" cy="322"/>
            </a:xfrm>
            <a:custGeom>
              <a:avLst/>
              <a:gdLst>
                <a:gd name="T0" fmla="*/ 66 w 448"/>
                <a:gd name="T1" fmla="*/ 60 h 322"/>
                <a:gd name="T2" fmla="*/ 30 w 448"/>
                <a:gd name="T3" fmla="*/ 64 h 322"/>
                <a:gd name="T4" fmla="*/ 32 w 448"/>
                <a:gd name="T5" fmla="*/ 80 h 322"/>
                <a:gd name="T6" fmla="*/ 54 w 448"/>
                <a:gd name="T7" fmla="*/ 92 h 322"/>
                <a:gd name="T8" fmla="*/ 60 w 448"/>
                <a:gd name="T9" fmla="*/ 130 h 322"/>
                <a:gd name="T10" fmla="*/ 52 w 448"/>
                <a:gd name="T11" fmla="*/ 162 h 322"/>
                <a:gd name="T12" fmla="*/ 26 w 448"/>
                <a:gd name="T13" fmla="*/ 178 h 322"/>
                <a:gd name="T14" fmla="*/ 12 w 448"/>
                <a:gd name="T15" fmla="*/ 190 h 322"/>
                <a:gd name="T16" fmla="*/ 14 w 448"/>
                <a:gd name="T17" fmla="*/ 226 h 322"/>
                <a:gd name="T18" fmla="*/ 0 w 448"/>
                <a:gd name="T19" fmla="*/ 242 h 322"/>
                <a:gd name="T20" fmla="*/ 0 w 448"/>
                <a:gd name="T21" fmla="*/ 270 h 322"/>
                <a:gd name="T22" fmla="*/ 24 w 448"/>
                <a:gd name="T23" fmla="*/ 292 h 322"/>
                <a:gd name="T24" fmla="*/ 32 w 448"/>
                <a:gd name="T25" fmla="*/ 314 h 322"/>
                <a:gd name="T26" fmla="*/ 54 w 448"/>
                <a:gd name="T27" fmla="*/ 310 h 322"/>
                <a:gd name="T28" fmla="*/ 88 w 448"/>
                <a:gd name="T29" fmla="*/ 292 h 322"/>
                <a:gd name="T30" fmla="*/ 114 w 448"/>
                <a:gd name="T31" fmla="*/ 260 h 322"/>
                <a:gd name="T32" fmla="*/ 130 w 448"/>
                <a:gd name="T33" fmla="*/ 256 h 322"/>
                <a:gd name="T34" fmla="*/ 152 w 448"/>
                <a:gd name="T35" fmla="*/ 276 h 322"/>
                <a:gd name="T36" fmla="*/ 176 w 448"/>
                <a:gd name="T37" fmla="*/ 286 h 322"/>
                <a:gd name="T38" fmla="*/ 190 w 448"/>
                <a:gd name="T39" fmla="*/ 302 h 322"/>
                <a:gd name="T40" fmla="*/ 194 w 448"/>
                <a:gd name="T41" fmla="*/ 322 h 322"/>
                <a:gd name="T42" fmla="*/ 228 w 448"/>
                <a:gd name="T43" fmla="*/ 320 h 322"/>
                <a:gd name="T44" fmla="*/ 254 w 448"/>
                <a:gd name="T45" fmla="*/ 310 h 322"/>
                <a:gd name="T46" fmla="*/ 276 w 448"/>
                <a:gd name="T47" fmla="*/ 320 h 322"/>
                <a:gd name="T48" fmla="*/ 300 w 448"/>
                <a:gd name="T49" fmla="*/ 318 h 322"/>
                <a:gd name="T50" fmla="*/ 314 w 448"/>
                <a:gd name="T51" fmla="*/ 302 h 322"/>
                <a:gd name="T52" fmla="*/ 338 w 448"/>
                <a:gd name="T53" fmla="*/ 304 h 322"/>
                <a:gd name="T54" fmla="*/ 352 w 448"/>
                <a:gd name="T55" fmla="*/ 316 h 322"/>
                <a:gd name="T56" fmla="*/ 374 w 448"/>
                <a:gd name="T57" fmla="*/ 288 h 322"/>
                <a:gd name="T58" fmla="*/ 376 w 448"/>
                <a:gd name="T59" fmla="*/ 252 h 322"/>
                <a:gd name="T60" fmla="*/ 358 w 448"/>
                <a:gd name="T61" fmla="*/ 232 h 322"/>
                <a:gd name="T62" fmla="*/ 360 w 448"/>
                <a:gd name="T63" fmla="*/ 200 h 322"/>
                <a:gd name="T64" fmla="*/ 370 w 448"/>
                <a:gd name="T65" fmla="*/ 186 h 322"/>
                <a:gd name="T66" fmla="*/ 378 w 448"/>
                <a:gd name="T67" fmla="*/ 142 h 322"/>
                <a:gd name="T68" fmla="*/ 406 w 448"/>
                <a:gd name="T69" fmla="*/ 128 h 322"/>
                <a:gd name="T70" fmla="*/ 426 w 448"/>
                <a:gd name="T71" fmla="*/ 108 h 322"/>
                <a:gd name="T72" fmla="*/ 438 w 448"/>
                <a:gd name="T73" fmla="*/ 104 h 322"/>
                <a:gd name="T74" fmla="*/ 446 w 448"/>
                <a:gd name="T75" fmla="*/ 90 h 322"/>
                <a:gd name="T76" fmla="*/ 448 w 448"/>
                <a:gd name="T77" fmla="*/ 72 h 322"/>
                <a:gd name="T78" fmla="*/ 438 w 448"/>
                <a:gd name="T79" fmla="*/ 52 h 322"/>
                <a:gd name="T80" fmla="*/ 422 w 448"/>
                <a:gd name="T81" fmla="*/ 56 h 322"/>
                <a:gd name="T82" fmla="*/ 394 w 448"/>
                <a:gd name="T83" fmla="*/ 52 h 322"/>
                <a:gd name="T84" fmla="*/ 376 w 448"/>
                <a:gd name="T85" fmla="*/ 44 h 322"/>
                <a:gd name="T86" fmla="*/ 368 w 448"/>
                <a:gd name="T87" fmla="*/ 40 h 322"/>
                <a:gd name="T88" fmla="*/ 366 w 448"/>
                <a:gd name="T89" fmla="*/ 54 h 322"/>
                <a:gd name="T90" fmla="*/ 340 w 448"/>
                <a:gd name="T91" fmla="*/ 68 h 322"/>
                <a:gd name="T92" fmla="*/ 314 w 448"/>
                <a:gd name="T93" fmla="*/ 68 h 322"/>
                <a:gd name="T94" fmla="*/ 294 w 448"/>
                <a:gd name="T95" fmla="*/ 46 h 322"/>
                <a:gd name="T96" fmla="*/ 276 w 448"/>
                <a:gd name="T97" fmla="*/ 20 h 322"/>
                <a:gd name="T98" fmla="*/ 242 w 448"/>
                <a:gd name="T99" fmla="*/ 22 h 322"/>
                <a:gd name="T100" fmla="*/ 224 w 448"/>
                <a:gd name="T101" fmla="*/ 36 h 322"/>
                <a:gd name="T102" fmla="*/ 208 w 448"/>
                <a:gd name="T103" fmla="*/ 46 h 322"/>
                <a:gd name="T104" fmla="*/ 190 w 448"/>
                <a:gd name="T105" fmla="*/ 34 h 322"/>
                <a:gd name="T106" fmla="*/ 192 w 448"/>
                <a:gd name="T107" fmla="*/ 10 h 322"/>
                <a:gd name="T108" fmla="*/ 176 w 448"/>
                <a:gd name="T109" fmla="*/ 0 h 322"/>
                <a:gd name="T110" fmla="*/ 148 w 448"/>
                <a:gd name="T111" fmla="*/ 2 h 322"/>
                <a:gd name="T112" fmla="*/ 140 w 448"/>
                <a:gd name="T113" fmla="*/ 14 h 322"/>
                <a:gd name="T114" fmla="*/ 140 w 448"/>
                <a:gd name="T115" fmla="*/ 32 h 322"/>
                <a:gd name="T116" fmla="*/ 114 w 448"/>
                <a:gd name="T117" fmla="*/ 52 h 322"/>
                <a:gd name="T118" fmla="*/ 90 w 448"/>
                <a:gd name="T119" fmla="*/ 64 h 322"/>
                <a:gd name="T120" fmla="*/ 66 w 448"/>
                <a:gd name="T121" fmla="*/ 6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8" h="322">
                  <a:moveTo>
                    <a:pt x="66" y="60"/>
                  </a:moveTo>
                  <a:lnTo>
                    <a:pt x="30" y="64"/>
                  </a:lnTo>
                  <a:lnTo>
                    <a:pt x="32" y="80"/>
                  </a:lnTo>
                  <a:lnTo>
                    <a:pt x="54" y="92"/>
                  </a:lnTo>
                  <a:lnTo>
                    <a:pt x="60" y="130"/>
                  </a:lnTo>
                  <a:lnTo>
                    <a:pt x="52" y="162"/>
                  </a:lnTo>
                  <a:lnTo>
                    <a:pt x="26" y="178"/>
                  </a:lnTo>
                  <a:lnTo>
                    <a:pt x="12" y="190"/>
                  </a:lnTo>
                  <a:lnTo>
                    <a:pt x="14" y="226"/>
                  </a:lnTo>
                  <a:lnTo>
                    <a:pt x="0" y="242"/>
                  </a:lnTo>
                  <a:lnTo>
                    <a:pt x="0" y="270"/>
                  </a:lnTo>
                  <a:lnTo>
                    <a:pt x="24" y="292"/>
                  </a:lnTo>
                  <a:lnTo>
                    <a:pt x="32" y="314"/>
                  </a:lnTo>
                  <a:lnTo>
                    <a:pt x="54" y="310"/>
                  </a:lnTo>
                  <a:lnTo>
                    <a:pt x="88" y="292"/>
                  </a:lnTo>
                  <a:lnTo>
                    <a:pt x="114" y="260"/>
                  </a:lnTo>
                  <a:lnTo>
                    <a:pt x="130" y="256"/>
                  </a:lnTo>
                  <a:lnTo>
                    <a:pt x="152" y="276"/>
                  </a:lnTo>
                  <a:lnTo>
                    <a:pt x="176" y="286"/>
                  </a:lnTo>
                  <a:lnTo>
                    <a:pt x="190" y="302"/>
                  </a:lnTo>
                  <a:lnTo>
                    <a:pt x="194" y="322"/>
                  </a:lnTo>
                  <a:lnTo>
                    <a:pt x="228" y="320"/>
                  </a:lnTo>
                  <a:lnTo>
                    <a:pt x="254" y="310"/>
                  </a:lnTo>
                  <a:lnTo>
                    <a:pt x="276" y="320"/>
                  </a:lnTo>
                  <a:lnTo>
                    <a:pt x="300" y="318"/>
                  </a:lnTo>
                  <a:lnTo>
                    <a:pt x="314" y="302"/>
                  </a:lnTo>
                  <a:lnTo>
                    <a:pt x="338" y="304"/>
                  </a:lnTo>
                  <a:lnTo>
                    <a:pt x="352" y="316"/>
                  </a:lnTo>
                  <a:lnTo>
                    <a:pt x="374" y="288"/>
                  </a:lnTo>
                  <a:lnTo>
                    <a:pt x="376" y="252"/>
                  </a:lnTo>
                  <a:lnTo>
                    <a:pt x="358" y="232"/>
                  </a:lnTo>
                  <a:lnTo>
                    <a:pt x="360" y="200"/>
                  </a:lnTo>
                  <a:lnTo>
                    <a:pt x="370" y="186"/>
                  </a:lnTo>
                  <a:lnTo>
                    <a:pt x="378" y="142"/>
                  </a:lnTo>
                  <a:lnTo>
                    <a:pt x="406" y="128"/>
                  </a:lnTo>
                  <a:lnTo>
                    <a:pt x="426" y="108"/>
                  </a:lnTo>
                  <a:lnTo>
                    <a:pt x="438" y="104"/>
                  </a:lnTo>
                  <a:lnTo>
                    <a:pt x="446" y="90"/>
                  </a:lnTo>
                  <a:lnTo>
                    <a:pt x="448" y="72"/>
                  </a:lnTo>
                  <a:lnTo>
                    <a:pt x="438" y="52"/>
                  </a:lnTo>
                  <a:lnTo>
                    <a:pt x="422" y="56"/>
                  </a:lnTo>
                  <a:lnTo>
                    <a:pt x="394" y="52"/>
                  </a:lnTo>
                  <a:lnTo>
                    <a:pt x="376" y="44"/>
                  </a:lnTo>
                  <a:lnTo>
                    <a:pt x="368" y="40"/>
                  </a:lnTo>
                  <a:lnTo>
                    <a:pt x="366" y="54"/>
                  </a:lnTo>
                  <a:lnTo>
                    <a:pt x="340" y="68"/>
                  </a:lnTo>
                  <a:lnTo>
                    <a:pt x="314" y="68"/>
                  </a:lnTo>
                  <a:lnTo>
                    <a:pt x="294" y="46"/>
                  </a:lnTo>
                  <a:lnTo>
                    <a:pt x="276" y="20"/>
                  </a:lnTo>
                  <a:lnTo>
                    <a:pt x="242" y="22"/>
                  </a:lnTo>
                  <a:lnTo>
                    <a:pt x="224" y="36"/>
                  </a:lnTo>
                  <a:lnTo>
                    <a:pt x="208" y="46"/>
                  </a:lnTo>
                  <a:lnTo>
                    <a:pt x="190" y="34"/>
                  </a:lnTo>
                  <a:lnTo>
                    <a:pt x="192" y="10"/>
                  </a:lnTo>
                  <a:lnTo>
                    <a:pt x="176" y="0"/>
                  </a:lnTo>
                  <a:lnTo>
                    <a:pt x="148" y="2"/>
                  </a:lnTo>
                  <a:lnTo>
                    <a:pt x="140" y="14"/>
                  </a:lnTo>
                  <a:lnTo>
                    <a:pt x="140" y="32"/>
                  </a:lnTo>
                  <a:lnTo>
                    <a:pt x="114" y="52"/>
                  </a:lnTo>
                  <a:lnTo>
                    <a:pt x="90" y="64"/>
                  </a:lnTo>
                  <a:lnTo>
                    <a:pt x="66" y="6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56"/>
            <p:cNvSpPr>
              <a:spLocks/>
            </p:cNvSpPr>
            <p:nvPr/>
          </p:nvSpPr>
          <p:spPr bwMode="gray">
            <a:xfrm>
              <a:off x="2496" y="1912"/>
              <a:ext cx="448" cy="322"/>
            </a:xfrm>
            <a:custGeom>
              <a:avLst/>
              <a:gdLst>
                <a:gd name="T0" fmla="*/ 66 w 448"/>
                <a:gd name="T1" fmla="*/ 60 h 322"/>
                <a:gd name="T2" fmla="*/ 30 w 448"/>
                <a:gd name="T3" fmla="*/ 64 h 322"/>
                <a:gd name="T4" fmla="*/ 32 w 448"/>
                <a:gd name="T5" fmla="*/ 80 h 322"/>
                <a:gd name="T6" fmla="*/ 54 w 448"/>
                <a:gd name="T7" fmla="*/ 92 h 322"/>
                <a:gd name="T8" fmla="*/ 60 w 448"/>
                <a:gd name="T9" fmla="*/ 130 h 322"/>
                <a:gd name="T10" fmla="*/ 52 w 448"/>
                <a:gd name="T11" fmla="*/ 162 h 322"/>
                <a:gd name="T12" fmla="*/ 26 w 448"/>
                <a:gd name="T13" fmla="*/ 178 h 322"/>
                <a:gd name="T14" fmla="*/ 12 w 448"/>
                <a:gd name="T15" fmla="*/ 190 h 322"/>
                <a:gd name="T16" fmla="*/ 14 w 448"/>
                <a:gd name="T17" fmla="*/ 226 h 322"/>
                <a:gd name="T18" fmla="*/ 0 w 448"/>
                <a:gd name="T19" fmla="*/ 242 h 322"/>
                <a:gd name="T20" fmla="*/ 0 w 448"/>
                <a:gd name="T21" fmla="*/ 270 h 322"/>
                <a:gd name="T22" fmla="*/ 24 w 448"/>
                <a:gd name="T23" fmla="*/ 292 h 322"/>
                <a:gd name="T24" fmla="*/ 32 w 448"/>
                <a:gd name="T25" fmla="*/ 314 h 322"/>
                <a:gd name="T26" fmla="*/ 54 w 448"/>
                <a:gd name="T27" fmla="*/ 310 h 322"/>
                <a:gd name="T28" fmla="*/ 88 w 448"/>
                <a:gd name="T29" fmla="*/ 292 h 322"/>
                <a:gd name="T30" fmla="*/ 114 w 448"/>
                <a:gd name="T31" fmla="*/ 260 h 322"/>
                <a:gd name="T32" fmla="*/ 130 w 448"/>
                <a:gd name="T33" fmla="*/ 256 h 322"/>
                <a:gd name="T34" fmla="*/ 152 w 448"/>
                <a:gd name="T35" fmla="*/ 276 h 322"/>
                <a:gd name="T36" fmla="*/ 176 w 448"/>
                <a:gd name="T37" fmla="*/ 286 h 322"/>
                <a:gd name="T38" fmla="*/ 190 w 448"/>
                <a:gd name="T39" fmla="*/ 302 h 322"/>
                <a:gd name="T40" fmla="*/ 194 w 448"/>
                <a:gd name="T41" fmla="*/ 322 h 322"/>
                <a:gd name="T42" fmla="*/ 228 w 448"/>
                <a:gd name="T43" fmla="*/ 320 h 322"/>
                <a:gd name="T44" fmla="*/ 254 w 448"/>
                <a:gd name="T45" fmla="*/ 310 h 322"/>
                <a:gd name="T46" fmla="*/ 276 w 448"/>
                <a:gd name="T47" fmla="*/ 320 h 322"/>
                <a:gd name="T48" fmla="*/ 300 w 448"/>
                <a:gd name="T49" fmla="*/ 318 h 322"/>
                <a:gd name="T50" fmla="*/ 314 w 448"/>
                <a:gd name="T51" fmla="*/ 302 h 322"/>
                <a:gd name="T52" fmla="*/ 338 w 448"/>
                <a:gd name="T53" fmla="*/ 304 h 322"/>
                <a:gd name="T54" fmla="*/ 352 w 448"/>
                <a:gd name="T55" fmla="*/ 316 h 322"/>
                <a:gd name="T56" fmla="*/ 374 w 448"/>
                <a:gd name="T57" fmla="*/ 288 h 322"/>
                <a:gd name="T58" fmla="*/ 376 w 448"/>
                <a:gd name="T59" fmla="*/ 252 h 322"/>
                <a:gd name="T60" fmla="*/ 358 w 448"/>
                <a:gd name="T61" fmla="*/ 232 h 322"/>
                <a:gd name="T62" fmla="*/ 360 w 448"/>
                <a:gd name="T63" fmla="*/ 200 h 322"/>
                <a:gd name="T64" fmla="*/ 370 w 448"/>
                <a:gd name="T65" fmla="*/ 186 h 322"/>
                <a:gd name="T66" fmla="*/ 378 w 448"/>
                <a:gd name="T67" fmla="*/ 142 h 322"/>
                <a:gd name="T68" fmla="*/ 406 w 448"/>
                <a:gd name="T69" fmla="*/ 128 h 322"/>
                <a:gd name="T70" fmla="*/ 426 w 448"/>
                <a:gd name="T71" fmla="*/ 108 h 322"/>
                <a:gd name="T72" fmla="*/ 438 w 448"/>
                <a:gd name="T73" fmla="*/ 104 h 322"/>
                <a:gd name="T74" fmla="*/ 446 w 448"/>
                <a:gd name="T75" fmla="*/ 90 h 322"/>
                <a:gd name="T76" fmla="*/ 448 w 448"/>
                <a:gd name="T77" fmla="*/ 72 h 322"/>
                <a:gd name="T78" fmla="*/ 438 w 448"/>
                <a:gd name="T79" fmla="*/ 52 h 322"/>
                <a:gd name="T80" fmla="*/ 422 w 448"/>
                <a:gd name="T81" fmla="*/ 56 h 322"/>
                <a:gd name="T82" fmla="*/ 394 w 448"/>
                <a:gd name="T83" fmla="*/ 52 h 322"/>
                <a:gd name="T84" fmla="*/ 376 w 448"/>
                <a:gd name="T85" fmla="*/ 44 h 322"/>
                <a:gd name="T86" fmla="*/ 368 w 448"/>
                <a:gd name="T87" fmla="*/ 40 h 322"/>
                <a:gd name="T88" fmla="*/ 366 w 448"/>
                <a:gd name="T89" fmla="*/ 54 h 322"/>
                <a:gd name="T90" fmla="*/ 340 w 448"/>
                <a:gd name="T91" fmla="*/ 68 h 322"/>
                <a:gd name="T92" fmla="*/ 314 w 448"/>
                <a:gd name="T93" fmla="*/ 68 h 322"/>
                <a:gd name="T94" fmla="*/ 294 w 448"/>
                <a:gd name="T95" fmla="*/ 46 h 322"/>
                <a:gd name="T96" fmla="*/ 276 w 448"/>
                <a:gd name="T97" fmla="*/ 20 h 322"/>
                <a:gd name="T98" fmla="*/ 242 w 448"/>
                <a:gd name="T99" fmla="*/ 22 h 322"/>
                <a:gd name="T100" fmla="*/ 224 w 448"/>
                <a:gd name="T101" fmla="*/ 36 h 322"/>
                <a:gd name="T102" fmla="*/ 208 w 448"/>
                <a:gd name="T103" fmla="*/ 46 h 322"/>
                <a:gd name="T104" fmla="*/ 190 w 448"/>
                <a:gd name="T105" fmla="*/ 34 h 322"/>
                <a:gd name="T106" fmla="*/ 192 w 448"/>
                <a:gd name="T107" fmla="*/ 10 h 322"/>
                <a:gd name="T108" fmla="*/ 176 w 448"/>
                <a:gd name="T109" fmla="*/ 0 h 322"/>
                <a:gd name="T110" fmla="*/ 148 w 448"/>
                <a:gd name="T111" fmla="*/ 2 h 322"/>
                <a:gd name="T112" fmla="*/ 140 w 448"/>
                <a:gd name="T113" fmla="*/ 14 h 322"/>
                <a:gd name="T114" fmla="*/ 140 w 448"/>
                <a:gd name="T115" fmla="*/ 32 h 322"/>
                <a:gd name="T116" fmla="*/ 114 w 448"/>
                <a:gd name="T117" fmla="*/ 52 h 322"/>
                <a:gd name="T118" fmla="*/ 90 w 448"/>
                <a:gd name="T119" fmla="*/ 64 h 322"/>
                <a:gd name="T120" fmla="*/ 66 w 448"/>
                <a:gd name="T121" fmla="*/ 6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8" h="322">
                  <a:moveTo>
                    <a:pt x="66" y="60"/>
                  </a:moveTo>
                  <a:lnTo>
                    <a:pt x="30" y="64"/>
                  </a:lnTo>
                  <a:lnTo>
                    <a:pt x="32" y="80"/>
                  </a:lnTo>
                  <a:lnTo>
                    <a:pt x="54" y="92"/>
                  </a:lnTo>
                  <a:lnTo>
                    <a:pt x="60" y="130"/>
                  </a:lnTo>
                  <a:lnTo>
                    <a:pt x="52" y="162"/>
                  </a:lnTo>
                  <a:lnTo>
                    <a:pt x="26" y="178"/>
                  </a:lnTo>
                  <a:lnTo>
                    <a:pt x="12" y="190"/>
                  </a:lnTo>
                  <a:lnTo>
                    <a:pt x="14" y="226"/>
                  </a:lnTo>
                  <a:lnTo>
                    <a:pt x="0" y="242"/>
                  </a:lnTo>
                  <a:lnTo>
                    <a:pt x="0" y="270"/>
                  </a:lnTo>
                  <a:lnTo>
                    <a:pt x="24" y="292"/>
                  </a:lnTo>
                  <a:lnTo>
                    <a:pt x="32" y="314"/>
                  </a:lnTo>
                  <a:lnTo>
                    <a:pt x="54" y="310"/>
                  </a:lnTo>
                  <a:lnTo>
                    <a:pt x="88" y="292"/>
                  </a:lnTo>
                  <a:lnTo>
                    <a:pt x="114" y="260"/>
                  </a:lnTo>
                  <a:lnTo>
                    <a:pt x="130" y="256"/>
                  </a:lnTo>
                  <a:lnTo>
                    <a:pt x="152" y="276"/>
                  </a:lnTo>
                  <a:lnTo>
                    <a:pt x="176" y="286"/>
                  </a:lnTo>
                  <a:lnTo>
                    <a:pt x="190" y="302"/>
                  </a:lnTo>
                  <a:lnTo>
                    <a:pt x="194" y="322"/>
                  </a:lnTo>
                  <a:lnTo>
                    <a:pt x="228" y="320"/>
                  </a:lnTo>
                  <a:lnTo>
                    <a:pt x="254" y="310"/>
                  </a:lnTo>
                  <a:lnTo>
                    <a:pt x="276" y="320"/>
                  </a:lnTo>
                  <a:lnTo>
                    <a:pt x="300" y="318"/>
                  </a:lnTo>
                  <a:lnTo>
                    <a:pt x="314" y="302"/>
                  </a:lnTo>
                  <a:lnTo>
                    <a:pt x="338" y="304"/>
                  </a:lnTo>
                  <a:lnTo>
                    <a:pt x="352" y="316"/>
                  </a:lnTo>
                  <a:lnTo>
                    <a:pt x="374" y="288"/>
                  </a:lnTo>
                  <a:lnTo>
                    <a:pt x="376" y="252"/>
                  </a:lnTo>
                  <a:lnTo>
                    <a:pt x="358" y="232"/>
                  </a:lnTo>
                  <a:lnTo>
                    <a:pt x="360" y="200"/>
                  </a:lnTo>
                  <a:lnTo>
                    <a:pt x="370" y="186"/>
                  </a:lnTo>
                  <a:lnTo>
                    <a:pt x="378" y="142"/>
                  </a:lnTo>
                  <a:lnTo>
                    <a:pt x="406" y="128"/>
                  </a:lnTo>
                  <a:lnTo>
                    <a:pt x="426" y="108"/>
                  </a:lnTo>
                  <a:lnTo>
                    <a:pt x="438" y="104"/>
                  </a:lnTo>
                  <a:lnTo>
                    <a:pt x="446" y="90"/>
                  </a:lnTo>
                  <a:lnTo>
                    <a:pt x="448" y="72"/>
                  </a:lnTo>
                  <a:lnTo>
                    <a:pt x="438" y="52"/>
                  </a:lnTo>
                  <a:lnTo>
                    <a:pt x="422" y="56"/>
                  </a:lnTo>
                  <a:lnTo>
                    <a:pt x="394" y="52"/>
                  </a:lnTo>
                  <a:lnTo>
                    <a:pt x="376" y="44"/>
                  </a:lnTo>
                  <a:lnTo>
                    <a:pt x="368" y="40"/>
                  </a:lnTo>
                  <a:lnTo>
                    <a:pt x="366" y="54"/>
                  </a:lnTo>
                  <a:lnTo>
                    <a:pt x="340" y="68"/>
                  </a:lnTo>
                  <a:lnTo>
                    <a:pt x="314" y="68"/>
                  </a:lnTo>
                  <a:lnTo>
                    <a:pt x="294" y="46"/>
                  </a:lnTo>
                  <a:lnTo>
                    <a:pt x="276" y="20"/>
                  </a:lnTo>
                  <a:lnTo>
                    <a:pt x="242" y="22"/>
                  </a:lnTo>
                  <a:lnTo>
                    <a:pt x="224" y="36"/>
                  </a:lnTo>
                  <a:lnTo>
                    <a:pt x="208" y="46"/>
                  </a:lnTo>
                  <a:lnTo>
                    <a:pt x="190" y="34"/>
                  </a:lnTo>
                  <a:lnTo>
                    <a:pt x="192" y="10"/>
                  </a:lnTo>
                  <a:lnTo>
                    <a:pt x="176" y="0"/>
                  </a:lnTo>
                  <a:lnTo>
                    <a:pt x="148" y="2"/>
                  </a:lnTo>
                  <a:lnTo>
                    <a:pt x="140" y="14"/>
                  </a:lnTo>
                  <a:lnTo>
                    <a:pt x="140" y="32"/>
                  </a:lnTo>
                  <a:lnTo>
                    <a:pt x="114" y="52"/>
                  </a:lnTo>
                  <a:lnTo>
                    <a:pt x="90" y="64"/>
                  </a:lnTo>
                  <a:lnTo>
                    <a:pt x="66" y="60"/>
                  </a:ln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57"/>
            <p:cNvSpPr>
              <a:spLocks/>
            </p:cNvSpPr>
            <p:nvPr/>
          </p:nvSpPr>
          <p:spPr bwMode="gray">
            <a:xfrm>
              <a:off x="2848" y="2016"/>
              <a:ext cx="488" cy="452"/>
            </a:xfrm>
            <a:custGeom>
              <a:avLst/>
              <a:gdLst>
                <a:gd name="T0" fmla="*/ 22 w 488"/>
                <a:gd name="T1" fmla="*/ 184 h 452"/>
                <a:gd name="T2" fmla="*/ 6 w 488"/>
                <a:gd name="T3" fmla="*/ 128 h 452"/>
                <a:gd name="T4" fmla="*/ 18 w 488"/>
                <a:gd name="T5" fmla="*/ 82 h 452"/>
                <a:gd name="T6" fmla="*/ 56 w 488"/>
                <a:gd name="T7" fmla="*/ 24 h 452"/>
                <a:gd name="T8" fmla="*/ 88 w 488"/>
                <a:gd name="T9" fmla="*/ 0 h 452"/>
                <a:gd name="T10" fmla="*/ 124 w 488"/>
                <a:gd name="T11" fmla="*/ 18 h 452"/>
                <a:gd name="T12" fmla="*/ 172 w 488"/>
                <a:gd name="T13" fmla="*/ 32 h 452"/>
                <a:gd name="T14" fmla="*/ 186 w 488"/>
                <a:gd name="T15" fmla="*/ 84 h 452"/>
                <a:gd name="T16" fmla="*/ 240 w 488"/>
                <a:gd name="T17" fmla="*/ 92 h 452"/>
                <a:gd name="T18" fmla="*/ 268 w 488"/>
                <a:gd name="T19" fmla="*/ 86 h 452"/>
                <a:gd name="T20" fmla="*/ 310 w 488"/>
                <a:gd name="T21" fmla="*/ 108 h 452"/>
                <a:gd name="T22" fmla="*/ 370 w 488"/>
                <a:gd name="T23" fmla="*/ 120 h 452"/>
                <a:gd name="T24" fmla="*/ 436 w 488"/>
                <a:gd name="T25" fmla="*/ 84 h 452"/>
                <a:gd name="T26" fmla="*/ 424 w 488"/>
                <a:gd name="T27" fmla="*/ 120 h 452"/>
                <a:gd name="T28" fmla="*/ 450 w 488"/>
                <a:gd name="T29" fmla="*/ 144 h 452"/>
                <a:gd name="T30" fmla="*/ 488 w 488"/>
                <a:gd name="T31" fmla="*/ 164 h 452"/>
                <a:gd name="T32" fmla="*/ 462 w 488"/>
                <a:gd name="T33" fmla="*/ 194 h 452"/>
                <a:gd name="T34" fmla="*/ 382 w 488"/>
                <a:gd name="T35" fmla="*/ 254 h 452"/>
                <a:gd name="T36" fmla="*/ 364 w 488"/>
                <a:gd name="T37" fmla="*/ 286 h 452"/>
                <a:gd name="T38" fmla="*/ 310 w 488"/>
                <a:gd name="T39" fmla="*/ 280 h 452"/>
                <a:gd name="T40" fmla="*/ 270 w 488"/>
                <a:gd name="T41" fmla="*/ 324 h 452"/>
                <a:gd name="T42" fmla="*/ 306 w 488"/>
                <a:gd name="T43" fmla="*/ 346 h 452"/>
                <a:gd name="T44" fmla="*/ 330 w 488"/>
                <a:gd name="T45" fmla="*/ 310 h 452"/>
                <a:gd name="T46" fmla="*/ 364 w 488"/>
                <a:gd name="T47" fmla="*/ 330 h 452"/>
                <a:gd name="T48" fmla="*/ 352 w 488"/>
                <a:gd name="T49" fmla="*/ 360 h 452"/>
                <a:gd name="T50" fmla="*/ 356 w 488"/>
                <a:gd name="T51" fmla="*/ 398 h 452"/>
                <a:gd name="T52" fmla="*/ 318 w 488"/>
                <a:gd name="T53" fmla="*/ 446 h 452"/>
                <a:gd name="T54" fmla="*/ 266 w 488"/>
                <a:gd name="T55" fmla="*/ 434 h 452"/>
                <a:gd name="T56" fmla="*/ 224 w 488"/>
                <a:gd name="T57" fmla="*/ 390 h 452"/>
                <a:gd name="T58" fmla="*/ 158 w 488"/>
                <a:gd name="T59" fmla="*/ 400 h 452"/>
                <a:gd name="T60" fmla="*/ 148 w 488"/>
                <a:gd name="T61" fmla="*/ 448 h 452"/>
                <a:gd name="T62" fmla="*/ 106 w 488"/>
                <a:gd name="T63" fmla="*/ 434 h 452"/>
                <a:gd name="T64" fmla="*/ 76 w 488"/>
                <a:gd name="T65" fmla="*/ 398 h 452"/>
                <a:gd name="T66" fmla="*/ 62 w 488"/>
                <a:gd name="T67" fmla="*/ 364 h 452"/>
                <a:gd name="T68" fmla="*/ 52 w 488"/>
                <a:gd name="T69" fmla="*/ 308 h 452"/>
                <a:gd name="T70" fmla="*/ 14 w 488"/>
                <a:gd name="T71" fmla="*/ 268 h 452"/>
                <a:gd name="T72" fmla="*/ 2 w 488"/>
                <a:gd name="T73" fmla="*/ 22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8" h="452">
                  <a:moveTo>
                    <a:pt x="0" y="212"/>
                  </a:moveTo>
                  <a:lnTo>
                    <a:pt x="22" y="184"/>
                  </a:lnTo>
                  <a:lnTo>
                    <a:pt x="24" y="148"/>
                  </a:lnTo>
                  <a:lnTo>
                    <a:pt x="6" y="128"/>
                  </a:lnTo>
                  <a:lnTo>
                    <a:pt x="8" y="96"/>
                  </a:lnTo>
                  <a:lnTo>
                    <a:pt x="18" y="82"/>
                  </a:lnTo>
                  <a:lnTo>
                    <a:pt x="26" y="38"/>
                  </a:lnTo>
                  <a:lnTo>
                    <a:pt x="56" y="24"/>
                  </a:lnTo>
                  <a:lnTo>
                    <a:pt x="74" y="4"/>
                  </a:lnTo>
                  <a:lnTo>
                    <a:pt x="88" y="0"/>
                  </a:lnTo>
                  <a:lnTo>
                    <a:pt x="114" y="8"/>
                  </a:lnTo>
                  <a:lnTo>
                    <a:pt x="124" y="18"/>
                  </a:lnTo>
                  <a:lnTo>
                    <a:pt x="154" y="18"/>
                  </a:lnTo>
                  <a:lnTo>
                    <a:pt x="172" y="32"/>
                  </a:lnTo>
                  <a:lnTo>
                    <a:pt x="186" y="56"/>
                  </a:lnTo>
                  <a:lnTo>
                    <a:pt x="186" y="84"/>
                  </a:lnTo>
                  <a:lnTo>
                    <a:pt x="204" y="94"/>
                  </a:lnTo>
                  <a:lnTo>
                    <a:pt x="240" y="92"/>
                  </a:lnTo>
                  <a:lnTo>
                    <a:pt x="256" y="94"/>
                  </a:lnTo>
                  <a:lnTo>
                    <a:pt x="268" y="86"/>
                  </a:lnTo>
                  <a:lnTo>
                    <a:pt x="290" y="86"/>
                  </a:lnTo>
                  <a:lnTo>
                    <a:pt x="310" y="108"/>
                  </a:lnTo>
                  <a:lnTo>
                    <a:pt x="348" y="114"/>
                  </a:lnTo>
                  <a:lnTo>
                    <a:pt x="370" y="120"/>
                  </a:lnTo>
                  <a:lnTo>
                    <a:pt x="408" y="82"/>
                  </a:lnTo>
                  <a:lnTo>
                    <a:pt x="436" y="84"/>
                  </a:lnTo>
                  <a:lnTo>
                    <a:pt x="442" y="104"/>
                  </a:lnTo>
                  <a:lnTo>
                    <a:pt x="424" y="120"/>
                  </a:lnTo>
                  <a:lnTo>
                    <a:pt x="430" y="138"/>
                  </a:lnTo>
                  <a:lnTo>
                    <a:pt x="450" y="144"/>
                  </a:lnTo>
                  <a:lnTo>
                    <a:pt x="468" y="162"/>
                  </a:lnTo>
                  <a:lnTo>
                    <a:pt x="488" y="164"/>
                  </a:lnTo>
                  <a:lnTo>
                    <a:pt x="486" y="182"/>
                  </a:lnTo>
                  <a:lnTo>
                    <a:pt x="462" y="194"/>
                  </a:lnTo>
                  <a:lnTo>
                    <a:pt x="414" y="230"/>
                  </a:lnTo>
                  <a:lnTo>
                    <a:pt x="382" y="254"/>
                  </a:lnTo>
                  <a:lnTo>
                    <a:pt x="376" y="278"/>
                  </a:lnTo>
                  <a:lnTo>
                    <a:pt x="364" y="286"/>
                  </a:lnTo>
                  <a:lnTo>
                    <a:pt x="330" y="276"/>
                  </a:lnTo>
                  <a:lnTo>
                    <a:pt x="310" y="280"/>
                  </a:lnTo>
                  <a:lnTo>
                    <a:pt x="278" y="302"/>
                  </a:lnTo>
                  <a:lnTo>
                    <a:pt x="270" y="324"/>
                  </a:lnTo>
                  <a:lnTo>
                    <a:pt x="284" y="344"/>
                  </a:lnTo>
                  <a:lnTo>
                    <a:pt x="306" y="346"/>
                  </a:lnTo>
                  <a:lnTo>
                    <a:pt x="320" y="322"/>
                  </a:lnTo>
                  <a:lnTo>
                    <a:pt x="330" y="310"/>
                  </a:lnTo>
                  <a:lnTo>
                    <a:pt x="354" y="310"/>
                  </a:lnTo>
                  <a:lnTo>
                    <a:pt x="364" y="330"/>
                  </a:lnTo>
                  <a:lnTo>
                    <a:pt x="348" y="342"/>
                  </a:lnTo>
                  <a:lnTo>
                    <a:pt x="352" y="360"/>
                  </a:lnTo>
                  <a:lnTo>
                    <a:pt x="362" y="374"/>
                  </a:lnTo>
                  <a:lnTo>
                    <a:pt x="356" y="398"/>
                  </a:lnTo>
                  <a:lnTo>
                    <a:pt x="332" y="428"/>
                  </a:lnTo>
                  <a:lnTo>
                    <a:pt x="318" y="446"/>
                  </a:lnTo>
                  <a:lnTo>
                    <a:pt x="288" y="446"/>
                  </a:lnTo>
                  <a:lnTo>
                    <a:pt x="266" y="434"/>
                  </a:lnTo>
                  <a:lnTo>
                    <a:pt x="242" y="412"/>
                  </a:lnTo>
                  <a:lnTo>
                    <a:pt x="224" y="390"/>
                  </a:lnTo>
                  <a:lnTo>
                    <a:pt x="200" y="400"/>
                  </a:lnTo>
                  <a:lnTo>
                    <a:pt x="158" y="400"/>
                  </a:lnTo>
                  <a:lnTo>
                    <a:pt x="150" y="408"/>
                  </a:lnTo>
                  <a:lnTo>
                    <a:pt x="148" y="448"/>
                  </a:lnTo>
                  <a:lnTo>
                    <a:pt x="132" y="452"/>
                  </a:lnTo>
                  <a:lnTo>
                    <a:pt x="106" y="434"/>
                  </a:lnTo>
                  <a:lnTo>
                    <a:pt x="82" y="432"/>
                  </a:lnTo>
                  <a:lnTo>
                    <a:pt x="76" y="398"/>
                  </a:lnTo>
                  <a:lnTo>
                    <a:pt x="74" y="370"/>
                  </a:lnTo>
                  <a:lnTo>
                    <a:pt x="62" y="364"/>
                  </a:lnTo>
                  <a:lnTo>
                    <a:pt x="64" y="324"/>
                  </a:lnTo>
                  <a:lnTo>
                    <a:pt x="52" y="308"/>
                  </a:lnTo>
                  <a:lnTo>
                    <a:pt x="36" y="290"/>
                  </a:lnTo>
                  <a:lnTo>
                    <a:pt x="14" y="268"/>
                  </a:lnTo>
                  <a:lnTo>
                    <a:pt x="14" y="236"/>
                  </a:lnTo>
                  <a:lnTo>
                    <a:pt x="2" y="224"/>
                  </a:lnTo>
                  <a:lnTo>
                    <a:pt x="0" y="212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58"/>
            <p:cNvSpPr>
              <a:spLocks/>
            </p:cNvSpPr>
            <p:nvPr/>
          </p:nvSpPr>
          <p:spPr bwMode="gray">
            <a:xfrm>
              <a:off x="2848" y="2016"/>
              <a:ext cx="488" cy="452"/>
            </a:xfrm>
            <a:custGeom>
              <a:avLst/>
              <a:gdLst>
                <a:gd name="T0" fmla="*/ 22 w 488"/>
                <a:gd name="T1" fmla="*/ 184 h 452"/>
                <a:gd name="T2" fmla="*/ 6 w 488"/>
                <a:gd name="T3" fmla="*/ 128 h 452"/>
                <a:gd name="T4" fmla="*/ 18 w 488"/>
                <a:gd name="T5" fmla="*/ 82 h 452"/>
                <a:gd name="T6" fmla="*/ 56 w 488"/>
                <a:gd name="T7" fmla="*/ 24 h 452"/>
                <a:gd name="T8" fmla="*/ 88 w 488"/>
                <a:gd name="T9" fmla="*/ 0 h 452"/>
                <a:gd name="T10" fmla="*/ 124 w 488"/>
                <a:gd name="T11" fmla="*/ 18 h 452"/>
                <a:gd name="T12" fmla="*/ 172 w 488"/>
                <a:gd name="T13" fmla="*/ 32 h 452"/>
                <a:gd name="T14" fmla="*/ 186 w 488"/>
                <a:gd name="T15" fmla="*/ 84 h 452"/>
                <a:gd name="T16" fmla="*/ 240 w 488"/>
                <a:gd name="T17" fmla="*/ 92 h 452"/>
                <a:gd name="T18" fmla="*/ 268 w 488"/>
                <a:gd name="T19" fmla="*/ 86 h 452"/>
                <a:gd name="T20" fmla="*/ 310 w 488"/>
                <a:gd name="T21" fmla="*/ 108 h 452"/>
                <a:gd name="T22" fmla="*/ 370 w 488"/>
                <a:gd name="T23" fmla="*/ 120 h 452"/>
                <a:gd name="T24" fmla="*/ 436 w 488"/>
                <a:gd name="T25" fmla="*/ 84 h 452"/>
                <a:gd name="T26" fmla="*/ 424 w 488"/>
                <a:gd name="T27" fmla="*/ 120 h 452"/>
                <a:gd name="T28" fmla="*/ 450 w 488"/>
                <a:gd name="T29" fmla="*/ 144 h 452"/>
                <a:gd name="T30" fmla="*/ 488 w 488"/>
                <a:gd name="T31" fmla="*/ 164 h 452"/>
                <a:gd name="T32" fmla="*/ 462 w 488"/>
                <a:gd name="T33" fmla="*/ 194 h 452"/>
                <a:gd name="T34" fmla="*/ 382 w 488"/>
                <a:gd name="T35" fmla="*/ 254 h 452"/>
                <a:gd name="T36" fmla="*/ 364 w 488"/>
                <a:gd name="T37" fmla="*/ 286 h 452"/>
                <a:gd name="T38" fmla="*/ 310 w 488"/>
                <a:gd name="T39" fmla="*/ 280 h 452"/>
                <a:gd name="T40" fmla="*/ 270 w 488"/>
                <a:gd name="T41" fmla="*/ 324 h 452"/>
                <a:gd name="T42" fmla="*/ 306 w 488"/>
                <a:gd name="T43" fmla="*/ 346 h 452"/>
                <a:gd name="T44" fmla="*/ 330 w 488"/>
                <a:gd name="T45" fmla="*/ 310 h 452"/>
                <a:gd name="T46" fmla="*/ 364 w 488"/>
                <a:gd name="T47" fmla="*/ 330 h 452"/>
                <a:gd name="T48" fmla="*/ 352 w 488"/>
                <a:gd name="T49" fmla="*/ 360 h 452"/>
                <a:gd name="T50" fmla="*/ 356 w 488"/>
                <a:gd name="T51" fmla="*/ 398 h 452"/>
                <a:gd name="T52" fmla="*/ 318 w 488"/>
                <a:gd name="T53" fmla="*/ 446 h 452"/>
                <a:gd name="T54" fmla="*/ 266 w 488"/>
                <a:gd name="T55" fmla="*/ 434 h 452"/>
                <a:gd name="T56" fmla="*/ 224 w 488"/>
                <a:gd name="T57" fmla="*/ 390 h 452"/>
                <a:gd name="T58" fmla="*/ 158 w 488"/>
                <a:gd name="T59" fmla="*/ 400 h 452"/>
                <a:gd name="T60" fmla="*/ 148 w 488"/>
                <a:gd name="T61" fmla="*/ 448 h 452"/>
                <a:gd name="T62" fmla="*/ 106 w 488"/>
                <a:gd name="T63" fmla="*/ 434 h 452"/>
                <a:gd name="T64" fmla="*/ 76 w 488"/>
                <a:gd name="T65" fmla="*/ 398 h 452"/>
                <a:gd name="T66" fmla="*/ 62 w 488"/>
                <a:gd name="T67" fmla="*/ 364 h 452"/>
                <a:gd name="T68" fmla="*/ 52 w 488"/>
                <a:gd name="T69" fmla="*/ 308 h 452"/>
                <a:gd name="T70" fmla="*/ 14 w 488"/>
                <a:gd name="T71" fmla="*/ 268 h 452"/>
                <a:gd name="T72" fmla="*/ 2 w 488"/>
                <a:gd name="T73" fmla="*/ 22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8" h="452">
                  <a:moveTo>
                    <a:pt x="0" y="212"/>
                  </a:moveTo>
                  <a:lnTo>
                    <a:pt x="22" y="184"/>
                  </a:lnTo>
                  <a:lnTo>
                    <a:pt x="24" y="148"/>
                  </a:lnTo>
                  <a:lnTo>
                    <a:pt x="6" y="128"/>
                  </a:lnTo>
                  <a:lnTo>
                    <a:pt x="8" y="96"/>
                  </a:lnTo>
                  <a:lnTo>
                    <a:pt x="18" y="82"/>
                  </a:lnTo>
                  <a:lnTo>
                    <a:pt x="26" y="38"/>
                  </a:lnTo>
                  <a:lnTo>
                    <a:pt x="56" y="24"/>
                  </a:lnTo>
                  <a:lnTo>
                    <a:pt x="74" y="4"/>
                  </a:lnTo>
                  <a:lnTo>
                    <a:pt x="88" y="0"/>
                  </a:lnTo>
                  <a:lnTo>
                    <a:pt x="114" y="8"/>
                  </a:lnTo>
                  <a:lnTo>
                    <a:pt x="124" y="18"/>
                  </a:lnTo>
                  <a:lnTo>
                    <a:pt x="154" y="18"/>
                  </a:lnTo>
                  <a:lnTo>
                    <a:pt x="172" y="32"/>
                  </a:lnTo>
                  <a:lnTo>
                    <a:pt x="186" y="56"/>
                  </a:lnTo>
                  <a:lnTo>
                    <a:pt x="186" y="84"/>
                  </a:lnTo>
                  <a:lnTo>
                    <a:pt x="204" y="94"/>
                  </a:lnTo>
                  <a:lnTo>
                    <a:pt x="240" y="92"/>
                  </a:lnTo>
                  <a:lnTo>
                    <a:pt x="256" y="94"/>
                  </a:lnTo>
                  <a:lnTo>
                    <a:pt x="268" y="86"/>
                  </a:lnTo>
                  <a:lnTo>
                    <a:pt x="290" y="86"/>
                  </a:lnTo>
                  <a:lnTo>
                    <a:pt x="310" y="108"/>
                  </a:lnTo>
                  <a:lnTo>
                    <a:pt x="348" y="114"/>
                  </a:lnTo>
                  <a:lnTo>
                    <a:pt x="370" y="120"/>
                  </a:lnTo>
                  <a:lnTo>
                    <a:pt x="408" y="82"/>
                  </a:lnTo>
                  <a:lnTo>
                    <a:pt x="436" y="84"/>
                  </a:lnTo>
                  <a:lnTo>
                    <a:pt x="442" y="104"/>
                  </a:lnTo>
                  <a:lnTo>
                    <a:pt x="424" y="120"/>
                  </a:lnTo>
                  <a:lnTo>
                    <a:pt x="430" y="138"/>
                  </a:lnTo>
                  <a:lnTo>
                    <a:pt x="450" y="144"/>
                  </a:lnTo>
                  <a:lnTo>
                    <a:pt x="468" y="162"/>
                  </a:lnTo>
                  <a:lnTo>
                    <a:pt x="488" y="164"/>
                  </a:lnTo>
                  <a:lnTo>
                    <a:pt x="486" y="182"/>
                  </a:lnTo>
                  <a:lnTo>
                    <a:pt x="462" y="194"/>
                  </a:lnTo>
                  <a:lnTo>
                    <a:pt x="414" y="230"/>
                  </a:lnTo>
                  <a:lnTo>
                    <a:pt x="382" y="254"/>
                  </a:lnTo>
                  <a:lnTo>
                    <a:pt x="376" y="278"/>
                  </a:lnTo>
                  <a:lnTo>
                    <a:pt x="364" y="286"/>
                  </a:lnTo>
                  <a:lnTo>
                    <a:pt x="330" y="276"/>
                  </a:lnTo>
                  <a:lnTo>
                    <a:pt x="310" y="280"/>
                  </a:lnTo>
                  <a:lnTo>
                    <a:pt x="278" y="302"/>
                  </a:lnTo>
                  <a:lnTo>
                    <a:pt x="270" y="324"/>
                  </a:lnTo>
                  <a:lnTo>
                    <a:pt x="284" y="344"/>
                  </a:lnTo>
                  <a:lnTo>
                    <a:pt x="306" y="346"/>
                  </a:lnTo>
                  <a:lnTo>
                    <a:pt x="320" y="322"/>
                  </a:lnTo>
                  <a:lnTo>
                    <a:pt x="330" y="310"/>
                  </a:lnTo>
                  <a:lnTo>
                    <a:pt x="354" y="310"/>
                  </a:lnTo>
                  <a:lnTo>
                    <a:pt x="364" y="330"/>
                  </a:lnTo>
                  <a:lnTo>
                    <a:pt x="348" y="342"/>
                  </a:lnTo>
                  <a:lnTo>
                    <a:pt x="352" y="360"/>
                  </a:lnTo>
                  <a:lnTo>
                    <a:pt x="362" y="374"/>
                  </a:lnTo>
                  <a:lnTo>
                    <a:pt x="356" y="398"/>
                  </a:lnTo>
                  <a:lnTo>
                    <a:pt x="332" y="428"/>
                  </a:lnTo>
                  <a:lnTo>
                    <a:pt x="318" y="446"/>
                  </a:lnTo>
                  <a:lnTo>
                    <a:pt x="288" y="446"/>
                  </a:lnTo>
                  <a:lnTo>
                    <a:pt x="266" y="434"/>
                  </a:lnTo>
                  <a:lnTo>
                    <a:pt x="242" y="412"/>
                  </a:lnTo>
                  <a:lnTo>
                    <a:pt x="224" y="390"/>
                  </a:lnTo>
                  <a:lnTo>
                    <a:pt x="200" y="400"/>
                  </a:lnTo>
                  <a:lnTo>
                    <a:pt x="158" y="400"/>
                  </a:lnTo>
                  <a:lnTo>
                    <a:pt x="150" y="408"/>
                  </a:lnTo>
                  <a:lnTo>
                    <a:pt x="148" y="448"/>
                  </a:lnTo>
                  <a:lnTo>
                    <a:pt x="132" y="452"/>
                  </a:lnTo>
                  <a:lnTo>
                    <a:pt x="106" y="434"/>
                  </a:lnTo>
                  <a:lnTo>
                    <a:pt x="82" y="432"/>
                  </a:lnTo>
                  <a:lnTo>
                    <a:pt x="76" y="398"/>
                  </a:lnTo>
                  <a:lnTo>
                    <a:pt x="74" y="370"/>
                  </a:lnTo>
                  <a:lnTo>
                    <a:pt x="62" y="364"/>
                  </a:lnTo>
                  <a:lnTo>
                    <a:pt x="64" y="324"/>
                  </a:lnTo>
                  <a:lnTo>
                    <a:pt x="52" y="308"/>
                  </a:lnTo>
                  <a:lnTo>
                    <a:pt x="36" y="290"/>
                  </a:lnTo>
                  <a:lnTo>
                    <a:pt x="14" y="268"/>
                  </a:lnTo>
                  <a:lnTo>
                    <a:pt x="14" y="236"/>
                  </a:lnTo>
                  <a:lnTo>
                    <a:pt x="2" y="224"/>
                  </a:lnTo>
                  <a:lnTo>
                    <a:pt x="0" y="212"/>
                  </a:lnTo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59"/>
            <p:cNvSpPr>
              <a:spLocks/>
            </p:cNvSpPr>
            <p:nvPr/>
          </p:nvSpPr>
          <p:spPr bwMode="gray">
            <a:xfrm>
              <a:off x="3082" y="1966"/>
              <a:ext cx="124" cy="144"/>
            </a:xfrm>
            <a:custGeom>
              <a:avLst/>
              <a:gdLst>
                <a:gd name="T0" fmla="*/ 8 w 124"/>
                <a:gd name="T1" fmla="*/ 144 h 144"/>
                <a:gd name="T2" fmla="*/ 0 w 124"/>
                <a:gd name="T3" fmla="*/ 124 h 144"/>
                <a:gd name="T4" fmla="*/ 12 w 124"/>
                <a:gd name="T5" fmla="*/ 110 h 144"/>
                <a:gd name="T6" fmla="*/ 12 w 124"/>
                <a:gd name="T7" fmla="*/ 62 h 144"/>
                <a:gd name="T8" fmla="*/ 2 w 124"/>
                <a:gd name="T9" fmla="*/ 50 h 144"/>
                <a:gd name="T10" fmla="*/ 22 w 124"/>
                <a:gd name="T11" fmla="*/ 26 h 144"/>
                <a:gd name="T12" fmla="*/ 48 w 124"/>
                <a:gd name="T13" fmla="*/ 20 h 144"/>
                <a:gd name="T14" fmla="*/ 66 w 124"/>
                <a:gd name="T15" fmla="*/ 0 h 144"/>
                <a:gd name="T16" fmla="*/ 104 w 124"/>
                <a:gd name="T17" fmla="*/ 0 h 144"/>
                <a:gd name="T18" fmla="*/ 120 w 124"/>
                <a:gd name="T19" fmla="*/ 16 h 144"/>
                <a:gd name="T20" fmla="*/ 118 w 124"/>
                <a:gd name="T21" fmla="*/ 34 h 144"/>
                <a:gd name="T22" fmla="*/ 124 w 124"/>
                <a:gd name="T23" fmla="*/ 50 h 144"/>
                <a:gd name="T24" fmla="*/ 98 w 124"/>
                <a:gd name="T25" fmla="*/ 82 h 144"/>
                <a:gd name="T26" fmla="*/ 92 w 124"/>
                <a:gd name="T27" fmla="*/ 104 h 144"/>
                <a:gd name="T28" fmla="*/ 68 w 124"/>
                <a:gd name="T29" fmla="*/ 118 h 144"/>
                <a:gd name="T30" fmla="*/ 58 w 124"/>
                <a:gd name="T31" fmla="*/ 118 h 144"/>
                <a:gd name="T32" fmla="*/ 52 w 124"/>
                <a:gd name="T33" fmla="*/ 138 h 144"/>
                <a:gd name="T34" fmla="*/ 34 w 124"/>
                <a:gd name="T35" fmla="*/ 136 h 144"/>
                <a:gd name="T36" fmla="*/ 22 w 124"/>
                <a:gd name="T37" fmla="*/ 144 h 144"/>
                <a:gd name="T38" fmla="*/ 8 w 124"/>
                <a:gd name="T3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44">
                  <a:moveTo>
                    <a:pt x="8" y="144"/>
                  </a:moveTo>
                  <a:lnTo>
                    <a:pt x="0" y="124"/>
                  </a:lnTo>
                  <a:lnTo>
                    <a:pt x="12" y="110"/>
                  </a:lnTo>
                  <a:lnTo>
                    <a:pt x="12" y="62"/>
                  </a:lnTo>
                  <a:lnTo>
                    <a:pt x="2" y="50"/>
                  </a:lnTo>
                  <a:lnTo>
                    <a:pt x="22" y="26"/>
                  </a:lnTo>
                  <a:lnTo>
                    <a:pt x="48" y="20"/>
                  </a:lnTo>
                  <a:lnTo>
                    <a:pt x="66" y="0"/>
                  </a:lnTo>
                  <a:lnTo>
                    <a:pt x="104" y="0"/>
                  </a:lnTo>
                  <a:lnTo>
                    <a:pt x="120" y="16"/>
                  </a:lnTo>
                  <a:lnTo>
                    <a:pt x="118" y="34"/>
                  </a:lnTo>
                  <a:lnTo>
                    <a:pt x="124" y="50"/>
                  </a:lnTo>
                  <a:lnTo>
                    <a:pt x="98" y="82"/>
                  </a:lnTo>
                  <a:lnTo>
                    <a:pt x="92" y="104"/>
                  </a:lnTo>
                  <a:lnTo>
                    <a:pt x="68" y="118"/>
                  </a:lnTo>
                  <a:lnTo>
                    <a:pt x="58" y="118"/>
                  </a:lnTo>
                  <a:lnTo>
                    <a:pt x="52" y="138"/>
                  </a:lnTo>
                  <a:lnTo>
                    <a:pt x="34" y="136"/>
                  </a:lnTo>
                  <a:lnTo>
                    <a:pt x="22" y="144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60"/>
            <p:cNvSpPr>
              <a:spLocks/>
            </p:cNvSpPr>
            <p:nvPr/>
          </p:nvSpPr>
          <p:spPr bwMode="gray">
            <a:xfrm>
              <a:off x="3082" y="1966"/>
              <a:ext cx="124" cy="144"/>
            </a:xfrm>
            <a:custGeom>
              <a:avLst/>
              <a:gdLst>
                <a:gd name="T0" fmla="*/ 8 w 124"/>
                <a:gd name="T1" fmla="*/ 144 h 144"/>
                <a:gd name="T2" fmla="*/ 0 w 124"/>
                <a:gd name="T3" fmla="*/ 124 h 144"/>
                <a:gd name="T4" fmla="*/ 12 w 124"/>
                <a:gd name="T5" fmla="*/ 110 h 144"/>
                <a:gd name="T6" fmla="*/ 12 w 124"/>
                <a:gd name="T7" fmla="*/ 62 h 144"/>
                <a:gd name="T8" fmla="*/ 2 w 124"/>
                <a:gd name="T9" fmla="*/ 50 h 144"/>
                <a:gd name="T10" fmla="*/ 22 w 124"/>
                <a:gd name="T11" fmla="*/ 26 h 144"/>
                <a:gd name="T12" fmla="*/ 48 w 124"/>
                <a:gd name="T13" fmla="*/ 20 h 144"/>
                <a:gd name="T14" fmla="*/ 66 w 124"/>
                <a:gd name="T15" fmla="*/ 0 h 144"/>
                <a:gd name="T16" fmla="*/ 104 w 124"/>
                <a:gd name="T17" fmla="*/ 0 h 144"/>
                <a:gd name="T18" fmla="*/ 120 w 124"/>
                <a:gd name="T19" fmla="*/ 16 h 144"/>
                <a:gd name="T20" fmla="*/ 118 w 124"/>
                <a:gd name="T21" fmla="*/ 34 h 144"/>
                <a:gd name="T22" fmla="*/ 124 w 124"/>
                <a:gd name="T23" fmla="*/ 50 h 144"/>
                <a:gd name="T24" fmla="*/ 98 w 124"/>
                <a:gd name="T25" fmla="*/ 82 h 144"/>
                <a:gd name="T26" fmla="*/ 92 w 124"/>
                <a:gd name="T27" fmla="*/ 104 h 144"/>
                <a:gd name="T28" fmla="*/ 68 w 124"/>
                <a:gd name="T29" fmla="*/ 118 h 144"/>
                <a:gd name="T30" fmla="*/ 58 w 124"/>
                <a:gd name="T31" fmla="*/ 118 h 144"/>
                <a:gd name="T32" fmla="*/ 52 w 124"/>
                <a:gd name="T33" fmla="*/ 138 h 144"/>
                <a:gd name="T34" fmla="*/ 34 w 124"/>
                <a:gd name="T35" fmla="*/ 136 h 144"/>
                <a:gd name="T36" fmla="*/ 22 w 124"/>
                <a:gd name="T37" fmla="*/ 144 h 144"/>
                <a:gd name="T38" fmla="*/ 8 w 124"/>
                <a:gd name="T3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44">
                  <a:moveTo>
                    <a:pt x="8" y="144"/>
                  </a:moveTo>
                  <a:lnTo>
                    <a:pt x="0" y="124"/>
                  </a:lnTo>
                  <a:lnTo>
                    <a:pt x="12" y="110"/>
                  </a:lnTo>
                  <a:lnTo>
                    <a:pt x="12" y="62"/>
                  </a:lnTo>
                  <a:lnTo>
                    <a:pt x="2" y="50"/>
                  </a:lnTo>
                  <a:lnTo>
                    <a:pt x="22" y="26"/>
                  </a:lnTo>
                  <a:lnTo>
                    <a:pt x="48" y="20"/>
                  </a:lnTo>
                  <a:lnTo>
                    <a:pt x="66" y="0"/>
                  </a:lnTo>
                  <a:lnTo>
                    <a:pt x="104" y="0"/>
                  </a:lnTo>
                  <a:lnTo>
                    <a:pt x="120" y="16"/>
                  </a:lnTo>
                  <a:lnTo>
                    <a:pt x="118" y="34"/>
                  </a:lnTo>
                  <a:lnTo>
                    <a:pt x="124" y="50"/>
                  </a:lnTo>
                  <a:lnTo>
                    <a:pt x="98" y="82"/>
                  </a:lnTo>
                  <a:lnTo>
                    <a:pt x="92" y="104"/>
                  </a:lnTo>
                  <a:lnTo>
                    <a:pt x="68" y="118"/>
                  </a:lnTo>
                  <a:lnTo>
                    <a:pt x="58" y="118"/>
                  </a:lnTo>
                  <a:lnTo>
                    <a:pt x="52" y="138"/>
                  </a:lnTo>
                  <a:lnTo>
                    <a:pt x="34" y="136"/>
                  </a:lnTo>
                  <a:lnTo>
                    <a:pt x="22" y="144"/>
                  </a:lnTo>
                  <a:lnTo>
                    <a:pt x="8" y="144"/>
                  </a:lnTo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61"/>
            <p:cNvSpPr>
              <a:spLocks/>
            </p:cNvSpPr>
            <p:nvPr/>
          </p:nvSpPr>
          <p:spPr bwMode="gray">
            <a:xfrm>
              <a:off x="3274" y="2070"/>
              <a:ext cx="144" cy="154"/>
            </a:xfrm>
            <a:custGeom>
              <a:avLst/>
              <a:gdLst>
                <a:gd name="T0" fmla="*/ 10 w 144"/>
                <a:gd name="T1" fmla="*/ 30 h 154"/>
                <a:gd name="T2" fmla="*/ 16 w 144"/>
                <a:gd name="T3" fmla="*/ 50 h 154"/>
                <a:gd name="T4" fmla="*/ 0 w 144"/>
                <a:gd name="T5" fmla="*/ 66 h 154"/>
                <a:gd name="T6" fmla="*/ 2 w 144"/>
                <a:gd name="T7" fmla="*/ 86 h 154"/>
                <a:gd name="T8" fmla="*/ 24 w 144"/>
                <a:gd name="T9" fmla="*/ 90 h 154"/>
                <a:gd name="T10" fmla="*/ 42 w 144"/>
                <a:gd name="T11" fmla="*/ 108 h 154"/>
                <a:gd name="T12" fmla="*/ 62 w 144"/>
                <a:gd name="T13" fmla="*/ 110 h 154"/>
                <a:gd name="T14" fmla="*/ 60 w 144"/>
                <a:gd name="T15" fmla="*/ 128 h 154"/>
                <a:gd name="T16" fmla="*/ 74 w 144"/>
                <a:gd name="T17" fmla="*/ 142 h 154"/>
                <a:gd name="T18" fmla="*/ 94 w 144"/>
                <a:gd name="T19" fmla="*/ 154 h 154"/>
                <a:gd name="T20" fmla="*/ 118 w 144"/>
                <a:gd name="T21" fmla="*/ 138 h 154"/>
                <a:gd name="T22" fmla="*/ 118 w 144"/>
                <a:gd name="T23" fmla="*/ 104 h 154"/>
                <a:gd name="T24" fmla="*/ 144 w 144"/>
                <a:gd name="T25" fmla="*/ 92 h 154"/>
                <a:gd name="T26" fmla="*/ 142 w 144"/>
                <a:gd name="T27" fmla="*/ 32 h 154"/>
                <a:gd name="T28" fmla="*/ 122 w 144"/>
                <a:gd name="T29" fmla="*/ 16 h 154"/>
                <a:gd name="T30" fmla="*/ 100 w 144"/>
                <a:gd name="T31" fmla="*/ 28 h 154"/>
                <a:gd name="T32" fmla="*/ 80 w 144"/>
                <a:gd name="T33" fmla="*/ 14 h 154"/>
                <a:gd name="T34" fmla="*/ 60 w 144"/>
                <a:gd name="T35" fmla="*/ 0 h 154"/>
                <a:gd name="T36" fmla="*/ 30 w 144"/>
                <a:gd name="T37" fmla="*/ 12 h 154"/>
                <a:gd name="T38" fmla="*/ 10 w 144"/>
                <a:gd name="T39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4" h="154">
                  <a:moveTo>
                    <a:pt x="10" y="30"/>
                  </a:moveTo>
                  <a:lnTo>
                    <a:pt x="16" y="50"/>
                  </a:lnTo>
                  <a:lnTo>
                    <a:pt x="0" y="66"/>
                  </a:lnTo>
                  <a:lnTo>
                    <a:pt x="2" y="86"/>
                  </a:lnTo>
                  <a:lnTo>
                    <a:pt x="24" y="90"/>
                  </a:lnTo>
                  <a:lnTo>
                    <a:pt x="42" y="108"/>
                  </a:lnTo>
                  <a:lnTo>
                    <a:pt x="62" y="110"/>
                  </a:lnTo>
                  <a:lnTo>
                    <a:pt x="60" y="128"/>
                  </a:lnTo>
                  <a:lnTo>
                    <a:pt x="74" y="142"/>
                  </a:lnTo>
                  <a:lnTo>
                    <a:pt x="94" y="154"/>
                  </a:lnTo>
                  <a:lnTo>
                    <a:pt x="118" y="138"/>
                  </a:lnTo>
                  <a:lnTo>
                    <a:pt x="118" y="104"/>
                  </a:lnTo>
                  <a:lnTo>
                    <a:pt x="144" y="92"/>
                  </a:lnTo>
                  <a:lnTo>
                    <a:pt x="142" y="32"/>
                  </a:lnTo>
                  <a:lnTo>
                    <a:pt x="122" y="16"/>
                  </a:lnTo>
                  <a:lnTo>
                    <a:pt x="100" y="28"/>
                  </a:lnTo>
                  <a:lnTo>
                    <a:pt x="80" y="14"/>
                  </a:lnTo>
                  <a:lnTo>
                    <a:pt x="60" y="0"/>
                  </a:lnTo>
                  <a:lnTo>
                    <a:pt x="30" y="12"/>
                  </a:lnTo>
                  <a:lnTo>
                    <a:pt x="10" y="3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Freeform 62"/>
            <p:cNvSpPr>
              <a:spLocks/>
            </p:cNvSpPr>
            <p:nvPr/>
          </p:nvSpPr>
          <p:spPr bwMode="gray">
            <a:xfrm>
              <a:off x="3274" y="2070"/>
              <a:ext cx="144" cy="154"/>
            </a:xfrm>
            <a:custGeom>
              <a:avLst/>
              <a:gdLst>
                <a:gd name="T0" fmla="*/ 10 w 144"/>
                <a:gd name="T1" fmla="*/ 30 h 154"/>
                <a:gd name="T2" fmla="*/ 16 w 144"/>
                <a:gd name="T3" fmla="*/ 50 h 154"/>
                <a:gd name="T4" fmla="*/ 0 w 144"/>
                <a:gd name="T5" fmla="*/ 66 h 154"/>
                <a:gd name="T6" fmla="*/ 2 w 144"/>
                <a:gd name="T7" fmla="*/ 86 h 154"/>
                <a:gd name="T8" fmla="*/ 24 w 144"/>
                <a:gd name="T9" fmla="*/ 90 h 154"/>
                <a:gd name="T10" fmla="*/ 42 w 144"/>
                <a:gd name="T11" fmla="*/ 108 h 154"/>
                <a:gd name="T12" fmla="*/ 62 w 144"/>
                <a:gd name="T13" fmla="*/ 110 h 154"/>
                <a:gd name="T14" fmla="*/ 60 w 144"/>
                <a:gd name="T15" fmla="*/ 128 h 154"/>
                <a:gd name="T16" fmla="*/ 74 w 144"/>
                <a:gd name="T17" fmla="*/ 142 h 154"/>
                <a:gd name="T18" fmla="*/ 94 w 144"/>
                <a:gd name="T19" fmla="*/ 154 h 154"/>
                <a:gd name="T20" fmla="*/ 118 w 144"/>
                <a:gd name="T21" fmla="*/ 138 h 154"/>
                <a:gd name="T22" fmla="*/ 118 w 144"/>
                <a:gd name="T23" fmla="*/ 104 h 154"/>
                <a:gd name="T24" fmla="*/ 144 w 144"/>
                <a:gd name="T25" fmla="*/ 92 h 154"/>
                <a:gd name="T26" fmla="*/ 142 w 144"/>
                <a:gd name="T27" fmla="*/ 32 h 154"/>
                <a:gd name="T28" fmla="*/ 122 w 144"/>
                <a:gd name="T29" fmla="*/ 16 h 154"/>
                <a:gd name="T30" fmla="*/ 100 w 144"/>
                <a:gd name="T31" fmla="*/ 28 h 154"/>
                <a:gd name="T32" fmla="*/ 80 w 144"/>
                <a:gd name="T33" fmla="*/ 14 h 154"/>
                <a:gd name="T34" fmla="*/ 60 w 144"/>
                <a:gd name="T35" fmla="*/ 0 h 154"/>
                <a:gd name="T36" fmla="*/ 30 w 144"/>
                <a:gd name="T37" fmla="*/ 12 h 154"/>
                <a:gd name="T38" fmla="*/ 10 w 144"/>
                <a:gd name="T39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4" h="154">
                  <a:moveTo>
                    <a:pt x="10" y="30"/>
                  </a:moveTo>
                  <a:lnTo>
                    <a:pt x="16" y="50"/>
                  </a:lnTo>
                  <a:lnTo>
                    <a:pt x="0" y="66"/>
                  </a:lnTo>
                  <a:lnTo>
                    <a:pt x="2" y="86"/>
                  </a:lnTo>
                  <a:lnTo>
                    <a:pt x="24" y="90"/>
                  </a:lnTo>
                  <a:lnTo>
                    <a:pt x="42" y="108"/>
                  </a:lnTo>
                  <a:lnTo>
                    <a:pt x="62" y="110"/>
                  </a:lnTo>
                  <a:lnTo>
                    <a:pt x="60" y="128"/>
                  </a:lnTo>
                  <a:lnTo>
                    <a:pt x="74" y="142"/>
                  </a:lnTo>
                  <a:lnTo>
                    <a:pt x="94" y="154"/>
                  </a:lnTo>
                  <a:lnTo>
                    <a:pt x="118" y="138"/>
                  </a:lnTo>
                  <a:lnTo>
                    <a:pt x="118" y="104"/>
                  </a:lnTo>
                  <a:lnTo>
                    <a:pt x="144" y="92"/>
                  </a:lnTo>
                  <a:lnTo>
                    <a:pt x="142" y="32"/>
                  </a:lnTo>
                  <a:lnTo>
                    <a:pt x="122" y="16"/>
                  </a:lnTo>
                  <a:lnTo>
                    <a:pt x="100" y="28"/>
                  </a:lnTo>
                  <a:lnTo>
                    <a:pt x="80" y="14"/>
                  </a:lnTo>
                  <a:lnTo>
                    <a:pt x="60" y="0"/>
                  </a:lnTo>
                  <a:lnTo>
                    <a:pt x="30" y="12"/>
                  </a:lnTo>
                  <a:lnTo>
                    <a:pt x="10" y="30"/>
                  </a:lnTo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3" name="Freeform 63"/>
            <p:cNvSpPr>
              <a:spLocks/>
            </p:cNvSpPr>
            <p:nvPr/>
          </p:nvSpPr>
          <p:spPr bwMode="gray">
            <a:xfrm>
              <a:off x="3118" y="2198"/>
              <a:ext cx="248" cy="164"/>
            </a:xfrm>
            <a:custGeom>
              <a:avLst/>
              <a:gdLst>
                <a:gd name="T0" fmla="*/ 216 w 248"/>
                <a:gd name="T1" fmla="*/ 0 h 164"/>
                <a:gd name="T2" fmla="*/ 192 w 248"/>
                <a:gd name="T3" fmla="*/ 12 h 164"/>
                <a:gd name="T4" fmla="*/ 112 w 248"/>
                <a:gd name="T5" fmla="*/ 72 h 164"/>
                <a:gd name="T6" fmla="*/ 106 w 248"/>
                <a:gd name="T7" fmla="*/ 96 h 164"/>
                <a:gd name="T8" fmla="*/ 94 w 248"/>
                <a:gd name="T9" fmla="*/ 104 h 164"/>
                <a:gd name="T10" fmla="*/ 60 w 248"/>
                <a:gd name="T11" fmla="*/ 94 h 164"/>
                <a:gd name="T12" fmla="*/ 40 w 248"/>
                <a:gd name="T13" fmla="*/ 98 h 164"/>
                <a:gd name="T14" fmla="*/ 8 w 248"/>
                <a:gd name="T15" fmla="*/ 120 h 164"/>
                <a:gd name="T16" fmla="*/ 0 w 248"/>
                <a:gd name="T17" fmla="*/ 142 h 164"/>
                <a:gd name="T18" fmla="*/ 14 w 248"/>
                <a:gd name="T19" fmla="*/ 162 h 164"/>
                <a:gd name="T20" fmla="*/ 36 w 248"/>
                <a:gd name="T21" fmla="*/ 164 h 164"/>
                <a:gd name="T22" fmla="*/ 50 w 248"/>
                <a:gd name="T23" fmla="*/ 140 h 164"/>
                <a:gd name="T24" fmla="*/ 62 w 248"/>
                <a:gd name="T25" fmla="*/ 130 h 164"/>
                <a:gd name="T26" fmla="*/ 84 w 248"/>
                <a:gd name="T27" fmla="*/ 128 h 164"/>
                <a:gd name="T28" fmla="*/ 94 w 248"/>
                <a:gd name="T29" fmla="*/ 148 h 164"/>
                <a:gd name="T30" fmla="*/ 120 w 248"/>
                <a:gd name="T31" fmla="*/ 144 h 164"/>
                <a:gd name="T32" fmla="*/ 132 w 248"/>
                <a:gd name="T33" fmla="*/ 122 h 164"/>
                <a:gd name="T34" fmla="*/ 152 w 248"/>
                <a:gd name="T35" fmla="*/ 130 h 164"/>
                <a:gd name="T36" fmla="*/ 172 w 248"/>
                <a:gd name="T37" fmla="*/ 122 h 164"/>
                <a:gd name="T38" fmla="*/ 202 w 248"/>
                <a:gd name="T39" fmla="*/ 90 h 164"/>
                <a:gd name="T40" fmla="*/ 226 w 248"/>
                <a:gd name="T41" fmla="*/ 86 h 164"/>
                <a:gd name="T42" fmla="*/ 234 w 248"/>
                <a:gd name="T43" fmla="*/ 78 h 164"/>
                <a:gd name="T44" fmla="*/ 236 w 248"/>
                <a:gd name="T45" fmla="*/ 54 h 164"/>
                <a:gd name="T46" fmla="*/ 244 w 248"/>
                <a:gd name="T47" fmla="*/ 44 h 164"/>
                <a:gd name="T48" fmla="*/ 248 w 248"/>
                <a:gd name="T49" fmla="*/ 24 h 164"/>
                <a:gd name="T50" fmla="*/ 230 w 248"/>
                <a:gd name="T51" fmla="*/ 14 h 164"/>
                <a:gd name="T52" fmla="*/ 216 w 248"/>
                <a:gd name="T5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48" h="164">
                  <a:moveTo>
                    <a:pt x="216" y="0"/>
                  </a:moveTo>
                  <a:lnTo>
                    <a:pt x="192" y="12"/>
                  </a:lnTo>
                  <a:lnTo>
                    <a:pt x="112" y="72"/>
                  </a:lnTo>
                  <a:lnTo>
                    <a:pt x="106" y="96"/>
                  </a:lnTo>
                  <a:lnTo>
                    <a:pt x="94" y="104"/>
                  </a:lnTo>
                  <a:lnTo>
                    <a:pt x="60" y="94"/>
                  </a:lnTo>
                  <a:lnTo>
                    <a:pt x="40" y="98"/>
                  </a:lnTo>
                  <a:lnTo>
                    <a:pt x="8" y="120"/>
                  </a:lnTo>
                  <a:lnTo>
                    <a:pt x="0" y="142"/>
                  </a:lnTo>
                  <a:lnTo>
                    <a:pt x="14" y="162"/>
                  </a:lnTo>
                  <a:lnTo>
                    <a:pt x="36" y="164"/>
                  </a:lnTo>
                  <a:lnTo>
                    <a:pt x="50" y="140"/>
                  </a:lnTo>
                  <a:lnTo>
                    <a:pt x="62" y="130"/>
                  </a:lnTo>
                  <a:lnTo>
                    <a:pt x="84" y="128"/>
                  </a:lnTo>
                  <a:lnTo>
                    <a:pt x="94" y="148"/>
                  </a:lnTo>
                  <a:lnTo>
                    <a:pt x="120" y="144"/>
                  </a:lnTo>
                  <a:lnTo>
                    <a:pt x="132" y="122"/>
                  </a:lnTo>
                  <a:lnTo>
                    <a:pt x="152" y="130"/>
                  </a:lnTo>
                  <a:lnTo>
                    <a:pt x="172" y="122"/>
                  </a:lnTo>
                  <a:lnTo>
                    <a:pt x="202" y="90"/>
                  </a:lnTo>
                  <a:lnTo>
                    <a:pt x="226" y="86"/>
                  </a:lnTo>
                  <a:lnTo>
                    <a:pt x="234" y="78"/>
                  </a:lnTo>
                  <a:lnTo>
                    <a:pt x="236" y="54"/>
                  </a:lnTo>
                  <a:lnTo>
                    <a:pt x="244" y="44"/>
                  </a:lnTo>
                  <a:lnTo>
                    <a:pt x="248" y="24"/>
                  </a:lnTo>
                  <a:lnTo>
                    <a:pt x="230" y="14"/>
                  </a:lnTo>
                  <a:lnTo>
                    <a:pt x="216" y="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4" name="Freeform 64"/>
            <p:cNvSpPr>
              <a:spLocks/>
            </p:cNvSpPr>
            <p:nvPr/>
          </p:nvSpPr>
          <p:spPr bwMode="gray">
            <a:xfrm>
              <a:off x="3118" y="2198"/>
              <a:ext cx="248" cy="164"/>
            </a:xfrm>
            <a:custGeom>
              <a:avLst/>
              <a:gdLst>
                <a:gd name="T0" fmla="*/ 216 w 248"/>
                <a:gd name="T1" fmla="*/ 0 h 164"/>
                <a:gd name="T2" fmla="*/ 192 w 248"/>
                <a:gd name="T3" fmla="*/ 12 h 164"/>
                <a:gd name="T4" fmla="*/ 112 w 248"/>
                <a:gd name="T5" fmla="*/ 72 h 164"/>
                <a:gd name="T6" fmla="*/ 106 w 248"/>
                <a:gd name="T7" fmla="*/ 96 h 164"/>
                <a:gd name="T8" fmla="*/ 94 w 248"/>
                <a:gd name="T9" fmla="*/ 104 h 164"/>
                <a:gd name="T10" fmla="*/ 60 w 248"/>
                <a:gd name="T11" fmla="*/ 94 h 164"/>
                <a:gd name="T12" fmla="*/ 40 w 248"/>
                <a:gd name="T13" fmla="*/ 98 h 164"/>
                <a:gd name="T14" fmla="*/ 8 w 248"/>
                <a:gd name="T15" fmla="*/ 120 h 164"/>
                <a:gd name="T16" fmla="*/ 0 w 248"/>
                <a:gd name="T17" fmla="*/ 142 h 164"/>
                <a:gd name="T18" fmla="*/ 14 w 248"/>
                <a:gd name="T19" fmla="*/ 162 h 164"/>
                <a:gd name="T20" fmla="*/ 36 w 248"/>
                <a:gd name="T21" fmla="*/ 164 h 164"/>
                <a:gd name="T22" fmla="*/ 50 w 248"/>
                <a:gd name="T23" fmla="*/ 140 h 164"/>
                <a:gd name="T24" fmla="*/ 62 w 248"/>
                <a:gd name="T25" fmla="*/ 130 h 164"/>
                <a:gd name="T26" fmla="*/ 84 w 248"/>
                <a:gd name="T27" fmla="*/ 128 h 164"/>
                <a:gd name="T28" fmla="*/ 94 w 248"/>
                <a:gd name="T29" fmla="*/ 148 h 164"/>
                <a:gd name="T30" fmla="*/ 120 w 248"/>
                <a:gd name="T31" fmla="*/ 144 h 164"/>
                <a:gd name="T32" fmla="*/ 132 w 248"/>
                <a:gd name="T33" fmla="*/ 122 h 164"/>
                <a:gd name="T34" fmla="*/ 152 w 248"/>
                <a:gd name="T35" fmla="*/ 130 h 164"/>
                <a:gd name="T36" fmla="*/ 172 w 248"/>
                <a:gd name="T37" fmla="*/ 122 h 164"/>
                <a:gd name="T38" fmla="*/ 202 w 248"/>
                <a:gd name="T39" fmla="*/ 90 h 164"/>
                <a:gd name="T40" fmla="*/ 226 w 248"/>
                <a:gd name="T41" fmla="*/ 86 h 164"/>
                <a:gd name="T42" fmla="*/ 234 w 248"/>
                <a:gd name="T43" fmla="*/ 78 h 164"/>
                <a:gd name="T44" fmla="*/ 236 w 248"/>
                <a:gd name="T45" fmla="*/ 54 h 164"/>
                <a:gd name="T46" fmla="*/ 244 w 248"/>
                <a:gd name="T47" fmla="*/ 44 h 164"/>
                <a:gd name="T48" fmla="*/ 248 w 248"/>
                <a:gd name="T49" fmla="*/ 24 h 164"/>
                <a:gd name="T50" fmla="*/ 230 w 248"/>
                <a:gd name="T51" fmla="*/ 14 h 164"/>
                <a:gd name="T52" fmla="*/ 216 w 248"/>
                <a:gd name="T5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48" h="164">
                  <a:moveTo>
                    <a:pt x="216" y="0"/>
                  </a:moveTo>
                  <a:lnTo>
                    <a:pt x="192" y="12"/>
                  </a:lnTo>
                  <a:lnTo>
                    <a:pt x="112" y="72"/>
                  </a:lnTo>
                  <a:lnTo>
                    <a:pt x="106" y="96"/>
                  </a:lnTo>
                  <a:lnTo>
                    <a:pt x="94" y="104"/>
                  </a:lnTo>
                  <a:lnTo>
                    <a:pt x="60" y="94"/>
                  </a:lnTo>
                  <a:lnTo>
                    <a:pt x="40" y="98"/>
                  </a:lnTo>
                  <a:lnTo>
                    <a:pt x="8" y="120"/>
                  </a:lnTo>
                  <a:lnTo>
                    <a:pt x="0" y="142"/>
                  </a:lnTo>
                  <a:lnTo>
                    <a:pt x="14" y="162"/>
                  </a:lnTo>
                  <a:lnTo>
                    <a:pt x="36" y="164"/>
                  </a:lnTo>
                  <a:lnTo>
                    <a:pt x="50" y="140"/>
                  </a:lnTo>
                  <a:lnTo>
                    <a:pt x="62" y="130"/>
                  </a:lnTo>
                  <a:lnTo>
                    <a:pt x="84" y="128"/>
                  </a:lnTo>
                  <a:lnTo>
                    <a:pt x="94" y="148"/>
                  </a:lnTo>
                  <a:lnTo>
                    <a:pt x="120" y="144"/>
                  </a:lnTo>
                  <a:lnTo>
                    <a:pt x="132" y="122"/>
                  </a:lnTo>
                  <a:lnTo>
                    <a:pt x="152" y="130"/>
                  </a:lnTo>
                  <a:lnTo>
                    <a:pt x="172" y="122"/>
                  </a:lnTo>
                  <a:lnTo>
                    <a:pt x="202" y="90"/>
                  </a:lnTo>
                  <a:lnTo>
                    <a:pt x="226" y="86"/>
                  </a:lnTo>
                  <a:lnTo>
                    <a:pt x="234" y="78"/>
                  </a:lnTo>
                  <a:lnTo>
                    <a:pt x="236" y="54"/>
                  </a:lnTo>
                  <a:lnTo>
                    <a:pt x="244" y="44"/>
                  </a:lnTo>
                  <a:lnTo>
                    <a:pt x="248" y="24"/>
                  </a:lnTo>
                  <a:lnTo>
                    <a:pt x="230" y="14"/>
                  </a:lnTo>
                  <a:lnTo>
                    <a:pt x="216" y="0"/>
                  </a:lnTo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5" name="Freeform 65"/>
            <p:cNvSpPr>
              <a:spLocks/>
            </p:cNvSpPr>
            <p:nvPr/>
          </p:nvSpPr>
          <p:spPr bwMode="gray">
            <a:xfrm>
              <a:off x="2308" y="2168"/>
              <a:ext cx="622" cy="494"/>
            </a:xfrm>
            <a:custGeom>
              <a:avLst/>
              <a:gdLst>
                <a:gd name="T0" fmla="*/ 614 w 622"/>
                <a:gd name="T1" fmla="*/ 218 h 494"/>
                <a:gd name="T2" fmla="*/ 604 w 622"/>
                <a:gd name="T3" fmla="*/ 172 h 494"/>
                <a:gd name="T4" fmla="*/ 554 w 622"/>
                <a:gd name="T5" fmla="*/ 116 h 494"/>
                <a:gd name="T6" fmla="*/ 542 w 622"/>
                <a:gd name="T7" fmla="*/ 72 h 494"/>
                <a:gd name="T8" fmla="*/ 526 w 622"/>
                <a:gd name="T9" fmla="*/ 48 h 494"/>
                <a:gd name="T10" fmla="*/ 486 w 622"/>
                <a:gd name="T11" fmla="*/ 62 h 494"/>
                <a:gd name="T12" fmla="*/ 442 w 622"/>
                <a:gd name="T13" fmla="*/ 54 h 494"/>
                <a:gd name="T14" fmla="*/ 382 w 622"/>
                <a:gd name="T15" fmla="*/ 64 h 494"/>
                <a:gd name="T16" fmla="*/ 364 w 622"/>
                <a:gd name="T17" fmla="*/ 30 h 494"/>
                <a:gd name="T18" fmla="*/ 318 w 622"/>
                <a:gd name="T19" fmla="*/ 0 h 494"/>
                <a:gd name="T20" fmla="*/ 274 w 622"/>
                <a:gd name="T21" fmla="*/ 38 h 494"/>
                <a:gd name="T22" fmla="*/ 220 w 622"/>
                <a:gd name="T23" fmla="*/ 56 h 494"/>
                <a:gd name="T24" fmla="*/ 188 w 622"/>
                <a:gd name="T25" fmla="*/ 16 h 494"/>
                <a:gd name="T26" fmla="*/ 164 w 622"/>
                <a:gd name="T27" fmla="*/ 70 h 494"/>
                <a:gd name="T28" fmla="*/ 154 w 622"/>
                <a:gd name="T29" fmla="*/ 116 h 494"/>
                <a:gd name="T30" fmla="*/ 98 w 622"/>
                <a:gd name="T31" fmla="*/ 108 h 494"/>
                <a:gd name="T32" fmla="*/ 56 w 622"/>
                <a:gd name="T33" fmla="*/ 118 h 494"/>
                <a:gd name="T34" fmla="*/ 68 w 622"/>
                <a:gd name="T35" fmla="*/ 160 h 494"/>
                <a:gd name="T36" fmla="*/ 82 w 622"/>
                <a:gd name="T37" fmla="*/ 192 h 494"/>
                <a:gd name="T38" fmla="*/ 44 w 622"/>
                <a:gd name="T39" fmla="*/ 216 h 494"/>
                <a:gd name="T40" fmla="*/ 18 w 622"/>
                <a:gd name="T41" fmla="*/ 254 h 494"/>
                <a:gd name="T42" fmla="*/ 38 w 622"/>
                <a:gd name="T43" fmla="*/ 304 h 494"/>
                <a:gd name="T44" fmla="*/ 42 w 622"/>
                <a:gd name="T45" fmla="*/ 338 h 494"/>
                <a:gd name="T46" fmla="*/ 36 w 622"/>
                <a:gd name="T47" fmla="*/ 388 h 494"/>
                <a:gd name="T48" fmla="*/ 0 w 622"/>
                <a:gd name="T49" fmla="*/ 458 h 494"/>
                <a:gd name="T50" fmla="*/ 44 w 622"/>
                <a:gd name="T51" fmla="*/ 494 h 494"/>
                <a:gd name="T52" fmla="*/ 94 w 622"/>
                <a:gd name="T53" fmla="*/ 466 h 494"/>
                <a:gd name="T54" fmla="*/ 120 w 622"/>
                <a:gd name="T55" fmla="*/ 450 h 494"/>
                <a:gd name="T56" fmla="*/ 120 w 622"/>
                <a:gd name="T57" fmla="*/ 422 h 494"/>
                <a:gd name="T58" fmla="*/ 182 w 622"/>
                <a:gd name="T59" fmla="*/ 404 h 494"/>
                <a:gd name="T60" fmla="*/ 224 w 622"/>
                <a:gd name="T61" fmla="*/ 442 h 494"/>
                <a:gd name="T62" fmla="*/ 288 w 622"/>
                <a:gd name="T63" fmla="*/ 454 h 494"/>
                <a:gd name="T64" fmla="*/ 362 w 622"/>
                <a:gd name="T65" fmla="*/ 440 h 494"/>
                <a:gd name="T66" fmla="*/ 404 w 622"/>
                <a:gd name="T67" fmla="*/ 436 h 494"/>
                <a:gd name="T68" fmla="*/ 430 w 622"/>
                <a:gd name="T69" fmla="*/ 412 h 494"/>
                <a:gd name="T70" fmla="*/ 484 w 622"/>
                <a:gd name="T71" fmla="*/ 374 h 494"/>
                <a:gd name="T72" fmla="*/ 504 w 622"/>
                <a:gd name="T73" fmla="*/ 400 h 494"/>
                <a:gd name="T74" fmla="*/ 534 w 622"/>
                <a:gd name="T75" fmla="*/ 378 h 494"/>
                <a:gd name="T76" fmla="*/ 524 w 622"/>
                <a:gd name="T77" fmla="*/ 322 h 494"/>
                <a:gd name="T78" fmla="*/ 570 w 622"/>
                <a:gd name="T79" fmla="*/ 328 h 494"/>
                <a:gd name="T80" fmla="*/ 604 w 622"/>
                <a:gd name="T81" fmla="*/ 314 h 494"/>
                <a:gd name="T82" fmla="*/ 622 w 622"/>
                <a:gd name="T83" fmla="*/ 28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22" h="494">
                  <a:moveTo>
                    <a:pt x="622" y="280"/>
                  </a:moveTo>
                  <a:lnTo>
                    <a:pt x="614" y="218"/>
                  </a:lnTo>
                  <a:lnTo>
                    <a:pt x="602" y="212"/>
                  </a:lnTo>
                  <a:lnTo>
                    <a:pt x="604" y="172"/>
                  </a:lnTo>
                  <a:lnTo>
                    <a:pt x="580" y="144"/>
                  </a:lnTo>
                  <a:lnTo>
                    <a:pt x="554" y="116"/>
                  </a:lnTo>
                  <a:lnTo>
                    <a:pt x="554" y="84"/>
                  </a:lnTo>
                  <a:lnTo>
                    <a:pt x="542" y="72"/>
                  </a:lnTo>
                  <a:lnTo>
                    <a:pt x="540" y="60"/>
                  </a:lnTo>
                  <a:lnTo>
                    <a:pt x="526" y="48"/>
                  </a:lnTo>
                  <a:lnTo>
                    <a:pt x="502" y="46"/>
                  </a:lnTo>
                  <a:lnTo>
                    <a:pt x="486" y="62"/>
                  </a:lnTo>
                  <a:lnTo>
                    <a:pt x="462" y="64"/>
                  </a:lnTo>
                  <a:lnTo>
                    <a:pt x="442" y="54"/>
                  </a:lnTo>
                  <a:lnTo>
                    <a:pt x="416" y="64"/>
                  </a:lnTo>
                  <a:lnTo>
                    <a:pt x="382" y="64"/>
                  </a:lnTo>
                  <a:lnTo>
                    <a:pt x="378" y="46"/>
                  </a:lnTo>
                  <a:lnTo>
                    <a:pt x="364" y="30"/>
                  </a:lnTo>
                  <a:lnTo>
                    <a:pt x="344" y="20"/>
                  </a:lnTo>
                  <a:lnTo>
                    <a:pt x="318" y="0"/>
                  </a:lnTo>
                  <a:lnTo>
                    <a:pt x="302" y="4"/>
                  </a:lnTo>
                  <a:lnTo>
                    <a:pt x="274" y="38"/>
                  </a:lnTo>
                  <a:lnTo>
                    <a:pt x="242" y="54"/>
                  </a:lnTo>
                  <a:lnTo>
                    <a:pt x="220" y="56"/>
                  </a:lnTo>
                  <a:lnTo>
                    <a:pt x="210" y="36"/>
                  </a:lnTo>
                  <a:lnTo>
                    <a:pt x="188" y="16"/>
                  </a:lnTo>
                  <a:lnTo>
                    <a:pt x="174" y="46"/>
                  </a:lnTo>
                  <a:lnTo>
                    <a:pt x="164" y="70"/>
                  </a:lnTo>
                  <a:lnTo>
                    <a:pt x="144" y="90"/>
                  </a:lnTo>
                  <a:lnTo>
                    <a:pt x="154" y="116"/>
                  </a:lnTo>
                  <a:lnTo>
                    <a:pt x="118" y="118"/>
                  </a:lnTo>
                  <a:lnTo>
                    <a:pt x="98" y="108"/>
                  </a:lnTo>
                  <a:lnTo>
                    <a:pt x="82" y="120"/>
                  </a:lnTo>
                  <a:lnTo>
                    <a:pt x="56" y="118"/>
                  </a:lnTo>
                  <a:lnTo>
                    <a:pt x="48" y="138"/>
                  </a:lnTo>
                  <a:lnTo>
                    <a:pt x="68" y="160"/>
                  </a:lnTo>
                  <a:lnTo>
                    <a:pt x="86" y="174"/>
                  </a:lnTo>
                  <a:lnTo>
                    <a:pt x="82" y="192"/>
                  </a:lnTo>
                  <a:lnTo>
                    <a:pt x="56" y="198"/>
                  </a:lnTo>
                  <a:lnTo>
                    <a:pt x="44" y="216"/>
                  </a:lnTo>
                  <a:lnTo>
                    <a:pt x="50" y="234"/>
                  </a:lnTo>
                  <a:lnTo>
                    <a:pt x="18" y="254"/>
                  </a:lnTo>
                  <a:lnTo>
                    <a:pt x="22" y="278"/>
                  </a:lnTo>
                  <a:lnTo>
                    <a:pt x="38" y="304"/>
                  </a:lnTo>
                  <a:lnTo>
                    <a:pt x="24" y="326"/>
                  </a:lnTo>
                  <a:lnTo>
                    <a:pt x="42" y="338"/>
                  </a:lnTo>
                  <a:lnTo>
                    <a:pt x="66" y="344"/>
                  </a:lnTo>
                  <a:lnTo>
                    <a:pt x="36" y="388"/>
                  </a:lnTo>
                  <a:lnTo>
                    <a:pt x="20" y="426"/>
                  </a:lnTo>
                  <a:lnTo>
                    <a:pt x="0" y="458"/>
                  </a:lnTo>
                  <a:lnTo>
                    <a:pt x="22" y="482"/>
                  </a:lnTo>
                  <a:lnTo>
                    <a:pt x="44" y="494"/>
                  </a:lnTo>
                  <a:lnTo>
                    <a:pt x="74" y="480"/>
                  </a:lnTo>
                  <a:lnTo>
                    <a:pt x="94" y="466"/>
                  </a:lnTo>
                  <a:lnTo>
                    <a:pt x="120" y="466"/>
                  </a:lnTo>
                  <a:lnTo>
                    <a:pt x="120" y="450"/>
                  </a:lnTo>
                  <a:lnTo>
                    <a:pt x="108" y="434"/>
                  </a:lnTo>
                  <a:lnTo>
                    <a:pt x="120" y="422"/>
                  </a:lnTo>
                  <a:lnTo>
                    <a:pt x="150" y="422"/>
                  </a:lnTo>
                  <a:lnTo>
                    <a:pt x="182" y="404"/>
                  </a:lnTo>
                  <a:lnTo>
                    <a:pt x="210" y="432"/>
                  </a:lnTo>
                  <a:lnTo>
                    <a:pt x="224" y="442"/>
                  </a:lnTo>
                  <a:lnTo>
                    <a:pt x="268" y="440"/>
                  </a:lnTo>
                  <a:lnTo>
                    <a:pt x="288" y="454"/>
                  </a:lnTo>
                  <a:lnTo>
                    <a:pt x="308" y="442"/>
                  </a:lnTo>
                  <a:lnTo>
                    <a:pt x="362" y="440"/>
                  </a:lnTo>
                  <a:lnTo>
                    <a:pt x="386" y="450"/>
                  </a:lnTo>
                  <a:lnTo>
                    <a:pt x="404" y="436"/>
                  </a:lnTo>
                  <a:lnTo>
                    <a:pt x="406" y="416"/>
                  </a:lnTo>
                  <a:lnTo>
                    <a:pt x="430" y="412"/>
                  </a:lnTo>
                  <a:lnTo>
                    <a:pt x="462" y="390"/>
                  </a:lnTo>
                  <a:lnTo>
                    <a:pt x="484" y="374"/>
                  </a:lnTo>
                  <a:lnTo>
                    <a:pt x="500" y="386"/>
                  </a:lnTo>
                  <a:lnTo>
                    <a:pt x="504" y="400"/>
                  </a:lnTo>
                  <a:lnTo>
                    <a:pt x="524" y="396"/>
                  </a:lnTo>
                  <a:lnTo>
                    <a:pt x="534" y="378"/>
                  </a:lnTo>
                  <a:lnTo>
                    <a:pt x="522" y="354"/>
                  </a:lnTo>
                  <a:lnTo>
                    <a:pt x="524" y="322"/>
                  </a:lnTo>
                  <a:lnTo>
                    <a:pt x="548" y="318"/>
                  </a:lnTo>
                  <a:lnTo>
                    <a:pt x="570" y="328"/>
                  </a:lnTo>
                  <a:lnTo>
                    <a:pt x="598" y="326"/>
                  </a:lnTo>
                  <a:lnTo>
                    <a:pt x="604" y="314"/>
                  </a:lnTo>
                  <a:lnTo>
                    <a:pt x="606" y="288"/>
                  </a:lnTo>
                  <a:lnTo>
                    <a:pt x="622" y="28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6" name="Freeform 66"/>
            <p:cNvSpPr>
              <a:spLocks/>
            </p:cNvSpPr>
            <p:nvPr/>
          </p:nvSpPr>
          <p:spPr bwMode="gray">
            <a:xfrm>
              <a:off x="2308" y="2168"/>
              <a:ext cx="622" cy="494"/>
            </a:xfrm>
            <a:custGeom>
              <a:avLst/>
              <a:gdLst>
                <a:gd name="T0" fmla="*/ 614 w 622"/>
                <a:gd name="T1" fmla="*/ 218 h 494"/>
                <a:gd name="T2" fmla="*/ 604 w 622"/>
                <a:gd name="T3" fmla="*/ 172 h 494"/>
                <a:gd name="T4" fmla="*/ 554 w 622"/>
                <a:gd name="T5" fmla="*/ 116 h 494"/>
                <a:gd name="T6" fmla="*/ 542 w 622"/>
                <a:gd name="T7" fmla="*/ 72 h 494"/>
                <a:gd name="T8" fmla="*/ 526 w 622"/>
                <a:gd name="T9" fmla="*/ 48 h 494"/>
                <a:gd name="T10" fmla="*/ 486 w 622"/>
                <a:gd name="T11" fmla="*/ 62 h 494"/>
                <a:gd name="T12" fmla="*/ 442 w 622"/>
                <a:gd name="T13" fmla="*/ 54 h 494"/>
                <a:gd name="T14" fmla="*/ 382 w 622"/>
                <a:gd name="T15" fmla="*/ 64 h 494"/>
                <a:gd name="T16" fmla="*/ 364 w 622"/>
                <a:gd name="T17" fmla="*/ 30 h 494"/>
                <a:gd name="T18" fmla="*/ 318 w 622"/>
                <a:gd name="T19" fmla="*/ 0 h 494"/>
                <a:gd name="T20" fmla="*/ 274 w 622"/>
                <a:gd name="T21" fmla="*/ 38 h 494"/>
                <a:gd name="T22" fmla="*/ 220 w 622"/>
                <a:gd name="T23" fmla="*/ 56 h 494"/>
                <a:gd name="T24" fmla="*/ 188 w 622"/>
                <a:gd name="T25" fmla="*/ 16 h 494"/>
                <a:gd name="T26" fmla="*/ 164 w 622"/>
                <a:gd name="T27" fmla="*/ 70 h 494"/>
                <a:gd name="T28" fmla="*/ 154 w 622"/>
                <a:gd name="T29" fmla="*/ 116 h 494"/>
                <a:gd name="T30" fmla="*/ 98 w 622"/>
                <a:gd name="T31" fmla="*/ 108 h 494"/>
                <a:gd name="T32" fmla="*/ 56 w 622"/>
                <a:gd name="T33" fmla="*/ 118 h 494"/>
                <a:gd name="T34" fmla="*/ 68 w 622"/>
                <a:gd name="T35" fmla="*/ 160 h 494"/>
                <a:gd name="T36" fmla="*/ 82 w 622"/>
                <a:gd name="T37" fmla="*/ 192 h 494"/>
                <a:gd name="T38" fmla="*/ 44 w 622"/>
                <a:gd name="T39" fmla="*/ 216 h 494"/>
                <a:gd name="T40" fmla="*/ 18 w 622"/>
                <a:gd name="T41" fmla="*/ 254 h 494"/>
                <a:gd name="T42" fmla="*/ 38 w 622"/>
                <a:gd name="T43" fmla="*/ 304 h 494"/>
                <a:gd name="T44" fmla="*/ 42 w 622"/>
                <a:gd name="T45" fmla="*/ 338 h 494"/>
                <a:gd name="T46" fmla="*/ 36 w 622"/>
                <a:gd name="T47" fmla="*/ 388 h 494"/>
                <a:gd name="T48" fmla="*/ 0 w 622"/>
                <a:gd name="T49" fmla="*/ 458 h 494"/>
                <a:gd name="T50" fmla="*/ 44 w 622"/>
                <a:gd name="T51" fmla="*/ 494 h 494"/>
                <a:gd name="T52" fmla="*/ 94 w 622"/>
                <a:gd name="T53" fmla="*/ 466 h 494"/>
                <a:gd name="T54" fmla="*/ 120 w 622"/>
                <a:gd name="T55" fmla="*/ 450 h 494"/>
                <a:gd name="T56" fmla="*/ 120 w 622"/>
                <a:gd name="T57" fmla="*/ 422 h 494"/>
                <a:gd name="T58" fmla="*/ 182 w 622"/>
                <a:gd name="T59" fmla="*/ 404 h 494"/>
                <a:gd name="T60" fmla="*/ 224 w 622"/>
                <a:gd name="T61" fmla="*/ 442 h 494"/>
                <a:gd name="T62" fmla="*/ 288 w 622"/>
                <a:gd name="T63" fmla="*/ 454 h 494"/>
                <a:gd name="T64" fmla="*/ 362 w 622"/>
                <a:gd name="T65" fmla="*/ 440 h 494"/>
                <a:gd name="T66" fmla="*/ 404 w 622"/>
                <a:gd name="T67" fmla="*/ 436 h 494"/>
                <a:gd name="T68" fmla="*/ 430 w 622"/>
                <a:gd name="T69" fmla="*/ 412 h 494"/>
                <a:gd name="T70" fmla="*/ 484 w 622"/>
                <a:gd name="T71" fmla="*/ 374 h 494"/>
                <a:gd name="T72" fmla="*/ 504 w 622"/>
                <a:gd name="T73" fmla="*/ 400 h 494"/>
                <a:gd name="T74" fmla="*/ 534 w 622"/>
                <a:gd name="T75" fmla="*/ 378 h 494"/>
                <a:gd name="T76" fmla="*/ 524 w 622"/>
                <a:gd name="T77" fmla="*/ 322 h 494"/>
                <a:gd name="T78" fmla="*/ 570 w 622"/>
                <a:gd name="T79" fmla="*/ 328 h 494"/>
                <a:gd name="T80" fmla="*/ 604 w 622"/>
                <a:gd name="T81" fmla="*/ 314 h 494"/>
                <a:gd name="T82" fmla="*/ 622 w 622"/>
                <a:gd name="T83" fmla="*/ 28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22" h="494">
                  <a:moveTo>
                    <a:pt x="622" y="280"/>
                  </a:moveTo>
                  <a:lnTo>
                    <a:pt x="614" y="218"/>
                  </a:lnTo>
                  <a:lnTo>
                    <a:pt x="602" y="212"/>
                  </a:lnTo>
                  <a:lnTo>
                    <a:pt x="604" y="172"/>
                  </a:lnTo>
                  <a:lnTo>
                    <a:pt x="580" y="144"/>
                  </a:lnTo>
                  <a:lnTo>
                    <a:pt x="554" y="116"/>
                  </a:lnTo>
                  <a:lnTo>
                    <a:pt x="554" y="84"/>
                  </a:lnTo>
                  <a:lnTo>
                    <a:pt x="542" y="72"/>
                  </a:lnTo>
                  <a:lnTo>
                    <a:pt x="540" y="60"/>
                  </a:lnTo>
                  <a:lnTo>
                    <a:pt x="526" y="48"/>
                  </a:lnTo>
                  <a:lnTo>
                    <a:pt x="502" y="46"/>
                  </a:lnTo>
                  <a:lnTo>
                    <a:pt x="486" y="62"/>
                  </a:lnTo>
                  <a:lnTo>
                    <a:pt x="462" y="64"/>
                  </a:lnTo>
                  <a:lnTo>
                    <a:pt x="442" y="54"/>
                  </a:lnTo>
                  <a:lnTo>
                    <a:pt x="416" y="64"/>
                  </a:lnTo>
                  <a:lnTo>
                    <a:pt x="382" y="64"/>
                  </a:lnTo>
                  <a:lnTo>
                    <a:pt x="378" y="46"/>
                  </a:lnTo>
                  <a:lnTo>
                    <a:pt x="364" y="30"/>
                  </a:lnTo>
                  <a:lnTo>
                    <a:pt x="344" y="20"/>
                  </a:lnTo>
                  <a:lnTo>
                    <a:pt x="318" y="0"/>
                  </a:lnTo>
                  <a:lnTo>
                    <a:pt x="302" y="4"/>
                  </a:lnTo>
                  <a:lnTo>
                    <a:pt x="274" y="38"/>
                  </a:lnTo>
                  <a:lnTo>
                    <a:pt x="242" y="54"/>
                  </a:lnTo>
                  <a:lnTo>
                    <a:pt x="220" y="56"/>
                  </a:lnTo>
                  <a:lnTo>
                    <a:pt x="210" y="36"/>
                  </a:lnTo>
                  <a:lnTo>
                    <a:pt x="188" y="16"/>
                  </a:lnTo>
                  <a:lnTo>
                    <a:pt x="174" y="46"/>
                  </a:lnTo>
                  <a:lnTo>
                    <a:pt x="164" y="70"/>
                  </a:lnTo>
                  <a:lnTo>
                    <a:pt x="144" y="90"/>
                  </a:lnTo>
                  <a:lnTo>
                    <a:pt x="154" y="116"/>
                  </a:lnTo>
                  <a:lnTo>
                    <a:pt x="118" y="118"/>
                  </a:lnTo>
                  <a:lnTo>
                    <a:pt x="98" y="108"/>
                  </a:lnTo>
                  <a:lnTo>
                    <a:pt x="82" y="120"/>
                  </a:lnTo>
                  <a:lnTo>
                    <a:pt x="56" y="118"/>
                  </a:lnTo>
                  <a:lnTo>
                    <a:pt x="48" y="138"/>
                  </a:lnTo>
                  <a:lnTo>
                    <a:pt x="68" y="160"/>
                  </a:lnTo>
                  <a:lnTo>
                    <a:pt x="86" y="174"/>
                  </a:lnTo>
                  <a:lnTo>
                    <a:pt x="82" y="192"/>
                  </a:lnTo>
                  <a:lnTo>
                    <a:pt x="56" y="198"/>
                  </a:lnTo>
                  <a:lnTo>
                    <a:pt x="44" y="216"/>
                  </a:lnTo>
                  <a:lnTo>
                    <a:pt x="50" y="234"/>
                  </a:lnTo>
                  <a:lnTo>
                    <a:pt x="18" y="254"/>
                  </a:lnTo>
                  <a:lnTo>
                    <a:pt x="22" y="278"/>
                  </a:lnTo>
                  <a:lnTo>
                    <a:pt x="38" y="304"/>
                  </a:lnTo>
                  <a:lnTo>
                    <a:pt x="24" y="326"/>
                  </a:lnTo>
                  <a:lnTo>
                    <a:pt x="42" y="338"/>
                  </a:lnTo>
                  <a:lnTo>
                    <a:pt x="66" y="344"/>
                  </a:lnTo>
                  <a:lnTo>
                    <a:pt x="36" y="388"/>
                  </a:lnTo>
                  <a:lnTo>
                    <a:pt x="20" y="426"/>
                  </a:lnTo>
                  <a:lnTo>
                    <a:pt x="0" y="458"/>
                  </a:lnTo>
                  <a:lnTo>
                    <a:pt x="22" y="482"/>
                  </a:lnTo>
                  <a:lnTo>
                    <a:pt x="44" y="494"/>
                  </a:lnTo>
                  <a:lnTo>
                    <a:pt x="74" y="480"/>
                  </a:lnTo>
                  <a:lnTo>
                    <a:pt x="94" y="466"/>
                  </a:lnTo>
                  <a:lnTo>
                    <a:pt x="120" y="466"/>
                  </a:lnTo>
                  <a:lnTo>
                    <a:pt x="120" y="450"/>
                  </a:lnTo>
                  <a:lnTo>
                    <a:pt x="108" y="434"/>
                  </a:lnTo>
                  <a:lnTo>
                    <a:pt x="120" y="422"/>
                  </a:lnTo>
                  <a:lnTo>
                    <a:pt x="150" y="422"/>
                  </a:lnTo>
                  <a:lnTo>
                    <a:pt x="182" y="404"/>
                  </a:lnTo>
                  <a:lnTo>
                    <a:pt x="210" y="432"/>
                  </a:lnTo>
                  <a:lnTo>
                    <a:pt x="224" y="442"/>
                  </a:lnTo>
                  <a:lnTo>
                    <a:pt x="268" y="440"/>
                  </a:lnTo>
                  <a:lnTo>
                    <a:pt x="288" y="454"/>
                  </a:lnTo>
                  <a:lnTo>
                    <a:pt x="308" y="442"/>
                  </a:lnTo>
                  <a:lnTo>
                    <a:pt x="362" y="440"/>
                  </a:lnTo>
                  <a:lnTo>
                    <a:pt x="386" y="450"/>
                  </a:lnTo>
                  <a:lnTo>
                    <a:pt x="404" y="436"/>
                  </a:lnTo>
                  <a:lnTo>
                    <a:pt x="406" y="416"/>
                  </a:lnTo>
                  <a:lnTo>
                    <a:pt x="430" y="412"/>
                  </a:lnTo>
                  <a:lnTo>
                    <a:pt x="462" y="390"/>
                  </a:lnTo>
                  <a:lnTo>
                    <a:pt x="484" y="374"/>
                  </a:lnTo>
                  <a:lnTo>
                    <a:pt x="500" y="386"/>
                  </a:lnTo>
                  <a:lnTo>
                    <a:pt x="504" y="400"/>
                  </a:lnTo>
                  <a:lnTo>
                    <a:pt x="524" y="396"/>
                  </a:lnTo>
                  <a:lnTo>
                    <a:pt x="534" y="378"/>
                  </a:lnTo>
                  <a:lnTo>
                    <a:pt x="522" y="354"/>
                  </a:lnTo>
                  <a:lnTo>
                    <a:pt x="524" y="322"/>
                  </a:lnTo>
                  <a:lnTo>
                    <a:pt x="548" y="318"/>
                  </a:lnTo>
                  <a:lnTo>
                    <a:pt x="570" y="328"/>
                  </a:lnTo>
                  <a:lnTo>
                    <a:pt x="598" y="326"/>
                  </a:lnTo>
                  <a:lnTo>
                    <a:pt x="604" y="314"/>
                  </a:lnTo>
                  <a:lnTo>
                    <a:pt x="606" y="288"/>
                  </a:lnTo>
                  <a:lnTo>
                    <a:pt x="622" y="280"/>
                  </a:ln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7" name="Freeform 67"/>
            <p:cNvSpPr>
              <a:spLocks/>
            </p:cNvSpPr>
            <p:nvPr/>
          </p:nvSpPr>
          <p:spPr bwMode="gray">
            <a:xfrm>
              <a:off x="2406" y="2700"/>
              <a:ext cx="252" cy="150"/>
            </a:xfrm>
            <a:custGeom>
              <a:avLst/>
              <a:gdLst>
                <a:gd name="T0" fmla="*/ 0 w 252"/>
                <a:gd name="T1" fmla="*/ 110 h 150"/>
                <a:gd name="T2" fmla="*/ 2 w 252"/>
                <a:gd name="T3" fmla="*/ 80 h 150"/>
                <a:gd name="T4" fmla="*/ 22 w 252"/>
                <a:gd name="T5" fmla="*/ 64 h 150"/>
                <a:gd name="T6" fmla="*/ 46 w 252"/>
                <a:gd name="T7" fmla="*/ 58 h 150"/>
                <a:gd name="T8" fmla="*/ 70 w 252"/>
                <a:gd name="T9" fmla="*/ 30 h 150"/>
                <a:gd name="T10" fmla="*/ 102 w 252"/>
                <a:gd name="T11" fmla="*/ 22 h 150"/>
                <a:gd name="T12" fmla="*/ 134 w 252"/>
                <a:gd name="T13" fmla="*/ 18 h 150"/>
                <a:gd name="T14" fmla="*/ 142 w 252"/>
                <a:gd name="T15" fmla="*/ 10 h 150"/>
                <a:gd name="T16" fmla="*/ 186 w 252"/>
                <a:gd name="T17" fmla="*/ 10 h 150"/>
                <a:gd name="T18" fmla="*/ 200 w 252"/>
                <a:gd name="T19" fmla="*/ 0 h 150"/>
                <a:gd name="T20" fmla="*/ 220 w 252"/>
                <a:gd name="T21" fmla="*/ 4 h 150"/>
                <a:gd name="T22" fmla="*/ 240 w 252"/>
                <a:gd name="T23" fmla="*/ 22 h 150"/>
                <a:gd name="T24" fmla="*/ 252 w 252"/>
                <a:gd name="T25" fmla="*/ 46 h 150"/>
                <a:gd name="T26" fmla="*/ 240 w 252"/>
                <a:gd name="T27" fmla="*/ 76 h 150"/>
                <a:gd name="T28" fmla="*/ 198 w 252"/>
                <a:gd name="T29" fmla="*/ 112 h 150"/>
                <a:gd name="T30" fmla="*/ 156 w 252"/>
                <a:gd name="T31" fmla="*/ 130 h 150"/>
                <a:gd name="T32" fmla="*/ 120 w 252"/>
                <a:gd name="T33" fmla="*/ 140 h 150"/>
                <a:gd name="T34" fmla="*/ 88 w 252"/>
                <a:gd name="T35" fmla="*/ 130 h 150"/>
                <a:gd name="T36" fmla="*/ 62 w 252"/>
                <a:gd name="T37" fmla="*/ 144 h 150"/>
                <a:gd name="T38" fmla="*/ 38 w 252"/>
                <a:gd name="T39" fmla="*/ 150 h 150"/>
                <a:gd name="T40" fmla="*/ 12 w 252"/>
                <a:gd name="T41" fmla="*/ 126 h 150"/>
                <a:gd name="T42" fmla="*/ 0 w 252"/>
                <a:gd name="T43" fmla="*/ 11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2" h="150">
                  <a:moveTo>
                    <a:pt x="0" y="110"/>
                  </a:moveTo>
                  <a:lnTo>
                    <a:pt x="2" y="80"/>
                  </a:lnTo>
                  <a:lnTo>
                    <a:pt x="22" y="64"/>
                  </a:lnTo>
                  <a:lnTo>
                    <a:pt x="46" y="58"/>
                  </a:lnTo>
                  <a:lnTo>
                    <a:pt x="70" y="30"/>
                  </a:lnTo>
                  <a:lnTo>
                    <a:pt x="102" y="22"/>
                  </a:lnTo>
                  <a:lnTo>
                    <a:pt x="134" y="18"/>
                  </a:lnTo>
                  <a:lnTo>
                    <a:pt x="142" y="10"/>
                  </a:lnTo>
                  <a:lnTo>
                    <a:pt x="186" y="10"/>
                  </a:lnTo>
                  <a:lnTo>
                    <a:pt x="200" y="0"/>
                  </a:lnTo>
                  <a:lnTo>
                    <a:pt x="220" y="4"/>
                  </a:lnTo>
                  <a:lnTo>
                    <a:pt x="240" y="22"/>
                  </a:lnTo>
                  <a:lnTo>
                    <a:pt x="252" y="46"/>
                  </a:lnTo>
                  <a:lnTo>
                    <a:pt x="240" y="76"/>
                  </a:lnTo>
                  <a:lnTo>
                    <a:pt x="198" y="112"/>
                  </a:lnTo>
                  <a:lnTo>
                    <a:pt x="156" y="130"/>
                  </a:lnTo>
                  <a:lnTo>
                    <a:pt x="120" y="140"/>
                  </a:lnTo>
                  <a:lnTo>
                    <a:pt x="88" y="130"/>
                  </a:lnTo>
                  <a:lnTo>
                    <a:pt x="62" y="144"/>
                  </a:lnTo>
                  <a:lnTo>
                    <a:pt x="38" y="150"/>
                  </a:lnTo>
                  <a:lnTo>
                    <a:pt x="12" y="126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0">
              <a:solidFill>
                <a:srgbClr val="F7C16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8" name="Freeform 68"/>
            <p:cNvSpPr>
              <a:spLocks/>
            </p:cNvSpPr>
            <p:nvPr/>
          </p:nvSpPr>
          <p:spPr bwMode="gray">
            <a:xfrm>
              <a:off x="2406" y="2700"/>
              <a:ext cx="252" cy="150"/>
            </a:xfrm>
            <a:custGeom>
              <a:avLst/>
              <a:gdLst>
                <a:gd name="T0" fmla="*/ 0 w 252"/>
                <a:gd name="T1" fmla="*/ 110 h 150"/>
                <a:gd name="T2" fmla="*/ 2 w 252"/>
                <a:gd name="T3" fmla="*/ 80 h 150"/>
                <a:gd name="T4" fmla="*/ 22 w 252"/>
                <a:gd name="T5" fmla="*/ 64 h 150"/>
                <a:gd name="T6" fmla="*/ 46 w 252"/>
                <a:gd name="T7" fmla="*/ 58 h 150"/>
                <a:gd name="T8" fmla="*/ 70 w 252"/>
                <a:gd name="T9" fmla="*/ 30 h 150"/>
                <a:gd name="T10" fmla="*/ 102 w 252"/>
                <a:gd name="T11" fmla="*/ 22 h 150"/>
                <a:gd name="T12" fmla="*/ 134 w 252"/>
                <a:gd name="T13" fmla="*/ 18 h 150"/>
                <a:gd name="T14" fmla="*/ 142 w 252"/>
                <a:gd name="T15" fmla="*/ 10 h 150"/>
                <a:gd name="T16" fmla="*/ 186 w 252"/>
                <a:gd name="T17" fmla="*/ 10 h 150"/>
                <a:gd name="T18" fmla="*/ 200 w 252"/>
                <a:gd name="T19" fmla="*/ 0 h 150"/>
                <a:gd name="T20" fmla="*/ 220 w 252"/>
                <a:gd name="T21" fmla="*/ 4 h 150"/>
                <a:gd name="T22" fmla="*/ 240 w 252"/>
                <a:gd name="T23" fmla="*/ 22 h 150"/>
                <a:gd name="T24" fmla="*/ 252 w 252"/>
                <a:gd name="T25" fmla="*/ 46 h 150"/>
                <a:gd name="T26" fmla="*/ 240 w 252"/>
                <a:gd name="T27" fmla="*/ 76 h 150"/>
                <a:gd name="T28" fmla="*/ 198 w 252"/>
                <a:gd name="T29" fmla="*/ 112 h 150"/>
                <a:gd name="T30" fmla="*/ 156 w 252"/>
                <a:gd name="T31" fmla="*/ 130 h 150"/>
                <a:gd name="T32" fmla="*/ 120 w 252"/>
                <a:gd name="T33" fmla="*/ 140 h 150"/>
                <a:gd name="T34" fmla="*/ 88 w 252"/>
                <a:gd name="T35" fmla="*/ 130 h 150"/>
                <a:gd name="T36" fmla="*/ 62 w 252"/>
                <a:gd name="T37" fmla="*/ 144 h 150"/>
                <a:gd name="T38" fmla="*/ 38 w 252"/>
                <a:gd name="T39" fmla="*/ 150 h 150"/>
                <a:gd name="T40" fmla="*/ 12 w 252"/>
                <a:gd name="T41" fmla="*/ 126 h 150"/>
                <a:gd name="T42" fmla="*/ 0 w 252"/>
                <a:gd name="T43" fmla="*/ 11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2" h="150">
                  <a:moveTo>
                    <a:pt x="0" y="110"/>
                  </a:moveTo>
                  <a:lnTo>
                    <a:pt x="2" y="80"/>
                  </a:lnTo>
                  <a:lnTo>
                    <a:pt x="22" y="64"/>
                  </a:lnTo>
                  <a:lnTo>
                    <a:pt x="46" y="58"/>
                  </a:lnTo>
                  <a:lnTo>
                    <a:pt x="70" y="30"/>
                  </a:lnTo>
                  <a:lnTo>
                    <a:pt x="102" y="22"/>
                  </a:lnTo>
                  <a:lnTo>
                    <a:pt x="134" y="18"/>
                  </a:lnTo>
                  <a:lnTo>
                    <a:pt x="142" y="10"/>
                  </a:lnTo>
                  <a:lnTo>
                    <a:pt x="186" y="10"/>
                  </a:lnTo>
                  <a:lnTo>
                    <a:pt x="200" y="0"/>
                  </a:lnTo>
                  <a:lnTo>
                    <a:pt x="220" y="4"/>
                  </a:lnTo>
                  <a:lnTo>
                    <a:pt x="240" y="22"/>
                  </a:lnTo>
                  <a:lnTo>
                    <a:pt x="252" y="46"/>
                  </a:lnTo>
                  <a:lnTo>
                    <a:pt x="240" y="76"/>
                  </a:lnTo>
                  <a:lnTo>
                    <a:pt x="198" y="112"/>
                  </a:lnTo>
                  <a:lnTo>
                    <a:pt x="156" y="130"/>
                  </a:lnTo>
                  <a:lnTo>
                    <a:pt x="120" y="140"/>
                  </a:lnTo>
                  <a:lnTo>
                    <a:pt x="88" y="130"/>
                  </a:lnTo>
                  <a:lnTo>
                    <a:pt x="62" y="144"/>
                  </a:lnTo>
                  <a:lnTo>
                    <a:pt x="38" y="150"/>
                  </a:lnTo>
                  <a:lnTo>
                    <a:pt x="12" y="126"/>
                  </a:lnTo>
                  <a:lnTo>
                    <a:pt x="0" y="110"/>
                  </a:ln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80" name="직사각형 79"/>
          <p:cNvSpPr/>
          <p:nvPr/>
        </p:nvSpPr>
        <p:spPr>
          <a:xfrm>
            <a:off x="1719114" y="5433818"/>
            <a:ext cx="1428182" cy="3658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  호남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제주권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Oval 5"/>
          <p:cNvSpPr>
            <a:spLocks noChangeArrowheads="1"/>
          </p:cNvSpPr>
          <p:nvPr/>
        </p:nvSpPr>
        <p:spPr bwMode="auto">
          <a:xfrm>
            <a:off x="1547664" y="5441321"/>
            <a:ext cx="342900" cy="350837"/>
          </a:xfrm>
          <a:prstGeom prst="ellipse">
            <a:avLst/>
          </a:prstGeom>
          <a:solidFill>
            <a:srgbClr val="336699"/>
          </a:solidFill>
          <a:ln w="38100" algn="ctr">
            <a:solidFill>
              <a:srgbClr val="F8F8F8"/>
            </a:solidFill>
            <a:round/>
            <a:headEnd/>
            <a:tailEnd/>
          </a:ln>
        </p:spPr>
        <p:txBody>
          <a:bodyPr lIns="17996" tIns="45712" rIns="17996" bIns="45712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rPr>
              <a:t>3</a:t>
            </a:r>
          </a:p>
        </p:txBody>
      </p:sp>
      <p:cxnSp>
        <p:nvCxnSpPr>
          <p:cNvPr id="82" name="직선 화살표 연결선 81"/>
          <p:cNvCxnSpPr>
            <a:stCxn id="84" idx="3"/>
          </p:cNvCxnSpPr>
          <p:nvPr/>
        </p:nvCxnSpPr>
        <p:spPr>
          <a:xfrm flipV="1">
            <a:off x="3147296" y="3865879"/>
            <a:ext cx="1359896" cy="518698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직사각형 83"/>
          <p:cNvSpPr/>
          <p:nvPr/>
        </p:nvSpPr>
        <p:spPr>
          <a:xfrm>
            <a:off x="2168096" y="4201656"/>
            <a:ext cx="979200" cy="3658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수도권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5" name="Oval 5"/>
          <p:cNvSpPr>
            <a:spLocks noChangeArrowheads="1"/>
          </p:cNvSpPr>
          <p:nvPr/>
        </p:nvSpPr>
        <p:spPr bwMode="auto">
          <a:xfrm>
            <a:off x="1979712" y="4209159"/>
            <a:ext cx="342900" cy="350837"/>
          </a:xfrm>
          <a:prstGeom prst="ellipse">
            <a:avLst/>
          </a:prstGeom>
          <a:solidFill>
            <a:srgbClr val="336699"/>
          </a:solidFill>
          <a:ln w="38100" algn="ctr">
            <a:solidFill>
              <a:srgbClr val="F8F8F8"/>
            </a:solidFill>
            <a:round/>
            <a:headEnd/>
            <a:tailEnd/>
          </a:ln>
        </p:spPr>
        <p:txBody>
          <a:bodyPr lIns="17996" tIns="45712" rIns="17996" bIns="45712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rPr>
              <a:t>1</a:t>
            </a:r>
          </a:p>
        </p:txBody>
      </p:sp>
      <p:sp>
        <p:nvSpPr>
          <p:cNvPr id="86" name="직사각형 85"/>
          <p:cNvSpPr/>
          <p:nvPr/>
        </p:nvSpPr>
        <p:spPr>
          <a:xfrm>
            <a:off x="6329366" y="4201656"/>
            <a:ext cx="979200" cy="3658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강원권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6276021" y="5439422"/>
            <a:ext cx="979200" cy="3658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영남권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89" name="직선 연결선 88"/>
          <p:cNvCxnSpPr>
            <a:stCxn id="80" idx="3"/>
          </p:cNvCxnSpPr>
          <p:nvPr/>
        </p:nvCxnSpPr>
        <p:spPr>
          <a:xfrm flipV="1">
            <a:off x="3147296" y="5589240"/>
            <a:ext cx="648072" cy="274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화살표 연결선 89"/>
          <p:cNvCxnSpPr/>
          <p:nvPr/>
        </p:nvCxnSpPr>
        <p:spPr>
          <a:xfrm flipV="1">
            <a:off x="3795368" y="5080871"/>
            <a:ext cx="805853" cy="508369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Oval 5"/>
          <p:cNvSpPr>
            <a:spLocks noChangeArrowheads="1"/>
          </p:cNvSpPr>
          <p:nvPr/>
        </p:nvSpPr>
        <p:spPr bwMode="auto">
          <a:xfrm>
            <a:off x="7035728" y="4209159"/>
            <a:ext cx="342900" cy="350837"/>
          </a:xfrm>
          <a:prstGeom prst="ellipse">
            <a:avLst/>
          </a:prstGeom>
          <a:solidFill>
            <a:srgbClr val="336699"/>
          </a:solidFill>
          <a:ln w="38100" algn="ctr">
            <a:solidFill>
              <a:srgbClr val="F8F8F8"/>
            </a:solidFill>
            <a:round/>
            <a:headEnd/>
            <a:tailEnd/>
          </a:ln>
        </p:spPr>
        <p:txBody>
          <a:bodyPr lIns="17996" tIns="45712" rIns="17996" bIns="45712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rPr>
              <a:t>4</a:t>
            </a:r>
          </a:p>
        </p:txBody>
      </p:sp>
      <p:sp>
        <p:nvSpPr>
          <p:cNvPr id="92" name="Oval 5"/>
          <p:cNvSpPr>
            <a:spLocks noChangeArrowheads="1"/>
          </p:cNvSpPr>
          <p:nvPr/>
        </p:nvSpPr>
        <p:spPr bwMode="auto">
          <a:xfrm>
            <a:off x="7035728" y="5446925"/>
            <a:ext cx="342900" cy="350837"/>
          </a:xfrm>
          <a:prstGeom prst="ellipse">
            <a:avLst/>
          </a:prstGeom>
          <a:solidFill>
            <a:srgbClr val="336699"/>
          </a:solidFill>
          <a:ln w="38100" algn="ctr">
            <a:solidFill>
              <a:srgbClr val="F8F8F8"/>
            </a:solidFill>
            <a:round/>
            <a:headEnd/>
            <a:tailEnd/>
          </a:ln>
        </p:spPr>
        <p:txBody>
          <a:bodyPr lIns="17996" tIns="45712" rIns="17996" bIns="45712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rPr>
              <a:t>5</a:t>
            </a:r>
          </a:p>
        </p:txBody>
      </p:sp>
      <p:cxnSp>
        <p:nvCxnSpPr>
          <p:cNvPr id="93" name="직선 연결선 92"/>
          <p:cNvCxnSpPr>
            <a:endCxn id="86" idx="1"/>
          </p:cNvCxnSpPr>
          <p:nvPr/>
        </p:nvCxnSpPr>
        <p:spPr>
          <a:xfrm>
            <a:off x="6041875" y="4384477"/>
            <a:ext cx="287491" cy="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화살표 연결선 93"/>
          <p:cNvCxnSpPr/>
          <p:nvPr/>
        </p:nvCxnSpPr>
        <p:spPr>
          <a:xfrm flipH="1" flipV="1">
            <a:off x="5426408" y="3843122"/>
            <a:ext cx="615467" cy="543411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화살표 연결선 94"/>
          <p:cNvCxnSpPr>
            <a:stCxn id="87" idx="1"/>
          </p:cNvCxnSpPr>
          <p:nvPr/>
        </p:nvCxnSpPr>
        <p:spPr>
          <a:xfrm flipH="1" flipV="1">
            <a:off x="5483935" y="5013177"/>
            <a:ext cx="792086" cy="609166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직사각형 96"/>
          <p:cNvSpPr/>
          <p:nvPr/>
        </p:nvSpPr>
        <p:spPr>
          <a:xfrm>
            <a:off x="2162263" y="4843926"/>
            <a:ext cx="979200" cy="3658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  충청권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8" name="Oval 5"/>
          <p:cNvSpPr>
            <a:spLocks noChangeArrowheads="1"/>
          </p:cNvSpPr>
          <p:nvPr/>
        </p:nvSpPr>
        <p:spPr bwMode="auto">
          <a:xfrm>
            <a:off x="1979712" y="4851429"/>
            <a:ext cx="342900" cy="350837"/>
          </a:xfrm>
          <a:prstGeom prst="ellipse">
            <a:avLst/>
          </a:prstGeom>
          <a:solidFill>
            <a:srgbClr val="336699"/>
          </a:solidFill>
          <a:ln w="38100" algn="ctr">
            <a:solidFill>
              <a:srgbClr val="F8F8F8"/>
            </a:solidFill>
            <a:round/>
            <a:headEnd/>
            <a:tailEnd/>
          </a:ln>
        </p:spPr>
        <p:txBody>
          <a:bodyPr lIns="17996" tIns="45712" rIns="17996" bIns="45712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rPr>
              <a:t>2</a:t>
            </a:r>
          </a:p>
        </p:txBody>
      </p:sp>
      <p:cxnSp>
        <p:nvCxnSpPr>
          <p:cNvPr id="99" name="직선 화살표 연결선 98"/>
          <p:cNvCxnSpPr>
            <a:stCxn id="97" idx="3"/>
          </p:cNvCxnSpPr>
          <p:nvPr/>
        </p:nvCxnSpPr>
        <p:spPr>
          <a:xfrm flipV="1">
            <a:off x="3141463" y="4561696"/>
            <a:ext cx="1373985" cy="46515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4. 2013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년도 주요 사업내용</a:t>
            </a:r>
          </a:p>
        </p:txBody>
      </p:sp>
      <p:sp>
        <p:nvSpPr>
          <p:cNvPr id="24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7887784" cy="821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ko-KR" altLang="en-US" sz="1700" b="1" dirty="0" err="1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지자체</a:t>
            </a:r>
            <a:r>
              <a:rPr lang="en-US" altLang="ko-KR" sz="1700" b="1" dirty="0" smtClean="0">
                <a:solidFill>
                  <a:srgbClr val="C00000"/>
                </a:solidFill>
                <a:latin typeface="+mn-ea"/>
                <a:sym typeface="Wingdings" pitchFamily="2" charset="2"/>
              </a:rPr>
              <a:t>,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공동주택</a:t>
            </a:r>
            <a:r>
              <a:rPr lang="en-US" altLang="ko-KR" sz="17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프랜차이즈형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기업 모집 참여 사업장 대상 온실가스 감축 가이드라인 보급∙확산</a:t>
            </a:r>
            <a:endParaRPr lang="en-US" altLang="ko-KR" sz="1500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  <p:sp>
        <p:nvSpPr>
          <p:cNvPr id="61" name="직사각형 60"/>
          <p:cNvSpPr/>
          <p:nvPr/>
        </p:nvSpPr>
        <p:spPr bwMode="auto">
          <a:xfrm>
            <a:off x="5889526" y="4396795"/>
            <a:ext cx="2354882" cy="1995822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5889526" y="4406903"/>
            <a:ext cx="2334679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온실가스 감축 전략 수립 및  감축 활동 실행</a:t>
            </a:r>
            <a:endParaRPr lang="en-US" altLang="ko-KR" sz="1200" b="1" dirty="0" smtClean="0">
              <a:solidFill>
                <a:srgbClr val="C00000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200"/>
              </a:spcBef>
              <a:buFont typeface="Arial" pitchFamily="34" charset="0"/>
              <a:buChar char="•"/>
            </a:pP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200"/>
              </a:spcBef>
              <a:buFont typeface="Arial" pitchFamily="34" charset="0"/>
              <a:buChar char="•"/>
            </a:pP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200"/>
              </a:spcBef>
              <a:buFont typeface="Arial" pitchFamily="34" charset="0"/>
              <a:buChar char="•"/>
            </a:pP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500"/>
              </a:spcBef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사업장의 경제적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기술적 측면을  </a:t>
            </a:r>
            <a:r>
              <a:rPr lang="ko-KR" altLang="en-US" sz="1000" spc="-8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고려한 비용 효과적 감축 방안 도출 </a:t>
            </a:r>
            <a:endParaRPr lang="en-US" altLang="ko-KR" sz="1000" spc="-8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</p:txBody>
      </p:sp>
      <p:sp>
        <p:nvSpPr>
          <p:cNvPr id="96" name="직사각형 95"/>
          <p:cNvSpPr/>
          <p:nvPr/>
        </p:nvSpPr>
        <p:spPr bwMode="auto">
          <a:xfrm>
            <a:off x="971600" y="2293264"/>
            <a:ext cx="2354882" cy="199523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100" name="직사각형 99"/>
          <p:cNvSpPr/>
          <p:nvPr/>
        </p:nvSpPr>
        <p:spPr bwMode="auto">
          <a:xfrm>
            <a:off x="3432660" y="2293264"/>
            <a:ext cx="2354882" cy="199523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101" name="직사각형 100"/>
          <p:cNvSpPr/>
          <p:nvPr/>
        </p:nvSpPr>
        <p:spPr bwMode="auto">
          <a:xfrm>
            <a:off x="5889526" y="2293264"/>
            <a:ext cx="2354882" cy="1995236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983488" y="2288161"/>
            <a:ext cx="2334679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사업설명회 개최</a:t>
            </a:r>
            <a:endParaRPr lang="en-US" altLang="ko-KR" sz="1200" b="1" dirty="0" smtClean="0">
              <a:solidFill>
                <a:srgbClr val="C00000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000"/>
              </a:spcBef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기후변화 대응 시범도시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시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군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구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단위  지역 내 사업장</a:t>
            </a:r>
            <a:endParaRPr lang="en-US" altLang="ko-KR" sz="100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500"/>
              </a:spcBef>
              <a:buFont typeface="Arial" pitchFamily="34" charset="0"/>
              <a:buChar char="•"/>
            </a:pPr>
            <a:r>
              <a:rPr lang="ko-KR" altLang="en-US" sz="1000" spc="-1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녹색매장</a:t>
            </a:r>
            <a:r>
              <a:rPr lang="en-US" altLang="ko-KR" sz="1000" spc="-1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 </a:t>
            </a:r>
            <a:r>
              <a:rPr lang="ko-KR" altLang="en-US" sz="1000" spc="-1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그린카드 및 </a:t>
            </a:r>
            <a:r>
              <a:rPr lang="ko-KR" altLang="en-US" sz="1000" spc="-100" dirty="0" err="1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그린스타트</a:t>
            </a:r>
            <a:r>
              <a:rPr lang="ko-KR" altLang="en-US" sz="1000" spc="-1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     참여 사업장</a:t>
            </a:r>
            <a:endParaRPr lang="en-US" altLang="ko-KR" sz="1000" spc="-1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buFont typeface="Arial" pitchFamily="34" charset="0"/>
              <a:buChar char="•"/>
            </a:pPr>
            <a:endParaRPr lang="en-US" altLang="ko-KR" sz="1000" spc="-10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3447806" y="2288162"/>
            <a:ext cx="2334679" cy="204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참여 사업장 교육 실시</a:t>
            </a:r>
            <a:endParaRPr lang="en-US" altLang="ko-KR" sz="1200" b="1" dirty="0">
              <a:solidFill>
                <a:srgbClr val="C00000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300"/>
              </a:spcBef>
              <a:buFont typeface="Arial" pitchFamily="34" charset="0"/>
              <a:buChar char="•"/>
            </a:pPr>
            <a:r>
              <a:rPr lang="ko-KR" altLang="en-US" sz="1000" spc="-6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기후변화 및 온실가스 관리 필요성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교육을 통한 인식 전환 유도</a:t>
            </a: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5892285" y="2288161"/>
            <a:ext cx="2334679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참여 사업장 온실가스 </a:t>
            </a:r>
            <a:endParaRPr lang="en-US" altLang="ko-KR" sz="1200" b="1" dirty="0" smtClean="0">
              <a:solidFill>
                <a:srgbClr val="C00000"/>
              </a:solidFill>
              <a:latin typeface="+mn-ea"/>
              <a:cs typeface="함초롬돋움" pitchFamily="18" charset="-127"/>
            </a:endParaRPr>
          </a:p>
          <a:p>
            <a:pPr lvl="0" algn="ctr"/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배출량 산정</a:t>
            </a:r>
            <a:endParaRPr lang="en-US" altLang="ko-KR" sz="1200" b="1" dirty="0" smtClean="0">
              <a:solidFill>
                <a:srgbClr val="C00000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 algn="ctr"/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300"/>
              </a:spcBef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직접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간접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기타 간접 배출에 따른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온실가스 배출량 산정</a:t>
            </a:r>
            <a:endParaRPr lang="en-US" altLang="ko-KR" sz="105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</p:txBody>
      </p:sp>
      <p:sp>
        <p:nvSpPr>
          <p:cNvPr id="105" name="오른쪽 화살표 104"/>
          <p:cNvSpPr/>
          <p:nvPr/>
        </p:nvSpPr>
        <p:spPr bwMode="auto">
          <a:xfrm>
            <a:off x="3270131" y="3014208"/>
            <a:ext cx="247065" cy="577455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100" dirty="0">
              <a:latin typeface="+mn-ea"/>
            </a:endParaRPr>
          </a:p>
        </p:txBody>
      </p:sp>
      <p:sp>
        <p:nvSpPr>
          <p:cNvPr id="106" name="오른쪽 화살표 105"/>
          <p:cNvSpPr/>
          <p:nvPr/>
        </p:nvSpPr>
        <p:spPr bwMode="auto">
          <a:xfrm>
            <a:off x="5723522" y="3014208"/>
            <a:ext cx="247065" cy="577455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pic>
        <p:nvPicPr>
          <p:cNvPr id="10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446" y="2615431"/>
            <a:ext cx="1379045" cy="9107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ysClr val="window" lastClr="FFFFFF">
                <a:lumMod val="85000"/>
              </a:sysClr>
            </a:solidFill>
          </a:ln>
          <a:effectLst>
            <a:outerShdw dist="35921" dir="2700000" algn="ctr" rotWithShape="0">
              <a:srgbClr val="EEECE1"/>
            </a:outerShdw>
          </a:effectLst>
          <a:extLst/>
        </p:spPr>
      </p:pic>
      <p:sp>
        <p:nvSpPr>
          <p:cNvPr id="108" name="오른쪽 화살표 107"/>
          <p:cNvSpPr/>
          <p:nvPr/>
        </p:nvSpPr>
        <p:spPr bwMode="auto">
          <a:xfrm rot="5400000">
            <a:off x="6827441" y="4088546"/>
            <a:ext cx="228112" cy="52607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grpSp>
        <p:nvGrpSpPr>
          <p:cNvPr id="109" name="그룹 4"/>
          <p:cNvGrpSpPr/>
          <p:nvPr/>
        </p:nvGrpSpPr>
        <p:grpSpPr>
          <a:xfrm>
            <a:off x="6253299" y="2733781"/>
            <a:ext cx="1706350" cy="994135"/>
            <a:chOff x="2637584" y="3464917"/>
            <a:chExt cx="2397351" cy="1524000"/>
          </a:xfrm>
        </p:grpSpPr>
        <p:sp>
          <p:nvSpPr>
            <p:cNvPr id="110" name="타원 109"/>
            <p:cNvSpPr/>
            <p:nvPr/>
          </p:nvSpPr>
          <p:spPr>
            <a:xfrm>
              <a:off x="2701545" y="3504605"/>
              <a:ext cx="2046758" cy="148431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>
                <a:defRPr/>
              </a:pPr>
              <a:endParaRPr lang="ko-KR" altLang="en-US" sz="1050" b="1" dirty="0">
                <a:solidFill>
                  <a:srgbClr val="1F497D"/>
                </a:solidFill>
                <a:latin typeface="+mn-ea"/>
              </a:endParaRPr>
            </a:p>
          </p:txBody>
        </p:sp>
        <p:pic>
          <p:nvPicPr>
            <p:cNvPr id="111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42672" y="3998317"/>
              <a:ext cx="1451208" cy="982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2" name="직사각형 111"/>
            <p:cNvSpPr/>
            <p:nvPr/>
          </p:nvSpPr>
          <p:spPr>
            <a:xfrm>
              <a:off x="2637584" y="4071342"/>
              <a:ext cx="674821" cy="3937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000" b="1" kern="0" dirty="0">
                  <a:solidFill>
                    <a:srgbClr val="1F497D"/>
                  </a:solidFill>
                  <a:latin typeface="+mn-ea"/>
                </a:rPr>
                <a:t>CO</a:t>
              </a:r>
              <a:r>
                <a:rPr kumimoji="0" lang="en-US" altLang="ko-KR" sz="800" b="1" kern="0" dirty="0">
                  <a:solidFill>
                    <a:srgbClr val="1F497D"/>
                  </a:solidFill>
                  <a:latin typeface="+mn-ea"/>
                </a:rPr>
                <a:t>2</a:t>
              </a:r>
              <a:endParaRPr lang="ko-KR" altLang="en-US" sz="1000" dirty="0">
                <a:solidFill>
                  <a:srgbClr val="1F497D"/>
                </a:solidFill>
                <a:latin typeface="+mn-ea"/>
              </a:endParaRPr>
            </a:p>
          </p:txBody>
        </p:sp>
        <p:sp>
          <p:nvSpPr>
            <p:cNvPr id="113" name="직사각형 112"/>
            <p:cNvSpPr/>
            <p:nvPr/>
          </p:nvSpPr>
          <p:spPr>
            <a:xfrm>
              <a:off x="2843682" y="3614142"/>
              <a:ext cx="674821" cy="3937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000" b="1" kern="0" dirty="0">
                  <a:solidFill>
                    <a:srgbClr val="1F497D"/>
                  </a:solidFill>
                  <a:latin typeface="+mn-ea"/>
                </a:rPr>
                <a:t>CH</a:t>
              </a:r>
              <a:r>
                <a:rPr kumimoji="0" lang="en-US" altLang="ko-KR" sz="800" b="1" kern="0" dirty="0">
                  <a:solidFill>
                    <a:srgbClr val="1F497D"/>
                  </a:solidFill>
                  <a:latin typeface="+mn-ea"/>
                </a:rPr>
                <a:t>4</a:t>
              </a:r>
              <a:endParaRPr lang="ko-KR" altLang="en-US" sz="1000" dirty="0">
                <a:solidFill>
                  <a:srgbClr val="1F497D"/>
                </a:solidFill>
                <a:latin typeface="+mn-ea"/>
              </a:endParaRPr>
            </a:p>
          </p:txBody>
        </p:sp>
        <p:sp>
          <p:nvSpPr>
            <p:cNvPr id="114" name="직사각형 113"/>
            <p:cNvSpPr/>
            <p:nvPr/>
          </p:nvSpPr>
          <p:spPr>
            <a:xfrm>
              <a:off x="3233135" y="3766542"/>
              <a:ext cx="715534" cy="4060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000" b="1" kern="0" dirty="0">
                  <a:solidFill>
                    <a:srgbClr val="1F497D"/>
                  </a:solidFill>
                  <a:latin typeface="+mn-ea"/>
                </a:rPr>
                <a:t>N</a:t>
              </a:r>
              <a:r>
                <a:rPr kumimoji="0" lang="en-US" altLang="ko-KR" sz="800" b="1" kern="0" dirty="0">
                  <a:solidFill>
                    <a:srgbClr val="1F497D"/>
                  </a:solidFill>
                  <a:latin typeface="+mn-ea"/>
                </a:rPr>
                <a:t>2</a:t>
              </a:r>
              <a:r>
                <a:rPr kumimoji="0" lang="en-US" altLang="ko-KR" sz="1000" b="1" kern="0" dirty="0">
                  <a:solidFill>
                    <a:srgbClr val="1F497D"/>
                  </a:solidFill>
                  <a:latin typeface="+mn-ea"/>
                </a:rPr>
                <a:t>O</a:t>
              </a:r>
              <a:endParaRPr lang="ko-KR" altLang="en-US" sz="1000" dirty="0">
                <a:solidFill>
                  <a:srgbClr val="1F497D"/>
                </a:solidFill>
                <a:latin typeface="+mn-ea"/>
              </a:endParaRPr>
            </a:p>
          </p:txBody>
        </p:sp>
        <p:sp>
          <p:nvSpPr>
            <p:cNvPr id="115" name="직사각형 114"/>
            <p:cNvSpPr/>
            <p:nvPr/>
          </p:nvSpPr>
          <p:spPr>
            <a:xfrm>
              <a:off x="3582787" y="3464917"/>
              <a:ext cx="807141" cy="4060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000" b="1" kern="0" dirty="0">
                  <a:solidFill>
                    <a:srgbClr val="1F497D"/>
                  </a:solidFill>
                  <a:latin typeface="+mn-ea"/>
                </a:rPr>
                <a:t>HFCs</a:t>
              </a:r>
              <a:endParaRPr lang="ko-KR" altLang="en-US" sz="1000" dirty="0">
                <a:solidFill>
                  <a:srgbClr val="1F497D"/>
                </a:solidFill>
                <a:latin typeface="+mn-ea"/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3997826" y="3766542"/>
              <a:ext cx="774061" cy="4060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000" b="1" kern="0" dirty="0">
                  <a:solidFill>
                    <a:srgbClr val="1F497D"/>
                  </a:solidFill>
                  <a:latin typeface="+mn-ea"/>
                </a:rPr>
                <a:t>PFCs</a:t>
              </a:r>
              <a:endParaRPr lang="ko-KR" altLang="en-US" sz="1000" dirty="0">
                <a:solidFill>
                  <a:srgbClr val="1F497D"/>
                </a:solidFill>
                <a:latin typeface="+mn-ea"/>
              </a:endParaRPr>
            </a:p>
          </p:txBody>
        </p:sp>
        <p:sp>
          <p:nvSpPr>
            <p:cNvPr id="117" name="직사각형 116"/>
            <p:cNvSpPr/>
            <p:nvPr/>
          </p:nvSpPr>
          <p:spPr>
            <a:xfrm>
              <a:off x="4383013" y="3998315"/>
              <a:ext cx="651922" cy="4060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000" b="1" kern="0" dirty="0">
                  <a:solidFill>
                    <a:srgbClr val="1F497D"/>
                  </a:solidFill>
                  <a:latin typeface="+mn-ea"/>
                </a:rPr>
                <a:t>SF6</a:t>
              </a:r>
              <a:endParaRPr lang="ko-KR" altLang="en-US" sz="1000" dirty="0">
                <a:solidFill>
                  <a:srgbClr val="1F497D"/>
                </a:solidFill>
                <a:latin typeface="+mn-ea"/>
              </a:endParaRPr>
            </a:p>
          </p:txBody>
        </p:sp>
      </p:grpSp>
      <p:pic>
        <p:nvPicPr>
          <p:cNvPr id="118" name="_x173978504" descr="EMB0000043c0106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880450"/>
            <a:ext cx="1433076" cy="936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ysClr val="window" lastClr="FFFFFF">
                <a:lumMod val="85000"/>
              </a:sysClr>
            </a:solidFill>
          </a:ln>
          <a:effectLst>
            <a:outerShdw dist="35921" dir="2700000" algn="ctr" rotWithShape="0">
              <a:srgbClr val="EEECE1"/>
            </a:outerShdw>
          </a:effectLst>
        </p:spPr>
      </p:pic>
      <p:sp>
        <p:nvSpPr>
          <p:cNvPr id="60" name="직사각형 59"/>
          <p:cNvSpPr/>
          <p:nvPr/>
        </p:nvSpPr>
        <p:spPr bwMode="auto">
          <a:xfrm>
            <a:off x="982889" y="4376393"/>
            <a:ext cx="2354882" cy="1995822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>
              <a:latin typeface="+mn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990481" y="4384566"/>
            <a:ext cx="2334679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온실가스 </a:t>
            </a:r>
            <a:r>
              <a:rPr lang="ko-KR" altLang="en-US" sz="1200" b="1" dirty="0" err="1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감축량</a:t>
            </a:r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 및</a:t>
            </a:r>
            <a:endParaRPr lang="en-US" altLang="ko-KR" sz="1200" b="1" dirty="0" smtClean="0">
              <a:solidFill>
                <a:srgbClr val="C00000"/>
              </a:solidFill>
              <a:latin typeface="+mn-ea"/>
              <a:cs typeface="함초롬돋움" pitchFamily="18" charset="-127"/>
            </a:endParaRPr>
          </a:p>
          <a:p>
            <a:pPr lvl="0" algn="ctr"/>
            <a:r>
              <a:rPr lang="ko-KR" altLang="en-US" sz="1200" b="1" dirty="0" smtClean="0">
                <a:solidFill>
                  <a:srgbClr val="C00000"/>
                </a:solidFill>
                <a:latin typeface="+mn-ea"/>
                <a:cs typeface="함초롬돋움" pitchFamily="18" charset="-127"/>
              </a:rPr>
              <a:t>비용 편익 분석</a:t>
            </a:r>
            <a:endParaRPr lang="en-US" altLang="ko-KR" sz="1200" b="1" dirty="0">
              <a:solidFill>
                <a:srgbClr val="C00000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200"/>
              </a:spcBef>
              <a:buFont typeface="Arial" pitchFamily="34" charset="0"/>
              <a:buChar char="•"/>
            </a:pP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200"/>
              </a:spcBef>
              <a:buFont typeface="Arial" pitchFamily="34" charset="0"/>
              <a:buChar char="•"/>
            </a:pP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500"/>
              </a:spcBef>
              <a:buFont typeface="Arial" pitchFamily="34" charset="0"/>
              <a:buChar char="•"/>
            </a:pP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marL="171450" lvl="0" indent="-171450">
              <a:spcBef>
                <a:spcPts val="1200"/>
              </a:spcBef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온실가스 자가 진단 프로그램을</a:t>
            </a: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  <a:p>
            <a:pPr lvl="0"/>
            <a:r>
              <a:rPr lang="en-US" altLang="ko-KR" sz="1000" dirty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 </a:t>
            </a:r>
            <a:r>
              <a: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    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이용한 온실가스 </a:t>
            </a:r>
            <a:r>
              <a:rPr lang="ko-KR" altLang="en-US" sz="1000" dirty="0" err="1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감축량</a:t>
            </a:r>
            <a:r>
              <a:rPr lang="ko-KR" altLang="en-US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rPr>
              <a:t> 산정</a:t>
            </a:r>
            <a:endParaRPr lang="en-US" altLang="ko-KR" sz="1000" dirty="0" smtClean="0">
              <a:solidFill>
                <a:prstClr val="black"/>
              </a:solidFill>
              <a:latin typeface="+mn-ea"/>
              <a:cs typeface="함초롬돋움" pitchFamily="18" charset="-127"/>
            </a:endParaRPr>
          </a:p>
        </p:txBody>
      </p:sp>
      <p:pic>
        <p:nvPicPr>
          <p:cNvPr id="119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1947" y="4860047"/>
            <a:ext cx="1532370" cy="982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ysClr val="window" lastClr="FFFFFF">
                <a:lumMod val="85000"/>
              </a:sysClr>
            </a:solidFill>
          </a:ln>
          <a:effectLst>
            <a:outerShdw dist="35921" dir="2700000" algn="ctr" rotWithShape="0">
              <a:srgbClr val="EEECE1"/>
            </a:outerShdw>
          </a:effectLst>
          <a:extLst/>
        </p:spPr>
      </p:pic>
      <p:grpSp>
        <p:nvGrpSpPr>
          <p:cNvPr id="37" name="그룹 36"/>
          <p:cNvGrpSpPr/>
          <p:nvPr/>
        </p:nvGrpSpPr>
        <p:grpSpPr>
          <a:xfrm>
            <a:off x="3419872" y="4362928"/>
            <a:ext cx="2354882" cy="1995822"/>
            <a:chOff x="971600" y="4313498"/>
            <a:chExt cx="2354882" cy="1995822"/>
          </a:xfrm>
          <a:solidFill>
            <a:schemeClr val="bg2">
              <a:lumMod val="90000"/>
            </a:schemeClr>
          </a:solidFill>
        </p:grpSpPr>
        <p:sp>
          <p:nvSpPr>
            <p:cNvPr id="58" name="직사각형 57"/>
            <p:cNvSpPr/>
            <p:nvPr/>
          </p:nvSpPr>
          <p:spPr bwMode="auto">
            <a:xfrm>
              <a:off x="971600" y="4313498"/>
              <a:ext cx="2354882" cy="199582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983488" y="4321671"/>
              <a:ext cx="2334679" cy="185435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lvl="0" algn="ctr"/>
              <a:r>
                <a:rPr lang="ko-KR" altLang="en-US" sz="1200" b="1" dirty="0" smtClean="0">
                  <a:solidFill>
                    <a:srgbClr val="C00000"/>
                  </a:solidFill>
                  <a:latin typeface="+mn-ea"/>
                  <a:cs typeface="함초롬돋움" pitchFamily="18" charset="-127"/>
                </a:rPr>
                <a:t>자가진단 프로그램 교육</a:t>
              </a:r>
              <a:endParaRPr lang="en-US" altLang="ko-KR" sz="1000" dirty="0" smtClean="0">
                <a:solidFill>
                  <a:srgbClr val="C00000"/>
                </a:solidFill>
                <a:latin typeface="+mn-ea"/>
                <a:cs typeface="함초롬돋움" pitchFamily="18" charset="-127"/>
              </a:endParaRPr>
            </a:p>
            <a:p>
              <a:pPr marL="171450" lvl="0" indent="-171450">
                <a:spcBef>
                  <a:spcPts val="1200"/>
                </a:spcBef>
                <a:buFont typeface="Arial" pitchFamily="34" charset="0"/>
                <a:buChar char="•"/>
              </a:pPr>
              <a:endPara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endParaRPr>
            </a:p>
            <a:p>
              <a:pPr marL="171450" lvl="0" indent="-171450">
                <a:spcBef>
                  <a:spcPts val="1200"/>
                </a:spcBef>
                <a:buFont typeface="Arial" pitchFamily="34" charset="0"/>
                <a:buChar char="•"/>
              </a:pPr>
              <a:endPara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endParaRPr>
            </a:p>
            <a:p>
              <a:pPr marL="171450" lvl="0" indent="-171450">
                <a:spcBef>
                  <a:spcPts val="1200"/>
                </a:spcBef>
                <a:buFont typeface="Arial" pitchFamily="34" charset="0"/>
                <a:buChar char="•"/>
              </a:pPr>
              <a:endPara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endParaRPr>
            </a:p>
            <a:p>
              <a:pPr marL="171450" lvl="0" indent="-171450">
                <a:spcBef>
                  <a:spcPts val="300"/>
                </a:spcBef>
                <a:buFont typeface="Arial" pitchFamily="34" charset="0"/>
                <a:buChar char="•"/>
              </a:pPr>
              <a:endPara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endParaRPr>
            </a:p>
            <a:p>
              <a:pPr marL="171450" lvl="0" indent="-171450">
                <a:spcBef>
                  <a:spcPts val="1200"/>
                </a:spcBef>
                <a:buFont typeface="Arial" pitchFamily="34" charset="0"/>
                <a:buChar char="•"/>
              </a:pPr>
              <a:r>
                <a:rPr lang="ko-KR" altLang="en-US" sz="1000" dirty="0" smtClean="0">
                  <a:solidFill>
                    <a:prstClr val="black"/>
                  </a:solidFill>
                  <a:latin typeface="+mn-ea"/>
                  <a:cs typeface="함초롬돋움" pitchFamily="18" charset="-127"/>
                </a:rPr>
                <a:t>사업 종료 후 참여사업장의</a:t>
              </a:r>
              <a:r>
                <a:rPr lang="en-US" altLang="ko-KR" sz="1000" dirty="0" smtClean="0">
                  <a:solidFill>
                    <a:prstClr val="black"/>
                  </a:solidFill>
                  <a:latin typeface="+mn-ea"/>
                  <a:cs typeface="함초롬돋움" pitchFamily="18" charset="-127"/>
                </a:rPr>
                <a:t> </a:t>
              </a:r>
              <a:r>
                <a:rPr lang="ko-KR" altLang="en-US" sz="1000" dirty="0" smtClean="0">
                  <a:solidFill>
                    <a:prstClr val="black"/>
                  </a:solidFill>
                  <a:latin typeface="+mn-ea"/>
                  <a:cs typeface="함초롬돋움" pitchFamily="18" charset="-127"/>
                </a:rPr>
                <a:t>지속적 감축 활동 유도</a:t>
              </a:r>
              <a:endParaRPr lang="en-US" altLang="ko-KR" sz="1000" dirty="0" smtClean="0">
                <a:solidFill>
                  <a:prstClr val="black"/>
                </a:solidFill>
                <a:latin typeface="+mn-ea"/>
                <a:cs typeface="함초롬돋움" pitchFamily="18" charset="-127"/>
              </a:endParaRPr>
            </a:p>
          </p:txBody>
        </p:sp>
        <p:pic>
          <p:nvPicPr>
            <p:cNvPr id="120" name="Picture 3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259632" y="4673534"/>
              <a:ext cx="1779620" cy="1095587"/>
            </a:xfrm>
            <a:prstGeom prst="roundRect">
              <a:avLst/>
            </a:prstGeom>
            <a:grpFill/>
            <a:ln>
              <a:noFill/>
            </a:ln>
          </p:spPr>
        </p:pic>
      </p:grpSp>
      <p:pic>
        <p:nvPicPr>
          <p:cNvPr id="12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0179" y="2673305"/>
            <a:ext cx="1863354" cy="1075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Rectangle 2"/>
          <p:cNvSpPr txBox="1">
            <a:spLocks noChangeArrowheads="1"/>
          </p:cNvSpPr>
          <p:nvPr/>
        </p:nvSpPr>
        <p:spPr bwMode="auto">
          <a:xfrm>
            <a:off x="179512" y="825795"/>
            <a:ext cx="8775497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비산업부문</a:t>
            </a: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 온실가스 감축 가이드라인 개발 및 보급∙확산</a:t>
            </a:r>
            <a:r>
              <a:rPr kumimoji="1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(</a:t>
            </a:r>
            <a:r>
              <a:rPr kumimoji="1" lang="ko-KR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누적 </a:t>
            </a:r>
            <a:r>
              <a:rPr kumimoji="1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1,500</a:t>
            </a:r>
            <a:r>
              <a:rPr kumimoji="1" lang="ko-KR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개</a:t>
            </a:r>
            <a:r>
              <a:rPr kumimoji="1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)</a:t>
            </a:r>
            <a:endParaRPr kumimoji="1" lang="ko-KR" altLang="en-US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88" name="오른쪽 화살표 87"/>
          <p:cNvSpPr/>
          <p:nvPr/>
        </p:nvSpPr>
        <p:spPr bwMode="auto">
          <a:xfrm rot="10800000">
            <a:off x="3254767" y="5114399"/>
            <a:ext cx="247065" cy="57762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83" name="오른쪽 화살표 82"/>
          <p:cNvSpPr/>
          <p:nvPr/>
        </p:nvSpPr>
        <p:spPr bwMode="auto">
          <a:xfrm rot="10800000">
            <a:off x="5710693" y="5109684"/>
            <a:ext cx="247065" cy="57762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347103" y="1950617"/>
            <a:ext cx="648072" cy="21602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4988160" y="1912476"/>
            <a:ext cx="129614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b="1" dirty="0" smtClean="0"/>
              <a:t>기존 </a:t>
            </a:r>
            <a:r>
              <a:rPr lang="en-US" altLang="ko-KR" sz="1300" b="1" dirty="0" smtClean="0"/>
              <a:t>+</a:t>
            </a:r>
            <a:r>
              <a:rPr lang="ko-KR" altLang="en-US" sz="1300" b="1" dirty="0" smtClean="0"/>
              <a:t>신규</a:t>
            </a:r>
            <a:endParaRPr lang="ko-KR" altLang="en-US" sz="1300" b="1" dirty="0"/>
          </a:p>
        </p:txBody>
      </p:sp>
      <p:sp>
        <p:nvSpPr>
          <p:cNvPr id="42" name="직사각형 41"/>
          <p:cNvSpPr/>
          <p:nvPr/>
        </p:nvSpPr>
        <p:spPr>
          <a:xfrm>
            <a:off x="6154318" y="1939328"/>
            <a:ext cx="648072" cy="216024"/>
          </a:xfrm>
          <a:prstGeom prst="rect">
            <a:avLst/>
          </a:prstGeom>
          <a:solidFill>
            <a:schemeClr val="bg2">
              <a:lumMod val="9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795375" y="1901187"/>
            <a:ext cx="234862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b="1" dirty="0" smtClean="0"/>
              <a:t>신규</a:t>
            </a:r>
            <a:r>
              <a:rPr lang="en-US" altLang="ko-KR" sz="1300" b="1" dirty="0" smtClean="0"/>
              <a:t>(</a:t>
            </a:r>
            <a:r>
              <a:rPr lang="ko-KR" altLang="en-US" sz="1300" b="1" dirty="0" smtClean="0"/>
              <a:t>단 기존 사업장 요청 시</a:t>
            </a:r>
            <a:r>
              <a:rPr lang="en-US" altLang="ko-KR" sz="1300" b="1" dirty="0" smtClean="0"/>
              <a:t>)</a:t>
            </a:r>
            <a:endParaRPr lang="ko-KR" altLang="en-US" sz="1300" b="1" dirty="0"/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4. 2013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년도 주요 사업내용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온실가스 감축 자가진단 프로그램 보완</a:t>
            </a: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676150" y="1556792"/>
            <a:ext cx="3989388" cy="2232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kern="0" dirty="0">
              <a:solidFill>
                <a:sysClr val="windowText" lastClr="000000"/>
              </a:solidFill>
              <a:latin typeface="+mj-lt"/>
              <a:ea typeface="나눔고딕" pitchFamily="50" charset="-127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676150" y="1556792"/>
            <a:ext cx="3989388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 smtClean="0">
                <a:solidFill>
                  <a:sysClr val="windowText" lastClr="000000"/>
                </a:solidFill>
                <a:latin typeface="+mn-ea"/>
              </a:rPr>
              <a:t>의견 수렴 실시</a:t>
            </a:r>
            <a:endParaRPr kumimoji="0" lang="ko-KR" altLang="en-US" sz="14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4860032" y="1556792"/>
            <a:ext cx="4093343" cy="22113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kern="0" dirty="0">
              <a:solidFill>
                <a:sysClr val="windowText" lastClr="000000"/>
              </a:solidFill>
              <a:latin typeface="+mj-lt"/>
              <a:ea typeface="나눔고딕" pitchFamily="50" charset="-127"/>
            </a:endParaRPr>
          </a:p>
        </p:txBody>
      </p:sp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4860032" y="1556792"/>
            <a:ext cx="4093343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 smtClean="0">
                <a:solidFill>
                  <a:sysClr val="windowText" lastClr="000000"/>
                </a:solidFill>
                <a:latin typeface="+mn-ea"/>
              </a:rPr>
              <a:t>관리자 모드 기능 강화</a:t>
            </a:r>
            <a:endParaRPr kumimoji="0" lang="ko-KR" altLang="en-US" sz="14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676150" y="3916968"/>
            <a:ext cx="2609850" cy="246435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kern="0" dirty="0">
              <a:solidFill>
                <a:sysClr val="windowText" lastClr="000000"/>
              </a:solidFill>
              <a:latin typeface="+mj-lt"/>
              <a:ea typeface="08서울남산체 M" pitchFamily="18" charset="-127"/>
            </a:endParaRP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676150" y="3916969"/>
            <a:ext cx="2609850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 smtClean="0">
                <a:solidFill>
                  <a:sysClr val="windowText" lastClr="000000"/>
                </a:solidFill>
                <a:latin typeface="+mn-ea"/>
              </a:rPr>
              <a:t>제공 서비스 강화</a:t>
            </a:r>
            <a:endParaRPr kumimoji="0" lang="ko-KR" altLang="en-US" sz="14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3522538" y="3916968"/>
            <a:ext cx="2608262" cy="246435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kern="0" dirty="0">
              <a:solidFill>
                <a:sysClr val="windowText" lastClr="000000"/>
              </a:solidFill>
              <a:latin typeface="+mj-lt"/>
              <a:ea typeface="08서울남산체 M" pitchFamily="18" charset="-127"/>
            </a:endParaRPr>
          </a:p>
        </p:txBody>
      </p:sp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3522538" y="3916969"/>
            <a:ext cx="2608262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 err="1" smtClean="0">
                <a:solidFill>
                  <a:sysClr val="windowText" lastClr="000000"/>
                </a:solidFill>
                <a:latin typeface="+mn-ea"/>
              </a:rPr>
              <a:t>비산업부문별</a:t>
            </a:r>
            <a:r>
              <a:rPr kumimoji="0" lang="ko-KR" altLang="en-US" sz="1400" b="1" kern="0" dirty="0" smtClean="0">
                <a:solidFill>
                  <a:sysClr val="windowText" lastClr="000000"/>
                </a:solidFill>
                <a:latin typeface="+mn-ea"/>
              </a:rPr>
              <a:t> 차별화</a:t>
            </a:r>
            <a:endParaRPr kumimoji="0" lang="ko-KR" altLang="en-US" sz="14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6368925" y="3916968"/>
            <a:ext cx="2595563" cy="246435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/>
          <a:lstStyle/>
          <a:p>
            <a:pPr fontAlgn="auto">
              <a:lnSpc>
                <a:spcPts val="1600"/>
              </a:lnSpc>
              <a:spcBef>
                <a:spcPts val="600"/>
              </a:spcBef>
              <a:spcAft>
                <a:spcPts val="0"/>
              </a:spcAft>
              <a:defRPr/>
            </a:pPr>
            <a:endParaRPr kumimoji="0" lang="en-US" altLang="ko-KR" sz="1100" kern="0" dirty="0">
              <a:solidFill>
                <a:sysClr val="windowText" lastClr="000000"/>
              </a:solidFill>
              <a:latin typeface="+mj-lt"/>
              <a:ea typeface="08서울남산체 M" pitchFamily="18" charset="-127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auto">
          <a:xfrm>
            <a:off x="6368925" y="3916969"/>
            <a:ext cx="2593975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 smtClean="0">
                <a:solidFill>
                  <a:sysClr val="windowText" lastClr="000000"/>
                </a:solidFill>
                <a:latin typeface="+mn-ea"/>
              </a:rPr>
              <a:t>자가진단 프로그램 홍보</a:t>
            </a:r>
            <a:endParaRPr kumimoji="0" lang="ko-KR" altLang="en-US" sz="14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9560" y="1988840"/>
            <a:ext cx="3722440" cy="134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자발적 참여 사업장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온실가스 실무 전문가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프로그램 관리자 대상 의견 수렴 실시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ts val="1600"/>
              </a:lnSpc>
              <a:spcBef>
                <a:spcPts val="600"/>
              </a:spcBef>
            </a:pPr>
            <a:r>
              <a:rPr lang="ko-KR" altLang="en-US" sz="1200" dirty="0" smtClean="0">
                <a:latin typeface="+mn-ea"/>
              </a:rPr>
              <a:t>    </a:t>
            </a:r>
            <a:r>
              <a:rPr lang="en-US" altLang="ko-KR" sz="1200" dirty="0" smtClean="0">
                <a:latin typeface="+mn-ea"/>
              </a:rPr>
              <a:t>- </a:t>
            </a:r>
            <a:r>
              <a:rPr lang="ko-KR" altLang="en-US" sz="1200" dirty="0" smtClean="0">
                <a:latin typeface="+mn-ea"/>
              </a:rPr>
              <a:t>사용자 편의 기능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ts val="1600"/>
              </a:lnSpc>
              <a:spcBef>
                <a:spcPts val="600"/>
              </a:spcBef>
            </a:pPr>
            <a:r>
              <a:rPr lang="ko-KR" altLang="en-US" sz="1200" dirty="0" smtClean="0">
                <a:latin typeface="+mn-ea"/>
              </a:rPr>
              <a:t>    </a:t>
            </a:r>
            <a:r>
              <a:rPr lang="en-US" altLang="ko-KR" sz="1200" dirty="0" smtClean="0">
                <a:latin typeface="+mn-ea"/>
              </a:rPr>
              <a:t>- </a:t>
            </a:r>
            <a:r>
              <a:rPr lang="ko-KR" altLang="en-US" sz="1200" dirty="0" smtClean="0">
                <a:latin typeface="+mn-ea"/>
              </a:rPr>
              <a:t>데이터 입력 방식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ts val="1600"/>
              </a:lnSpc>
              <a:spcBef>
                <a:spcPts val="600"/>
              </a:spcBef>
            </a:pPr>
            <a:r>
              <a:rPr lang="ko-KR" altLang="en-US" sz="1200" dirty="0" smtClean="0">
                <a:latin typeface="+mn-ea"/>
              </a:rPr>
              <a:t>    </a:t>
            </a:r>
            <a:r>
              <a:rPr lang="en-US" altLang="ko-KR" sz="1200" dirty="0" smtClean="0">
                <a:latin typeface="+mn-ea"/>
              </a:rPr>
              <a:t>- </a:t>
            </a:r>
            <a:r>
              <a:rPr lang="ko-KR" altLang="en-US" sz="1200" dirty="0" smtClean="0">
                <a:latin typeface="+mn-ea"/>
              </a:rPr>
              <a:t>보고서 형태 등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04048" y="1988840"/>
            <a:ext cx="1944216" cy="119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관리자 모드 내 부문별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err="1" smtClean="0">
                <a:latin typeface="+mn-ea"/>
              </a:rPr>
              <a:t>년도별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지역별 배출량 및 </a:t>
            </a:r>
            <a:r>
              <a:rPr lang="ko-KR" altLang="en-US" sz="1200" dirty="0" err="1" smtClean="0">
                <a:latin typeface="+mn-ea"/>
              </a:rPr>
              <a:t>감축량</a:t>
            </a:r>
            <a:r>
              <a:rPr lang="ko-KR" altLang="en-US" sz="1200" dirty="0" smtClean="0">
                <a:latin typeface="+mn-ea"/>
              </a:rPr>
              <a:t> 통계 기능 구현</a:t>
            </a:r>
            <a:endParaRPr lang="en-US" altLang="ko-KR" sz="120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통계 리포트 기능 구현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8174" y="2132857"/>
            <a:ext cx="1807815" cy="144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828946" y="4277803"/>
            <a:ext cx="2374901" cy="2103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전시장 및 </a:t>
            </a:r>
            <a:r>
              <a:rPr lang="ko-KR" altLang="en-US" sz="1200" dirty="0" err="1" smtClean="0">
                <a:latin typeface="+mn-ea"/>
              </a:rPr>
              <a:t>컨벤션</a:t>
            </a:r>
            <a:r>
              <a:rPr lang="ko-KR" altLang="en-US" sz="1200" dirty="0" smtClean="0">
                <a:latin typeface="+mn-ea"/>
              </a:rPr>
              <a:t> 부문 온실가스 배출량 산정 기능</a:t>
            </a:r>
            <a:endParaRPr lang="en-US" altLang="ko-KR" sz="120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프랜차이즈 기업을 위한 그룹  관리 기능 </a:t>
            </a:r>
            <a:endParaRPr lang="en-US" altLang="ko-KR" sz="120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spc="-80" dirty="0" smtClean="0">
                <a:latin typeface="+mn-ea"/>
              </a:rPr>
              <a:t>온실가스 감축 </a:t>
            </a:r>
            <a:r>
              <a:rPr lang="ko-KR" altLang="en-US" sz="1200" spc="-80" dirty="0" err="1" smtClean="0">
                <a:latin typeface="+mn-ea"/>
              </a:rPr>
              <a:t>잠재량</a:t>
            </a:r>
            <a:r>
              <a:rPr lang="ko-KR" altLang="en-US" sz="1200" spc="-80" dirty="0" smtClean="0">
                <a:latin typeface="+mn-ea"/>
              </a:rPr>
              <a:t> 산정 기능</a:t>
            </a:r>
            <a:endParaRPr lang="en-US" altLang="ko-KR" sz="1200" spc="-8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spc="-80" dirty="0" smtClean="0">
                <a:latin typeface="+mn-ea"/>
              </a:rPr>
              <a:t>아이디 부여 방식의 로그인 방식</a:t>
            </a:r>
            <a:endParaRPr lang="en-US" altLang="ko-KR" sz="1200" spc="-8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사용자 정보 관리 기능</a:t>
            </a:r>
            <a:endParaRPr lang="en-US" altLang="ko-KR" sz="120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온실가스 절감 사례 게시판</a:t>
            </a:r>
            <a:endParaRPr lang="en-US" altLang="ko-KR" sz="1200" dirty="0" smtClean="0">
              <a:latin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74540" y="4277803"/>
            <a:ext cx="2409627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각 </a:t>
            </a:r>
            <a:r>
              <a:rPr lang="ko-KR" altLang="en-US" sz="1200" dirty="0" err="1" smtClean="0">
                <a:latin typeface="+mn-ea"/>
              </a:rPr>
              <a:t>비산업부문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사무실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err="1" smtClean="0">
                <a:latin typeface="+mn-ea"/>
              </a:rPr>
              <a:t>마트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병원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학교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호텔 등</a:t>
            </a:r>
            <a:r>
              <a:rPr lang="en-US" altLang="ko-KR" sz="1200" dirty="0" smtClean="0">
                <a:latin typeface="+mn-ea"/>
              </a:rPr>
              <a:t>) </a:t>
            </a:r>
            <a:r>
              <a:rPr lang="ko-KR" altLang="en-US" sz="1200" dirty="0" smtClean="0">
                <a:latin typeface="+mn-ea"/>
              </a:rPr>
              <a:t>특성에 맞는 온실가스 배출량 데이터 입력 체계 구축</a:t>
            </a:r>
            <a:endParaRPr lang="en-US" altLang="ko-KR" sz="120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기 개발된 자가진단 프로그램을 비전문가가 이용하기 적합하게 용어 및 기능 수정</a:t>
            </a:r>
            <a:endParaRPr lang="en-US" altLang="ko-KR" sz="120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ko-KR" altLang="en-US" sz="1200" dirty="0"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513784" y="4277803"/>
            <a:ext cx="2378696" cy="119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유관기관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환경부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한국환경산업기술원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등</a:t>
            </a:r>
            <a:r>
              <a:rPr lang="en-US" altLang="ko-KR" sz="1200" dirty="0" smtClean="0">
                <a:latin typeface="+mn-ea"/>
              </a:rPr>
              <a:t>) </a:t>
            </a:r>
            <a:r>
              <a:rPr lang="ko-KR" altLang="en-US" sz="1200" dirty="0" smtClean="0">
                <a:latin typeface="+mn-ea"/>
              </a:rPr>
              <a:t>홈페이지 내 프로그램 홍보 배너 설치</a:t>
            </a:r>
            <a:endParaRPr lang="en-US" altLang="ko-KR" sz="1200" dirty="0" smtClean="0">
              <a:latin typeface="+mn-ea"/>
            </a:endParaRPr>
          </a:p>
          <a:p>
            <a:pPr marL="85725" indent="-85725">
              <a:lnSpc>
                <a:spcPts val="16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자가진단 프로그램 </a:t>
            </a:r>
            <a:r>
              <a:rPr lang="ko-KR" altLang="en-US" sz="1200" dirty="0" err="1" smtClean="0">
                <a:latin typeface="+mn-ea"/>
              </a:rPr>
              <a:t>리플렛</a:t>
            </a:r>
            <a:r>
              <a:rPr lang="ko-KR" altLang="en-US" sz="1200" dirty="0" smtClean="0">
                <a:latin typeface="+mn-ea"/>
              </a:rPr>
              <a:t> 제작 및 배포를 통한 홍보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3166467" y="2541506"/>
            <a:ext cx="1272230" cy="9785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7" name="타원 125"/>
          <p:cNvSpPr>
            <a:spLocks noChangeArrowheads="1"/>
          </p:cNvSpPr>
          <p:nvPr/>
        </p:nvSpPr>
        <p:spPr bwMode="auto">
          <a:xfrm>
            <a:off x="3639960" y="2402813"/>
            <a:ext cx="347388" cy="324884"/>
          </a:xfrm>
          <a:prstGeom prst="ellipse">
            <a:avLst/>
          </a:prstGeom>
          <a:solidFill>
            <a:schemeClr val="bg1"/>
          </a:solidFill>
          <a:ln w="38100" algn="ctr">
            <a:solidFill>
              <a:schemeClr val="accent4">
                <a:lumMod val="75000"/>
              </a:schemeClr>
            </a:solidFill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900" dirty="0" err="1" smtClean="0">
                <a:latin typeface="+mn-ea"/>
              </a:rPr>
              <a:t>마트</a:t>
            </a:r>
            <a:endParaRPr kumimoji="0" lang="ko-KR" altLang="en-US" sz="900" dirty="0">
              <a:latin typeface="+mn-ea"/>
            </a:endParaRPr>
          </a:p>
        </p:txBody>
      </p:sp>
      <p:sp>
        <p:nvSpPr>
          <p:cNvPr id="38" name="타원 125"/>
          <p:cNvSpPr>
            <a:spLocks noChangeArrowheads="1"/>
          </p:cNvSpPr>
          <p:nvPr/>
        </p:nvSpPr>
        <p:spPr bwMode="auto">
          <a:xfrm>
            <a:off x="3907651" y="3320140"/>
            <a:ext cx="347388" cy="324884"/>
          </a:xfrm>
          <a:prstGeom prst="ellipse">
            <a:avLst/>
          </a:prstGeom>
          <a:solidFill>
            <a:schemeClr val="bg1"/>
          </a:solidFill>
          <a:ln w="38100" algn="ctr">
            <a:solidFill>
              <a:schemeClr val="accent6"/>
            </a:solidFill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900" dirty="0" smtClean="0">
                <a:latin typeface="+mn-ea"/>
              </a:rPr>
              <a:t>호텔</a:t>
            </a:r>
            <a:endParaRPr kumimoji="0" lang="ko-KR" altLang="en-US" sz="900" dirty="0">
              <a:latin typeface="+mn-ea"/>
            </a:endParaRPr>
          </a:p>
        </p:txBody>
      </p:sp>
      <p:sp>
        <p:nvSpPr>
          <p:cNvPr id="39" name="타원 38"/>
          <p:cNvSpPr/>
          <p:nvPr/>
        </p:nvSpPr>
        <p:spPr bwMode="auto">
          <a:xfrm>
            <a:off x="3373029" y="3283778"/>
            <a:ext cx="346628" cy="325598"/>
          </a:xfrm>
          <a:prstGeom prst="ellipse">
            <a:avLst/>
          </a:prstGeom>
          <a:solidFill>
            <a:schemeClr val="bg1"/>
          </a:solidFill>
          <a:ln w="381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900" dirty="0" smtClean="0">
                <a:latin typeface="+mn-ea"/>
              </a:rPr>
              <a:t>학교</a:t>
            </a:r>
            <a:endParaRPr kumimoji="0" lang="ko-KR" altLang="en-US" sz="900" dirty="0"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91880" y="2708920"/>
            <a:ext cx="62902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chemeClr val="tx2"/>
                </a:solidFill>
                <a:latin typeface="+mn-ea"/>
              </a:rPr>
              <a:t>프로그램 </a:t>
            </a:r>
            <a:endParaRPr lang="en-US" altLang="ko-KR" sz="1200" b="1" dirty="0" smtClean="0">
              <a:solidFill>
                <a:schemeClr val="tx2"/>
              </a:solidFill>
              <a:latin typeface="+mn-ea"/>
            </a:endParaRPr>
          </a:p>
          <a:p>
            <a:pPr algn="ctr"/>
            <a:r>
              <a:rPr lang="ko-KR" altLang="en-US" sz="1200" b="1" dirty="0" smtClean="0">
                <a:solidFill>
                  <a:schemeClr val="tx2"/>
                </a:solidFill>
                <a:latin typeface="+mn-ea"/>
              </a:rPr>
              <a:t>개선</a:t>
            </a:r>
            <a:endParaRPr lang="ko-KR" altLang="en-US" sz="12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42" name="타원 41"/>
          <p:cNvSpPr/>
          <p:nvPr/>
        </p:nvSpPr>
        <p:spPr bwMode="auto">
          <a:xfrm>
            <a:off x="3106098" y="2727697"/>
            <a:ext cx="346628" cy="325598"/>
          </a:xfrm>
          <a:prstGeom prst="ellipse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900" dirty="0" smtClean="0">
                <a:latin typeface="+mn-ea"/>
              </a:rPr>
              <a:t>병</a:t>
            </a:r>
            <a:r>
              <a:rPr lang="ko-KR" altLang="en-US" sz="900" dirty="0">
                <a:latin typeface="+mn-ea"/>
              </a:rPr>
              <a:t>원</a:t>
            </a:r>
            <a:endParaRPr kumimoji="0" lang="ko-KR" altLang="en-US" sz="900" dirty="0">
              <a:latin typeface="+mn-ea"/>
            </a:endParaRPr>
          </a:p>
        </p:txBody>
      </p:sp>
      <p:sp>
        <p:nvSpPr>
          <p:cNvPr id="43" name="타원 42"/>
          <p:cNvSpPr/>
          <p:nvPr/>
        </p:nvSpPr>
        <p:spPr bwMode="auto">
          <a:xfrm>
            <a:off x="4175342" y="2713246"/>
            <a:ext cx="346626" cy="324884"/>
          </a:xfrm>
          <a:prstGeom prst="ellipse">
            <a:avLst/>
          </a:prstGeom>
          <a:solidFill>
            <a:schemeClr val="bg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900" dirty="0" smtClean="0">
                <a:latin typeface="+mn-ea"/>
              </a:rPr>
              <a:t>사무실</a:t>
            </a:r>
            <a:endParaRPr kumimoji="0" lang="ko-KR" altLang="en-US" sz="900" dirty="0"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9552" y="1484784"/>
            <a:ext cx="3600400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kern="0" spc="-90" dirty="0" smtClean="0">
                <a:solidFill>
                  <a:sysClr val="windowText" lastClr="000000"/>
                </a:solidFill>
                <a:latin typeface="+mn-ea"/>
              </a:rPr>
              <a:t>예</a:t>
            </a:r>
            <a:r>
              <a:rPr lang="en-US" altLang="ko-KR" sz="1400" b="1" kern="0" spc="-90" dirty="0" smtClean="0">
                <a:solidFill>
                  <a:sysClr val="windowText" lastClr="000000"/>
                </a:solidFill>
                <a:latin typeface="+mn-ea"/>
              </a:rPr>
              <a:t>) </a:t>
            </a:r>
            <a:r>
              <a:rPr lang="ko-KR" altLang="en-US" sz="1400" b="1" kern="0" spc="-90" dirty="0" err="1" smtClean="0">
                <a:solidFill>
                  <a:sysClr val="windowText" lastClr="000000"/>
                </a:solidFill>
                <a:latin typeface="+mn-ea"/>
              </a:rPr>
              <a:t>지자체</a:t>
            </a:r>
            <a:r>
              <a:rPr lang="ko-KR" altLang="en-US" sz="1400" b="1" kern="0" spc="-90" dirty="0" smtClean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en-US" altLang="ko-KR" sz="1400" b="1" kern="0" spc="-90" dirty="0" smtClean="0">
                <a:solidFill>
                  <a:sysClr val="windowText" lastClr="000000"/>
                </a:solidFill>
                <a:latin typeface="+mn-ea"/>
              </a:rPr>
              <a:t>11</a:t>
            </a:r>
            <a:r>
              <a:rPr lang="ko-KR" altLang="en-US" sz="1400" b="1" kern="0" spc="-90" dirty="0" smtClean="0">
                <a:solidFill>
                  <a:sysClr val="windowText" lastClr="000000"/>
                </a:solidFill>
                <a:latin typeface="+mn-ea"/>
              </a:rPr>
              <a:t>개 사업장 온실가스 배출량</a:t>
            </a:r>
          </a:p>
        </p:txBody>
      </p:sp>
      <p:pic>
        <p:nvPicPr>
          <p:cNvPr id="57345" name="_x194440272" descr="EMB000011543eb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92896"/>
            <a:ext cx="5256584" cy="354111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67544" y="1979548"/>
            <a:ext cx="5652050" cy="369332"/>
          </a:xfrm>
          <a:prstGeom prst="rect">
            <a:avLst/>
          </a:prstGeom>
          <a:noFill/>
        </p:spPr>
        <p:txBody>
          <a:bodyPr vert="horz" wrap="square" rtlCol="0" anchor="ctr" anchorCtr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11</a:t>
            </a:r>
            <a:r>
              <a:rPr lang="ko-KR" altLang="en-US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개 사업장에서 </a:t>
            </a:r>
            <a:r>
              <a:rPr lang="en-US" altLang="ko-KR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’12</a:t>
            </a:r>
            <a:r>
              <a:rPr lang="ko-KR" altLang="en-US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년 대비 </a:t>
            </a:r>
            <a:r>
              <a:rPr lang="en-US" altLang="ko-KR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3,076tCO</a:t>
            </a:r>
            <a:r>
              <a:rPr lang="en-US" altLang="ko-KR" b="1" kern="0" baseline="-25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</a:t>
            </a:r>
            <a:r>
              <a:rPr lang="en-US" altLang="ko-KR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eq</a:t>
            </a:r>
            <a:r>
              <a:rPr lang="en-US" altLang="ko-KR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b="1" kern="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감축</a:t>
            </a:r>
            <a:endParaRPr lang="ko-KR" altLang="en-US" dirty="0">
              <a:latin typeface="+mn-ea"/>
            </a:endParaRPr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780928"/>
            <a:ext cx="3264884" cy="245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kern="0" dirty="0" err="1" smtClean="0">
                <a:solidFill>
                  <a:srgbClr val="0000FF"/>
                </a:solidFill>
                <a:latin typeface="+mn-ea"/>
                <a:cs typeface="+mj-cs"/>
              </a:rPr>
              <a:t>지자체별</a:t>
            </a:r>
            <a:r>
              <a:rPr kumimoji="1" lang="ko-KR" altLang="en-US" sz="2200" b="1" kern="0" dirty="0" smtClean="0">
                <a:solidFill>
                  <a:srgbClr val="0000FF"/>
                </a:solidFill>
                <a:latin typeface="+mn-ea"/>
                <a:cs typeface="+mj-cs"/>
              </a:rPr>
              <a:t> 참여 사업장 온실가스 배출량 및 </a:t>
            </a:r>
            <a:r>
              <a:rPr kumimoji="1" lang="ko-KR" altLang="en-US" sz="2200" b="1" kern="0" dirty="0" err="1" smtClean="0">
                <a:solidFill>
                  <a:srgbClr val="0000FF"/>
                </a:solidFill>
                <a:latin typeface="+mn-ea"/>
                <a:cs typeface="+mj-cs"/>
              </a:rPr>
              <a:t>감축량</a:t>
            </a:r>
            <a:r>
              <a:rPr kumimoji="1" lang="ko-KR" altLang="en-US" sz="2200" b="1" kern="0" dirty="0" smtClean="0">
                <a:solidFill>
                  <a:srgbClr val="0000FF"/>
                </a:solidFill>
                <a:latin typeface="+mn-ea"/>
                <a:cs typeface="+mj-cs"/>
              </a:rPr>
              <a:t> 제공</a:t>
            </a:r>
            <a:endParaRPr kumimoji="1" lang="ko-KR" altLang="en-US" sz="22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uLnTx/>
              <a:uFillTx/>
              <a:latin typeface="+mn-ea"/>
              <a:cs typeface="+mj-cs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4. 2013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년도 주요 사업내용</a:t>
            </a:r>
          </a:p>
        </p:txBody>
      </p:sp>
    </p:spTree>
    <p:extLst>
      <p:ext uri="{BB962C8B-B14F-4D97-AF65-F5344CB8AC3E}">
        <p14:creationId xmlns:p14="http://schemas.microsoft.com/office/powerpoint/2010/main" xmlns="" val="232582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4. 2013</a:t>
            </a:r>
            <a:r>
              <a:rPr kumimoji="1" lang="ko-KR" altLang="en-US" sz="2600" b="1" kern="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년도 주요 사업내용</a:t>
            </a:r>
          </a:p>
        </p:txBody>
      </p:sp>
      <p:sp>
        <p:nvSpPr>
          <p:cNvPr id="36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kern="0" dirty="0" smtClean="0">
                <a:solidFill>
                  <a:srgbClr val="0000FF"/>
                </a:solidFill>
                <a:latin typeface="+mn-ea"/>
                <a:cs typeface="+mj-cs"/>
              </a:rPr>
              <a:t>온실가스 감축 시설개선 지원 사업</a:t>
            </a:r>
            <a:r>
              <a:rPr kumimoji="1" lang="en-US" altLang="ko-KR" sz="2200" b="1" kern="0" dirty="0" smtClean="0">
                <a:solidFill>
                  <a:srgbClr val="0000FF"/>
                </a:solidFill>
                <a:latin typeface="+mn-ea"/>
                <a:cs typeface="+mj-cs"/>
              </a:rPr>
              <a:t>-</a:t>
            </a:r>
            <a:r>
              <a:rPr kumimoji="1" lang="ko-KR" altLang="en-US" sz="1900" b="1" kern="0" dirty="0" smtClean="0">
                <a:latin typeface="+mn-ea"/>
                <a:cs typeface="+mj-cs"/>
              </a:rPr>
              <a:t>시범사업 도시만 한정</a:t>
            </a:r>
            <a:endParaRPr kumimoji="1" lang="ko-KR" altLang="en-US" sz="1900" b="1" i="0" u="none" strike="noStrike" kern="0" cap="none" spc="0" normalizeH="0" baseline="0" noProof="0" dirty="0" smtClean="0">
              <a:ln>
                <a:noFill/>
              </a:ln>
              <a:uLnTx/>
              <a:uFillTx/>
              <a:latin typeface="+mn-ea"/>
              <a:cs typeface="+mj-cs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83568" y="1412776"/>
            <a:ext cx="7920880" cy="4778565"/>
            <a:chOff x="2448397" y="1166981"/>
            <a:chExt cx="11550308" cy="740062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9937229" y="3341173"/>
              <a:ext cx="2664296" cy="792000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사업장 온실가스 감축 계획서 제출</a:t>
              </a:r>
              <a:endParaRPr lang="ko-KR" altLang="en-US" sz="1200" b="1" dirty="0"/>
            </a:p>
          </p:txBody>
        </p:sp>
        <p:sp>
          <p:nvSpPr>
            <p:cNvPr id="12" name="모서리가 둥근 직사각형 5"/>
            <p:cNvSpPr/>
            <p:nvPr/>
          </p:nvSpPr>
          <p:spPr>
            <a:xfrm>
              <a:off x="6768877" y="1166981"/>
              <a:ext cx="3024000" cy="7920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사업장 모집 공고</a:t>
              </a:r>
              <a:r>
                <a:rPr lang="en-US" altLang="ko-KR" sz="1200" b="1" dirty="0" smtClean="0"/>
                <a:t>(2</a:t>
              </a:r>
              <a:r>
                <a:rPr lang="ko-KR" altLang="en-US" sz="1200" b="1" dirty="0" smtClean="0"/>
                <a:t>월</a:t>
              </a:r>
              <a:r>
                <a:rPr lang="en-US" altLang="ko-KR" sz="1200" b="1" dirty="0" smtClean="0"/>
                <a:t>)</a:t>
              </a:r>
              <a:endParaRPr lang="ko-KR" altLang="en-US" sz="1200" b="1" dirty="0"/>
            </a:p>
          </p:txBody>
        </p:sp>
        <p:sp>
          <p:nvSpPr>
            <p:cNvPr id="13" name="모서리가 둥근 직사각형 6"/>
            <p:cNvSpPr/>
            <p:nvPr/>
          </p:nvSpPr>
          <p:spPr>
            <a:xfrm>
              <a:off x="6768877" y="2520145"/>
              <a:ext cx="3024336" cy="7920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시설개선 사업 설명회</a:t>
              </a:r>
              <a:endParaRPr lang="en-US" altLang="ko-KR" sz="1200" b="1" dirty="0" smtClean="0"/>
            </a:p>
            <a:p>
              <a:pPr algn="ctr"/>
              <a:r>
                <a:rPr lang="en-US" altLang="ko-KR" sz="1200" b="1" dirty="0" smtClean="0"/>
                <a:t>(3</a:t>
              </a:r>
              <a:r>
                <a:rPr lang="ko-KR" altLang="en-US" sz="1200" b="1" dirty="0" smtClean="0"/>
                <a:t>월말</a:t>
              </a:r>
              <a:r>
                <a:rPr lang="en-US" altLang="ko-KR" sz="1200" b="1" dirty="0" smtClean="0"/>
                <a:t>)</a:t>
              </a:r>
              <a:r>
                <a:rPr lang="ko-KR" altLang="en-US" sz="1200" b="1" dirty="0" smtClean="0"/>
                <a:t> </a:t>
              </a:r>
              <a:endParaRPr lang="ko-KR" altLang="en-US" sz="1200" b="1" dirty="0"/>
            </a:p>
          </p:txBody>
        </p:sp>
        <p:sp>
          <p:nvSpPr>
            <p:cNvPr id="14" name="모서리가 둥근 직사각형 7"/>
            <p:cNvSpPr/>
            <p:nvPr/>
          </p:nvSpPr>
          <p:spPr>
            <a:xfrm>
              <a:off x="6768877" y="4204707"/>
              <a:ext cx="3024000" cy="7920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사업장 선정</a:t>
              </a:r>
              <a:r>
                <a:rPr lang="en-US" altLang="ko-KR" sz="1200" b="1" dirty="0" smtClean="0"/>
                <a:t>(4</a:t>
              </a:r>
              <a:r>
                <a:rPr lang="ko-KR" altLang="en-US" sz="1200" b="1" dirty="0" smtClean="0"/>
                <a:t>월초</a:t>
              </a:r>
              <a:r>
                <a:rPr lang="en-US" altLang="ko-KR" sz="1200" b="1" dirty="0" smtClean="0"/>
                <a:t>)</a:t>
              </a:r>
              <a:endParaRPr lang="ko-KR" altLang="en-US" sz="1200" b="1" dirty="0"/>
            </a:p>
          </p:txBody>
        </p:sp>
        <p:sp>
          <p:nvSpPr>
            <p:cNvPr id="15" name="모서리가 둥근 직사각형 9"/>
            <p:cNvSpPr/>
            <p:nvPr/>
          </p:nvSpPr>
          <p:spPr>
            <a:xfrm>
              <a:off x="6754363" y="5903871"/>
              <a:ext cx="3024000" cy="7920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사업장 시설 개선 추진</a:t>
              </a:r>
              <a:endParaRPr lang="en-US" altLang="ko-KR" sz="1200" b="1" dirty="0" smtClean="0"/>
            </a:p>
            <a:p>
              <a:pPr algn="ctr"/>
              <a:r>
                <a:rPr lang="en-US" altLang="ko-KR" sz="1200" b="1" dirty="0" smtClean="0"/>
                <a:t>(5</a:t>
              </a:r>
              <a:r>
                <a:rPr lang="ko-KR" altLang="en-US" sz="1200" b="1" dirty="0" smtClean="0"/>
                <a:t>월</a:t>
              </a:r>
              <a:r>
                <a:rPr lang="en-US" altLang="ko-KR" sz="1200" b="1" dirty="0" smtClean="0"/>
                <a:t>~8</a:t>
              </a:r>
              <a:r>
                <a:rPr lang="ko-KR" altLang="en-US" sz="1200" b="1" dirty="0" smtClean="0"/>
                <a:t>월</a:t>
              </a:r>
              <a:r>
                <a:rPr lang="en-US" altLang="ko-KR" sz="1200" b="1" dirty="0" smtClean="0"/>
                <a:t>)</a:t>
              </a:r>
              <a:endParaRPr lang="ko-KR" altLang="en-US" sz="1200" b="1" dirty="0"/>
            </a:p>
          </p:txBody>
        </p:sp>
        <p:sp>
          <p:nvSpPr>
            <p:cNvPr id="16" name="모서리가 둥근 직사각형 10"/>
            <p:cNvSpPr/>
            <p:nvPr/>
          </p:nvSpPr>
          <p:spPr>
            <a:xfrm>
              <a:off x="2448397" y="2520057"/>
              <a:ext cx="3312368" cy="792088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온실가스 감축 가이드라인  전국 순회 설명회와 연계</a:t>
              </a:r>
              <a:endParaRPr lang="ko-KR" altLang="en-US" sz="1200" b="1" dirty="0"/>
            </a:p>
          </p:txBody>
        </p:sp>
        <p:sp>
          <p:nvSpPr>
            <p:cNvPr id="17" name="모서리가 둥근 직사각형 12"/>
            <p:cNvSpPr/>
            <p:nvPr/>
          </p:nvSpPr>
          <p:spPr>
            <a:xfrm>
              <a:off x="6769213" y="7617549"/>
              <a:ext cx="3024000" cy="950056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시설개선에 따른 </a:t>
              </a:r>
              <a:endParaRPr lang="en-US" altLang="ko-KR" sz="1200" b="1" dirty="0" smtClean="0"/>
            </a:p>
            <a:p>
              <a:pPr algn="ctr"/>
              <a:r>
                <a:rPr lang="ko-KR" altLang="en-US" sz="1200" b="1" dirty="0" smtClean="0"/>
                <a:t>온실가스 감축 효과분석</a:t>
              </a:r>
              <a:r>
                <a:rPr lang="en-US" altLang="ko-KR" sz="1200" b="1" dirty="0" smtClean="0"/>
                <a:t>(11</a:t>
              </a:r>
              <a:r>
                <a:rPr lang="ko-KR" altLang="en-US" sz="1200" b="1" dirty="0" smtClean="0"/>
                <a:t>월</a:t>
              </a:r>
              <a:r>
                <a:rPr lang="en-US" altLang="ko-KR" sz="1200" b="1" dirty="0" smtClean="0"/>
                <a:t>)</a:t>
              </a:r>
              <a:endParaRPr lang="ko-KR" altLang="en-US" sz="1200" b="1" dirty="0"/>
            </a:p>
          </p:txBody>
        </p:sp>
        <p:sp>
          <p:nvSpPr>
            <p:cNvPr id="18" name="아래쪽 화살표 17"/>
            <p:cNvSpPr/>
            <p:nvPr/>
          </p:nvSpPr>
          <p:spPr>
            <a:xfrm>
              <a:off x="8209037" y="2045029"/>
              <a:ext cx="216024" cy="468000"/>
            </a:xfrm>
            <a:prstGeom prst="downArrow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" name="아래쪽 화살표 18"/>
            <p:cNvSpPr/>
            <p:nvPr/>
          </p:nvSpPr>
          <p:spPr>
            <a:xfrm>
              <a:off x="8180009" y="3398667"/>
              <a:ext cx="216024" cy="828000"/>
            </a:xfrm>
            <a:prstGeom prst="downArrow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" name="아래쪽 화살표 19"/>
            <p:cNvSpPr/>
            <p:nvPr/>
          </p:nvSpPr>
          <p:spPr>
            <a:xfrm>
              <a:off x="8166057" y="5068803"/>
              <a:ext cx="216024" cy="828000"/>
            </a:xfrm>
            <a:prstGeom prst="downArrow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" name="아래쪽 화살표 20"/>
            <p:cNvSpPr/>
            <p:nvPr/>
          </p:nvSpPr>
          <p:spPr>
            <a:xfrm>
              <a:off x="8180571" y="6768529"/>
              <a:ext cx="216024" cy="828000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9922715" y="5024699"/>
              <a:ext cx="2880320" cy="79200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시설개선 방향 제시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(4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~5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왼쪽/오른쪽 화살표 22"/>
            <p:cNvSpPr/>
            <p:nvPr/>
          </p:nvSpPr>
          <p:spPr>
            <a:xfrm>
              <a:off x="5832211" y="2837117"/>
              <a:ext cx="864096" cy="216024"/>
            </a:xfrm>
            <a:prstGeom prst="leftRightArrow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" name="왼쪽 화살표 23"/>
            <p:cNvSpPr/>
            <p:nvPr/>
          </p:nvSpPr>
          <p:spPr>
            <a:xfrm>
              <a:off x="8497069" y="3642595"/>
              <a:ext cx="1368000" cy="216000"/>
            </a:xfrm>
            <a:prstGeom prst="leftArrow">
              <a:avLst/>
            </a:prstGeom>
            <a:solidFill>
              <a:schemeClr val="bg2">
                <a:lumMod val="75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" name="왼쪽 화살표 24"/>
            <p:cNvSpPr/>
            <p:nvPr/>
          </p:nvSpPr>
          <p:spPr>
            <a:xfrm>
              <a:off x="8497221" y="5328369"/>
              <a:ext cx="1368000" cy="216000"/>
            </a:xfrm>
            <a:prstGeom prst="leftArrow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" name="왼쪽 화살표 25"/>
            <p:cNvSpPr/>
            <p:nvPr/>
          </p:nvSpPr>
          <p:spPr>
            <a:xfrm>
              <a:off x="8454089" y="7085589"/>
              <a:ext cx="1368000" cy="216000"/>
            </a:xfrm>
            <a:prstGeom prst="leftArrow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9822241" y="6768529"/>
              <a:ext cx="4176464" cy="79200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pc="-100" dirty="0" smtClean="0"/>
                <a:t>사업장 시설개선 여부 검증 및 온실가스</a:t>
              </a:r>
              <a:r>
                <a:rPr lang="ko-KR" altLang="en-US" sz="1200" b="1" dirty="0" smtClean="0"/>
                <a:t> 배출량 데이터 수집</a:t>
              </a:r>
              <a:r>
                <a:rPr lang="en-US" altLang="ko-KR" sz="1200" b="1" dirty="0" smtClean="0"/>
                <a:t>(6</a:t>
              </a:r>
              <a:r>
                <a:rPr lang="ko-KR" altLang="en-US" sz="1200" b="1" dirty="0" smtClean="0"/>
                <a:t>월</a:t>
              </a:r>
              <a:r>
                <a:rPr lang="en-US" altLang="ko-KR" sz="1200" b="1" dirty="0" smtClean="0"/>
                <a:t>~10</a:t>
              </a:r>
              <a:r>
                <a:rPr lang="ko-KR" altLang="en-US" sz="1200" b="1" dirty="0" smtClean="0"/>
                <a:t>월</a:t>
              </a:r>
              <a:r>
                <a:rPr lang="en-US" altLang="ko-KR" sz="1200" b="1" dirty="0" smtClean="0"/>
                <a:t>)</a:t>
              </a:r>
              <a:endParaRPr lang="ko-KR" altLang="en-US" sz="1200" b="1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latin typeface="+mn-ea"/>
              </a:rPr>
              <a:t>5. </a:t>
            </a:r>
            <a:r>
              <a:rPr kumimoji="1" lang="ko-KR" altLang="en-US" sz="2600" b="1" kern="0" dirty="0" smtClean="0">
                <a:latin typeface="+mn-ea"/>
              </a:rPr>
              <a:t>기대효과</a:t>
            </a:r>
          </a:p>
        </p:txBody>
      </p:sp>
      <p:sp>
        <p:nvSpPr>
          <p:cNvPr id="38" name="Rectangle 5"/>
          <p:cNvSpPr>
            <a:spLocks noChangeAspect="1" noChangeArrowheads="1"/>
          </p:cNvSpPr>
          <p:nvPr/>
        </p:nvSpPr>
        <p:spPr bwMode="auto">
          <a:xfrm>
            <a:off x="572648" y="1455575"/>
            <a:ext cx="8463848" cy="146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>
              <a:lnSpc>
                <a:spcPts val="2300"/>
              </a:lnSpc>
              <a:spcBef>
                <a:spcPts val="1800"/>
              </a:spcBef>
              <a:buFont typeface="Wingdings" pitchFamily="2" charset="2"/>
              <a:buChar char="§"/>
            </a:pPr>
            <a:r>
              <a:rPr lang="ko-KR" altLang="en-US" sz="17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사업장의 온실가스 저감을 위한 효율적 대응방안 제시 및 지원</a:t>
            </a:r>
            <a:endParaRPr lang="en-US" altLang="ko-KR" sz="1700" b="1" kern="0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marL="171450" indent="-171450">
              <a:lnSpc>
                <a:spcPts val="2300"/>
              </a:lnSpc>
              <a:spcBef>
                <a:spcPts val="1800"/>
              </a:spcBef>
              <a:buFont typeface="Wingdings" pitchFamily="2" charset="2"/>
              <a:buChar char="§"/>
            </a:pPr>
            <a:r>
              <a:rPr lang="ko-KR" altLang="en-US" sz="17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온실가스 배출량 진단∙산정 웹 프로그램 활용한 지속적 온실가스 배출량 관리 가능</a:t>
            </a:r>
            <a:endParaRPr lang="en-US" altLang="ko-KR" sz="1700" b="1" kern="0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marL="171450" indent="-171450">
              <a:lnSpc>
                <a:spcPts val="2300"/>
              </a:lnSpc>
              <a:spcBef>
                <a:spcPts val="1800"/>
              </a:spcBef>
              <a:buFont typeface="Wingdings" pitchFamily="2" charset="2"/>
              <a:buChar char="§"/>
            </a:pPr>
            <a:r>
              <a:rPr lang="ko-KR" altLang="en-US" sz="1700" b="1" kern="0" dirty="0" smtClean="0">
                <a:solidFill>
                  <a:srgbClr val="FF0000"/>
                </a:solidFill>
                <a:latin typeface="+mn-ea"/>
              </a:rPr>
              <a:t>중앙정부 및 </a:t>
            </a:r>
            <a:r>
              <a:rPr lang="ko-KR" altLang="en-US" sz="1700" b="1" kern="0" dirty="0" err="1" smtClean="0">
                <a:solidFill>
                  <a:srgbClr val="FF0000"/>
                </a:solidFill>
                <a:latin typeface="+mn-ea"/>
              </a:rPr>
              <a:t>지자체</a:t>
            </a:r>
            <a:r>
              <a:rPr lang="ko-KR" altLang="en-US" sz="1700" b="1" kern="0" dirty="0" smtClean="0">
                <a:solidFill>
                  <a:srgbClr val="FF0000"/>
                </a:solidFill>
                <a:latin typeface="+mn-ea"/>
              </a:rPr>
              <a:t> 중심 사업장</a:t>
            </a:r>
            <a:r>
              <a:rPr lang="en-US" altLang="ko-KR" sz="1700" b="1" kern="0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700" b="1" kern="0" dirty="0" err="1" smtClean="0">
                <a:solidFill>
                  <a:srgbClr val="FF0000"/>
                </a:solidFill>
                <a:latin typeface="+mn-ea"/>
              </a:rPr>
              <a:t>비산업부문</a:t>
            </a:r>
            <a:r>
              <a:rPr lang="en-US" altLang="ko-KR" sz="1700" b="1" kern="0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700" b="1" kern="0" dirty="0" smtClean="0">
                <a:solidFill>
                  <a:srgbClr val="FF0000"/>
                </a:solidFill>
                <a:latin typeface="+mn-ea"/>
              </a:rPr>
              <a:t>에 대한 온실가스 감축 달성 지원 가능</a:t>
            </a:r>
            <a:endParaRPr lang="en-US" altLang="ko-KR" sz="1700" b="1" kern="0" dirty="0" smtClean="0">
              <a:solidFill>
                <a:srgbClr val="FF0000"/>
              </a:solidFill>
              <a:latin typeface="+mn-ea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  <a:p>
            <a:pPr marL="628650" lvl="2" indent="-171450">
              <a:lnSpc>
                <a:spcPts val="2300"/>
              </a:lnSpc>
              <a:spcBef>
                <a:spcPts val="600"/>
              </a:spcBef>
              <a:buFont typeface="Arial" pitchFamily="34" charset="0"/>
              <a:buChar char="•"/>
            </a:pPr>
            <a:endParaRPr lang="en-US" altLang="ko-KR" sz="1700" b="1" dirty="0" smtClean="0">
              <a:solidFill>
                <a:srgbClr val="C00000"/>
              </a:solidFill>
              <a:latin typeface="+mn-ea"/>
              <a:sym typeface="Wingdings" pitchFamily="2" charset="2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871229" y="3883477"/>
            <a:ext cx="1872000" cy="242584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46800" rIns="36000" bIns="46800"/>
          <a:lstStyle/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지속적으로 </a:t>
            </a: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온실가스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가이드라인 </a:t>
            </a: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개발</a:t>
            </a:r>
            <a:r>
              <a:rPr kumimoji="0" lang="en-US" altLang="ko-KR" sz="13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보급 으로 자발적 </a:t>
            </a: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온실가스 감축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활동 </a:t>
            </a: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참여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유도</a:t>
            </a:r>
            <a:endParaRPr kumimoji="0" lang="en-US" altLang="ko-KR" sz="1300" kern="0" dirty="0" smtClean="0">
              <a:solidFill>
                <a:srgbClr val="000000"/>
              </a:solidFill>
              <a:latin typeface="+mn-ea"/>
            </a:endParaRPr>
          </a:p>
          <a:p>
            <a:pPr marL="85725" indent="-85725" latinLnBrk="0">
              <a:lnSpc>
                <a:spcPts val="1700"/>
              </a:lnSpc>
              <a:spcBef>
                <a:spcPts val="900"/>
              </a:spcBef>
              <a:buSzPct val="80000"/>
              <a:buFont typeface="Arial" pitchFamily="34" charset="0"/>
              <a:buChar char="•"/>
              <a:defRPr/>
            </a:pPr>
            <a:r>
              <a:rPr lang="ko-KR" altLang="en-US" sz="1300" kern="0" dirty="0">
                <a:solidFill>
                  <a:srgbClr val="000000"/>
                </a:solidFill>
                <a:latin typeface="+mn-ea"/>
              </a:rPr>
              <a:t>민간 주도의 온실가스 감축 활동 전개 기반 마련</a:t>
            </a:r>
            <a:endParaRPr lang="en-US" altLang="ko-KR" sz="1300" kern="0" dirty="0">
              <a:solidFill>
                <a:srgbClr val="000000"/>
              </a:solidFill>
              <a:latin typeface="+mn-ea"/>
            </a:endParaRPr>
          </a:p>
          <a:p>
            <a:pPr marR="0" lvl="0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endParaRPr kumimoji="0" lang="ko-KR" altLang="en-US" sz="13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2864215" y="3773369"/>
            <a:ext cx="1872000" cy="242584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46800" rIns="36000" bIns="46800"/>
          <a:lstStyle/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사업장 별 특성에 맞는 온실가스 배출량 산정 관리체계 구축</a:t>
            </a:r>
            <a:endParaRPr kumimoji="0" lang="ko-KR" altLang="en-US" sz="1300" kern="0" dirty="0">
              <a:solidFill>
                <a:srgbClr val="000000"/>
              </a:solidFill>
              <a:latin typeface="+mn-ea"/>
            </a:endParaRPr>
          </a:p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장래 저감목표 수립 및</a:t>
            </a:r>
            <a:r>
              <a:rPr kumimoji="0" lang="en-US" altLang="ko-KR" sz="1300" kern="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이행 </a:t>
            </a:r>
            <a:r>
              <a:rPr lang="ko-KR" altLang="en-US" sz="1300" kern="0" dirty="0" smtClean="0">
                <a:solidFill>
                  <a:srgbClr val="000000"/>
                </a:solidFill>
                <a:latin typeface="+mn-ea"/>
              </a:rPr>
              <a:t>방안 도출</a:t>
            </a:r>
            <a:endParaRPr kumimoji="0" lang="en-US" altLang="ko-KR" sz="1300" kern="0" dirty="0" smtClean="0">
              <a:solidFill>
                <a:srgbClr val="000000"/>
              </a:solidFill>
              <a:latin typeface="+mn-ea"/>
            </a:endParaRPr>
          </a:p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웹 프로그램을 통한 지속적 온실가스 관리 시스템 강화</a:t>
            </a:r>
            <a:endParaRPr kumimoji="0" lang="ko-KR" altLang="en-US" sz="1300" kern="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4858214" y="3672786"/>
            <a:ext cx="1872000" cy="242584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46800" rIns="36000" bIns="46800"/>
          <a:lstStyle/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lang="ko-KR" altLang="en-US" sz="1300" kern="0" dirty="0" err="1" smtClean="0">
                <a:solidFill>
                  <a:srgbClr val="000000"/>
                </a:solidFill>
                <a:latin typeface="+mn-ea"/>
              </a:rPr>
              <a:t>비산업</a:t>
            </a:r>
            <a:r>
              <a:rPr lang="ko-KR" altLang="en-US" sz="1300" kern="0" dirty="0" smtClean="0">
                <a:solidFill>
                  <a:srgbClr val="000000"/>
                </a:solidFill>
                <a:latin typeface="+mn-ea"/>
              </a:rPr>
              <a:t> 부문에서 수행 하고 있는 온실가스 감축 우수 사례 발굴</a:t>
            </a:r>
            <a:endParaRPr lang="en-US" altLang="ko-KR" sz="1300" kern="0" dirty="0" smtClean="0">
              <a:solidFill>
                <a:srgbClr val="000000"/>
              </a:solidFill>
              <a:latin typeface="+mn-ea"/>
            </a:endParaRPr>
          </a:p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lang="ko-KR" altLang="en-US" sz="1300" kern="0" dirty="0" smtClean="0">
                <a:solidFill>
                  <a:srgbClr val="000000"/>
                </a:solidFill>
                <a:latin typeface="+mn-ea"/>
              </a:rPr>
              <a:t>온실가스 감축 정량화</a:t>
            </a:r>
            <a:endParaRPr kumimoji="0" lang="ko-KR" altLang="en-US" sz="13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6871673" y="3563861"/>
            <a:ext cx="1872000" cy="242584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46800" rIns="36000" bIns="46800"/>
          <a:lstStyle/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손실되고 있는 에너지 및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자원의 </a:t>
            </a: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효율적인 사용으로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사업장 </a:t>
            </a: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운영비 절감</a:t>
            </a:r>
          </a:p>
          <a:p>
            <a:pPr marL="85725" marR="0" lvl="0" indent="-85725" defTabSz="914400" eaLnBrk="1" fontAlgn="auto" latinLnBrk="0" hangingPunct="1">
              <a:lnSpc>
                <a:spcPts val="1700"/>
              </a:lnSpc>
              <a:spcBef>
                <a:spcPts val="900"/>
              </a:spcBef>
              <a:spcAft>
                <a:spcPts val="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ko-KR" altLang="en-US" sz="1300" kern="0" dirty="0">
                <a:solidFill>
                  <a:srgbClr val="000000"/>
                </a:solidFill>
                <a:latin typeface="+mn-ea"/>
              </a:rPr>
              <a:t>온실가스 감축 우수 사업장의 개선 사례 및 ‘친환경 현판’수여식을 통해 기업 이미지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제고</a:t>
            </a:r>
            <a:endParaRPr kumimoji="0" lang="ko-KR" altLang="en-US" sz="1300" kern="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871229" y="3393909"/>
            <a:ext cx="1872000" cy="48297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300" b="1" dirty="0" smtClean="0">
                <a:solidFill>
                  <a:schemeClr val="bg1"/>
                </a:solidFill>
                <a:latin typeface="+mn-ea"/>
              </a:rPr>
              <a:t>기후변화 대응 인식 </a:t>
            </a:r>
            <a:endParaRPr lang="en-US" altLang="ko-KR" sz="1300" b="1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ko-KR" altLang="en-US" sz="1300" b="1" dirty="0" smtClean="0">
                <a:solidFill>
                  <a:schemeClr val="bg1"/>
                </a:solidFill>
                <a:latin typeface="+mn-ea"/>
              </a:rPr>
              <a:t>확산</a:t>
            </a:r>
            <a:endParaRPr lang="ko-KR" altLang="en-US" sz="13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2864215" y="3283801"/>
            <a:ext cx="1872000" cy="48297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온실가스 배출량 및 </a:t>
            </a:r>
          </a:p>
          <a:p>
            <a:pPr algn="ctr"/>
            <a:r>
              <a:rPr lang="ko-KR" altLang="en-US" sz="1300" b="1" dirty="0" err="1">
                <a:solidFill>
                  <a:schemeClr val="bg1"/>
                </a:solidFill>
                <a:latin typeface="+mn-ea"/>
              </a:rPr>
              <a:t>감축량</a:t>
            </a:r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 산정 체계 구축</a:t>
            </a:r>
          </a:p>
        </p:txBody>
      </p:sp>
      <p:sp>
        <p:nvSpPr>
          <p:cNvPr id="18" name="직사각형 17"/>
          <p:cNvSpPr/>
          <p:nvPr/>
        </p:nvSpPr>
        <p:spPr bwMode="auto">
          <a:xfrm>
            <a:off x="4858214" y="3183218"/>
            <a:ext cx="1872000" cy="48297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300" b="1" dirty="0" smtClean="0">
                <a:solidFill>
                  <a:schemeClr val="bg1"/>
                </a:solidFill>
                <a:latin typeface="+mn-ea"/>
              </a:rPr>
              <a:t>온실가스 감축 활동 </a:t>
            </a:r>
            <a:endParaRPr lang="en-US" altLang="ko-KR" sz="1300" b="1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ko-KR" altLang="en-US" sz="1300" b="1" dirty="0" smtClean="0">
                <a:solidFill>
                  <a:schemeClr val="bg1"/>
                </a:solidFill>
                <a:latin typeface="+mn-ea"/>
              </a:rPr>
              <a:t>성과의 정량화</a:t>
            </a:r>
            <a:endParaRPr lang="ko-KR" altLang="en-US" sz="13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6871673" y="3074293"/>
            <a:ext cx="1872000" cy="48297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사업장 운영비 절감 및 </a:t>
            </a:r>
            <a:endParaRPr lang="en-US" altLang="ko-KR" sz="1300" b="1" dirty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기업 이미지 제고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기대효과</a:t>
            </a: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latin typeface="+mn-ea"/>
              </a:rPr>
              <a:t>6. </a:t>
            </a:r>
            <a:r>
              <a:rPr kumimoji="1" lang="ko-KR" altLang="en-US" sz="2600" b="1" kern="0" dirty="0" smtClean="0">
                <a:latin typeface="+mn-ea"/>
              </a:rPr>
              <a:t>향후 일정 및 협조 사항</a:t>
            </a:r>
          </a:p>
        </p:txBody>
      </p:sp>
      <p:sp>
        <p:nvSpPr>
          <p:cNvPr id="28" name="아래쪽 화살표 27"/>
          <p:cNvSpPr/>
          <p:nvPr/>
        </p:nvSpPr>
        <p:spPr>
          <a:xfrm>
            <a:off x="1835696" y="2156006"/>
            <a:ext cx="288032" cy="288032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9" name="아래쪽 화살표 28"/>
          <p:cNvSpPr/>
          <p:nvPr/>
        </p:nvSpPr>
        <p:spPr>
          <a:xfrm>
            <a:off x="1835696" y="3212976"/>
            <a:ext cx="288032" cy="288032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0" name="아래쪽 화살표 29"/>
          <p:cNvSpPr/>
          <p:nvPr/>
        </p:nvSpPr>
        <p:spPr>
          <a:xfrm>
            <a:off x="1835696" y="4221088"/>
            <a:ext cx="288032" cy="288032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1" name="아래쪽 화살표 30"/>
          <p:cNvSpPr/>
          <p:nvPr/>
        </p:nvSpPr>
        <p:spPr>
          <a:xfrm>
            <a:off x="1835696" y="5272633"/>
            <a:ext cx="288032" cy="288032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3" name="직사각형 32"/>
          <p:cNvSpPr/>
          <p:nvPr/>
        </p:nvSpPr>
        <p:spPr bwMode="auto">
          <a:xfrm>
            <a:off x="683568" y="1484784"/>
            <a:ext cx="2517910" cy="57606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  <a:latin typeface="+mj-lt"/>
              </a:rPr>
              <a:t>참여 사업장 추가 모집</a:t>
            </a:r>
            <a:endParaRPr lang="en-US" altLang="ko-KR" sz="15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683568" y="2518604"/>
            <a:ext cx="2517910" cy="57606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  <a:latin typeface="+mj-lt"/>
              </a:rPr>
              <a:t>사업장 대상 교육</a:t>
            </a:r>
            <a:endParaRPr lang="en-US" altLang="ko-KR" sz="15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5" name="직사각형 34"/>
          <p:cNvSpPr/>
          <p:nvPr/>
        </p:nvSpPr>
        <p:spPr bwMode="auto">
          <a:xfrm>
            <a:off x="683568" y="3531832"/>
            <a:ext cx="2517910" cy="57606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  <a:latin typeface="+mj-lt"/>
              </a:rPr>
              <a:t>데이터 수집 및 분석</a:t>
            </a:r>
            <a:endParaRPr lang="en-US" altLang="ko-KR" sz="15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683568" y="4588802"/>
            <a:ext cx="2517910" cy="57606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  <a:latin typeface="+mj-lt"/>
              </a:rPr>
              <a:t>우수사업장 선정</a:t>
            </a:r>
            <a:endParaRPr lang="en-US" altLang="ko-KR" sz="15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684088" y="5588931"/>
            <a:ext cx="2517910" cy="57606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  <a:latin typeface="+mj-lt"/>
              </a:rPr>
              <a:t>우수사례 발표회 개최</a:t>
            </a:r>
            <a:endParaRPr lang="en-US" altLang="ko-KR" sz="15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9" name="직사각형 38"/>
          <p:cNvSpPr/>
          <p:nvPr/>
        </p:nvSpPr>
        <p:spPr bwMode="auto">
          <a:xfrm>
            <a:off x="3213373" y="1484784"/>
            <a:ext cx="4896544" cy="57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 anchorCtr="0"/>
          <a:lstStyle/>
          <a:p>
            <a:pPr marL="179388" marR="0" lvl="0" indent="-1793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~ ’13.5.17 : 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참여대상 사업장 모집</a:t>
            </a:r>
            <a:endParaRPr kumimoji="0" lang="ko-KR" altLang="en-US" sz="14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나눔고딕" pitchFamily="50" charset="-127"/>
            </a:endParaRPr>
          </a:p>
        </p:txBody>
      </p:sp>
      <p:sp>
        <p:nvSpPr>
          <p:cNvPr id="40" name="직사각형 39"/>
          <p:cNvSpPr/>
          <p:nvPr/>
        </p:nvSpPr>
        <p:spPr bwMode="auto">
          <a:xfrm>
            <a:off x="3213373" y="2518604"/>
            <a:ext cx="4896544" cy="57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 anchorCtr="0"/>
          <a:lstStyle/>
          <a:p>
            <a:pPr marL="179388" marR="0" lvl="0" indent="-179388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‘13.5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월</a:t>
            </a: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~ ’12.7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월</a:t>
            </a: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: 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참여 사업장 대상 교육 및 컨설팅 실시</a:t>
            </a:r>
            <a:endParaRPr kumimoji="0" lang="en-US" altLang="ko-KR" sz="1400" kern="0" dirty="0" smtClean="0">
              <a:solidFill>
                <a:srgbClr val="000000"/>
              </a:solidFill>
              <a:latin typeface="+mn-ea"/>
            </a:endParaRPr>
          </a:p>
          <a:p>
            <a:pPr marL="179388" marR="0" lvl="0" indent="-179388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lang="en-US" altLang="ko-KR" sz="1400" kern="0" dirty="0" smtClean="0">
                <a:solidFill>
                  <a:srgbClr val="000000"/>
                </a:solidFill>
                <a:latin typeface="+mn-ea"/>
              </a:rPr>
              <a:t>                         (</a:t>
            </a:r>
            <a:r>
              <a:rPr lang="ko-KR" altLang="en-US" sz="1400" kern="0" dirty="0" smtClean="0">
                <a:solidFill>
                  <a:srgbClr val="000000"/>
                </a:solidFill>
                <a:latin typeface="+mn-ea"/>
              </a:rPr>
              <a:t>가이드라인 보급</a:t>
            </a:r>
            <a:r>
              <a:rPr lang="en-US" altLang="ko-KR" sz="1400" kern="0" dirty="0" smtClean="0">
                <a:solidFill>
                  <a:srgbClr val="000000"/>
                </a:solidFill>
                <a:latin typeface="+mn-ea"/>
              </a:rPr>
              <a:t>)</a:t>
            </a:r>
            <a:endParaRPr kumimoji="0" lang="ko-KR" altLang="en-US" sz="14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나눔고딕" pitchFamily="50" charset="-127"/>
            </a:endParaRPr>
          </a:p>
        </p:txBody>
      </p:sp>
      <p:sp>
        <p:nvSpPr>
          <p:cNvPr id="41" name="직사각형 40"/>
          <p:cNvSpPr/>
          <p:nvPr/>
        </p:nvSpPr>
        <p:spPr bwMode="auto">
          <a:xfrm>
            <a:off x="3213373" y="3531832"/>
            <a:ext cx="4896544" cy="57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 anchorCtr="0"/>
          <a:lstStyle/>
          <a:p>
            <a:pPr marL="179388" marR="0" lvl="0" indent="-1793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’13.6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월</a:t>
            </a: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~ ’12.9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월</a:t>
            </a: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: </a:t>
            </a:r>
            <a:r>
              <a:rPr lang="ko-KR" altLang="en-US" sz="1400" kern="0" dirty="0" smtClean="0">
                <a:solidFill>
                  <a:srgbClr val="000000"/>
                </a:solidFill>
                <a:latin typeface="+mn-ea"/>
              </a:rPr>
              <a:t>온실가스 배출량 및 </a:t>
            </a:r>
            <a:r>
              <a:rPr lang="ko-KR" altLang="en-US" sz="1400" kern="0" dirty="0" err="1" smtClean="0">
                <a:solidFill>
                  <a:srgbClr val="000000"/>
                </a:solidFill>
                <a:latin typeface="+mn-ea"/>
              </a:rPr>
              <a:t>감축량</a:t>
            </a:r>
            <a:r>
              <a:rPr lang="ko-KR" altLang="en-US" sz="1400" kern="0" dirty="0" smtClean="0">
                <a:solidFill>
                  <a:srgbClr val="000000"/>
                </a:solidFill>
                <a:latin typeface="+mn-ea"/>
              </a:rPr>
              <a:t> 산정</a:t>
            </a:r>
            <a:endParaRPr lang="en-US" altLang="ko-KR" sz="1400" kern="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 bwMode="auto">
          <a:xfrm>
            <a:off x="3213373" y="4588802"/>
            <a:ext cx="4896544" cy="57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 anchorCtr="0"/>
          <a:lstStyle/>
          <a:p>
            <a:pPr marL="179388" marR="0" lvl="0" indent="-1793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’13.10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월</a:t>
            </a: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: 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우수 사업장 선정</a:t>
            </a:r>
            <a:endParaRPr kumimoji="0" lang="ko-KR" altLang="en-US" sz="14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나눔고딕" pitchFamily="50" charset="-127"/>
            </a:endParaRPr>
          </a:p>
        </p:txBody>
      </p:sp>
      <p:sp>
        <p:nvSpPr>
          <p:cNvPr id="43" name="직사각형 42"/>
          <p:cNvSpPr/>
          <p:nvPr/>
        </p:nvSpPr>
        <p:spPr bwMode="auto">
          <a:xfrm>
            <a:off x="3213893" y="5588931"/>
            <a:ext cx="4896544" cy="57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0000" tIns="46800" rIns="90000" bIns="46800" anchor="ctr" anchorCtr="0"/>
          <a:lstStyle/>
          <a:p>
            <a:pPr marL="179388" marR="0" lvl="0" indent="-1793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’13.11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월</a:t>
            </a:r>
            <a:r>
              <a:rPr kumimoji="0" lang="en-US" altLang="ko-KR" sz="1400" kern="0" dirty="0" smtClean="0">
                <a:solidFill>
                  <a:srgbClr val="000000"/>
                </a:solidFill>
                <a:latin typeface="+mn-ea"/>
              </a:rPr>
              <a:t> : 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+mn-ea"/>
              </a:rPr>
              <a:t>우수사례 발표회 개최</a:t>
            </a:r>
            <a:r>
              <a:rPr kumimoji="0" lang="en-US" altLang="ko-KR" sz="1300" kern="0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환경부장관표창</a:t>
            </a:r>
            <a:r>
              <a:rPr kumimoji="0" lang="en-US" altLang="ko-KR" sz="1300" kern="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kumimoji="0" lang="ko-KR" altLang="en-US" sz="1300" kern="0" dirty="0" smtClean="0">
                <a:solidFill>
                  <a:srgbClr val="000000"/>
                </a:solidFill>
                <a:latin typeface="+mn-ea"/>
              </a:rPr>
              <a:t>현판수여</a:t>
            </a:r>
            <a:r>
              <a:rPr kumimoji="0" lang="en-US" altLang="ko-KR" sz="1300" kern="0" dirty="0" smtClean="0">
                <a:solidFill>
                  <a:srgbClr val="000000"/>
                </a:solidFill>
                <a:latin typeface="+mn-ea"/>
              </a:rPr>
              <a:t>)</a:t>
            </a:r>
            <a:endParaRPr kumimoji="0" lang="ko-KR" altLang="en-US" sz="14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나눔고딕" pitchFamily="50" charset="-127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향후 일정</a:t>
            </a:r>
          </a:p>
        </p:txBody>
      </p:sp>
    </p:spTree>
    <p:extLst>
      <p:ext uri="{BB962C8B-B14F-4D97-AF65-F5344CB8AC3E}">
        <p14:creationId xmlns="" xmlns:p14="http://schemas.microsoft.com/office/powerpoint/2010/main" val="6098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Box 60"/>
          <p:cNvSpPr txBox="1"/>
          <p:nvPr/>
        </p:nvSpPr>
        <p:spPr>
          <a:xfrm>
            <a:off x="395536" y="1997472"/>
            <a:ext cx="8280920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각 </a:t>
            </a: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지자체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err="1" smtClean="0">
                <a:latin typeface="+mn-ea"/>
                <a:sym typeface="Wingdings" pitchFamily="2" charset="2"/>
              </a:rPr>
              <a:t>비산업부문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 참여 사업장 모집 협조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361950" lvl="1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각 </a:t>
            </a:r>
            <a:r>
              <a:rPr lang="ko-KR" altLang="en-US" sz="1500" dirty="0" err="1" smtClean="0">
                <a:latin typeface="+mn-ea"/>
                <a:sym typeface="Wingdings" pitchFamily="2" charset="2"/>
              </a:rPr>
              <a:t>지자체</a:t>
            </a:r>
            <a:r>
              <a:rPr lang="ko-KR" altLang="en-US" sz="1500" dirty="0" smtClean="0">
                <a:latin typeface="+mn-ea"/>
                <a:sym typeface="Wingdings" pitchFamily="2" charset="2"/>
              </a:rPr>
              <a:t> 협조 및 온실가스 감축 의지가 확고한 사업장 목록 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700" b="1" dirty="0" smtClean="0">
                <a:latin typeface="+mn-ea"/>
                <a:sym typeface="Wingdings" pitchFamily="2" charset="2"/>
              </a:rPr>
              <a:t>사업장 대상 전국 순회 설명회 개최 협조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355600" lvl="2" indent="-88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전국 순회 설명회 개최 시 사업장 참여 유도 및 설명회 개최 장소 지원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700" b="1" dirty="0" smtClean="0">
                <a:latin typeface="+mn-ea"/>
                <a:sym typeface="Wingdings" pitchFamily="2" charset="2"/>
              </a:rPr>
              <a:t>기존 참여 사업장 지속 참여 유도 및 신규 사업장 모집 협조</a:t>
            </a:r>
            <a:endParaRPr lang="en-US" altLang="ko-KR" sz="1700" b="1" dirty="0" smtClean="0">
              <a:latin typeface="+mn-ea"/>
              <a:sym typeface="Wingdings" pitchFamily="2" charset="2"/>
            </a:endParaRPr>
          </a:p>
          <a:p>
            <a:pPr marL="361950" lvl="1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 smtClean="0">
                <a:latin typeface="+mn-ea"/>
                <a:sym typeface="Wingdings" pitchFamily="2" charset="2"/>
              </a:rPr>
              <a:t>전국 순회 설명회 개최 시 기존 참여 사업장 참석 유도 및 신규 사업장 </a:t>
            </a:r>
            <a:endParaRPr lang="en-US" altLang="ko-KR" sz="1500" dirty="0" smtClean="0">
              <a:latin typeface="+mn-ea"/>
              <a:sym typeface="Wingdings" pitchFamily="2" charset="2"/>
            </a:endParaRPr>
          </a:p>
        </p:txBody>
      </p:sp>
      <p:sp>
        <p:nvSpPr>
          <p:cNvPr id="32" name="직사각형 31"/>
          <p:cNvSpPr/>
          <p:nvPr/>
        </p:nvSpPr>
        <p:spPr bwMode="auto">
          <a:xfrm>
            <a:off x="432448" y="1395700"/>
            <a:ext cx="8172000" cy="504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algn="ctr">
            <a:solidFill>
              <a:schemeClr val="bg1">
                <a:lumMod val="85000"/>
              </a:schemeClr>
            </a:solidFill>
            <a:miter lim="800000"/>
            <a:headEnd type="none" w="sm" len="sm"/>
            <a:tailEnd type="none" w="sm" len="sm"/>
          </a:ln>
          <a:effectLst>
            <a:outerShdw dist="17961" dir="2700000" algn="ctr" rotWithShape="0">
              <a:srgbClr val="808080"/>
            </a:outerShdw>
          </a:effectLst>
        </p:spPr>
        <p:txBody>
          <a:bodyPr tIns="91440" bIns="91440" anchor="ctr"/>
          <a:lstStyle/>
          <a:p>
            <a:pPr algn="ctr" latinLnBrk="0"/>
            <a:r>
              <a:rPr lang="ko-KR" altLang="en-US" sz="2000" b="1" kern="0" dirty="0" smtClean="0">
                <a:solidFill>
                  <a:srgbClr val="FFFFFF"/>
                </a:solidFill>
                <a:latin typeface="+mj-ea"/>
                <a:ea typeface="+mj-ea"/>
              </a:rPr>
              <a:t>협조 사항</a:t>
            </a:r>
            <a:endParaRPr lang="ko-KR" altLang="en-US" sz="2000" b="1" kern="0" dirty="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33836" y="4534520"/>
            <a:ext cx="6324004" cy="133882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공동주택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사무실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매장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학교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(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초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·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중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·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고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),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대학교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호텔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은행 등</a:t>
            </a:r>
            <a:endParaRPr lang="en-US" altLang="ko-KR" sz="1400" b="1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단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온실가스</a:t>
            </a:r>
            <a:r>
              <a:rPr lang="en-US" altLang="ko-KR" sz="1400" b="1" dirty="0" smtClean="0">
                <a:latin typeface="+mn-ea"/>
                <a:sym typeface="Wingdings" pitchFamily="2" charset="2"/>
              </a:rPr>
              <a:t>·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에너지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sym typeface="Wingdings" pitchFamily="2" charset="2"/>
              </a:rPr>
              <a:t>목표관리제</a:t>
            </a:r>
            <a:r>
              <a:rPr lang="ko-KR" altLang="en-US" sz="1400" b="1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sym typeface="Wingdings" pitchFamily="2" charset="2"/>
              </a:rPr>
              <a:t>대상 사업장은 제외 </a:t>
            </a:r>
            <a:endParaRPr lang="en-US" altLang="ko-KR" sz="1400" b="1" dirty="0" smtClean="0">
              <a:latin typeface="+mn-ea"/>
              <a:sym typeface="Wingdings" pitchFamily="2" charset="2"/>
            </a:endParaRPr>
          </a:p>
          <a:p>
            <a:pPr marL="361950" lvl="1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  <a:sym typeface="Wingdings" pitchFamily="2" charset="2"/>
              </a:rPr>
              <a:t>온실가스 배출량 </a:t>
            </a:r>
            <a:r>
              <a:rPr lang="en-US" altLang="ko-KR" sz="1200" dirty="0" smtClean="0">
                <a:latin typeface="+mn-ea"/>
                <a:sym typeface="Wingdings" pitchFamily="2" charset="2"/>
              </a:rPr>
              <a:t>20,000 tCO</a:t>
            </a:r>
            <a:r>
              <a:rPr lang="en-US" altLang="ko-KR" sz="1200" baseline="-25000" dirty="0" smtClean="0">
                <a:latin typeface="+mn-ea"/>
                <a:sym typeface="Wingdings" pitchFamily="2" charset="2"/>
              </a:rPr>
              <a:t>2</a:t>
            </a:r>
            <a:r>
              <a:rPr lang="en-US" altLang="ko-KR" sz="1200" dirty="0" smtClean="0">
                <a:latin typeface="+mn-ea"/>
                <a:sym typeface="Wingdings" pitchFamily="2" charset="2"/>
              </a:rPr>
              <a:t>eq </a:t>
            </a:r>
            <a:r>
              <a:rPr lang="ko-KR" altLang="en-US" sz="1200" dirty="0" smtClean="0">
                <a:latin typeface="+mn-ea"/>
                <a:sym typeface="Wingdings" pitchFamily="2" charset="2"/>
              </a:rPr>
              <a:t>이하</a:t>
            </a:r>
            <a:r>
              <a:rPr lang="en-US" altLang="ko-KR" sz="1200" dirty="0" smtClean="0">
                <a:latin typeface="+mn-ea"/>
                <a:sym typeface="Wingdings" pitchFamily="2" charset="2"/>
              </a:rPr>
              <a:t>, </a:t>
            </a:r>
            <a:r>
              <a:rPr lang="ko-KR" altLang="en-US" sz="1200" dirty="0" smtClean="0">
                <a:latin typeface="+mn-ea"/>
                <a:sym typeface="Wingdings" pitchFamily="2" charset="2"/>
              </a:rPr>
              <a:t>에너지사용량 </a:t>
            </a:r>
            <a:r>
              <a:rPr lang="en-US" altLang="ko-KR" sz="1200" dirty="0" smtClean="0">
                <a:latin typeface="+mn-ea"/>
                <a:sym typeface="Wingdings" pitchFamily="2" charset="2"/>
              </a:rPr>
              <a:t>90 </a:t>
            </a:r>
            <a:r>
              <a:rPr lang="en-US" altLang="ko-KR" sz="1200" dirty="0" err="1" smtClean="0">
                <a:latin typeface="+mn-ea"/>
                <a:sym typeface="Wingdings" pitchFamily="2" charset="2"/>
              </a:rPr>
              <a:t>terajoules</a:t>
            </a:r>
            <a:r>
              <a:rPr lang="en-US" altLang="ko-KR" sz="1200" dirty="0" smtClean="0">
                <a:latin typeface="+mn-ea"/>
                <a:sym typeface="Wingdings" pitchFamily="2" charset="2"/>
              </a:rPr>
              <a:t> </a:t>
            </a:r>
            <a:r>
              <a:rPr lang="ko-KR" altLang="en-US" sz="1200" dirty="0" smtClean="0">
                <a:latin typeface="+mn-ea"/>
                <a:sym typeface="Wingdings" pitchFamily="2" charset="2"/>
              </a:rPr>
              <a:t>이하</a:t>
            </a:r>
            <a:endParaRPr lang="en-US" altLang="ko-KR" sz="1200" dirty="0" smtClean="0">
              <a:latin typeface="+mn-ea"/>
              <a:sym typeface="Wingdings" pitchFamily="2" charset="2"/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+mn-ea"/>
                <a:sym typeface="Wingdings" pitchFamily="2" charset="2"/>
              </a:rPr>
              <a:t>영업장의 규모 제안은 없으며 선정 시 어려움이 있으면 사업장 목록만 제출</a:t>
            </a:r>
            <a:endParaRPr lang="en-US" altLang="ko-KR" sz="1400" b="1" dirty="0" smtClean="0">
              <a:latin typeface="+mn-ea"/>
              <a:sym typeface="Wingdings" pitchFamily="2" charset="2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23528" y="44624"/>
            <a:ext cx="6984776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600" b="1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6. </a:t>
            </a:r>
            <a:r>
              <a:rPr kumimoji="1" lang="ko-KR" altLang="en-US" sz="2600" b="1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향후 일정 및 협조 사항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408236" y="4509120"/>
            <a:ext cx="1800200" cy="13681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6350" algn="ctr">
            <a:solidFill>
              <a:schemeClr val="bg1">
                <a:lumMod val="85000"/>
              </a:schemeClr>
            </a:solidFill>
            <a:miter lim="800000"/>
            <a:headEnd type="none" w="sm" len="sm"/>
            <a:tailEnd type="none" w="sm" len="sm"/>
          </a:ln>
          <a:effectLst>
            <a:outerShdw dist="17961" dir="2700000" algn="ctr" rotWithShape="0">
              <a:srgbClr val="808080"/>
            </a:outerShdw>
          </a:effectLst>
        </p:spPr>
        <p:txBody>
          <a:bodyPr tIns="91440" bIns="91440" anchor="ctr"/>
          <a:lstStyle/>
          <a:p>
            <a:pPr algn="ctr" latinLnBrk="0"/>
            <a:r>
              <a:rPr lang="ko-KR" altLang="en-US" sz="2000" b="1" kern="0" dirty="0" err="1" smtClean="0">
                <a:latin typeface="+mj-ea"/>
                <a:ea typeface="+mj-ea"/>
              </a:rPr>
              <a:t>비산업부문</a:t>
            </a:r>
            <a:r>
              <a:rPr lang="ko-KR" altLang="en-US" sz="2000" b="1" kern="0" dirty="0" smtClean="0">
                <a:latin typeface="+mj-ea"/>
                <a:ea typeface="+mj-ea"/>
              </a:rPr>
              <a:t> 사업장</a:t>
            </a:r>
            <a:endParaRPr lang="en-US" altLang="ko-KR" sz="2000" b="1" kern="0" dirty="0" smtClean="0">
              <a:latin typeface="+mj-ea"/>
              <a:ea typeface="+mj-ea"/>
            </a:endParaRPr>
          </a:p>
          <a:p>
            <a:pPr algn="ctr" latinLnBrk="0"/>
            <a:r>
              <a:rPr lang="ko-KR" altLang="en-US" sz="2000" b="1" kern="0" dirty="0" smtClean="0">
                <a:latin typeface="+mj-ea"/>
                <a:ea typeface="+mj-ea"/>
              </a:rPr>
              <a:t>선정 기준</a:t>
            </a:r>
            <a:endParaRPr lang="ko-KR" altLang="en-US" sz="2000" b="1" kern="0" dirty="0">
              <a:latin typeface="+mj-ea"/>
              <a:ea typeface="+mj-ea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57816" y="683129"/>
            <a:ext cx="8497193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uLnTx/>
                <a:uFillTx/>
                <a:latin typeface="+mn-ea"/>
                <a:cs typeface="+mj-cs"/>
              </a:rPr>
              <a:t>협조 사항</a:t>
            </a:r>
          </a:p>
        </p:txBody>
      </p:sp>
    </p:spTree>
    <p:extLst>
      <p:ext uri="{BB962C8B-B14F-4D97-AF65-F5344CB8AC3E}">
        <p14:creationId xmlns:p14="http://schemas.microsoft.com/office/powerpoint/2010/main" xmlns="" val="409139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17989" y="404812"/>
            <a:ext cx="7278347" cy="4824387"/>
            <a:chOff x="337" y="580"/>
            <a:chExt cx="5595" cy="3234"/>
          </a:xfrm>
        </p:grpSpPr>
        <p:pic>
          <p:nvPicPr>
            <p:cNvPr id="307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494"/>
            <a:stretch>
              <a:fillRect/>
            </a:stretch>
          </p:blipFill>
          <p:spPr bwMode="auto">
            <a:xfrm>
              <a:off x="337" y="634"/>
              <a:ext cx="2812" cy="3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6" name="Picture 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6" y="580"/>
              <a:ext cx="2796" cy="3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4996" name="Text Box 5"/>
          <p:cNvSpPr txBox="1">
            <a:spLocks noChangeArrowheads="1"/>
          </p:cNvSpPr>
          <p:nvPr/>
        </p:nvSpPr>
        <p:spPr bwMode="auto">
          <a:xfrm>
            <a:off x="4786824" y="4833327"/>
            <a:ext cx="4105656" cy="16773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lIns="91430" tIns="45715" rIns="91430" bIns="45715">
            <a:spAutoFit/>
          </a:bodyPr>
          <a:lstStyle/>
          <a:p>
            <a:pPr algn="r" defTabSz="912813">
              <a:defRPr/>
            </a:pPr>
            <a:endParaRPr kumimoji="0" lang="en-US" altLang="ko-KR" sz="12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r" defTabSz="912813">
              <a:spcAft>
                <a:spcPts val="0"/>
              </a:spcAft>
              <a:defRPr/>
            </a:pPr>
            <a:r>
              <a:rPr kumimoji="0" lang="ko-KR" altLang="en-US" sz="15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박 필 주</a:t>
            </a:r>
            <a:endParaRPr kumimoji="0" lang="en-US" altLang="ko-KR" sz="150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r" defTabSz="912813">
              <a:spcAft>
                <a:spcPts val="600"/>
              </a:spcAft>
              <a:defRPr/>
            </a:pPr>
            <a:r>
              <a:rPr kumimoji="0" lang="ko-KR" altLang="en-US" sz="1300" b="1" dirty="0" err="1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탄소경영실</a:t>
            </a:r>
            <a:r>
              <a:rPr kumimoji="0" lang="ko-KR" altLang="en-US" sz="13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3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3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실장</a:t>
            </a:r>
            <a:r>
              <a:rPr kumimoji="0" lang="en-US" altLang="ko-KR" sz="13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3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공학박사</a:t>
            </a:r>
            <a:r>
              <a:rPr kumimoji="0" lang="en-US" altLang="ko-KR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r" defTabSz="912813">
              <a:spcAft>
                <a:spcPts val="1200"/>
              </a:spcAft>
              <a:defRPr/>
            </a:pPr>
            <a:endParaRPr kumimoji="0" lang="en-US" altLang="ko-KR" sz="12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r" defTabSz="912813">
              <a:defRPr/>
            </a:pPr>
            <a:r>
              <a:rPr kumimoji="0"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(122-706) </a:t>
            </a:r>
            <a:r>
              <a:rPr kumimoji="0" lang="ko-KR" altLang="en-US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서울시 은평구 </a:t>
            </a:r>
            <a:r>
              <a:rPr kumimoji="0" lang="ko-KR" altLang="en-US" sz="1200" b="1" dirty="0" err="1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진흥로</a:t>
            </a:r>
            <a:r>
              <a:rPr kumimoji="0" lang="ko-KR" altLang="en-US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215</a:t>
            </a:r>
          </a:p>
          <a:p>
            <a:pPr algn="r" defTabSz="912813">
              <a:defRPr/>
            </a:pPr>
            <a:r>
              <a:rPr kumimoji="0"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Tel: +82-2-3800-651, Fax: +82-2-3800-670</a:t>
            </a:r>
          </a:p>
          <a:p>
            <a:pPr algn="r" defTabSz="912813">
              <a:defRPr/>
            </a:pPr>
            <a:r>
              <a:rPr kumimoji="0"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E-mail: </a:t>
            </a:r>
            <a:r>
              <a:rPr kumimoji="0" lang="en-US" altLang="ko-KR" sz="1200" b="1" u="sng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parkpj@keiti.re.kr</a:t>
            </a:r>
            <a:r>
              <a:rPr kumimoji="0"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,  Homepage: </a:t>
            </a:r>
            <a:r>
              <a:rPr kumimoji="0" lang="en-US" altLang="ko-KR" sz="1200" b="1" u="sng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www.edp.or.kr</a:t>
            </a:r>
            <a:endParaRPr kumimoji="0" lang="en-US" altLang="ko-KR" sz="1200" b="1" u="sng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511894"/>
            <a:ext cx="2588988" cy="358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5073</TotalTime>
  <Words>2489</Words>
  <Application>Microsoft Office PowerPoint</Application>
  <PresentationFormat>화면 슬라이드 쇼(4:3)</PresentationFormat>
  <Paragraphs>496</Paragraphs>
  <Slides>24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36" baseType="lpstr">
      <vt:lpstr>굴림</vt:lpstr>
      <vt:lpstr>Arial</vt:lpstr>
      <vt:lpstr>맑은 고딕</vt:lpstr>
      <vt:lpstr>나눔고딕</vt:lpstr>
      <vt:lpstr>Wingdings</vt:lpstr>
      <vt:lpstr>HY헤드라인M</vt:lpstr>
      <vt:lpstr>Times New Roman</vt:lpstr>
      <vt:lpstr>함초롬돋움</vt:lpstr>
      <vt:lpstr>08서울남산체 M</vt:lpstr>
      <vt:lpstr>함초롬바탕</vt:lpstr>
      <vt:lpstr>Segoe UI Semibold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EcoSolution_01</dc:creator>
  <cp:lastModifiedBy>seogu</cp:lastModifiedBy>
  <cp:revision>507</cp:revision>
  <cp:lastPrinted>2012-04-12T00:15:15Z</cp:lastPrinted>
  <dcterms:created xsi:type="dcterms:W3CDTF">2011-05-04T04:07:17Z</dcterms:created>
  <dcterms:modified xsi:type="dcterms:W3CDTF">2013-05-07T06:54:43Z</dcterms:modified>
</cp:coreProperties>
</file>