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5" r:id="rId4"/>
    <p:sldId id="266" r:id="rId5"/>
  </p:sldIdLst>
  <p:sldSz cx="6858000" cy="9906000" type="A4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60">
          <p15:clr>
            <a:srgbClr val="A4A3A4"/>
          </p15:clr>
        </p15:guide>
        <p15:guide id="3" orient="horz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FBF"/>
    <a:srgbClr val="5C47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6" autoAdjust="0"/>
    <p:restoredTop sz="94660"/>
  </p:normalViewPr>
  <p:slideViewPr>
    <p:cSldViewPr snapToObjects="1" showGuides="1">
      <p:cViewPr>
        <p:scale>
          <a:sx n="100" d="100"/>
          <a:sy n="100" d="100"/>
        </p:scale>
        <p:origin x="1188" y="-360"/>
      </p:cViewPr>
      <p:guideLst>
        <p:guide pos="2160"/>
        <p:guide orient="horz"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139B1-23B7-442B-9237-33F570E11A55}" type="datetimeFigureOut">
              <a:rPr lang="ko-KR" altLang="en-US" smtClean="0"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89F0A-5AF7-4A2E-92A5-14DA527C17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7491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139B1-23B7-442B-9237-33F570E11A55}" type="datetimeFigureOut">
              <a:rPr lang="ko-KR" altLang="en-US" smtClean="0"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89F0A-5AF7-4A2E-92A5-14DA527C17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649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5386387" y="396701"/>
            <a:ext cx="1671638" cy="845220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71475" y="396701"/>
            <a:ext cx="4900613" cy="8452203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139B1-23B7-442B-9237-33F570E11A55}" type="datetimeFigureOut">
              <a:rPr lang="ko-KR" altLang="en-US" smtClean="0"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89F0A-5AF7-4A2E-92A5-14DA527C17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8726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139B1-23B7-442B-9237-33F570E11A55}" type="datetimeFigureOut">
              <a:rPr lang="ko-KR" altLang="en-US" smtClean="0"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89F0A-5AF7-4A2E-92A5-14DA527C17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1823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139B1-23B7-442B-9237-33F570E11A55}" type="datetimeFigureOut">
              <a:rPr lang="ko-KR" altLang="en-US" smtClean="0"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89F0A-5AF7-4A2E-92A5-14DA527C17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5313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71475" y="2311402"/>
            <a:ext cx="3286125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771900" y="2311402"/>
            <a:ext cx="3286125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139B1-23B7-442B-9237-33F570E11A55}" type="datetimeFigureOut">
              <a:rPr lang="ko-KR" altLang="en-US" smtClean="0"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89F0A-5AF7-4A2E-92A5-14DA527C17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06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2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2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139B1-23B7-442B-9237-33F570E11A55}" type="datetimeFigureOut">
              <a:rPr lang="ko-KR" altLang="en-US" smtClean="0"/>
              <a:t>2016-09-19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89F0A-5AF7-4A2E-92A5-14DA527C17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096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139B1-23B7-442B-9237-33F570E11A55}" type="datetimeFigureOut">
              <a:rPr lang="ko-KR" altLang="en-US" smtClean="0"/>
              <a:t>2016-09-19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89F0A-5AF7-4A2E-92A5-14DA527C17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135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139B1-23B7-442B-9237-33F570E11A55}" type="datetimeFigureOut">
              <a:rPr lang="ko-KR" altLang="en-US" smtClean="0"/>
              <a:t>2016-09-19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89F0A-5AF7-4A2E-92A5-14DA527C17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0254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8" y="394408"/>
            <a:ext cx="3833812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139B1-23B7-442B-9237-33F570E11A55}" type="datetimeFigureOut">
              <a:rPr lang="ko-KR" altLang="en-US" smtClean="0"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89F0A-5AF7-4A2E-92A5-14DA527C17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6181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139B1-23B7-442B-9237-33F570E11A55}" type="datetimeFigureOut">
              <a:rPr lang="ko-KR" altLang="en-US" smtClean="0"/>
              <a:t>2016-09-19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89F0A-5AF7-4A2E-92A5-14DA527C17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7960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139B1-23B7-442B-9237-33F570E11A55}" type="datetimeFigureOut">
              <a:rPr lang="ko-KR" altLang="en-US" smtClean="0"/>
              <a:t>2016-09-19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9181397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389F0A-5AF7-4A2E-92A5-14DA527C17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1222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daelim-apt.co.kr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0648" y="704528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>
                <a:solidFill>
                  <a:srgbClr val="5C4738"/>
                </a:solidFill>
                <a:latin typeface="+mn-ea"/>
              </a:rPr>
              <a:t>기관추천 안내문 </a:t>
            </a:r>
            <a:r>
              <a:rPr lang="en-US" altLang="ko-KR" sz="2400" b="1" dirty="0">
                <a:solidFill>
                  <a:srgbClr val="5C4738"/>
                </a:solidFill>
                <a:latin typeface="+mn-ea"/>
              </a:rPr>
              <a:t>Ⅰ</a:t>
            </a:r>
            <a:endParaRPr lang="ko-KR" altLang="en-US" sz="2400" b="1" dirty="0">
              <a:solidFill>
                <a:srgbClr val="5C4738"/>
              </a:solidFill>
              <a:latin typeface="+mn-ea"/>
            </a:endParaRPr>
          </a:p>
        </p:txBody>
      </p:sp>
      <p:cxnSp>
        <p:nvCxnSpPr>
          <p:cNvPr id="7" name="직선 연결선 6"/>
          <p:cNvCxnSpPr/>
          <p:nvPr/>
        </p:nvCxnSpPr>
        <p:spPr>
          <a:xfrm>
            <a:off x="260648" y="1208584"/>
            <a:ext cx="6264696" cy="0"/>
          </a:xfrm>
          <a:prstGeom prst="line">
            <a:avLst/>
          </a:prstGeom>
          <a:ln>
            <a:solidFill>
              <a:srgbClr val="5C47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260648" y="1280592"/>
            <a:ext cx="648072" cy="360040"/>
          </a:xfrm>
          <a:prstGeom prst="rect">
            <a:avLst/>
          </a:prstGeom>
          <a:solidFill>
            <a:srgbClr val="5C47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latin typeface="+mn-ea"/>
              </a:rPr>
              <a:t>1</a:t>
            </a:r>
            <a:endParaRPr lang="ko-KR" altLang="en-US" b="1" dirty="0">
              <a:latin typeface="+mn-ea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979240" y="1280592"/>
            <a:ext cx="5546104" cy="3600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b="1" dirty="0" smtClean="0">
                <a:solidFill>
                  <a:schemeClr val="tx1"/>
                </a:solidFill>
                <a:latin typeface="+mn-ea"/>
              </a:rPr>
              <a:t>공급개요 및 일정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295022" y="1883408"/>
            <a:ext cx="1045746" cy="954112"/>
          </a:xfrm>
          <a:prstGeom prst="roundRect">
            <a:avLst/>
          </a:prstGeom>
          <a:solidFill>
            <a:srgbClr val="5C473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400" b="1" dirty="0" smtClean="0">
                <a:latin typeface="+mn-ea"/>
              </a:rPr>
              <a:t>공급개요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340768" y="1883408"/>
            <a:ext cx="5184576" cy="954112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sz="1200" b="1" dirty="0" smtClean="0">
                <a:solidFill>
                  <a:schemeClr val="tx1"/>
                </a:solidFill>
                <a:latin typeface="+mn-ea"/>
              </a:rPr>
              <a:t>■ 공급 위치 </a:t>
            </a:r>
            <a:r>
              <a:rPr lang="en-US" altLang="ko-KR" sz="1200" b="1" dirty="0" smtClean="0">
                <a:solidFill>
                  <a:schemeClr val="tx1"/>
                </a:solidFill>
                <a:latin typeface="+mn-ea"/>
              </a:rPr>
              <a:t>: </a:t>
            </a:r>
            <a:r>
              <a:rPr lang="ko-KR" altLang="en-US" sz="1200" b="1" dirty="0" smtClean="0">
                <a:solidFill>
                  <a:schemeClr val="tx1"/>
                </a:solidFill>
                <a:latin typeface="+mn-ea"/>
              </a:rPr>
              <a:t>서울특별시 금천구 독산동 </a:t>
            </a:r>
            <a:r>
              <a:rPr lang="en-US" altLang="ko-KR" sz="1200" b="1" dirty="0" smtClean="0">
                <a:solidFill>
                  <a:schemeClr val="tx1"/>
                </a:solidFill>
                <a:latin typeface="+mn-ea"/>
              </a:rPr>
              <a:t>1007-19</a:t>
            </a:r>
            <a:r>
              <a:rPr lang="ko-KR" altLang="en-US" sz="1200" b="1" dirty="0" smtClean="0">
                <a:solidFill>
                  <a:schemeClr val="tx1"/>
                </a:solidFill>
                <a:latin typeface="+mn-ea"/>
              </a:rPr>
              <a:t>번지 </a:t>
            </a:r>
            <a:r>
              <a:rPr lang="en-US" altLang="ko-KR" sz="800" b="1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800" b="1" dirty="0" smtClean="0">
                <a:solidFill>
                  <a:schemeClr val="tx1"/>
                </a:solidFill>
                <a:latin typeface="+mn-ea"/>
              </a:rPr>
              <a:t>독산</a:t>
            </a:r>
            <a:r>
              <a:rPr lang="en-US" altLang="ko-KR" sz="800" b="1" dirty="0" smtClean="0">
                <a:solidFill>
                  <a:schemeClr val="tx1"/>
                </a:solidFill>
                <a:latin typeface="+mn-ea"/>
              </a:rPr>
              <a:t>2-1 </a:t>
            </a:r>
            <a:r>
              <a:rPr lang="ko-KR" altLang="en-US" sz="800" b="1" dirty="0" smtClean="0">
                <a:solidFill>
                  <a:schemeClr val="tx1"/>
                </a:solidFill>
                <a:latin typeface="+mn-ea"/>
              </a:rPr>
              <a:t>특별계획구역</a:t>
            </a:r>
            <a:r>
              <a:rPr lang="en-US" altLang="ko-KR" sz="800" b="1" dirty="0" smtClean="0">
                <a:solidFill>
                  <a:schemeClr val="tx1"/>
                </a:solidFill>
                <a:latin typeface="+mn-ea"/>
              </a:rPr>
              <a:t>)</a:t>
            </a:r>
            <a:endParaRPr lang="en-US" altLang="ko-KR" sz="1200" b="1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b="1" dirty="0" smtClean="0">
                <a:solidFill>
                  <a:schemeClr val="tx1"/>
                </a:solidFill>
                <a:latin typeface="+mn-ea"/>
              </a:rPr>
              <a:t>■ </a:t>
            </a:r>
            <a:r>
              <a:rPr lang="ko-KR" altLang="en-US" sz="1200" b="1" dirty="0" err="1" smtClean="0">
                <a:solidFill>
                  <a:schemeClr val="tx1"/>
                </a:solidFill>
                <a:latin typeface="+mn-ea"/>
              </a:rPr>
              <a:t>사업명</a:t>
            </a:r>
            <a:r>
              <a:rPr lang="ko-KR" altLang="en-US" sz="1200" b="1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 smtClean="0">
                <a:solidFill>
                  <a:schemeClr val="tx1"/>
                </a:solidFill>
                <a:latin typeface="+mn-ea"/>
              </a:rPr>
              <a:t>: e</a:t>
            </a:r>
            <a:r>
              <a:rPr lang="ko-KR" altLang="en-US" sz="1200" b="1" dirty="0" err="1" smtClean="0">
                <a:solidFill>
                  <a:schemeClr val="tx1"/>
                </a:solidFill>
                <a:latin typeface="+mn-ea"/>
              </a:rPr>
              <a:t>편한세상</a:t>
            </a:r>
            <a:r>
              <a:rPr lang="ko-KR" altLang="en-US" sz="1200" b="1" dirty="0" smtClean="0">
                <a:solidFill>
                  <a:schemeClr val="tx1"/>
                </a:solidFill>
                <a:latin typeface="+mn-ea"/>
              </a:rPr>
              <a:t> 독산 </a:t>
            </a:r>
            <a:r>
              <a:rPr lang="ko-KR" altLang="en-US" sz="1200" b="1" dirty="0" err="1" smtClean="0">
                <a:solidFill>
                  <a:schemeClr val="tx1"/>
                </a:solidFill>
                <a:latin typeface="+mn-ea"/>
              </a:rPr>
              <a:t>더타워</a:t>
            </a:r>
            <a:r>
              <a:rPr lang="ko-KR" altLang="en-US" sz="1200" b="1" dirty="0" smtClean="0">
                <a:solidFill>
                  <a:schemeClr val="tx1"/>
                </a:solidFill>
                <a:latin typeface="+mn-ea"/>
              </a:rPr>
              <a:t> </a:t>
            </a:r>
            <a:endParaRPr lang="en-US" altLang="ko-KR" sz="1200" b="1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b="1" dirty="0" smtClean="0">
                <a:solidFill>
                  <a:schemeClr val="tx1"/>
                </a:solidFill>
                <a:latin typeface="+mn-ea"/>
              </a:rPr>
              <a:t>■ 공급세대 </a:t>
            </a:r>
            <a:r>
              <a:rPr lang="en-US" altLang="ko-KR" sz="1200" b="1" dirty="0" smtClean="0">
                <a:solidFill>
                  <a:schemeClr val="tx1"/>
                </a:solidFill>
                <a:latin typeface="+mn-ea"/>
              </a:rPr>
              <a:t>: </a:t>
            </a:r>
            <a:r>
              <a:rPr lang="ko-KR" altLang="en-US" sz="1200" b="1" dirty="0" smtClean="0">
                <a:solidFill>
                  <a:schemeClr val="tx1"/>
                </a:solidFill>
                <a:latin typeface="+mn-ea"/>
              </a:rPr>
              <a:t>총 </a:t>
            </a:r>
            <a:r>
              <a:rPr lang="en-US" altLang="ko-KR" sz="1200" b="1" dirty="0" smtClean="0">
                <a:solidFill>
                  <a:schemeClr val="tx1"/>
                </a:solidFill>
                <a:latin typeface="+mn-ea"/>
              </a:rPr>
              <a:t>859</a:t>
            </a:r>
            <a:r>
              <a:rPr lang="ko-KR" altLang="en-US" sz="1200" b="1" dirty="0" smtClean="0">
                <a:solidFill>
                  <a:schemeClr val="tx1"/>
                </a:solidFill>
                <a:latin typeface="+mn-ea"/>
              </a:rPr>
              <a:t>세대 </a:t>
            </a:r>
            <a:r>
              <a:rPr lang="en-US" altLang="ko-KR" sz="1200" b="1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200" b="1" dirty="0" smtClean="0">
                <a:solidFill>
                  <a:schemeClr val="tx1"/>
                </a:solidFill>
                <a:latin typeface="+mn-ea"/>
              </a:rPr>
              <a:t>아파트 </a:t>
            </a:r>
            <a:r>
              <a:rPr lang="en-US" altLang="ko-KR" sz="1200" b="1" dirty="0" smtClean="0">
                <a:solidFill>
                  <a:schemeClr val="tx1"/>
                </a:solidFill>
                <a:latin typeface="+mn-ea"/>
              </a:rPr>
              <a:t>432</a:t>
            </a:r>
            <a:r>
              <a:rPr lang="ko-KR" altLang="en-US" sz="1200" b="1" dirty="0" smtClean="0">
                <a:solidFill>
                  <a:schemeClr val="tx1"/>
                </a:solidFill>
                <a:latin typeface="+mn-ea"/>
              </a:rPr>
              <a:t>세대</a:t>
            </a:r>
            <a:r>
              <a:rPr lang="en-US" altLang="ko-KR" sz="1200" b="1" dirty="0" smtClean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b="1" dirty="0" smtClean="0">
                <a:solidFill>
                  <a:schemeClr val="tx1"/>
                </a:solidFill>
                <a:latin typeface="+mn-ea"/>
              </a:rPr>
              <a:t>오피스텔 </a:t>
            </a:r>
            <a:r>
              <a:rPr lang="en-US" altLang="ko-KR" sz="1200" b="1" dirty="0" smtClean="0">
                <a:solidFill>
                  <a:schemeClr val="tx1"/>
                </a:solidFill>
                <a:latin typeface="+mn-ea"/>
              </a:rPr>
              <a:t>427</a:t>
            </a:r>
            <a:r>
              <a:rPr lang="ko-KR" altLang="en-US" sz="1200" b="1" dirty="0" smtClean="0">
                <a:solidFill>
                  <a:schemeClr val="tx1"/>
                </a:solidFill>
                <a:latin typeface="+mn-ea"/>
              </a:rPr>
              <a:t>실</a:t>
            </a:r>
            <a:r>
              <a:rPr lang="en-US" altLang="ko-KR" sz="1200" b="1" dirty="0" smtClean="0">
                <a:solidFill>
                  <a:schemeClr val="tx1"/>
                </a:solidFill>
                <a:latin typeface="+mn-ea"/>
              </a:rPr>
              <a:t>)</a:t>
            </a:r>
            <a:endParaRPr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295022" y="3161184"/>
            <a:ext cx="1045746" cy="4149090"/>
          </a:xfrm>
          <a:prstGeom prst="roundRect">
            <a:avLst/>
          </a:prstGeom>
          <a:solidFill>
            <a:srgbClr val="5C473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400" b="1" smtClean="0">
                <a:latin typeface="+mn-ea"/>
              </a:rPr>
              <a:t>공급내역</a:t>
            </a:r>
            <a:endParaRPr lang="ko-KR" altLang="en-US" sz="1400" b="1" dirty="0">
              <a:latin typeface="+mn-ea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260720"/>
              </p:ext>
            </p:extLst>
          </p:nvPr>
        </p:nvGraphicFramePr>
        <p:xfrm>
          <a:off x="1436914" y="3199284"/>
          <a:ext cx="5088426" cy="4110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7871"/>
                <a:gridCol w="1007547"/>
                <a:gridCol w="1227163"/>
                <a:gridCol w="866233"/>
                <a:gridCol w="649674"/>
                <a:gridCol w="529938"/>
              </a:tblGrid>
              <a:tr h="31623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구분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전용</a:t>
                      </a: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㎡</a:t>
                      </a: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건설호수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분양시기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입주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비고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16230">
                <a:tc rowSpan="9"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아파트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/>
                        <a:t>59A</a:t>
                      </a:r>
                      <a:r>
                        <a:rPr lang="ko-KR" altLang="en-US" sz="1100" b="1" dirty="0" smtClean="0"/>
                        <a:t>㎡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dirty="0" smtClean="0"/>
                        <a:t>136</a:t>
                      </a:r>
                      <a:r>
                        <a:rPr lang="ko-KR" altLang="en-US" sz="1100" b="1" dirty="0" smtClean="0"/>
                        <a:t>세대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9"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/>
                        <a:t>2016</a:t>
                      </a:r>
                      <a:r>
                        <a:rPr lang="ko-KR" altLang="en-US" sz="1100" b="1" dirty="0" smtClean="0"/>
                        <a:t>년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en-US" altLang="ko-KR" sz="1100" b="1" dirty="0" smtClean="0"/>
                        <a:t>09</a:t>
                      </a:r>
                      <a:r>
                        <a:rPr lang="ko-KR" altLang="en-US" sz="1100" b="1" dirty="0" smtClean="0"/>
                        <a:t>월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en-US" altLang="ko-KR" sz="1100" b="1" dirty="0" smtClean="0"/>
                        <a:t>(</a:t>
                      </a:r>
                      <a:r>
                        <a:rPr lang="ko-KR" altLang="en-US" sz="1100" b="1" dirty="0" smtClean="0"/>
                        <a:t>예정</a:t>
                      </a:r>
                      <a:r>
                        <a:rPr lang="en-US" altLang="ko-KR" sz="1100" b="1" dirty="0" smtClean="0"/>
                        <a:t>)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9"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/>
                        <a:t>2019</a:t>
                      </a:r>
                      <a:r>
                        <a:rPr lang="ko-KR" altLang="en-US" sz="1100" b="1" dirty="0" smtClean="0"/>
                        <a:t>년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en-US" altLang="ko-KR" sz="1100" b="1" dirty="0" smtClean="0"/>
                        <a:t>12</a:t>
                      </a:r>
                      <a:r>
                        <a:rPr lang="ko-KR" altLang="en-US" sz="1100" b="1" dirty="0" smtClean="0"/>
                        <a:t>월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en-US" altLang="ko-KR" sz="1100" b="1" dirty="0" smtClean="0"/>
                        <a:t>(</a:t>
                      </a:r>
                      <a:r>
                        <a:rPr lang="ko-KR" altLang="en-US" sz="1100" b="1" dirty="0" smtClean="0"/>
                        <a:t>예정</a:t>
                      </a:r>
                      <a:r>
                        <a:rPr lang="en-US" altLang="ko-KR" sz="1100" b="1" dirty="0" smtClean="0"/>
                        <a:t>)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9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623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/>
                        <a:t>59B</a:t>
                      </a:r>
                      <a:r>
                        <a:rPr lang="ko-KR" altLang="en-US" sz="1100" b="1" dirty="0" smtClean="0"/>
                        <a:t>㎡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dirty="0" smtClean="0"/>
                        <a:t>35</a:t>
                      </a:r>
                      <a:r>
                        <a:rPr lang="ko-KR" altLang="en-US" sz="1100" b="1" dirty="0" smtClean="0"/>
                        <a:t>세대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623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/>
                        <a:t>59C</a:t>
                      </a:r>
                      <a:r>
                        <a:rPr lang="ko-KR" altLang="en-US" sz="1100" b="1" dirty="0" smtClean="0"/>
                        <a:t>㎡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dirty="0" smtClean="0"/>
                        <a:t>35</a:t>
                      </a:r>
                      <a:r>
                        <a:rPr lang="ko-KR" altLang="en-US" sz="1100" b="1" dirty="0" smtClean="0"/>
                        <a:t>세대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623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/>
                        <a:t>59D</a:t>
                      </a:r>
                      <a:r>
                        <a:rPr lang="ko-KR" altLang="en-US" sz="1100" b="1" dirty="0" smtClean="0"/>
                        <a:t>㎡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dirty="0" smtClean="0"/>
                        <a:t>57</a:t>
                      </a:r>
                      <a:r>
                        <a:rPr lang="ko-KR" altLang="en-US" sz="1100" b="1" dirty="0" smtClean="0"/>
                        <a:t>세대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623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/>
                        <a:t>59E</a:t>
                      </a:r>
                      <a:r>
                        <a:rPr lang="ko-KR" altLang="en-US" sz="1100" b="1" dirty="0" smtClean="0"/>
                        <a:t>㎡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dirty="0" smtClean="0"/>
                        <a:t>17</a:t>
                      </a:r>
                      <a:r>
                        <a:rPr lang="ko-KR" altLang="en-US" sz="1100" b="1" dirty="0" smtClean="0"/>
                        <a:t>세대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623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/>
                        <a:t>74</a:t>
                      </a:r>
                      <a:r>
                        <a:rPr lang="ko-KR" altLang="en-US" sz="1100" b="1" dirty="0" smtClean="0"/>
                        <a:t>㎡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dirty="0" smtClean="0"/>
                        <a:t>38</a:t>
                      </a:r>
                      <a:r>
                        <a:rPr lang="ko-KR" altLang="en-US" sz="1100" b="1" dirty="0" smtClean="0"/>
                        <a:t>세대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62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/>
                        <a:t>76</a:t>
                      </a:r>
                      <a:r>
                        <a:rPr lang="ko-KR" altLang="en-US" sz="1100" b="1" dirty="0" smtClean="0"/>
                        <a:t>㎡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dirty="0" smtClean="0"/>
                        <a:t>38</a:t>
                      </a:r>
                      <a:r>
                        <a:rPr lang="ko-KR" altLang="en-US" sz="1100" b="1" dirty="0" smtClean="0"/>
                        <a:t>세대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162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/>
                        <a:t>78</a:t>
                      </a:r>
                      <a:r>
                        <a:rPr lang="ko-KR" altLang="en-US" sz="1100" b="1" dirty="0" smtClean="0"/>
                        <a:t>㎡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dirty="0" smtClean="0"/>
                        <a:t>38</a:t>
                      </a:r>
                      <a:r>
                        <a:rPr lang="ko-KR" altLang="en-US" sz="1100" b="1" dirty="0" smtClean="0"/>
                        <a:t>세대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1623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/>
                        <a:t>84</a:t>
                      </a:r>
                      <a:r>
                        <a:rPr lang="ko-KR" altLang="en-US" sz="1100" b="1" dirty="0" smtClean="0"/>
                        <a:t>㎡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dirty="0" smtClean="0"/>
                        <a:t>38</a:t>
                      </a:r>
                      <a:r>
                        <a:rPr lang="ko-KR" altLang="en-US" sz="1100" b="1" dirty="0" smtClean="0"/>
                        <a:t>세대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6230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소계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dirty="0" smtClean="0"/>
                        <a:t>432</a:t>
                      </a:r>
                      <a:r>
                        <a:rPr lang="ko-KR" altLang="en-US" sz="1100" b="1" dirty="0" smtClean="0"/>
                        <a:t>세대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623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오피스텔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/>
                        <a:t>26</a:t>
                      </a:r>
                      <a:r>
                        <a:rPr lang="ko-KR" altLang="en-US" sz="1100" b="1" dirty="0" smtClean="0"/>
                        <a:t>㎡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dirty="0" smtClean="0"/>
                        <a:t>427</a:t>
                      </a:r>
                      <a:r>
                        <a:rPr lang="ko-KR" altLang="en-US" sz="1100" b="1" dirty="0" smtClean="0"/>
                        <a:t>실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특별공급 대상 아님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6230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합계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dirty="0" smtClean="0"/>
                        <a:t>859</a:t>
                      </a:r>
                      <a:r>
                        <a:rPr lang="ko-KR" altLang="en-US" sz="1100" b="1" dirty="0" smtClean="0"/>
                        <a:t>세대</a:t>
                      </a:r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b="1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표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963475"/>
              </p:ext>
            </p:extLst>
          </p:nvPr>
        </p:nvGraphicFramePr>
        <p:xfrm>
          <a:off x="1448914" y="7658372"/>
          <a:ext cx="5076425" cy="10203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958"/>
                <a:gridCol w="503651"/>
                <a:gridCol w="1690376"/>
                <a:gridCol w="2361440"/>
              </a:tblGrid>
              <a:tr h="277562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구 분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일 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비 고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57161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입주자 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모집공고</a:t>
                      </a:r>
                      <a:endParaRPr lang="ko-KR" altLang="en-US" sz="1100" b="1" dirty="0"/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spc="0" dirty="0" smtClean="0"/>
                        <a:t>2016.09.</a:t>
                      </a:r>
                      <a:r>
                        <a:rPr lang="en-US" altLang="ko-KR" sz="1100" b="1" spc="0" baseline="0" dirty="0" smtClean="0"/>
                        <a:t>22</a:t>
                      </a:r>
                      <a:r>
                        <a:rPr lang="en-US" altLang="ko-KR" sz="1100" b="1" spc="0" baseline="0" dirty="0" smtClean="0"/>
                        <a:t>(</a:t>
                      </a:r>
                      <a:r>
                        <a:rPr lang="ko-KR" altLang="en-US" sz="1100" b="1" spc="0" baseline="0" dirty="0" smtClean="0"/>
                        <a:t>목</a:t>
                      </a:r>
                      <a:r>
                        <a:rPr lang="en-US" altLang="ko-KR" sz="1100" b="1" spc="0" baseline="0" dirty="0" smtClean="0"/>
                        <a:t>) </a:t>
                      </a:r>
                      <a:r>
                        <a:rPr lang="ko-KR" altLang="en-US" sz="1100" b="1" spc="0" baseline="0" dirty="0" smtClean="0"/>
                        <a:t>예정</a:t>
                      </a:r>
                      <a:endParaRPr lang="ko-KR" altLang="en-US" sz="1100" b="1" spc="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50" dirty="0" smtClean="0"/>
                        <a:t>홈페이지</a:t>
                      </a:r>
                      <a:endParaRPr lang="en-US" altLang="ko-KR" sz="1100" b="1" spc="-150" dirty="0" smtClean="0"/>
                    </a:p>
                    <a:p>
                      <a:pPr algn="ctr" latinLnBrk="1"/>
                      <a:r>
                        <a:rPr lang="en-US" altLang="ko-KR" sz="1100" b="1" strike="noStrike" spc="0" dirty="0" smtClean="0">
                          <a:hlinkClick r:id="rId2"/>
                        </a:rPr>
                        <a:t>http://www.daelim-apt.co.kr</a:t>
                      </a:r>
                      <a:endParaRPr lang="ko-KR" altLang="en-US" sz="1100" b="1" strike="noStrike" spc="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56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접수일</a:t>
                      </a:r>
                      <a:endParaRPr lang="ko-KR" altLang="en-US" sz="11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APT</a:t>
                      </a:r>
                      <a:endParaRPr lang="ko-KR" altLang="en-US" sz="11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mtClean="0"/>
                        <a:t>2016.09.27(</a:t>
                      </a:r>
                      <a:r>
                        <a:rPr lang="ko-KR" altLang="en-US" sz="1100" b="1" dirty="0" smtClean="0"/>
                        <a:t>화</a:t>
                      </a:r>
                      <a:r>
                        <a:rPr lang="en-US" altLang="ko-KR" sz="1100" b="1" smtClean="0"/>
                        <a:t>) </a:t>
                      </a:r>
                      <a:r>
                        <a:rPr lang="ko-KR" altLang="en-US" sz="1100" b="1" dirty="0" smtClean="0"/>
                        <a:t>예정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모집공고 참조</a:t>
                      </a:r>
                      <a:endParaRPr lang="ko-KR" altLang="en-US" sz="1100" b="1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6" name="모서리가 둥근 직사각형 25"/>
          <p:cNvSpPr/>
          <p:nvPr/>
        </p:nvSpPr>
        <p:spPr>
          <a:xfrm>
            <a:off x="295022" y="7658372"/>
            <a:ext cx="1045746" cy="1020334"/>
          </a:xfrm>
          <a:prstGeom prst="roundRect">
            <a:avLst/>
          </a:prstGeom>
          <a:solidFill>
            <a:srgbClr val="5C473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400" b="1" smtClean="0">
                <a:latin typeface="+mn-ea"/>
              </a:rPr>
              <a:t>일</a:t>
            </a:r>
            <a:r>
              <a:rPr lang="ko-KR" altLang="en-US" sz="1400" b="1">
                <a:latin typeface="+mn-ea"/>
              </a:rPr>
              <a:t>정</a:t>
            </a:r>
            <a:endParaRPr lang="en-US" altLang="ko-KR" sz="1400" b="1" dirty="0" smtClean="0">
              <a:latin typeface="+mn-ea"/>
            </a:endParaRPr>
          </a:p>
        </p:txBody>
      </p:sp>
      <p:pic>
        <p:nvPicPr>
          <p:cNvPr id="1028" name="Picture 4" descr="E:\용인 한숲시티\기본\00.e편한세상 용인한숲시티 로고\bi_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144" y="56456"/>
            <a:ext cx="853440" cy="47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752292" y="488504"/>
            <a:ext cx="27806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000" b="1" spc="-150" dirty="0" smtClean="0"/>
              <a:t>문의 </a:t>
            </a:r>
            <a:r>
              <a:rPr lang="en-US" altLang="ko-KR" sz="1000" b="1" spc="-150" dirty="0" smtClean="0"/>
              <a:t>: 02-802-4500</a:t>
            </a:r>
          </a:p>
          <a:p>
            <a:pPr algn="r"/>
            <a:r>
              <a:rPr lang="en-US" altLang="ko-KR" sz="1000" b="1" spc="-150" dirty="0" smtClean="0"/>
              <a:t>FAX : 02-802-5700</a:t>
            </a:r>
          </a:p>
          <a:p>
            <a:pPr algn="r"/>
            <a:r>
              <a:rPr lang="ko-KR" altLang="en-US" sz="1000" b="1" spc="-150" dirty="0" smtClean="0"/>
              <a:t>견본주택 </a:t>
            </a:r>
            <a:r>
              <a:rPr lang="en-US" altLang="ko-KR" sz="1000" b="1" spc="-150" dirty="0" smtClean="0"/>
              <a:t>: </a:t>
            </a:r>
            <a:r>
              <a:rPr lang="ko-KR" altLang="en-US" sz="1000" b="1" spc="-150" dirty="0" smtClean="0"/>
              <a:t>서울시 금천구 시흥동 </a:t>
            </a:r>
            <a:r>
              <a:rPr lang="en-US" altLang="ko-KR" sz="1000" b="1" spc="-150" dirty="0" smtClean="0"/>
              <a:t>903-15</a:t>
            </a:r>
            <a:endParaRPr lang="ko-KR" altLang="en-US" sz="1000" b="1" spc="-150" dirty="0"/>
          </a:p>
        </p:txBody>
      </p:sp>
      <p:sp>
        <p:nvSpPr>
          <p:cNvPr id="2" name="TextBox 1"/>
          <p:cNvSpPr txBox="1"/>
          <p:nvPr/>
        </p:nvSpPr>
        <p:spPr>
          <a:xfrm>
            <a:off x="295022" y="8893454"/>
            <a:ext cx="62303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 smtClean="0"/>
              <a:t>※ </a:t>
            </a:r>
            <a:r>
              <a:rPr lang="ko-KR" altLang="en-US" sz="1100" b="1" dirty="0" smtClean="0"/>
              <a:t>공급세대</a:t>
            </a:r>
            <a:r>
              <a:rPr lang="en-US" altLang="ko-KR" sz="1100" b="1" dirty="0" smtClean="0"/>
              <a:t>,</a:t>
            </a:r>
            <a:r>
              <a:rPr lang="ko-KR" altLang="en-US" sz="1100" b="1" dirty="0" smtClean="0"/>
              <a:t> 배정세대</a:t>
            </a:r>
            <a:r>
              <a:rPr lang="en-US" altLang="ko-KR" sz="1100" b="1" dirty="0" smtClean="0"/>
              <a:t>, </a:t>
            </a:r>
            <a:r>
              <a:rPr lang="ko-KR" altLang="en-US" sz="1100" b="1" dirty="0" smtClean="0"/>
              <a:t>특별공급 신청일</a:t>
            </a:r>
            <a:r>
              <a:rPr lang="en-US" altLang="ko-KR" sz="1100" b="1" dirty="0" smtClean="0"/>
              <a:t>, </a:t>
            </a:r>
            <a:r>
              <a:rPr lang="ko-KR" altLang="en-US" sz="1100" b="1" dirty="0" smtClean="0"/>
              <a:t>입주예정일 등은 일부 내용이 변동될 수 있으니</a:t>
            </a:r>
            <a:r>
              <a:rPr lang="en-US" altLang="ko-KR" sz="1100" b="1" dirty="0" smtClean="0"/>
              <a:t>, </a:t>
            </a:r>
          </a:p>
          <a:p>
            <a:r>
              <a:rPr lang="en-US" altLang="ko-KR" sz="1100" b="1" dirty="0"/>
              <a:t> </a:t>
            </a:r>
            <a:r>
              <a:rPr lang="en-US" altLang="ko-KR" sz="1100" b="1" dirty="0" smtClean="0"/>
              <a:t>  </a:t>
            </a:r>
            <a:r>
              <a:rPr lang="ko-KR" altLang="en-US" sz="1100" b="1" dirty="0" smtClean="0"/>
              <a:t>자세한 내용은 입주자 모집공고를 참조하시기 바랍니다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100721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260648" y="1280592"/>
            <a:ext cx="648072" cy="360040"/>
          </a:xfrm>
          <a:prstGeom prst="rect">
            <a:avLst/>
          </a:prstGeom>
          <a:solidFill>
            <a:srgbClr val="5C47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latin typeface="+mn-ea"/>
              </a:rPr>
              <a:t>2</a:t>
            </a:r>
            <a:endParaRPr lang="ko-KR" altLang="en-US" b="1" dirty="0">
              <a:latin typeface="+mn-ea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979240" y="1280592"/>
            <a:ext cx="5546104" cy="3600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b="1" dirty="0" smtClean="0">
                <a:solidFill>
                  <a:schemeClr val="tx1"/>
                </a:solidFill>
                <a:latin typeface="+mn-ea"/>
              </a:rPr>
              <a:t>배정물량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0648" y="704528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>
                <a:solidFill>
                  <a:srgbClr val="5C4738"/>
                </a:solidFill>
                <a:latin typeface="+mn-ea"/>
              </a:rPr>
              <a:t>기관추천 안내문 </a:t>
            </a:r>
            <a:r>
              <a:rPr lang="en-US" altLang="ko-KR" sz="2400" b="1" dirty="0" smtClean="0">
                <a:solidFill>
                  <a:srgbClr val="5C4738"/>
                </a:solidFill>
                <a:latin typeface="+mn-ea"/>
              </a:rPr>
              <a:t>Ⅱ</a:t>
            </a:r>
            <a:endParaRPr lang="ko-KR" altLang="en-US" sz="2400" b="1" dirty="0">
              <a:solidFill>
                <a:srgbClr val="5C4738"/>
              </a:solidFill>
              <a:latin typeface="+mn-ea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260648" y="1208584"/>
            <a:ext cx="6264696" cy="0"/>
          </a:xfrm>
          <a:prstGeom prst="line">
            <a:avLst/>
          </a:prstGeom>
          <a:ln>
            <a:solidFill>
              <a:srgbClr val="5C47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4" descr="E:\용인 한숲시티\기본\00.e편한세상 용인한숲시티 로고\bi_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144" y="230562"/>
            <a:ext cx="853440" cy="47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697710"/>
              </p:ext>
            </p:extLst>
          </p:nvPr>
        </p:nvGraphicFramePr>
        <p:xfrm>
          <a:off x="260649" y="1936338"/>
          <a:ext cx="6264688" cy="1009204"/>
        </p:xfrm>
        <a:graphic>
          <a:graphicData uri="http://schemas.openxmlformats.org/drawingml/2006/table">
            <a:tbl>
              <a:tblPr/>
              <a:tblGrid>
                <a:gridCol w="469200"/>
                <a:gridCol w="1103488"/>
                <a:gridCol w="469200"/>
                <a:gridCol w="469200"/>
                <a:gridCol w="469200"/>
                <a:gridCol w="469200"/>
                <a:gridCol w="469200"/>
                <a:gridCol w="469200"/>
                <a:gridCol w="469200"/>
                <a:gridCol w="469200"/>
                <a:gridCol w="469200"/>
                <a:gridCol w="469200"/>
              </a:tblGrid>
              <a:tr h="28803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6420" marR="6420" marT="642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59A㎡</a:t>
                      </a:r>
                    </a:p>
                  </a:txBody>
                  <a:tcPr marL="6420" marR="6420" marT="64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59B㎡</a:t>
                      </a:r>
                    </a:p>
                  </a:txBody>
                  <a:tcPr marL="6420" marR="6420" marT="64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59C㎡</a:t>
                      </a:r>
                    </a:p>
                  </a:txBody>
                  <a:tcPr marL="6420" marR="6420" marT="64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59D㎡</a:t>
                      </a:r>
                    </a:p>
                  </a:txBody>
                  <a:tcPr marL="6420" marR="6420" marT="64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59E㎡</a:t>
                      </a:r>
                    </a:p>
                  </a:txBody>
                  <a:tcPr marL="6420" marR="6420" marT="64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74㎡</a:t>
                      </a:r>
                    </a:p>
                  </a:txBody>
                  <a:tcPr marL="6420" marR="6420" marT="64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76㎡</a:t>
                      </a:r>
                    </a:p>
                  </a:txBody>
                  <a:tcPr marL="6420" marR="6420" marT="64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78㎡</a:t>
                      </a:r>
                    </a:p>
                  </a:txBody>
                  <a:tcPr marL="6420" marR="6420" marT="64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84㎡</a:t>
                      </a:r>
                    </a:p>
                  </a:txBody>
                  <a:tcPr marL="6420" marR="6420" marT="64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합계</a:t>
                      </a:r>
                    </a:p>
                  </a:txBody>
                  <a:tcPr marL="6420" marR="6420" marT="64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72117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기관</a:t>
                      </a:r>
                      <a:endParaRPr lang="en-US" altLang="ko-KR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추천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20" marR="6420" marT="642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국가유공자</a:t>
                      </a:r>
                      <a:b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장기복무 제대군인</a:t>
                      </a:r>
                      <a:b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장애인</a:t>
                      </a:r>
                      <a:b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중소기업종사자 등</a:t>
                      </a:r>
                    </a:p>
                  </a:txBody>
                  <a:tcPr marL="6420" marR="6420" marT="64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</a:t>
                      </a:r>
                    </a:p>
                  </a:txBody>
                  <a:tcPr marL="6420" marR="6420" marT="64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6420" marR="6420" marT="64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6420" marR="6420" marT="64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</a:p>
                  </a:txBody>
                  <a:tcPr marL="6420" marR="6420" marT="64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6420" marR="6420" marT="64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6420" marR="6420" marT="64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6420" marR="6420" marT="64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6420" marR="6420" marT="64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6420" marR="6420" marT="64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43</a:t>
                      </a:r>
                    </a:p>
                  </a:txBody>
                  <a:tcPr marL="6420" marR="6420" marT="64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직사각형 11"/>
          <p:cNvSpPr/>
          <p:nvPr/>
        </p:nvSpPr>
        <p:spPr>
          <a:xfrm>
            <a:off x="94813" y="6420248"/>
            <a:ext cx="6540499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 smtClean="0">
                <a:latin typeface="+mn-ea"/>
              </a:rPr>
              <a:t>특별공급 </a:t>
            </a:r>
            <a:r>
              <a:rPr lang="ko-KR" altLang="en-US" sz="1000" dirty="0">
                <a:latin typeface="+mn-ea"/>
              </a:rPr>
              <a:t>주택을 </a:t>
            </a:r>
            <a:r>
              <a:rPr lang="ko-KR" altLang="en-US" sz="1000" dirty="0" err="1">
                <a:latin typeface="+mn-ea"/>
              </a:rPr>
              <a:t>분양받고자</a:t>
            </a:r>
            <a:r>
              <a:rPr lang="ko-KR" altLang="en-US" sz="1000" dirty="0">
                <a:latin typeface="+mn-ea"/>
              </a:rPr>
              <a:t> 하는 자는 최초 입주자모집공고일</a:t>
            </a:r>
            <a:r>
              <a:rPr lang="en-US" altLang="ko-KR" sz="1000" dirty="0">
                <a:latin typeface="+mn-ea"/>
              </a:rPr>
              <a:t>(</a:t>
            </a:r>
            <a:r>
              <a:rPr lang="en-US" altLang="ko-KR" sz="1000" dirty="0" smtClean="0">
                <a:latin typeface="+mn-ea"/>
              </a:rPr>
              <a:t>2016.09.22) </a:t>
            </a:r>
            <a:r>
              <a:rPr lang="ko-KR" altLang="en-US" sz="1000" dirty="0">
                <a:latin typeface="+mn-ea"/>
              </a:rPr>
              <a:t>현재 아래 각 호의 어느 </a:t>
            </a:r>
            <a:r>
              <a:rPr lang="ko-KR" altLang="en-US" sz="1000" dirty="0" smtClean="0">
                <a:latin typeface="+mn-ea"/>
              </a:rPr>
              <a:t>하나에</a:t>
            </a:r>
            <a:endParaRPr lang="en-US" altLang="ko-KR" sz="1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000" dirty="0" smtClean="0">
                <a:latin typeface="+mn-ea"/>
              </a:rPr>
              <a:t>해당하는 </a:t>
            </a:r>
            <a:r>
              <a:rPr lang="ko-KR" altLang="en-US" sz="1000" dirty="0">
                <a:latin typeface="+mn-ea"/>
              </a:rPr>
              <a:t>청약통장 가입요건을 갖추어야 함</a:t>
            </a:r>
            <a:r>
              <a:rPr lang="en-US" altLang="ko-KR" sz="1000" dirty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 dirty="0">
                <a:latin typeface="+mn-ea"/>
              </a:rPr>
              <a:t>단</a:t>
            </a:r>
            <a:r>
              <a:rPr lang="en-US" altLang="ko-KR" sz="1000" dirty="0">
                <a:latin typeface="+mn-ea"/>
              </a:rPr>
              <a:t>, </a:t>
            </a:r>
            <a:r>
              <a:rPr lang="ko-KR" altLang="en-US" sz="1000" dirty="0">
                <a:latin typeface="+mn-ea"/>
              </a:rPr>
              <a:t>「주택공급에 관한 규칙」</a:t>
            </a:r>
            <a:r>
              <a:rPr lang="ko-KR" altLang="en-US" sz="1000" dirty="0" smtClean="0">
                <a:latin typeface="+mn-ea"/>
              </a:rPr>
              <a:t>제</a:t>
            </a:r>
            <a:r>
              <a:rPr lang="en-US" altLang="ko-KR" sz="1000" dirty="0" smtClean="0">
                <a:latin typeface="+mn-ea"/>
              </a:rPr>
              <a:t>36</a:t>
            </a:r>
            <a:r>
              <a:rPr lang="ko-KR" altLang="en-US" sz="1000" dirty="0" smtClean="0">
                <a:latin typeface="+mn-ea"/>
              </a:rPr>
              <a:t>조 </a:t>
            </a:r>
            <a:r>
              <a:rPr lang="en-US" altLang="ko-KR" sz="1000" dirty="0" smtClean="0">
                <a:latin typeface="+mn-ea"/>
              </a:rPr>
              <a:t>[</a:t>
            </a:r>
            <a:r>
              <a:rPr lang="ko-KR" altLang="en-US" sz="1000" dirty="0" smtClean="0">
                <a:latin typeface="+mn-ea"/>
              </a:rPr>
              <a:t>제</a:t>
            </a:r>
            <a:r>
              <a:rPr lang="en-US" altLang="ko-KR" sz="1000" dirty="0" smtClean="0">
                <a:latin typeface="+mn-ea"/>
              </a:rPr>
              <a:t>1</a:t>
            </a:r>
            <a:r>
              <a:rPr lang="ko-KR" altLang="en-US" sz="1000" dirty="0" smtClean="0">
                <a:latin typeface="+mn-ea"/>
              </a:rPr>
              <a:t>호부터 제</a:t>
            </a:r>
            <a:r>
              <a:rPr lang="en-US" altLang="ko-KR" sz="1000" dirty="0" smtClean="0">
                <a:latin typeface="+mn-ea"/>
              </a:rPr>
              <a:t>6</a:t>
            </a:r>
            <a:r>
              <a:rPr lang="ko-KR" altLang="en-US" sz="1000" dirty="0" smtClean="0">
                <a:latin typeface="+mn-ea"/>
              </a:rPr>
              <a:t>호까지 및 제</a:t>
            </a:r>
            <a:r>
              <a:rPr lang="en-US" altLang="ko-KR" sz="1000" dirty="0" smtClean="0">
                <a:latin typeface="+mn-ea"/>
              </a:rPr>
              <a:t>8</a:t>
            </a:r>
            <a:r>
              <a:rPr lang="ko-KR" altLang="en-US" sz="1000" dirty="0" smtClean="0">
                <a:latin typeface="+mn-ea"/>
              </a:rPr>
              <a:t>호</a:t>
            </a:r>
            <a:r>
              <a:rPr lang="en-US" altLang="ko-KR" sz="1000" dirty="0" smtClean="0">
                <a:latin typeface="+mn-ea"/>
              </a:rPr>
              <a:t>(</a:t>
            </a:r>
            <a:r>
              <a:rPr lang="ko-KR" altLang="en-US" sz="1000" dirty="0" smtClean="0">
                <a:latin typeface="+mn-ea"/>
              </a:rPr>
              <a:t>제</a:t>
            </a:r>
            <a:r>
              <a:rPr lang="en-US" altLang="ko-KR" sz="1000" dirty="0" smtClean="0">
                <a:latin typeface="+mn-ea"/>
              </a:rPr>
              <a:t>35</a:t>
            </a:r>
            <a:r>
              <a:rPr lang="ko-KR" altLang="en-US" sz="1000" dirty="0" smtClean="0">
                <a:latin typeface="+mn-ea"/>
              </a:rPr>
              <a:t>조 </a:t>
            </a:r>
            <a:r>
              <a:rPr lang="en-US" altLang="ko-KR" sz="1000" dirty="0" smtClean="0">
                <a:latin typeface="+mn-ea"/>
              </a:rPr>
              <a:t>17</a:t>
            </a:r>
            <a:r>
              <a:rPr lang="ko-KR" altLang="en-US" sz="1000" dirty="0" smtClean="0">
                <a:latin typeface="+mn-ea"/>
              </a:rPr>
              <a:t>호에 해당하는 부분만을 말한다</a:t>
            </a:r>
            <a:r>
              <a:rPr lang="en-US" altLang="ko-KR" sz="1000" dirty="0" smtClean="0">
                <a:latin typeface="+mn-ea"/>
              </a:rPr>
              <a:t>)]</a:t>
            </a:r>
            <a:r>
              <a:rPr lang="ko-KR" altLang="en-US" sz="1000" dirty="0" smtClean="0">
                <a:latin typeface="+mn-ea"/>
              </a:rPr>
              <a:t>를 제외한다</a:t>
            </a:r>
            <a:r>
              <a:rPr lang="en-US" altLang="ko-KR" sz="10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 dirty="0" smtClean="0">
                <a:latin typeface="+mn-ea"/>
              </a:rPr>
              <a:t>  ① </a:t>
            </a:r>
            <a:r>
              <a:rPr lang="ko-KR" altLang="en-US" sz="1000" dirty="0">
                <a:latin typeface="+mn-ea"/>
              </a:rPr>
              <a:t>청약예금 </a:t>
            </a:r>
            <a:r>
              <a:rPr lang="en-US" altLang="ko-KR" sz="1000" dirty="0">
                <a:latin typeface="+mn-ea"/>
              </a:rPr>
              <a:t>: </a:t>
            </a:r>
            <a:r>
              <a:rPr lang="ko-KR" altLang="en-US" sz="1000" dirty="0">
                <a:latin typeface="+mn-ea"/>
              </a:rPr>
              <a:t>청약예금에 가입하여 </a:t>
            </a:r>
            <a:r>
              <a:rPr lang="en-US" altLang="ko-KR" sz="1000" dirty="0">
                <a:latin typeface="+mn-ea"/>
              </a:rPr>
              <a:t>6</a:t>
            </a:r>
            <a:r>
              <a:rPr lang="ko-KR" altLang="en-US" sz="1000" dirty="0">
                <a:latin typeface="+mn-ea"/>
              </a:rPr>
              <a:t>개월이 경과하고</a:t>
            </a:r>
            <a:r>
              <a:rPr lang="en-US" altLang="ko-KR" sz="1000" dirty="0">
                <a:latin typeface="+mn-ea"/>
              </a:rPr>
              <a:t>, </a:t>
            </a:r>
            <a:r>
              <a:rPr lang="ko-KR" altLang="en-US" sz="1000" dirty="0">
                <a:latin typeface="+mn-ea"/>
              </a:rPr>
              <a:t>청약예금 지역별</a:t>
            </a:r>
            <a:r>
              <a:rPr lang="en-US" altLang="ko-KR" sz="1000" dirty="0">
                <a:latin typeface="+mn-ea"/>
              </a:rPr>
              <a:t>·</a:t>
            </a:r>
            <a:r>
              <a:rPr lang="ko-KR" altLang="en-US" sz="1000" dirty="0" err="1">
                <a:latin typeface="+mn-ea"/>
              </a:rPr>
              <a:t>면적별</a:t>
            </a:r>
            <a:r>
              <a:rPr lang="ko-KR" altLang="en-US" sz="1000" dirty="0">
                <a:latin typeface="+mn-ea"/>
              </a:rPr>
              <a:t> 예치금액 이상인 자</a:t>
            </a:r>
          </a:p>
          <a:p>
            <a:pPr>
              <a:lnSpc>
                <a:spcPct val="150000"/>
              </a:lnSpc>
            </a:pPr>
            <a:r>
              <a:rPr lang="ko-KR" altLang="en-US" sz="1000" dirty="0" smtClean="0">
                <a:latin typeface="+mn-ea"/>
              </a:rPr>
              <a:t>  ② </a:t>
            </a:r>
            <a:r>
              <a:rPr lang="ko-KR" altLang="en-US" sz="1000" dirty="0">
                <a:latin typeface="+mn-ea"/>
              </a:rPr>
              <a:t>청약부금 </a:t>
            </a:r>
            <a:r>
              <a:rPr lang="en-US" altLang="ko-KR" sz="1000" dirty="0">
                <a:latin typeface="+mn-ea"/>
              </a:rPr>
              <a:t>: </a:t>
            </a:r>
            <a:r>
              <a:rPr lang="ko-KR" altLang="en-US" sz="1000" dirty="0">
                <a:latin typeface="+mn-ea"/>
              </a:rPr>
              <a:t>청약부금에 가입하여 </a:t>
            </a:r>
            <a:r>
              <a:rPr lang="en-US" altLang="ko-KR" sz="1000" dirty="0">
                <a:latin typeface="+mn-ea"/>
              </a:rPr>
              <a:t>6</a:t>
            </a:r>
            <a:r>
              <a:rPr lang="ko-KR" altLang="en-US" sz="1000" dirty="0">
                <a:latin typeface="+mn-ea"/>
              </a:rPr>
              <a:t>개월이 경과하고</a:t>
            </a:r>
            <a:r>
              <a:rPr lang="en-US" altLang="ko-KR" sz="1000" dirty="0">
                <a:latin typeface="+mn-ea"/>
              </a:rPr>
              <a:t>, </a:t>
            </a:r>
            <a:r>
              <a:rPr lang="ko-KR" altLang="en-US" sz="1000" dirty="0">
                <a:latin typeface="+mn-ea"/>
              </a:rPr>
              <a:t>매월 정해진 날에 입금한 납입인정금액이 </a:t>
            </a:r>
            <a:r>
              <a:rPr lang="en-US" altLang="ko-KR" sz="1000" dirty="0">
                <a:latin typeface="+mn-ea"/>
              </a:rPr>
              <a:t>85㎡ </a:t>
            </a:r>
            <a:r>
              <a:rPr lang="ko-KR" altLang="en-US" sz="1000" dirty="0" smtClean="0">
                <a:latin typeface="+mn-ea"/>
              </a:rPr>
              <a:t>이하</a:t>
            </a:r>
            <a:endParaRPr lang="en-US" altLang="ko-KR" sz="1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latin typeface="+mn-ea"/>
              </a:rPr>
              <a:t>                    </a:t>
            </a:r>
            <a:r>
              <a:rPr lang="ko-KR" altLang="en-US" sz="1000" dirty="0" smtClean="0">
                <a:latin typeface="+mn-ea"/>
              </a:rPr>
              <a:t>주택에 </a:t>
            </a:r>
            <a:r>
              <a:rPr lang="ko-KR" altLang="en-US" sz="1000" dirty="0" err="1">
                <a:latin typeface="+mn-ea"/>
              </a:rPr>
              <a:t>신청가능한</a:t>
            </a:r>
            <a:r>
              <a:rPr lang="ko-KR" altLang="en-US" sz="1000" dirty="0">
                <a:latin typeface="+mn-ea"/>
              </a:rPr>
              <a:t> 청약예금 지역별 예치금액 이상인 </a:t>
            </a:r>
            <a:r>
              <a:rPr lang="ko-KR" altLang="en-US" sz="1000" dirty="0" smtClean="0">
                <a:latin typeface="+mn-ea"/>
              </a:rPr>
              <a:t>자</a:t>
            </a:r>
            <a:r>
              <a:rPr lang="en-US" altLang="ko-KR" sz="1000" dirty="0" smtClean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</a:t>
            </a:r>
            <a:r>
              <a:rPr lang="en-US" altLang="ko-KR" sz="1000" dirty="0">
                <a:latin typeface="+mn-ea"/>
              </a:rPr>
              <a:t>, </a:t>
            </a:r>
            <a:r>
              <a:rPr lang="ko-KR" altLang="en-US" sz="1000" dirty="0">
                <a:latin typeface="+mn-ea"/>
              </a:rPr>
              <a:t>전용면적 </a:t>
            </a:r>
            <a:r>
              <a:rPr lang="en-US" altLang="ko-KR" sz="1000" dirty="0">
                <a:latin typeface="+mn-ea"/>
              </a:rPr>
              <a:t>85㎡ </a:t>
            </a:r>
            <a:r>
              <a:rPr lang="ko-KR" altLang="en-US" sz="1000" dirty="0">
                <a:latin typeface="+mn-ea"/>
              </a:rPr>
              <a:t>이하 </a:t>
            </a:r>
            <a:r>
              <a:rPr lang="ko-KR" altLang="en-US" sz="1000" dirty="0" err="1">
                <a:latin typeface="+mn-ea"/>
              </a:rPr>
              <a:t>주택형에</a:t>
            </a:r>
            <a:r>
              <a:rPr lang="ko-KR" altLang="en-US" sz="1000" dirty="0">
                <a:latin typeface="+mn-ea"/>
              </a:rPr>
              <a:t> 한함</a:t>
            </a:r>
            <a:r>
              <a:rPr lang="en-US" altLang="ko-KR" sz="1000" dirty="0">
                <a:latin typeface="+mn-ea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000" dirty="0" smtClean="0">
                <a:latin typeface="+mn-ea"/>
              </a:rPr>
              <a:t>  ③ </a:t>
            </a:r>
            <a:r>
              <a:rPr lang="ko-KR" altLang="en-US" sz="1000" dirty="0">
                <a:latin typeface="+mn-ea"/>
              </a:rPr>
              <a:t>주택청약종합저축 </a:t>
            </a:r>
            <a:r>
              <a:rPr lang="en-US" altLang="ko-KR" sz="1000" dirty="0">
                <a:latin typeface="+mn-ea"/>
              </a:rPr>
              <a:t>: </a:t>
            </a:r>
            <a:r>
              <a:rPr lang="ko-KR" altLang="en-US" sz="1000" dirty="0">
                <a:latin typeface="+mn-ea"/>
              </a:rPr>
              <a:t>주택청약종합저축에 가입하여 </a:t>
            </a:r>
            <a:r>
              <a:rPr lang="en-US" altLang="ko-KR" sz="1000" dirty="0">
                <a:latin typeface="+mn-ea"/>
              </a:rPr>
              <a:t>6</a:t>
            </a:r>
            <a:r>
              <a:rPr lang="ko-KR" altLang="en-US" sz="1000" dirty="0">
                <a:latin typeface="+mn-ea"/>
              </a:rPr>
              <a:t>개월이 된 자 중 납입인정금액이 </a:t>
            </a:r>
            <a:r>
              <a:rPr lang="ko-KR" altLang="en-US" sz="1000" dirty="0" smtClean="0">
                <a:latin typeface="+mn-ea"/>
              </a:rPr>
              <a:t>청약예금</a:t>
            </a:r>
            <a:endParaRPr lang="en-US" altLang="ko-KR" sz="1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latin typeface="+mn-ea"/>
              </a:rPr>
              <a:t>                               </a:t>
            </a:r>
            <a:r>
              <a:rPr lang="ko-KR" altLang="en-US" sz="1000" dirty="0" smtClean="0">
                <a:latin typeface="+mn-ea"/>
              </a:rPr>
              <a:t>지역별</a:t>
            </a:r>
            <a:r>
              <a:rPr lang="en-US" altLang="ko-KR" sz="1000" dirty="0">
                <a:latin typeface="+mn-ea"/>
              </a:rPr>
              <a:t>·</a:t>
            </a:r>
            <a:r>
              <a:rPr lang="ko-KR" altLang="en-US" sz="1000" dirty="0" err="1">
                <a:latin typeface="+mn-ea"/>
              </a:rPr>
              <a:t>면적별</a:t>
            </a:r>
            <a:r>
              <a:rPr lang="ko-KR" altLang="en-US" sz="1000" dirty="0">
                <a:latin typeface="+mn-ea"/>
              </a:rPr>
              <a:t> 예치금액 이상인 </a:t>
            </a:r>
            <a:r>
              <a:rPr lang="ko-KR" altLang="en-US" sz="1000" dirty="0" smtClean="0">
                <a:latin typeface="+mn-ea"/>
              </a:rPr>
              <a:t>자</a:t>
            </a:r>
            <a:r>
              <a:rPr lang="en-US" altLang="ko-KR" sz="1000" dirty="0" smtClean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</a:t>
            </a:r>
            <a:r>
              <a:rPr lang="en-US" altLang="ko-KR" sz="1000" dirty="0">
                <a:latin typeface="+mn-ea"/>
              </a:rPr>
              <a:t>, </a:t>
            </a:r>
            <a:r>
              <a:rPr lang="ko-KR" altLang="en-US" sz="1000" dirty="0">
                <a:latin typeface="+mn-ea"/>
              </a:rPr>
              <a:t>신청 전에 가입은행 및 </a:t>
            </a:r>
            <a:r>
              <a:rPr lang="en-US" altLang="ko-KR" sz="1000" dirty="0">
                <a:latin typeface="+mn-ea"/>
              </a:rPr>
              <a:t>APT2YOU </a:t>
            </a:r>
            <a:r>
              <a:rPr lang="ko-KR" altLang="en-US" sz="1000" dirty="0" smtClean="0">
                <a:latin typeface="+mn-ea"/>
              </a:rPr>
              <a:t>홈페이지에서</a:t>
            </a:r>
            <a:endParaRPr lang="en-US" altLang="ko-KR" sz="1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latin typeface="+mn-ea"/>
              </a:rPr>
              <a:t>                              </a:t>
            </a:r>
            <a:r>
              <a:rPr lang="ko-KR" altLang="en-US" sz="1000" dirty="0" smtClean="0">
                <a:latin typeface="+mn-ea"/>
              </a:rPr>
              <a:t> </a:t>
            </a:r>
            <a:r>
              <a:rPr lang="ko-KR" altLang="en-US" sz="1000" dirty="0">
                <a:latin typeface="+mn-ea"/>
              </a:rPr>
              <a:t>공급받을 수 있는 주택면적을 해당 면적으로 선택하여야 함</a:t>
            </a:r>
            <a:r>
              <a:rPr lang="en-US" altLang="ko-KR" sz="1000" dirty="0" smtClean="0">
                <a:latin typeface="+mn-ea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000" dirty="0">
                <a:latin typeface="+mn-ea"/>
              </a:rPr>
              <a:t> </a:t>
            </a:r>
            <a:r>
              <a:rPr lang="en-US" altLang="ko-KR" sz="1000" dirty="0" smtClean="0">
                <a:latin typeface="+mn-ea"/>
              </a:rPr>
              <a:t>  ※ </a:t>
            </a:r>
            <a:r>
              <a:rPr lang="ko-KR" altLang="en-US" sz="1000" dirty="0" smtClean="0">
                <a:latin typeface="+mn-ea"/>
              </a:rPr>
              <a:t>단</a:t>
            </a:r>
            <a:r>
              <a:rPr lang="en-US" altLang="ko-KR" sz="1000" dirty="0" smtClean="0">
                <a:latin typeface="+mn-ea"/>
              </a:rPr>
              <a:t>, </a:t>
            </a:r>
            <a:r>
              <a:rPr lang="ko-KR" altLang="en-US" sz="1000" dirty="0" smtClean="0">
                <a:latin typeface="+mn-ea"/>
              </a:rPr>
              <a:t>장애인 국가유공자는 청약통장 없이 청약 가능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35881" y="6100857"/>
            <a:ext cx="16786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맑은 고딕" pitchFamily="50" charset="-127"/>
                <a:ea typeface="맑은 고딕" pitchFamily="50" charset="-127"/>
              </a:rPr>
              <a:t>□ 특별공급 청약통장</a:t>
            </a:r>
            <a:endParaRPr lang="ko-KR" altLang="en-US" sz="1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740" y="3164324"/>
            <a:ext cx="17331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맑은 고딕" pitchFamily="50" charset="-127"/>
                <a:ea typeface="맑은 고딕" pitchFamily="50" charset="-127"/>
              </a:rPr>
              <a:t>□ 기관추천 특별공급</a:t>
            </a:r>
            <a:endParaRPr lang="ko-KR" altLang="en-US" sz="1200" dirty="0"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20572"/>
              </p:ext>
            </p:extLst>
          </p:nvPr>
        </p:nvGraphicFramePr>
        <p:xfrm>
          <a:off x="239866" y="3596371"/>
          <a:ext cx="6320551" cy="2212031"/>
        </p:xfrm>
        <a:graphic>
          <a:graphicData uri="http://schemas.openxmlformats.org/drawingml/2006/table">
            <a:tbl>
              <a:tblPr firstRow="1" bandRow="1"/>
              <a:tblGrid>
                <a:gridCol w="485906"/>
                <a:gridCol w="763566"/>
                <a:gridCol w="1867654"/>
                <a:gridCol w="3203425"/>
              </a:tblGrid>
              <a:tr h="457366"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0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  <a:endParaRPr lang="en-US" altLang="ko-KR" sz="1000" b="1" i="0" u="none" strike="noStrike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0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해당기관</a:t>
                      </a:r>
                      <a:endParaRPr lang="en-US" altLang="ko-KR" sz="1000" b="1" i="0" u="none" strike="noStrike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0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비고</a:t>
                      </a:r>
                      <a:endParaRPr lang="en-US" altLang="ko-KR" sz="1000" b="1" i="0" u="none" strike="noStrike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</a:tr>
              <a:tr h="257149">
                <a:tc rowSpan="4"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000" b="1" i="0" u="none" strike="noStrik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기관</a:t>
                      </a:r>
                      <a:endParaRPr lang="en-US" altLang="ko-KR" sz="1000" b="1" i="0" u="none" strike="noStrike" baseline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fontAlgn="ctr"/>
                      <a:r>
                        <a:rPr lang="ko-KR" altLang="en-US" sz="1000" b="1" i="0" u="none" strike="noStrik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추천</a:t>
                      </a:r>
                      <a:endParaRPr lang="en-US" altLang="ko-KR" sz="1000" b="1" i="0" u="none" strike="noStrike" baseline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000" b="1" i="0" u="none" strike="noStrik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국가유공자</a:t>
                      </a:r>
                      <a:endParaRPr lang="en-US" altLang="ko-KR" sz="1000" b="1" i="0" u="none" strike="noStrike" baseline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0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서울남부보훈지청 </a:t>
                      </a:r>
                      <a:r>
                        <a:rPr lang="ko-KR" altLang="en-US" sz="1000" b="1" i="0" u="none" strike="noStrike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복지과</a:t>
                      </a:r>
                      <a:endParaRPr lang="en-US" altLang="ko-KR" sz="1000" b="1" i="0" u="none" strike="noStrike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0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청약통장 가입조건 대상</a:t>
                      </a:r>
                      <a:r>
                        <a:rPr lang="ko-KR" altLang="en-US" sz="1000" b="1" i="0" u="none" strike="noStrik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자 아님</a:t>
                      </a:r>
                      <a:endParaRPr lang="en-US" altLang="ko-KR" sz="1000" b="1" i="0" u="none" strike="noStrike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499172"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000" b="1" i="0" u="none" strike="noStrike" baseline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장기복무</a:t>
                      </a:r>
                      <a:endParaRPr lang="en-US" altLang="ko-KR" sz="1000" b="1" i="0" u="none" strike="noStrike" baseline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fontAlgn="ctr"/>
                      <a:r>
                        <a:rPr lang="ko-KR" altLang="en-US" sz="1000" b="1" i="0" u="none" strike="noStrik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현역군인</a:t>
                      </a:r>
                      <a:endParaRPr lang="en-US" altLang="ko-KR" sz="1000" b="1" i="0" u="none" strike="noStrike" baseline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국군복지단</a:t>
                      </a:r>
                      <a:r>
                        <a:rPr lang="ko-KR" altLang="en-US" sz="10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복지사업운영과</a:t>
                      </a:r>
                      <a:endParaRPr lang="en-US" altLang="ko-KR" sz="1000" b="1" i="0" u="none" strike="noStrike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입주자 저축에 가입하여 해당요건을 갖춘 분</a:t>
                      </a:r>
                      <a:endParaRPr lang="en-US" altLang="ko-KR" sz="1000" b="1" i="0" u="none" strike="noStrike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499172"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000" b="1" i="0" u="none" strike="noStrike" baseline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장애인</a:t>
                      </a:r>
                      <a:endParaRPr lang="en-US" altLang="ko-KR" sz="1000" b="1" i="0" u="none" strike="noStrike" baseline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서울시청</a:t>
                      </a:r>
                      <a:r>
                        <a:rPr lang="en-US" altLang="ko-KR" sz="10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0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인천시청</a:t>
                      </a:r>
                      <a:r>
                        <a:rPr lang="en-US" altLang="ko-KR" sz="10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0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경기도청</a:t>
                      </a:r>
                      <a:endParaRPr lang="en-US" altLang="ko-KR" sz="1000" b="1" i="0" u="none" strike="noStrike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fontAlgn="ctr"/>
                      <a:r>
                        <a:rPr lang="ko-KR" altLang="en-US" sz="1000" b="1" i="0" u="none" strike="noStrike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장애인복지과</a:t>
                      </a:r>
                      <a:endParaRPr lang="en-US" altLang="ko-KR" sz="1000" b="1" i="0" u="none" strike="noStrike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청약통장 가입조건 대상</a:t>
                      </a:r>
                      <a:r>
                        <a:rPr lang="ko-KR" altLang="en-US" sz="1000" b="1" i="0" u="none" strike="noStrik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자 아님</a:t>
                      </a:r>
                      <a:endParaRPr lang="en-US" altLang="ko-KR" sz="1000" b="1" i="0" u="none" strike="noStrike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499172"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000" b="1" i="0" u="none" strike="noStrike" baseline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중소기업</a:t>
                      </a:r>
                      <a:endParaRPr lang="en-US" altLang="ko-KR" sz="1000" b="1" i="0" u="none" strike="noStrike" baseline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fontAlgn="ctr"/>
                      <a:r>
                        <a:rPr lang="ko-KR" altLang="en-US" sz="1000" b="1" i="0" u="none" strike="noStrike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종사자</a:t>
                      </a:r>
                      <a:endParaRPr lang="en-US" altLang="ko-KR" sz="1000" b="1" i="0" u="none" strike="noStrike" baseline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서울중소기업청 기업환경개선과</a:t>
                      </a:r>
                      <a:endParaRPr lang="en-US" altLang="ko-KR" sz="1000" b="1" i="0" u="none" strike="noStrike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입주자 저축에 가입하여 해당요건을 갖춘 분</a:t>
                      </a:r>
                      <a:endParaRPr lang="en-US" altLang="ko-KR" sz="1000" b="1" i="0" u="none" strike="noStrike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847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0338" y="1384795"/>
            <a:ext cx="22493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맑은 고딕" pitchFamily="50" charset="-127"/>
                <a:ea typeface="맑은 고딕" pitchFamily="50" charset="-127"/>
              </a:rPr>
              <a:t>□ 특별공급 </a:t>
            </a:r>
            <a:r>
              <a:rPr lang="ko-KR" altLang="en-US" sz="1200" dirty="0" err="1" smtClean="0">
                <a:latin typeface="맑은 고딕" pitchFamily="50" charset="-127"/>
                <a:ea typeface="맑은 고딕" pitchFamily="50" charset="-127"/>
              </a:rPr>
              <a:t>신청시</a:t>
            </a:r>
            <a:r>
              <a:rPr lang="ko-KR" altLang="en-US" sz="1200" dirty="0" smtClean="0">
                <a:latin typeface="맑은 고딕" pitchFamily="50" charset="-127"/>
                <a:ea typeface="맑은 고딕" pitchFamily="50" charset="-127"/>
              </a:rPr>
              <a:t> 필요 서류</a:t>
            </a:r>
            <a:endParaRPr lang="ko-KR" altLang="en-US" sz="1200" dirty="0"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145378"/>
              </p:ext>
            </p:extLst>
          </p:nvPr>
        </p:nvGraphicFramePr>
        <p:xfrm>
          <a:off x="150676" y="1713628"/>
          <a:ext cx="6556648" cy="3059727"/>
        </p:xfrm>
        <a:graphic>
          <a:graphicData uri="http://schemas.openxmlformats.org/drawingml/2006/table">
            <a:tbl>
              <a:tblPr firstRow="1" bandRow="1"/>
              <a:tblGrid>
                <a:gridCol w="648072"/>
                <a:gridCol w="720080"/>
                <a:gridCol w="5188496"/>
              </a:tblGrid>
              <a:tr h="327601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000" b="1" i="0" u="none" strike="noStrike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구분</a:t>
                      </a:r>
                      <a:endParaRPr lang="en-US" altLang="ko-KR" sz="1000" b="1" i="0" u="none" strike="noStrike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중앙세고딕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000" b="1" i="0" u="none" strike="noStrike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구비 서류</a:t>
                      </a:r>
                      <a:endParaRPr lang="en-US" altLang="ko-KR" sz="1000" b="1" i="0" u="none" strike="noStrike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6862">
                <a:tc row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000" b="0" i="0" u="none" strike="noStrike" baseline="0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본인</a:t>
                      </a:r>
                      <a:endParaRPr lang="en-US" altLang="ko-KR" sz="1000" b="0" i="0" u="none" strike="noStrike" baseline="0" dirty="0" smtClean="0">
                        <a:solidFill>
                          <a:schemeClr val="tx1"/>
                        </a:solidFill>
                        <a:latin typeface="맑은 고딕"/>
                        <a:ea typeface="맑은 고딕" pitchFamily="50" charset="-127"/>
                      </a:endParaRPr>
                    </a:p>
                    <a:p>
                      <a:pPr algn="ctr" fontAlgn="ctr"/>
                      <a:r>
                        <a:rPr lang="ko-KR" altLang="en-US" sz="1000" b="0" i="0" u="none" strike="noStrike" baseline="0" dirty="0" err="1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신청시</a:t>
                      </a:r>
                      <a:endParaRPr lang="en-US" altLang="ko-KR" sz="1000" b="0" i="0" u="none" strike="noStrike" baseline="0" dirty="0" smtClean="0">
                        <a:solidFill>
                          <a:schemeClr val="tx1"/>
                        </a:solidFill>
                        <a:latin typeface="맑은 고딕"/>
                        <a:ea typeface="맑은 고딕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중앙세고딕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000" b="0" i="0" u="none" strike="noStrike" baseline="0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공통</a:t>
                      </a:r>
                      <a:endParaRPr lang="en-US" altLang="ko-KR" sz="1000" b="0" i="0" u="none" strike="noStrike" baseline="0" dirty="0" smtClean="0">
                        <a:solidFill>
                          <a:schemeClr val="tx1"/>
                        </a:solidFill>
                        <a:latin typeface="맑은 고딕"/>
                        <a:ea typeface="맑은 고딕" pitchFamily="50" charset="-127"/>
                      </a:endParaRPr>
                    </a:p>
                    <a:p>
                      <a:pPr algn="ctr" fontAlgn="ctr"/>
                      <a:r>
                        <a:rPr lang="ko-KR" altLang="en-US" sz="1000" b="0" i="0" u="none" strike="noStrike" baseline="0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사항</a:t>
                      </a:r>
                      <a:endParaRPr lang="en-US" altLang="ko-KR" sz="1000" b="0" i="0" u="none" strike="noStrike" baseline="0" dirty="0" smtClean="0">
                        <a:solidFill>
                          <a:schemeClr val="tx1"/>
                        </a:solidFill>
                        <a:latin typeface="맑은 고딕"/>
                        <a:ea typeface="맑은 고딕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  -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특별공급 신청서 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견본주택 비치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)</a:t>
                      </a:r>
                      <a:endParaRPr lang="en-US" altLang="ko-KR" sz="1000" b="0" i="0" u="none" strike="noStrike" baseline="0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  <a:p>
                      <a:pPr algn="l" fontAlgn="ctr"/>
                      <a:r>
                        <a:rPr lang="en-US" altLang="ko-KR" sz="10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  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-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무주택 서약서 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견본주택 비치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)</a:t>
                      </a:r>
                    </a:p>
                    <a:p>
                      <a:pPr algn="l" fontAlgn="ctr"/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  -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인감증명서 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: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주택공급신청용</a:t>
                      </a:r>
                      <a:r>
                        <a:rPr lang="en-US" altLang="ko-KR" sz="10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      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-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인감도장</a:t>
                      </a:r>
                      <a:endParaRPr lang="en-US" altLang="ko-KR" sz="1000" b="0" i="0" u="none" strike="noStrike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  <a:p>
                      <a:pPr algn="l" fontAlgn="ctr"/>
                      <a:r>
                        <a:rPr lang="en-US" altLang="ko-KR" sz="10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  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-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주민등록증 또는 운전면허</a:t>
                      </a:r>
                      <a:endParaRPr lang="en-US" altLang="ko-KR" sz="1000" b="0" i="0" u="none" strike="noStrike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  <a:p>
                      <a:pPr algn="l" fontAlgn="ctr"/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  -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주민등록등본 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: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배우자 분리 세대인 경우 배우자 주민등록등본</a:t>
                      </a:r>
                      <a:r>
                        <a:rPr lang="ko-KR" altLang="en-US" sz="10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 추가 제출</a:t>
                      </a:r>
                      <a:endParaRPr lang="en-US" altLang="ko-KR" sz="1000" b="0" i="0" u="none" strike="noStrike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  <a:p>
                      <a:pPr algn="l" fontAlgn="ctr"/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  -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주민등록초본</a:t>
                      </a:r>
                      <a:r>
                        <a:rPr lang="en-US" altLang="ko-KR" sz="10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      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-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가족관계증명서</a:t>
                      </a:r>
                      <a:endParaRPr lang="en-US" altLang="ko-KR" sz="1000" b="0" i="0" u="none" strike="noStrike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  <a:p>
                      <a:pPr algn="l" fontAlgn="ctr"/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  -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청약통장순위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가입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)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확인서</a:t>
                      </a:r>
                      <a:r>
                        <a:rPr lang="en-US" altLang="ko-KR" sz="10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 :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중소기업종사자 및 경제자유구역 특별공급 신청자 만</a:t>
                      </a:r>
                      <a:endParaRPr lang="en-US" altLang="ko-KR" sz="1000" b="0" i="0" u="none" strike="noStrike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  <a:p>
                      <a:pPr algn="l" fontAlgn="ctr"/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  -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해당기관 추천서 또는 인정서 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: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기관추천 특별공급 신청자</a:t>
                      </a:r>
                      <a:endParaRPr lang="en-US" altLang="ko-KR" sz="1000" b="0" i="0" u="none" strike="noStrike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361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중소기업</a:t>
                      </a:r>
                      <a:endParaRPr lang="en-US" altLang="ko-KR" sz="1000" b="0" i="0" u="none" strike="noStrike" dirty="0" smtClean="0">
                        <a:solidFill>
                          <a:schemeClr val="tx1"/>
                        </a:solidFill>
                        <a:latin typeface="맑은 고딕"/>
                        <a:ea typeface="맑은 고딕" pitchFamily="50" charset="-127"/>
                      </a:endParaRPr>
                    </a:p>
                    <a:p>
                      <a:pPr algn="ctr" fontAlgn="ctr"/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종사자</a:t>
                      </a:r>
                      <a:endParaRPr lang="en-US" altLang="ko-KR" sz="1000" b="0" i="0" u="none" strike="noStrike" dirty="0" smtClean="0">
                        <a:solidFill>
                          <a:schemeClr val="tx1"/>
                        </a:solidFill>
                        <a:latin typeface="맑은 고딕"/>
                        <a:ea typeface="맑은 고딕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  -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재직증명서 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000" b="0" i="0" u="none" strike="noStrike" dirty="0" err="1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입사년도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 표기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0164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baseline="0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대리인</a:t>
                      </a:r>
                      <a:endParaRPr lang="en-US" altLang="ko-KR" sz="1000" b="0" i="0" u="none" strike="noStrike" baseline="0" dirty="0" smtClean="0">
                        <a:solidFill>
                          <a:schemeClr val="tx1"/>
                        </a:solidFill>
                        <a:latin typeface="맑은 고딕"/>
                        <a:ea typeface="맑은 고딕" pitchFamily="50" charset="-127"/>
                      </a:endParaRPr>
                    </a:p>
                    <a:p>
                      <a:pPr algn="ctr" fontAlgn="ctr"/>
                      <a:r>
                        <a:rPr lang="ko-KR" altLang="en-US" sz="1000" b="0" i="0" u="none" strike="noStrike" baseline="0" dirty="0" err="1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신청시</a:t>
                      </a:r>
                      <a:endParaRPr lang="en-US" altLang="ko-KR" sz="1000" b="0" i="0" u="none" strike="noStrike" baseline="0" dirty="0" smtClean="0">
                        <a:solidFill>
                          <a:schemeClr val="tx1"/>
                        </a:solidFill>
                        <a:latin typeface="맑은 고딕"/>
                        <a:ea typeface="맑은 고딕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  -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인감증명서 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청약자 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: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주택공급신청 위임용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)</a:t>
                      </a:r>
                      <a:r>
                        <a:rPr lang="en-US" altLang="ko-KR" sz="1000" b="0" i="0" u="none" strike="noStrike" baseline="0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   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 -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인감도장</a:t>
                      </a:r>
                      <a:r>
                        <a:rPr lang="ko-KR" altLang="en-US" sz="1000" b="0" i="0" u="none" strike="noStrike" baseline="0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 </a:t>
                      </a:r>
                      <a:r>
                        <a:rPr lang="en-US" altLang="ko-KR" sz="1000" b="0" i="0" u="none" strike="noStrike" baseline="0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000" b="0" i="0" u="none" strike="noStrike" baseline="0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청약자</a:t>
                      </a:r>
                      <a:r>
                        <a:rPr lang="en-US" altLang="ko-KR" sz="1000" b="0" i="0" u="none" strike="noStrike" baseline="0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)</a:t>
                      </a:r>
                      <a:endParaRPr lang="en-US" altLang="ko-KR" sz="1000" b="0" i="0" u="none" strike="noStrike" dirty="0" smtClean="0">
                        <a:solidFill>
                          <a:schemeClr val="tx1"/>
                        </a:solidFill>
                        <a:latin typeface="맑은 고딕"/>
                        <a:ea typeface="맑은 고딕" pitchFamily="50" charset="-127"/>
                      </a:endParaRPr>
                    </a:p>
                    <a:p>
                      <a:pPr algn="l" fontAlgn="ctr"/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  -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위임장 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견본주택 비치 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: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청약자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)</a:t>
                      </a:r>
                      <a:r>
                        <a:rPr lang="en-US" altLang="ko-KR" sz="1000" b="0" i="0" u="none" strike="noStrike" baseline="0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  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-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주민등록증 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대리 신청인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)</a:t>
                      </a:r>
                      <a:r>
                        <a:rPr lang="en-US" altLang="ko-KR" sz="1000" b="0" i="0" u="none" strike="noStrike" baseline="0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  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- 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도장 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대리 신청인</a:t>
                      </a:r>
                      <a:r>
                        <a:rPr lang="en-US" altLang="ko-KR" sz="1000" b="0" i="0" u="none" strike="noStrike" dirty="0" smtClean="0">
                          <a:solidFill>
                            <a:schemeClr val="tx1"/>
                          </a:solidFill>
                          <a:latin typeface="맑은 고딕"/>
                          <a:ea typeface="맑은 고딕" pitchFamily="50" charset="-127"/>
                        </a:rPr>
                        <a:t>)</a:t>
                      </a:r>
                      <a:endParaRPr lang="en-US" altLang="ko-KR" sz="1000" b="0" i="0" u="none" strike="noStrike" dirty="0">
                        <a:solidFill>
                          <a:schemeClr val="tx1"/>
                        </a:solidFill>
                        <a:latin typeface="맑은 고딕"/>
                        <a:ea typeface="맑은 고딕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2531" y="4828153"/>
            <a:ext cx="652133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latin typeface="+mn-ea"/>
              </a:rPr>
              <a:t>※ </a:t>
            </a:r>
            <a:r>
              <a:rPr lang="ko-KR" altLang="en-US" sz="900" dirty="0">
                <a:latin typeface="+mn-ea"/>
              </a:rPr>
              <a:t>상기 </a:t>
            </a:r>
            <a:r>
              <a:rPr lang="ko-KR" altLang="en-US" sz="900" dirty="0" err="1">
                <a:latin typeface="+mn-ea"/>
              </a:rPr>
              <a:t>제증명</a:t>
            </a:r>
            <a:r>
              <a:rPr lang="ko-KR" altLang="en-US" sz="900" dirty="0">
                <a:latin typeface="+mn-ea"/>
              </a:rPr>
              <a:t> 서류는 최초 입주자모집공고일</a:t>
            </a:r>
            <a:r>
              <a:rPr lang="en-US" altLang="ko-KR" sz="900" dirty="0">
                <a:latin typeface="+mn-ea"/>
              </a:rPr>
              <a:t>(</a:t>
            </a:r>
            <a:r>
              <a:rPr lang="en-US" altLang="ko-KR" sz="900" dirty="0" smtClean="0">
                <a:latin typeface="+mn-ea"/>
              </a:rPr>
              <a:t>2016.09.22) </a:t>
            </a:r>
            <a:r>
              <a:rPr lang="ko-KR" altLang="en-US" sz="900" dirty="0">
                <a:latin typeface="+mn-ea"/>
              </a:rPr>
              <a:t>이후 </a:t>
            </a:r>
            <a:r>
              <a:rPr lang="ko-KR" altLang="en-US" sz="900" dirty="0" err="1">
                <a:latin typeface="+mn-ea"/>
              </a:rPr>
              <a:t>발행분에</a:t>
            </a:r>
            <a:r>
              <a:rPr lang="ko-KR" altLang="en-US" sz="900" dirty="0">
                <a:latin typeface="+mn-ea"/>
              </a:rPr>
              <a:t> 한하며</a:t>
            </a:r>
            <a:r>
              <a:rPr lang="en-US" altLang="ko-KR" sz="900" dirty="0">
                <a:latin typeface="+mn-ea"/>
              </a:rPr>
              <a:t>, </a:t>
            </a:r>
            <a:r>
              <a:rPr lang="ko-KR" altLang="en-US" sz="900" dirty="0">
                <a:latin typeface="+mn-ea"/>
              </a:rPr>
              <a:t>상기 구비 사항이 </a:t>
            </a:r>
            <a:r>
              <a:rPr lang="ko-KR" altLang="en-US" sz="900" dirty="0" smtClean="0">
                <a:latin typeface="+mn-ea"/>
              </a:rPr>
              <a:t>완비된</a:t>
            </a:r>
            <a:r>
              <a:rPr lang="en-US" altLang="ko-KR" sz="900" dirty="0">
                <a:latin typeface="+mn-ea"/>
              </a:rPr>
              <a:t> </a:t>
            </a:r>
            <a:r>
              <a:rPr lang="ko-KR" altLang="en-US" sz="900" dirty="0" smtClean="0">
                <a:latin typeface="+mn-ea"/>
              </a:rPr>
              <a:t>경우에 한하여</a:t>
            </a:r>
            <a:endParaRPr lang="en-US" altLang="ko-KR" sz="900" dirty="0" smtClean="0">
              <a:latin typeface="+mn-ea"/>
            </a:endParaRPr>
          </a:p>
          <a:p>
            <a:r>
              <a:rPr lang="en-US" altLang="ko-KR" sz="900" dirty="0">
                <a:latin typeface="+mn-ea"/>
              </a:rPr>
              <a:t> </a:t>
            </a:r>
            <a:r>
              <a:rPr lang="en-US" altLang="ko-KR" sz="900" dirty="0" smtClean="0">
                <a:latin typeface="+mn-ea"/>
              </a:rPr>
              <a:t>  </a:t>
            </a:r>
            <a:r>
              <a:rPr lang="ko-KR" altLang="en-US" sz="900" dirty="0" smtClean="0">
                <a:latin typeface="+mn-ea"/>
              </a:rPr>
              <a:t>접수함</a:t>
            </a:r>
            <a:r>
              <a:rPr lang="en-US" altLang="ko-KR" sz="900" dirty="0">
                <a:latin typeface="+mn-ea"/>
              </a:rPr>
              <a:t>.</a:t>
            </a:r>
          </a:p>
          <a:p>
            <a:r>
              <a:rPr lang="en-US" altLang="ko-KR" sz="900" dirty="0">
                <a:latin typeface="+mn-ea"/>
              </a:rPr>
              <a:t>※ </a:t>
            </a:r>
            <a:r>
              <a:rPr lang="ko-KR" altLang="en-US" sz="900" dirty="0">
                <a:latin typeface="+mn-ea"/>
              </a:rPr>
              <a:t>신청자의 착오로 인하여 잘못 접수된 </a:t>
            </a:r>
            <a:r>
              <a:rPr lang="ko-KR" altLang="en-US" sz="900" dirty="0" err="1">
                <a:latin typeface="+mn-ea"/>
              </a:rPr>
              <a:t>청약신청분의</a:t>
            </a:r>
            <a:r>
              <a:rPr lang="ko-KR" altLang="en-US" sz="900" dirty="0">
                <a:latin typeface="+mn-ea"/>
              </a:rPr>
              <a:t> 당첨으로 인한 당첨취소 및 부적격 결과는 </a:t>
            </a:r>
            <a:r>
              <a:rPr lang="ko-KR" altLang="en-US" sz="900" dirty="0" smtClean="0">
                <a:latin typeface="+mn-ea"/>
              </a:rPr>
              <a:t>신청자</a:t>
            </a:r>
            <a:r>
              <a:rPr lang="en-US" altLang="ko-KR" sz="900" dirty="0">
                <a:latin typeface="+mn-ea"/>
              </a:rPr>
              <a:t> </a:t>
            </a:r>
            <a:r>
              <a:rPr lang="ko-KR" altLang="en-US" sz="900" dirty="0" smtClean="0">
                <a:latin typeface="+mn-ea"/>
              </a:rPr>
              <a:t>본인의 </a:t>
            </a:r>
            <a:r>
              <a:rPr lang="ko-KR" altLang="en-US" sz="900" dirty="0">
                <a:latin typeface="+mn-ea"/>
              </a:rPr>
              <a:t>책임임</a:t>
            </a:r>
            <a:r>
              <a:rPr lang="en-US" altLang="ko-KR" sz="900" dirty="0">
                <a:latin typeface="+mn-ea"/>
              </a:rPr>
              <a:t>.</a:t>
            </a:r>
          </a:p>
          <a:p>
            <a:r>
              <a:rPr lang="en-US" altLang="ko-KR" sz="900" dirty="0">
                <a:latin typeface="+mn-ea"/>
              </a:rPr>
              <a:t>※ </a:t>
            </a:r>
            <a:r>
              <a:rPr lang="ko-KR" altLang="en-US" sz="900" dirty="0" err="1">
                <a:latin typeface="+mn-ea"/>
              </a:rPr>
              <a:t>주민등록표</a:t>
            </a:r>
            <a:r>
              <a:rPr lang="ko-KR" altLang="en-US" sz="900" dirty="0">
                <a:latin typeface="+mn-ea"/>
              </a:rPr>
              <a:t> 등</a:t>
            </a:r>
            <a:r>
              <a:rPr lang="en-US" altLang="ko-KR" sz="900" dirty="0">
                <a:latin typeface="+mn-ea"/>
              </a:rPr>
              <a:t>·</a:t>
            </a:r>
            <a:r>
              <a:rPr lang="ko-KR" altLang="en-US" sz="900" dirty="0">
                <a:latin typeface="+mn-ea"/>
              </a:rPr>
              <a:t>초본 발급 시“세대주 성명 및 관계”</a:t>
            </a:r>
            <a:r>
              <a:rPr lang="ko-KR" altLang="en-US" sz="900" dirty="0" err="1">
                <a:latin typeface="+mn-ea"/>
              </a:rPr>
              <a:t>를</a:t>
            </a:r>
            <a:r>
              <a:rPr lang="ko-KR" altLang="en-US" sz="900" dirty="0">
                <a:latin typeface="+mn-ea"/>
              </a:rPr>
              <a:t> 생략하여 발급하고 있으니 세대주 기간 </a:t>
            </a:r>
            <a:r>
              <a:rPr lang="ko-KR" altLang="en-US" sz="900" dirty="0" smtClean="0">
                <a:latin typeface="+mn-ea"/>
              </a:rPr>
              <a:t>산정</a:t>
            </a:r>
            <a:r>
              <a:rPr lang="en-US" altLang="ko-KR" sz="900" dirty="0" smtClean="0">
                <a:latin typeface="+mn-ea"/>
              </a:rPr>
              <a:t>, </a:t>
            </a:r>
            <a:r>
              <a:rPr lang="ko-KR" altLang="en-US" sz="900" dirty="0" smtClean="0">
                <a:latin typeface="+mn-ea"/>
              </a:rPr>
              <a:t>배우자 관계 확인 등이</a:t>
            </a:r>
            <a:endParaRPr lang="en-US" altLang="ko-KR" sz="900" dirty="0" smtClean="0">
              <a:latin typeface="+mn-ea"/>
            </a:endParaRPr>
          </a:p>
          <a:p>
            <a:r>
              <a:rPr lang="en-US" altLang="ko-KR" sz="900" dirty="0">
                <a:latin typeface="+mn-ea"/>
              </a:rPr>
              <a:t> </a:t>
            </a:r>
            <a:r>
              <a:rPr lang="en-US" altLang="ko-KR" sz="900" dirty="0" smtClean="0">
                <a:latin typeface="+mn-ea"/>
              </a:rPr>
              <a:t>  </a:t>
            </a:r>
            <a:r>
              <a:rPr lang="ko-KR" altLang="en-US" sz="900" dirty="0" smtClean="0">
                <a:latin typeface="+mn-ea"/>
              </a:rPr>
              <a:t>필요한 경우 반드시“세대주성명 및 관계에 대한 표기를 요청하여 발급받으시기 바랍니다</a:t>
            </a:r>
            <a:r>
              <a:rPr lang="en-US" altLang="ko-KR" sz="900" dirty="0" smtClean="0">
                <a:latin typeface="+mn-ea"/>
              </a:rPr>
              <a:t>.</a:t>
            </a:r>
            <a:endParaRPr lang="ko-KR" altLang="en-US" sz="900" dirty="0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891" y="5768243"/>
            <a:ext cx="13708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□ 견본주택 안내</a:t>
            </a:r>
            <a:endParaRPr lang="ko-KR" altLang="en-US" sz="1200" dirty="0"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531" y="6056275"/>
            <a:ext cx="655664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>
                <a:latin typeface="+mn-ea"/>
              </a:rPr>
              <a:t>전화번호 </a:t>
            </a:r>
            <a:r>
              <a:rPr lang="en-US" altLang="ko-KR" sz="1200" b="1" dirty="0" smtClean="0">
                <a:latin typeface="+mn-ea"/>
              </a:rPr>
              <a:t>: 02) 802-4500</a:t>
            </a:r>
          </a:p>
          <a:p>
            <a:r>
              <a:rPr lang="ko-KR" altLang="en-US" sz="1200" b="1" dirty="0" smtClean="0">
                <a:latin typeface="+mn-ea"/>
              </a:rPr>
              <a:t>위      치 </a:t>
            </a:r>
            <a:r>
              <a:rPr lang="en-US" altLang="ko-KR" sz="1200" b="1" dirty="0" smtClean="0">
                <a:latin typeface="+mn-ea"/>
              </a:rPr>
              <a:t>: </a:t>
            </a:r>
            <a:r>
              <a:rPr lang="ko-KR" altLang="en-US" sz="1200" b="1" dirty="0" smtClean="0">
                <a:latin typeface="+mn-ea"/>
              </a:rPr>
              <a:t>서울시 금천구 시흥동 </a:t>
            </a:r>
            <a:r>
              <a:rPr lang="en-US" altLang="ko-KR" sz="1200" b="1" dirty="0" smtClean="0">
                <a:latin typeface="+mn-ea"/>
              </a:rPr>
              <a:t>903-15</a:t>
            </a:r>
          </a:p>
          <a:p>
            <a:r>
              <a:rPr lang="ko-KR" altLang="en-US" sz="1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rPr>
              <a:t>특별공급 관련 자세한 내용은 입주자모집공고를 참고 하시기 바랍니다</a:t>
            </a:r>
            <a:r>
              <a:rPr lang="en-US" altLang="ko-KR" sz="1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rPr>
              <a:t>.</a:t>
            </a:r>
            <a:endParaRPr lang="ko-KR" altLang="en-US" sz="1200" b="1" dirty="0">
              <a:solidFill>
                <a:schemeClr val="tx2">
                  <a:lumMod val="60000"/>
                  <a:lumOff val="40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0648" y="704528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>
                <a:solidFill>
                  <a:srgbClr val="5C4738"/>
                </a:solidFill>
                <a:latin typeface="+mn-ea"/>
              </a:rPr>
              <a:t>기관추천 안내문 </a:t>
            </a:r>
            <a:r>
              <a:rPr lang="en-US" altLang="ko-KR" sz="2400" b="1" dirty="0" smtClean="0">
                <a:solidFill>
                  <a:srgbClr val="5C4738"/>
                </a:solidFill>
                <a:latin typeface="+mn-ea"/>
              </a:rPr>
              <a:t>Ⅱ</a:t>
            </a:r>
            <a:endParaRPr lang="ko-KR" altLang="en-US" sz="2400" b="1" dirty="0">
              <a:solidFill>
                <a:srgbClr val="5C4738"/>
              </a:solidFill>
              <a:latin typeface="+mn-ea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260648" y="1208584"/>
            <a:ext cx="6264696" cy="0"/>
          </a:xfrm>
          <a:prstGeom prst="line">
            <a:avLst/>
          </a:prstGeom>
          <a:ln>
            <a:solidFill>
              <a:srgbClr val="5C47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4" descr="E:\용인 한숲시티\기본\00.e편한세상 용인한숲시티 로고\bi_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144" y="230562"/>
            <a:ext cx="853440" cy="47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63" y="6866038"/>
            <a:ext cx="3200073" cy="2850374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4"/>
          <a:srcRect l="6888" t="4320" r="6888"/>
          <a:stretch/>
        </p:blipFill>
        <p:spPr>
          <a:xfrm>
            <a:off x="3401682" y="6742081"/>
            <a:ext cx="3407965" cy="1447999"/>
          </a:xfrm>
          <a:prstGeom prst="rect">
            <a:avLst/>
          </a:prstGeom>
        </p:spPr>
      </p:pic>
      <p:grpSp>
        <p:nvGrpSpPr>
          <p:cNvPr id="18" name="그룹 17"/>
          <p:cNvGrpSpPr/>
          <p:nvPr/>
        </p:nvGrpSpPr>
        <p:grpSpPr>
          <a:xfrm>
            <a:off x="3425022" y="8174158"/>
            <a:ext cx="3369568" cy="1656184"/>
            <a:chOff x="3425022" y="8174158"/>
            <a:chExt cx="3369568" cy="1656184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5"/>
            <a:srcRect l="14149" t="7805" r="13801" b="13517"/>
            <a:stretch/>
          </p:blipFill>
          <p:spPr>
            <a:xfrm>
              <a:off x="3425022" y="8174158"/>
              <a:ext cx="3369568" cy="1656184"/>
            </a:xfrm>
            <a:prstGeom prst="rect">
              <a:avLst/>
            </a:prstGeom>
          </p:spPr>
        </p:pic>
        <p:pic>
          <p:nvPicPr>
            <p:cNvPr id="15" name="그림 14"/>
            <p:cNvPicPr>
              <a:picLocks noChangeAspect="1"/>
            </p:cNvPicPr>
            <p:nvPr/>
          </p:nvPicPr>
          <p:blipFill rotWithShape="1">
            <a:blip r:embed="rId6"/>
            <a:srcRect l="6915" t="11113" r="5557" b="22325"/>
            <a:stretch/>
          </p:blipFill>
          <p:spPr>
            <a:xfrm>
              <a:off x="3585716" y="9089562"/>
              <a:ext cx="3053928" cy="72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4233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1710" t="880"/>
          <a:stretch/>
        </p:blipFill>
        <p:spPr>
          <a:xfrm>
            <a:off x="76184" y="704528"/>
            <a:ext cx="6705631" cy="854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41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</TotalTime>
  <Words>659</Words>
  <Application>Microsoft Office PowerPoint</Application>
  <PresentationFormat>A4 용지(210x297mm)</PresentationFormat>
  <Paragraphs>156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7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yun</cp:lastModifiedBy>
  <cp:revision>95</cp:revision>
  <cp:lastPrinted>2016-09-13T06:05:34Z</cp:lastPrinted>
  <dcterms:created xsi:type="dcterms:W3CDTF">2015-09-25T04:54:18Z</dcterms:created>
  <dcterms:modified xsi:type="dcterms:W3CDTF">2016-09-19T06:26:55Z</dcterms:modified>
</cp:coreProperties>
</file>