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906000" type="A4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  <a:srgbClr val="33CC33"/>
    <a:srgbClr val="0066FF"/>
    <a:srgbClr val="CC00FF"/>
    <a:srgbClr val="FF99FF"/>
    <a:srgbClr val="99FF66"/>
    <a:srgbClr val="9900CC"/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82" d="100"/>
          <a:sy n="82" d="100"/>
        </p:scale>
        <p:origin x="-1398" y="-12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49585-261C-4909-8CA2-91315650F7B2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7D28-2233-4AF3-9BF8-9A33D876C22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1946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49585-261C-4909-8CA2-91315650F7B2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7D28-2233-4AF3-9BF8-9A33D876C22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5988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49585-261C-4909-8CA2-91315650F7B2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7D28-2233-4AF3-9BF8-9A33D876C22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0521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49585-261C-4909-8CA2-91315650F7B2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7D28-2233-4AF3-9BF8-9A33D876C22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6601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49585-261C-4909-8CA2-91315650F7B2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7D28-2233-4AF3-9BF8-9A33D876C22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5236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49585-261C-4909-8CA2-91315650F7B2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7D28-2233-4AF3-9BF8-9A33D876C22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192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49585-261C-4909-8CA2-91315650F7B2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7D28-2233-4AF3-9BF8-9A33D876C22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0840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49585-261C-4909-8CA2-91315650F7B2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7D28-2233-4AF3-9BF8-9A33D876C22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845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49585-261C-4909-8CA2-91315650F7B2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7D28-2233-4AF3-9BF8-9A33D876C22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1379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49585-261C-4909-8CA2-91315650F7B2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7D28-2233-4AF3-9BF8-9A33D876C22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607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49585-261C-4909-8CA2-91315650F7B2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7D28-2233-4AF3-9BF8-9A33D876C22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2742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49585-261C-4909-8CA2-91315650F7B2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47D28-2233-4AF3-9BF8-9A33D876C22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450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wmf"/><Relationship Id="rId12" Type="http://schemas.openxmlformats.org/officeDocument/2006/relationships/image" Target="../media/image9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11" Type="http://schemas.openxmlformats.org/officeDocument/2006/relationships/hyperlink" Target="http://stayfarm.co.kr/gboard/data/file/photo01/2040771788_fcN5WFpj_BEF6B8B6B6FB_B8F0BDC9B1E22.jpg" TargetMode="External"/><Relationship Id="rId5" Type="http://schemas.openxmlformats.org/officeDocument/2006/relationships/image" Target="../media/image4.jpeg"/><Relationship Id="rId10" Type="http://schemas.openxmlformats.org/officeDocument/2006/relationships/image" Target="../media/image8.jpeg"/><Relationship Id="rId4" Type="http://schemas.openxmlformats.org/officeDocument/2006/relationships/image" Target="../media/image3.png"/><Relationship Id="rId9" Type="http://schemas.openxmlformats.org/officeDocument/2006/relationships/hyperlink" Target="http://stayfarm.co.kr/gboard/data/file/photo01/2040771788_4ctaFUfd_IMG_4337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384" y="-87560"/>
            <a:ext cx="6984776" cy="9433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-99392" y="134561"/>
            <a:ext cx="237626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700" b="1" dirty="0" smtClean="0"/>
              <a:t>[3</a:t>
            </a:r>
            <a:r>
              <a:rPr lang="ko-KR" altLang="en-US" sz="1700" b="1" dirty="0" smtClean="0"/>
              <a:t>대가족 문화체험</a:t>
            </a:r>
            <a:r>
              <a:rPr lang="en-US" altLang="ko-KR" sz="1700" b="1" dirty="0" smtClean="0"/>
              <a:t>]</a:t>
            </a:r>
            <a:endParaRPr lang="ko-KR" altLang="en-US" sz="1700" b="1" dirty="0"/>
          </a:p>
        </p:txBody>
      </p:sp>
      <p:pic>
        <p:nvPicPr>
          <p:cNvPr id="48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2816" y="9394782"/>
            <a:ext cx="1198325" cy="45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0688" y="9358411"/>
            <a:ext cx="1133794" cy="49113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</p:pic>
      <p:sp>
        <p:nvSpPr>
          <p:cNvPr id="51" name="TextBox 50"/>
          <p:cNvSpPr txBox="1"/>
          <p:nvPr/>
        </p:nvSpPr>
        <p:spPr>
          <a:xfrm>
            <a:off x="71581" y="9438982"/>
            <a:ext cx="6215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 smtClean="0"/>
              <a:t>주관</a:t>
            </a:r>
            <a:endParaRPr lang="ko-KR" altLang="en-US" sz="16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3095505" y="9417496"/>
            <a:ext cx="6215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 smtClean="0"/>
              <a:t>주최</a:t>
            </a:r>
            <a:endParaRPr lang="en-US" altLang="ko-KR" sz="1600" b="1" dirty="0" smtClean="0"/>
          </a:p>
        </p:txBody>
      </p:sp>
      <p:sp>
        <p:nvSpPr>
          <p:cNvPr id="6" name="제목 7"/>
          <p:cNvSpPr txBox="1">
            <a:spLocks/>
          </p:cNvSpPr>
          <p:nvPr/>
        </p:nvSpPr>
        <p:spPr>
          <a:xfrm>
            <a:off x="548680" y="488504"/>
            <a:ext cx="4979996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4000" b="1" dirty="0" smtClean="0">
                <a:latin typeface="Rix구름빵 M" pitchFamily="18" charset="-127"/>
                <a:ea typeface="Rix구름빵 M" pitchFamily="18" charset="-127"/>
              </a:rPr>
              <a:t>“</a:t>
            </a:r>
            <a:r>
              <a:rPr lang="ko-KR" altLang="en-US" sz="6500" b="1" dirty="0" smtClean="0">
                <a:solidFill>
                  <a:srgbClr val="FF3399"/>
                </a:solidFill>
                <a:latin typeface="Rix구름빵 M" pitchFamily="18" charset="-127"/>
                <a:ea typeface="Rix구름빵 M" pitchFamily="18" charset="-127"/>
              </a:rPr>
              <a:t>세</a:t>
            </a:r>
            <a:r>
              <a:rPr lang="ko-KR" altLang="en-US" sz="4500" b="1" dirty="0" smtClean="0">
                <a:solidFill>
                  <a:srgbClr val="9900CC"/>
                </a:solidFill>
                <a:latin typeface="Rix구름빵 M" pitchFamily="18" charset="-127"/>
                <a:ea typeface="Rix구름빵 M" pitchFamily="18" charset="-127"/>
              </a:rPr>
              <a:t>대</a:t>
            </a:r>
            <a:r>
              <a:rPr lang="ko-KR" altLang="en-US" sz="4500" b="1" dirty="0" smtClean="0">
                <a:solidFill>
                  <a:srgbClr val="92D050"/>
                </a:solidFill>
                <a:latin typeface="Rix구름빵 M" pitchFamily="18" charset="-127"/>
                <a:ea typeface="Rix구름빵 M" pitchFamily="18" charset="-127"/>
              </a:rPr>
              <a:t> </a:t>
            </a:r>
            <a:r>
              <a:rPr lang="ko-KR" altLang="en-US" sz="6000" b="1" dirty="0" smtClean="0">
                <a:solidFill>
                  <a:srgbClr val="FF3399"/>
                </a:solidFill>
                <a:latin typeface="Rix구름빵 M" pitchFamily="18" charset="-127"/>
                <a:ea typeface="Rix구름빵 M" pitchFamily="18" charset="-127"/>
              </a:rPr>
              <a:t>공</a:t>
            </a:r>
            <a:r>
              <a:rPr lang="ko-KR" altLang="en-US" sz="4500" b="1" dirty="0" smtClean="0">
                <a:solidFill>
                  <a:srgbClr val="9900CC"/>
                </a:solidFill>
                <a:latin typeface="Rix구름빵 M" pitchFamily="18" charset="-127"/>
                <a:ea typeface="Rix구름빵 M" pitchFamily="18" charset="-127"/>
              </a:rPr>
              <a:t>감</a:t>
            </a:r>
            <a:r>
              <a:rPr lang="ko-KR" altLang="en-US" sz="4500" b="1" dirty="0" smtClean="0">
                <a:solidFill>
                  <a:srgbClr val="92D050"/>
                </a:solidFill>
                <a:latin typeface="Rix구름빵 M" pitchFamily="18" charset="-127"/>
                <a:ea typeface="Rix구름빵 M" pitchFamily="18" charset="-127"/>
              </a:rPr>
              <a:t> </a:t>
            </a:r>
            <a:endParaRPr lang="en-US" altLang="ko-KR" sz="4500" b="1" dirty="0" smtClean="0">
              <a:solidFill>
                <a:srgbClr val="92D050"/>
              </a:solidFill>
              <a:latin typeface="Rix구름빵 M" pitchFamily="18" charset="-127"/>
              <a:ea typeface="Rix구름빵 M" pitchFamily="18" charset="-127"/>
            </a:endParaRPr>
          </a:p>
          <a:p>
            <a:r>
              <a:rPr lang="ko-KR" altLang="en-US" sz="4500" b="1" dirty="0" smtClean="0">
                <a:latin typeface="Rix구름빵 M" pitchFamily="18" charset="-127"/>
                <a:ea typeface="Rix구름빵 M" pitchFamily="18" charset="-127"/>
              </a:rPr>
              <a:t>      </a:t>
            </a:r>
            <a:r>
              <a:rPr lang="ko-KR" altLang="en-US" sz="4500" b="1" dirty="0" smtClean="0">
                <a:solidFill>
                  <a:srgbClr val="33CC33"/>
                </a:solidFill>
                <a:latin typeface="Rix구름빵 M" pitchFamily="18" charset="-127"/>
                <a:ea typeface="Rix구름빵 M" pitchFamily="18" charset="-127"/>
              </a:rPr>
              <a:t>행복 나들이</a:t>
            </a:r>
            <a:r>
              <a:rPr lang="en-US" altLang="ko-KR" sz="4500" b="1" dirty="0">
                <a:solidFill>
                  <a:srgbClr val="33CC33"/>
                </a:solidFill>
                <a:latin typeface="Rix구름빵 M" pitchFamily="18" charset="-127"/>
                <a:ea typeface="Rix구름빵 M" pitchFamily="18" charset="-127"/>
              </a:rPr>
              <a:t>~</a:t>
            </a:r>
            <a:r>
              <a:rPr lang="en-US" altLang="ko-KR" sz="4500" b="1" dirty="0" smtClean="0">
                <a:solidFill>
                  <a:srgbClr val="FF99FF"/>
                </a:solidFill>
                <a:latin typeface="Rix구름빵 M" pitchFamily="18" charset="-127"/>
                <a:ea typeface="Rix구름빵 M" pitchFamily="18" charset="-127"/>
              </a:rPr>
              <a:t>♪♬</a:t>
            </a:r>
            <a:r>
              <a:rPr lang="en-US" altLang="ko-KR" sz="4500" b="1" dirty="0" smtClean="0">
                <a:latin typeface="Rix구름빵 M" pitchFamily="18" charset="-127"/>
                <a:ea typeface="Rix구름빵 M" pitchFamily="18" charset="-127"/>
              </a:rPr>
              <a:t>”</a:t>
            </a:r>
            <a:endParaRPr lang="ko-KR" altLang="en-US" sz="4500" b="1" dirty="0">
              <a:latin typeface="Rix구름빵 M" pitchFamily="18" charset="-127"/>
              <a:ea typeface="Rix구름빵 M" pitchFamily="18" charset="-127"/>
            </a:endParaRPr>
          </a:p>
        </p:txBody>
      </p:sp>
      <p:sp>
        <p:nvSpPr>
          <p:cNvPr id="64" name="모서리가 둥근 직사각형 63"/>
          <p:cNvSpPr/>
          <p:nvPr/>
        </p:nvSpPr>
        <p:spPr>
          <a:xfrm>
            <a:off x="293195" y="2648744"/>
            <a:ext cx="5296045" cy="3672408"/>
          </a:xfrm>
          <a:prstGeom prst="roundRect">
            <a:avLst/>
          </a:prstGeom>
          <a:solidFill>
            <a:srgbClr val="FFFFCC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32" name="Picture 8" descr="C:\Program Files\Microsoft Office\MEDIA\OFFICE14\Lines\BD15184_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80" y="2000672"/>
            <a:ext cx="4979996" cy="31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TextBox 69"/>
          <p:cNvSpPr txBox="1"/>
          <p:nvPr/>
        </p:nvSpPr>
        <p:spPr>
          <a:xfrm>
            <a:off x="404664" y="2691716"/>
            <a:ext cx="57102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7"/>
              </a:buBlip>
            </a:pPr>
            <a:r>
              <a:rPr lang="ko-KR" altLang="en-US" b="1" dirty="0" smtClean="0">
                <a:latin typeface="Rix감기조심해 M" pitchFamily="18" charset="-127"/>
                <a:ea typeface="Rix감기조심해 M" pitchFamily="18" charset="-127"/>
              </a:rPr>
              <a:t>일    시</a:t>
            </a:r>
            <a:r>
              <a:rPr lang="ko-KR" altLang="en-US" dirty="0" smtClean="0">
                <a:solidFill>
                  <a:srgbClr val="FF3399"/>
                </a:solidFill>
                <a:latin typeface="Rix감기조심해 M" pitchFamily="18" charset="-127"/>
                <a:ea typeface="Rix감기조심해 M" pitchFamily="18" charset="-127"/>
              </a:rPr>
              <a:t> </a:t>
            </a:r>
            <a:r>
              <a:rPr lang="en-US" altLang="ko-KR" dirty="0" smtClean="0">
                <a:latin typeface="Rix감기조심해 M" pitchFamily="18" charset="-127"/>
                <a:ea typeface="Rix감기조심해 M" pitchFamily="18" charset="-127"/>
              </a:rPr>
              <a:t>:  2013</a:t>
            </a:r>
            <a:r>
              <a:rPr lang="ko-KR" altLang="en-US" dirty="0" smtClean="0">
                <a:latin typeface="Rix감기조심해 M" pitchFamily="18" charset="-127"/>
                <a:ea typeface="Rix감기조심해 M" pitchFamily="18" charset="-127"/>
              </a:rPr>
              <a:t>년 </a:t>
            </a:r>
            <a:r>
              <a:rPr lang="en-US" altLang="ko-KR" sz="3800" dirty="0" smtClean="0">
                <a:solidFill>
                  <a:srgbClr val="FF0000"/>
                </a:solidFill>
                <a:latin typeface="Rix감기조심해 M" pitchFamily="18" charset="-127"/>
                <a:ea typeface="Rix감기조심해 M" pitchFamily="18" charset="-127"/>
              </a:rPr>
              <a:t>5</a:t>
            </a:r>
            <a:r>
              <a:rPr lang="ko-KR" altLang="en-US" dirty="0" smtClean="0">
                <a:latin typeface="Rix감기조심해 M" pitchFamily="18" charset="-127"/>
                <a:ea typeface="Rix감기조심해 M" pitchFamily="18" charset="-127"/>
              </a:rPr>
              <a:t>월 </a:t>
            </a:r>
            <a:r>
              <a:rPr lang="en-US" altLang="ko-KR" sz="3800" dirty="0" smtClean="0">
                <a:solidFill>
                  <a:srgbClr val="FF0000"/>
                </a:solidFill>
                <a:latin typeface="Rix감기조심해 M" pitchFamily="18" charset="-127"/>
                <a:ea typeface="Rix감기조심해 M" pitchFamily="18" charset="-127"/>
              </a:rPr>
              <a:t>11</a:t>
            </a:r>
            <a:r>
              <a:rPr lang="ko-KR" altLang="en-US" dirty="0" smtClean="0">
                <a:latin typeface="Rix감기조심해 M" pitchFamily="18" charset="-127"/>
                <a:ea typeface="Rix감기조심해 M" pitchFamily="18" charset="-127"/>
              </a:rPr>
              <a:t>일 </a:t>
            </a:r>
            <a:r>
              <a:rPr lang="en-US" altLang="ko-KR" dirty="0" smtClean="0">
                <a:latin typeface="Rix감기조심해 M" pitchFamily="18" charset="-127"/>
                <a:ea typeface="Rix감기조심해 M" pitchFamily="18" charset="-127"/>
              </a:rPr>
              <a:t>(</a:t>
            </a:r>
            <a:r>
              <a:rPr lang="ko-KR" altLang="en-US" dirty="0" smtClean="0">
                <a:latin typeface="Rix감기조심해 M" pitchFamily="18" charset="-127"/>
                <a:ea typeface="Rix감기조심해 M" pitchFamily="18" charset="-127"/>
              </a:rPr>
              <a:t>토</a:t>
            </a:r>
            <a:r>
              <a:rPr lang="en-US" altLang="ko-KR" dirty="0" smtClean="0">
                <a:latin typeface="Rix감기조심해 M" pitchFamily="18" charset="-127"/>
                <a:ea typeface="Rix감기조심해 M" pitchFamily="18" charset="-127"/>
              </a:rPr>
              <a:t>)8:00 ~ 18:00</a:t>
            </a:r>
            <a:r>
              <a:rPr lang="ko-KR" altLang="en-US" dirty="0" smtClean="0">
                <a:latin typeface="Rix감기조심해 M" pitchFamily="18" charset="-127"/>
                <a:ea typeface="Rix감기조심해 M" pitchFamily="18" charset="-127"/>
              </a:rPr>
              <a:t> </a:t>
            </a:r>
            <a:r>
              <a:rPr lang="en-US" altLang="ko-KR" dirty="0" smtClean="0">
                <a:latin typeface="Rix감기조심해 M" pitchFamily="18" charset="-127"/>
                <a:ea typeface="Rix감기조심해 M" pitchFamily="18" charset="-127"/>
              </a:rPr>
              <a:t> </a:t>
            </a:r>
            <a:endParaRPr lang="ko-KR" altLang="en-US" dirty="0">
              <a:latin typeface="Rix감기조심해 M" pitchFamily="18" charset="-127"/>
              <a:ea typeface="Rix감기조심해 M" pitchFamily="18" charset="-127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09003" y="4151620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7"/>
              </a:buBlip>
            </a:pPr>
            <a:r>
              <a:rPr lang="ko-KR" altLang="en-US" b="1" dirty="0" smtClean="0">
                <a:latin typeface="Rix감기조심해 M" pitchFamily="18" charset="-127"/>
                <a:ea typeface="Rix감기조심해 M" pitchFamily="18" charset="-127"/>
              </a:rPr>
              <a:t>장     소</a:t>
            </a:r>
            <a:r>
              <a:rPr lang="en-US" altLang="ko-KR" dirty="0" smtClean="0">
                <a:latin typeface="Rix감기조심해 M" pitchFamily="18" charset="-127"/>
                <a:ea typeface="Rix감기조심해 M" pitchFamily="18" charset="-127"/>
              </a:rPr>
              <a:t>:   </a:t>
            </a:r>
            <a:r>
              <a:rPr lang="ko-KR" altLang="en-US" dirty="0" smtClean="0">
                <a:latin typeface="Rix감기조심해 M" pitchFamily="18" charset="-127"/>
                <a:ea typeface="Rix감기조심해 M" pitchFamily="18" charset="-127"/>
              </a:rPr>
              <a:t>경기도 양평 외갓집 체험 마을</a:t>
            </a:r>
            <a:r>
              <a:rPr lang="en-US" altLang="ko-KR" dirty="0" smtClean="0">
                <a:latin typeface="Rix감기조심해 M" pitchFamily="18" charset="-127"/>
                <a:ea typeface="Rix감기조심해 M" pitchFamily="18" charset="-127"/>
              </a:rPr>
              <a:t> </a:t>
            </a:r>
            <a:endParaRPr lang="ko-KR" altLang="en-US" dirty="0">
              <a:latin typeface="Rix감기조심해 M" pitchFamily="18" charset="-127"/>
              <a:ea typeface="Rix감기조심해 M" pitchFamily="18" charset="-127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91799" y="5303748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7"/>
              </a:buBlip>
            </a:pPr>
            <a:r>
              <a:rPr lang="ko-KR" altLang="en-US" b="1" dirty="0" smtClean="0">
                <a:latin typeface="Rix감기조심해 M" pitchFamily="18" charset="-127"/>
                <a:ea typeface="Rix감기조심해 M" pitchFamily="18" charset="-127"/>
              </a:rPr>
              <a:t>참가비</a:t>
            </a:r>
            <a:r>
              <a:rPr lang="en-US" altLang="ko-KR" b="1" dirty="0" smtClean="0">
                <a:latin typeface="Rix감기조심해 M" pitchFamily="18" charset="-127"/>
                <a:ea typeface="Rix감기조심해 M" pitchFamily="18" charset="-127"/>
              </a:rPr>
              <a:t>:</a:t>
            </a:r>
            <a:r>
              <a:rPr lang="en-US" altLang="ko-KR" dirty="0" smtClean="0">
                <a:solidFill>
                  <a:srgbClr val="FF3399"/>
                </a:solidFill>
                <a:latin typeface="Rix감기조심해 M" pitchFamily="18" charset="-127"/>
                <a:ea typeface="Rix감기조심해 M" pitchFamily="18" charset="-127"/>
              </a:rPr>
              <a:t>   </a:t>
            </a:r>
            <a:r>
              <a:rPr lang="en-US" altLang="ko-KR" dirty="0" smtClean="0">
                <a:latin typeface="Rix감기조심해 M" pitchFamily="18" charset="-127"/>
                <a:ea typeface="Rix감기조심해 M" pitchFamily="18" charset="-127"/>
              </a:rPr>
              <a:t>1</a:t>
            </a:r>
            <a:r>
              <a:rPr lang="ko-KR" altLang="en-US" dirty="0" smtClean="0">
                <a:latin typeface="Rix감기조심해 M" pitchFamily="18" charset="-127"/>
                <a:ea typeface="Rix감기조심해 M" pitchFamily="18" charset="-127"/>
              </a:rPr>
              <a:t>인당 </a:t>
            </a:r>
            <a:r>
              <a:rPr lang="en-US" altLang="ko-KR" dirty="0" smtClean="0">
                <a:latin typeface="Rix감기조심해 M" pitchFamily="18" charset="-127"/>
                <a:ea typeface="Rix감기조심해 M" pitchFamily="18" charset="-127"/>
              </a:rPr>
              <a:t>10,000 </a:t>
            </a:r>
            <a:r>
              <a:rPr lang="ko-KR" altLang="en-US" dirty="0" smtClean="0">
                <a:latin typeface="Rix감기조심해 M" pitchFamily="18" charset="-127"/>
                <a:ea typeface="Rix감기조심해 M" pitchFamily="18" charset="-127"/>
              </a:rPr>
              <a:t>원</a:t>
            </a:r>
            <a:endParaRPr lang="ko-KR" altLang="en-US" dirty="0">
              <a:latin typeface="Rix감기조심해 M" pitchFamily="18" charset="-127"/>
              <a:ea typeface="Rix감기조심해 M" pitchFamily="18" charset="-127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98260" y="5807804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7"/>
              </a:buBlip>
            </a:pPr>
            <a:r>
              <a:rPr lang="ko-KR" altLang="en-US" b="1" dirty="0" smtClean="0">
                <a:latin typeface="Rix감기조심해 M" pitchFamily="18" charset="-127"/>
                <a:ea typeface="Rix감기조심해 M" pitchFamily="18" charset="-127"/>
              </a:rPr>
              <a:t>준비물</a:t>
            </a:r>
            <a:r>
              <a:rPr lang="en-US" altLang="ko-KR" dirty="0" smtClean="0">
                <a:latin typeface="Rix감기조심해 M" pitchFamily="18" charset="-127"/>
                <a:ea typeface="Rix감기조심해 M" pitchFamily="18" charset="-127"/>
              </a:rPr>
              <a:t>:  </a:t>
            </a:r>
            <a:r>
              <a:rPr lang="ko-KR" altLang="en-US" dirty="0" smtClean="0">
                <a:latin typeface="Rix감기조심해 M" pitchFamily="18" charset="-127"/>
                <a:ea typeface="Rix감기조심해 M" pitchFamily="18" charset="-127"/>
              </a:rPr>
              <a:t>비닐봉투</a:t>
            </a:r>
            <a:r>
              <a:rPr lang="en-US" altLang="ko-KR" dirty="0" smtClean="0">
                <a:latin typeface="Rix감기조심해 M" pitchFamily="18" charset="-127"/>
                <a:ea typeface="Rix감기조심해 M" pitchFamily="18" charset="-127"/>
              </a:rPr>
              <a:t>(</a:t>
            </a:r>
            <a:r>
              <a:rPr lang="ko-KR" altLang="en-US" dirty="0">
                <a:latin typeface="Rix감기조심해 M" pitchFamily="18" charset="-127"/>
                <a:ea typeface="Rix감기조심해 M" pitchFamily="18" charset="-127"/>
              </a:rPr>
              <a:t>젖</a:t>
            </a:r>
            <a:r>
              <a:rPr lang="ko-KR" altLang="en-US" dirty="0" smtClean="0">
                <a:latin typeface="Rix감기조심해 M" pitchFamily="18" charset="-127"/>
                <a:ea typeface="Rix감기조심해 M" pitchFamily="18" charset="-127"/>
              </a:rPr>
              <a:t>은 옷 수거용</a:t>
            </a:r>
            <a:r>
              <a:rPr lang="en-US" altLang="ko-KR" dirty="0" smtClean="0">
                <a:latin typeface="Rix감기조심해 M" pitchFamily="18" charset="-127"/>
                <a:ea typeface="Rix감기조심해 M" pitchFamily="18" charset="-127"/>
              </a:rPr>
              <a:t>), </a:t>
            </a:r>
            <a:r>
              <a:rPr lang="ko-KR" altLang="en-US" dirty="0" smtClean="0">
                <a:latin typeface="Rix감기조심해 M" pitchFamily="18" charset="-127"/>
                <a:ea typeface="Rix감기조심해 M" pitchFamily="18" charset="-127"/>
              </a:rPr>
              <a:t>수건 </a:t>
            </a:r>
            <a:r>
              <a:rPr lang="en-US" altLang="ko-KR" dirty="0" smtClean="0">
                <a:latin typeface="Rix감기조심해 M" pitchFamily="18" charset="-127"/>
                <a:ea typeface="Rix감기조심해 M" pitchFamily="18" charset="-127"/>
              </a:rPr>
              <a:t>,</a:t>
            </a:r>
            <a:r>
              <a:rPr lang="ko-KR" altLang="en-US" dirty="0" smtClean="0">
                <a:latin typeface="Rix감기조심해 M" pitchFamily="18" charset="-127"/>
                <a:ea typeface="Rix감기조심해 M" pitchFamily="18" charset="-127"/>
              </a:rPr>
              <a:t>여벌 옷</a:t>
            </a:r>
            <a:endParaRPr lang="en-US" altLang="ko-KR" dirty="0" smtClean="0">
              <a:latin typeface="Rix감기조심해 M" pitchFamily="18" charset="-127"/>
              <a:ea typeface="Rix감기조심해 M" pitchFamily="18" charset="-127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47840" y="4666709"/>
            <a:ext cx="5595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7"/>
              </a:buBlip>
            </a:pPr>
            <a:r>
              <a:rPr lang="ko-KR" altLang="en-US" b="1" dirty="0" smtClean="0">
                <a:latin typeface="Rix감기조심해 M" pitchFamily="18" charset="-127"/>
                <a:ea typeface="Rix감기조심해 M" pitchFamily="18" charset="-127"/>
              </a:rPr>
              <a:t>프로그램  내용</a:t>
            </a:r>
            <a:r>
              <a:rPr lang="en-US" altLang="ko-KR" dirty="0" smtClean="0">
                <a:latin typeface="Rix감기조심해 M" pitchFamily="18" charset="-127"/>
                <a:ea typeface="Rix감기조심해 M" pitchFamily="18" charset="-127"/>
              </a:rPr>
              <a:t>:  </a:t>
            </a:r>
            <a:r>
              <a:rPr lang="ko-KR" altLang="en-US" b="1" dirty="0" smtClean="0">
                <a:solidFill>
                  <a:srgbClr val="7030A0"/>
                </a:solidFill>
                <a:latin typeface="Rix감기조심해 M" pitchFamily="18" charset="-127"/>
                <a:ea typeface="Rix감기조심해 M" pitchFamily="18" charset="-127"/>
              </a:rPr>
              <a:t>볏짚 공예 및 모심기</a:t>
            </a:r>
            <a:r>
              <a:rPr lang="en-US" altLang="ko-KR" b="1" dirty="0" smtClean="0">
                <a:solidFill>
                  <a:srgbClr val="7030A0"/>
                </a:solidFill>
                <a:latin typeface="Rix감기조심해 M" pitchFamily="18" charset="-127"/>
                <a:ea typeface="Rix감기조심해 M" pitchFamily="18" charset="-127"/>
              </a:rPr>
              <a:t>,  </a:t>
            </a:r>
            <a:r>
              <a:rPr lang="ko-KR" altLang="en-US" b="1" dirty="0" smtClean="0">
                <a:solidFill>
                  <a:srgbClr val="7030A0"/>
                </a:solidFill>
                <a:latin typeface="Rix감기조심해 M" pitchFamily="18" charset="-127"/>
                <a:ea typeface="Rix감기조심해 M" pitchFamily="18" charset="-127"/>
              </a:rPr>
              <a:t>트랙터 타기</a:t>
            </a:r>
            <a:r>
              <a:rPr lang="en-US" altLang="ko-KR" b="1" dirty="0" smtClean="0">
                <a:solidFill>
                  <a:srgbClr val="7030A0"/>
                </a:solidFill>
                <a:latin typeface="Rix감기조심해 M" pitchFamily="18" charset="-127"/>
                <a:ea typeface="Rix감기조심해 M" pitchFamily="18" charset="-127"/>
              </a:rPr>
              <a:t>, </a:t>
            </a:r>
          </a:p>
          <a:p>
            <a:pPr marL="285750" indent="-285750"/>
            <a:r>
              <a:rPr lang="en-US" altLang="ko-KR" b="1" dirty="0" smtClean="0">
                <a:solidFill>
                  <a:srgbClr val="7030A0"/>
                </a:solidFill>
                <a:latin typeface="Rix감기조심해 M" pitchFamily="18" charset="-127"/>
                <a:ea typeface="Rix감기조심해 M" pitchFamily="18" charset="-127"/>
              </a:rPr>
              <a:t>                    </a:t>
            </a:r>
            <a:r>
              <a:rPr lang="ko-KR" altLang="en-US" b="1" dirty="0" smtClean="0">
                <a:solidFill>
                  <a:srgbClr val="7030A0"/>
                </a:solidFill>
                <a:latin typeface="Rix감기조심해 M" pitchFamily="18" charset="-127"/>
                <a:ea typeface="Rix감기조심해 M" pitchFamily="18" charset="-127"/>
              </a:rPr>
              <a:t>냇가  뗏목타기  및 송어 잡기 등 </a:t>
            </a:r>
            <a:r>
              <a:rPr lang="en-US" altLang="ko-KR" b="1" dirty="0" smtClean="0">
                <a:solidFill>
                  <a:srgbClr val="7030A0"/>
                </a:solidFill>
                <a:latin typeface="Rix감기조심해 M" pitchFamily="18" charset="-127"/>
                <a:ea typeface="Rix감기조심해 M" pitchFamily="18" charset="-127"/>
              </a:rPr>
              <a:t>                         </a:t>
            </a:r>
            <a:r>
              <a:rPr lang="ko-KR" altLang="en-US" b="1" dirty="0" smtClean="0">
                <a:solidFill>
                  <a:srgbClr val="7030A0"/>
                </a:solidFill>
                <a:latin typeface="Rix감기조심해 M" pitchFamily="18" charset="-127"/>
                <a:ea typeface="Rix감기조심해 M" pitchFamily="18" charset="-127"/>
              </a:rPr>
              <a:t> </a:t>
            </a:r>
            <a:endParaRPr lang="ko-KR" altLang="en-US" b="1" dirty="0">
              <a:solidFill>
                <a:srgbClr val="7030A0"/>
              </a:solidFill>
              <a:latin typeface="Rix감기조심해 M" pitchFamily="18" charset="-127"/>
              <a:ea typeface="Rix감기조심해 M" pitchFamily="18" charset="-127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04664" y="3442573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7"/>
              </a:buBlip>
            </a:pPr>
            <a:r>
              <a:rPr lang="ko-KR" altLang="en-US" b="1" dirty="0" smtClean="0">
                <a:latin typeface="Rix감기조심해 M" pitchFamily="18" charset="-127"/>
                <a:ea typeface="Rix감기조심해 M" pitchFamily="18" charset="-127"/>
              </a:rPr>
              <a:t>대    상</a:t>
            </a:r>
            <a:r>
              <a:rPr lang="en-US" altLang="ko-KR" dirty="0" smtClean="0">
                <a:latin typeface="Rix감기조심해 M" pitchFamily="18" charset="-127"/>
                <a:ea typeface="Rix감기조심해 M" pitchFamily="18" charset="-127"/>
              </a:rPr>
              <a:t>:   </a:t>
            </a:r>
            <a:r>
              <a:rPr lang="ko-KR" altLang="en-US" dirty="0" smtClean="0">
                <a:latin typeface="Rix감기조심해 M" pitchFamily="18" charset="-127"/>
                <a:ea typeface="Rix감기조심해 M" pitchFamily="18" charset="-127"/>
              </a:rPr>
              <a:t>서구  지역 내 </a:t>
            </a:r>
            <a:r>
              <a:rPr lang="en-US" altLang="ko-KR" dirty="0" smtClean="0">
                <a:latin typeface="Rix감기조심해 M" pitchFamily="18" charset="-127"/>
                <a:ea typeface="Rix감기조심해 M" pitchFamily="18" charset="-127"/>
              </a:rPr>
              <a:t>3</a:t>
            </a:r>
            <a:r>
              <a:rPr lang="ko-KR" altLang="en-US" dirty="0" smtClean="0">
                <a:latin typeface="Rix감기조심해 M" pitchFamily="18" charset="-127"/>
                <a:ea typeface="Rix감기조심해 M" pitchFamily="18" charset="-127"/>
              </a:rPr>
              <a:t>대 가족 </a:t>
            </a:r>
            <a:r>
              <a:rPr lang="en-US" altLang="ko-KR" dirty="0" smtClean="0">
                <a:latin typeface="Rix감기조심해 M" pitchFamily="18" charset="-127"/>
                <a:ea typeface="Rix감기조심해 M" pitchFamily="18" charset="-127"/>
              </a:rPr>
              <a:t>35</a:t>
            </a:r>
            <a:r>
              <a:rPr lang="ko-KR" altLang="en-US" dirty="0" smtClean="0">
                <a:latin typeface="Rix감기조심해 M" pitchFamily="18" charset="-127"/>
                <a:ea typeface="Rix감기조심해 M" pitchFamily="18" charset="-127"/>
              </a:rPr>
              <a:t>명</a:t>
            </a:r>
            <a:endParaRPr lang="en-US" altLang="ko-KR" dirty="0" smtClean="0">
              <a:latin typeface="Rix감기조심해 M" pitchFamily="18" charset="-127"/>
              <a:ea typeface="Rix감기조심해 M" pitchFamily="18" charset="-127"/>
            </a:endParaRPr>
          </a:p>
          <a:p>
            <a:r>
              <a:rPr lang="en-US" altLang="ko-KR" dirty="0" smtClean="0">
                <a:latin typeface="Rix감기조심해 M" pitchFamily="18" charset="-127"/>
                <a:ea typeface="Rix감기조심해 M" pitchFamily="18" charset="-127"/>
              </a:rPr>
              <a:t>               ( </a:t>
            </a:r>
            <a:r>
              <a:rPr lang="ko-KR" altLang="en-US" b="1" dirty="0" smtClean="0">
                <a:latin typeface="Rix감기조심해 M" pitchFamily="18" charset="-127"/>
                <a:ea typeface="Rix감기조심해 M" pitchFamily="18" charset="-127"/>
              </a:rPr>
              <a:t>조부모</a:t>
            </a:r>
            <a:r>
              <a:rPr lang="en-US" altLang="ko-KR" b="1" dirty="0" smtClean="0">
                <a:latin typeface="Rix감기조심해 M" pitchFamily="18" charset="-127"/>
                <a:ea typeface="Rix감기조심해 M" pitchFamily="18" charset="-127"/>
              </a:rPr>
              <a:t>, </a:t>
            </a:r>
            <a:r>
              <a:rPr lang="ko-KR" altLang="en-US" b="1" dirty="0" smtClean="0">
                <a:latin typeface="Rix감기조심해 M" pitchFamily="18" charset="-127"/>
                <a:ea typeface="Rix감기조심해 M" pitchFamily="18" charset="-127"/>
              </a:rPr>
              <a:t>부모</a:t>
            </a:r>
            <a:r>
              <a:rPr lang="en-US" altLang="ko-KR" b="1" dirty="0" smtClean="0">
                <a:latin typeface="Rix감기조심해 M" pitchFamily="18" charset="-127"/>
                <a:ea typeface="Rix감기조심해 M" pitchFamily="18" charset="-127"/>
              </a:rPr>
              <a:t>, </a:t>
            </a:r>
            <a:r>
              <a:rPr lang="ko-KR" altLang="en-US" b="1" dirty="0" smtClean="0">
                <a:latin typeface="Rix감기조심해 M" pitchFamily="18" charset="-127"/>
                <a:ea typeface="Rix감기조심해 M" pitchFamily="18" charset="-127"/>
              </a:rPr>
              <a:t>자녀로 구성된 가족</a:t>
            </a:r>
            <a:r>
              <a:rPr lang="en-US" altLang="ko-KR" b="1" dirty="0" smtClean="0">
                <a:latin typeface="Rix감기조심해 M" pitchFamily="18" charset="-127"/>
                <a:ea typeface="Rix감기조심해 M" pitchFamily="18" charset="-127"/>
              </a:rPr>
              <a:t>)</a:t>
            </a:r>
            <a:endParaRPr lang="ko-KR" altLang="en-US" b="1" dirty="0">
              <a:latin typeface="Rix감기조심해 M" pitchFamily="18" charset="-127"/>
              <a:ea typeface="Rix감기조심해 M" pitchFamily="18" charset="-127"/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293195" y="6463135"/>
            <a:ext cx="1263597" cy="43204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>
                <a:solidFill>
                  <a:schemeClr val="tx1"/>
                </a:solidFill>
              </a:rPr>
              <a:t>신청 및 문의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404664" y="6967190"/>
            <a:ext cx="3888264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b="1" dirty="0" smtClean="0">
                <a:solidFill>
                  <a:srgbClr val="0070C0"/>
                </a:solidFill>
                <a:latin typeface="굴림" pitchFamily="50" charset="-127"/>
                <a:ea typeface="굴림" pitchFamily="50" charset="-127"/>
              </a:rPr>
              <a:t>신청기간</a:t>
            </a:r>
            <a:r>
              <a:rPr lang="en-US" altLang="ko-KR" sz="1400" b="1" dirty="0" smtClean="0">
                <a:solidFill>
                  <a:srgbClr val="FF0000"/>
                </a:solidFill>
                <a:latin typeface="굴림" pitchFamily="50" charset="-127"/>
                <a:ea typeface="굴림" pitchFamily="50" charset="-127"/>
              </a:rPr>
              <a:t>: </a:t>
            </a:r>
            <a:r>
              <a:rPr lang="ko-KR" altLang="en-US" sz="1400" b="1" dirty="0" smtClean="0">
                <a:solidFill>
                  <a:srgbClr val="FF0000"/>
                </a:solidFill>
                <a:latin typeface="굴림" pitchFamily="50" charset="-127"/>
                <a:ea typeface="굴림" pitchFamily="50" charset="-127"/>
              </a:rPr>
              <a:t> </a:t>
            </a:r>
            <a:r>
              <a:rPr lang="en-US" altLang="ko-KR" b="1" dirty="0" smtClean="0">
                <a:solidFill>
                  <a:srgbClr val="FF0000"/>
                </a:solidFill>
                <a:latin typeface="굴림" pitchFamily="50" charset="-127"/>
                <a:ea typeface="굴림" pitchFamily="50" charset="-127"/>
              </a:rPr>
              <a:t>4</a:t>
            </a:r>
            <a:r>
              <a:rPr lang="ko-KR" altLang="en-US" sz="1400" b="1" dirty="0">
                <a:latin typeface="굴림" pitchFamily="50" charset="-127"/>
                <a:ea typeface="굴림" pitchFamily="50" charset="-127"/>
              </a:rPr>
              <a:t>월 </a:t>
            </a:r>
            <a:r>
              <a:rPr lang="en-US" altLang="ko-KR" b="1" dirty="0" smtClean="0">
                <a:solidFill>
                  <a:srgbClr val="FF0000"/>
                </a:solidFill>
                <a:latin typeface="굴림" pitchFamily="50" charset="-127"/>
                <a:ea typeface="굴림" pitchFamily="50" charset="-127"/>
              </a:rPr>
              <a:t>11</a:t>
            </a:r>
            <a:r>
              <a:rPr lang="ko-KR" altLang="en-US" sz="1400" b="1" dirty="0" smtClean="0">
                <a:latin typeface="굴림" pitchFamily="50" charset="-127"/>
                <a:ea typeface="굴림" pitchFamily="50" charset="-127"/>
              </a:rPr>
              <a:t>일 부터 선착순 마감</a:t>
            </a:r>
            <a:endParaRPr lang="en-US" altLang="ko-KR" sz="1400" b="1" dirty="0" smtClean="0">
              <a:latin typeface="굴림" pitchFamily="50" charset="-127"/>
              <a:ea typeface="굴림" pitchFamily="50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b="1" dirty="0" smtClean="0">
                <a:solidFill>
                  <a:srgbClr val="CC00FF"/>
                </a:solidFill>
                <a:latin typeface="굴림" pitchFamily="50" charset="-127"/>
                <a:ea typeface="굴림" pitchFamily="50" charset="-127"/>
              </a:rPr>
              <a:t>신청방법</a:t>
            </a:r>
            <a:r>
              <a:rPr lang="en-US" altLang="ko-KR" sz="1400" b="1" dirty="0" smtClean="0">
                <a:solidFill>
                  <a:srgbClr val="CC00FF"/>
                </a:solidFill>
                <a:latin typeface="굴림" pitchFamily="50" charset="-127"/>
                <a:ea typeface="굴림" pitchFamily="50" charset="-127"/>
              </a:rPr>
              <a:t>:  </a:t>
            </a:r>
            <a:r>
              <a:rPr lang="ko-KR" altLang="en-US" sz="1400" b="1" dirty="0" smtClean="0">
                <a:solidFill>
                  <a:srgbClr val="CC00FF"/>
                </a:solidFill>
                <a:latin typeface="굴림" pitchFamily="50" charset="-127"/>
                <a:ea typeface="굴림" pitchFamily="50" charset="-127"/>
              </a:rPr>
              <a:t>전화접수 후 참가 신청서 제출</a:t>
            </a:r>
            <a:endParaRPr lang="en-US" altLang="ko-KR" sz="1400" b="1" dirty="0">
              <a:solidFill>
                <a:srgbClr val="CC00FF"/>
              </a:solidFill>
              <a:latin typeface="굴림" pitchFamily="50" charset="-127"/>
              <a:ea typeface="굴림" pitchFamily="50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b="1" dirty="0" smtClean="0">
                <a:latin typeface="굴림" pitchFamily="50" charset="-127"/>
                <a:ea typeface="굴림" pitchFamily="50" charset="-127"/>
              </a:rPr>
              <a:t>문      의</a:t>
            </a:r>
            <a:r>
              <a:rPr lang="en-US" altLang="ko-KR" sz="1400" b="1" dirty="0" smtClean="0">
                <a:latin typeface="굴림" pitchFamily="50" charset="-127"/>
                <a:ea typeface="굴림" pitchFamily="50" charset="-127"/>
              </a:rPr>
              <a:t>:  ☎ </a:t>
            </a:r>
            <a:r>
              <a:rPr lang="en-US" altLang="ko-KR" sz="1400" b="1" dirty="0">
                <a:latin typeface="굴림" pitchFamily="50" charset="-127"/>
                <a:ea typeface="굴림" pitchFamily="50" charset="-127"/>
              </a:rPr>
              <a:t>569-1545  </a:t>
            </a:r>
            <a:r>
              <a:rPr lang="ko-KR" altLang="en-US" sz="1400" b="1" dirty="0" err="1" smtClean="0">
                <a:latin typeface="굴림" pitchFamily="50" charset="-127"/>
                <a:ea typeface="굴림" pitchFamily="50" charset="-127"/>
              </a:rPr>
              <a:t>교육문화팀</a:t>
            </a:r>
            <a:r>
              <a:rPr lang="ko-KR" altLang="en-US" sz="1400" b="1" dirty="0" smtClean="0">
                <a:latin typeface="굴림" pitchFamily="50" charset="-127"/>
                <a:ea typeface="굴림" pitchFamily="50" charset="-127"/>
              </a:rPr>
              <a:t> </a:t>
            </a:r>
            <a:r>
              <a:rPr lang="ko-KR" altLang="en-US" sz="1400" b="1" dirty="0">
                <a:latin typeface="굴림" pitchFamily="50" charset="-127"/>
                <a:ea typeface="굴림" pitchFamily="50" charset="-127"/>
              </a:rPr>
              <a:t>유선옥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3717032" y="9361040"/>
            <a:ext cx="2996952" cy="416496"/>
            <a:chOff x="3717032" y="9345488"/>
            <a:chExt cx="2996952" cy="41649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717032" y="9345488"/>
              <a:ext cx="561975" cy="416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TextBox 21"/>
            <p:cNvSpPr txBox="1"/>
            <p:nvPr/>
          </p:nvSpPr>
          <p:spPr>
            <a:xfrm>
              <a:off x="4221088" y="9417496"/>
              <a:ext cx="24928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b="1" dirty="0" smtClean="0">
                  <a:latin typeface="좋은_도시락" pitchFamily="2" charset="-127"/>
                  <a:ea typeface="좋은_도시락" pitchFamily="2" charset="-127"/>
                </a:rPr>
                <a:t>인천 서구 건강가정지원센터</a:t>
              </a:r>
              <a:endParaRPr lang="ko-KR" altLang="en-US" sz="1600" b="1" dirty="0">
                <a:latin typeface="좋은_도시락" pitchFamily="2" charset="-127"/>
                <a:ea typeface="좋은_도시락" pitchFamily="2" charset="-127"/>
              </a:endParaRPr>
            </a:p>
          </p:txBody>
        </p:sp>
      </p:grpSp>
      <p:pic>
        <p:nvPicPr>
          <p:cNvPr id="24" name="Picture 2" descr="http://stayfarm.co.kr/gboard/data/file/photo01/img_2040771788_4ctaFUfd_IMG_4337.JPG.thumb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802264">
            <a:off x="3555390" y="411365"/>
            <a:ext cx="906729" cy="831169"/>
          </a:xfrm>
          <a:prstGeom prst="rect">
            <a:avLst/>
          </a:prstGeom>
          <a:noFill/>
        </p:spPr>
      </p:pic>
      <p:pic>
        <p:nvPicPr>
          <p:cNvPr id="25" name="Picture 4" descr="http://stayfarm.co.kr/gboard/data/file/photo01/img_2040771788_fcN5WFpj_BEF6B8B6B6FB_B8F0BDC9B1E22.jpg.thumb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21124918">
            <a:off x="4635839" y="470397"/>
            <a:ext cx="853261" cy="8533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7170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1163</TotalTime>
  <Words>125</Words>
  <Application>Microsoft Office PowerPoint</Application>
  <PresentationFormat>A4 용지(210x297mm)</PresentationFormat>
  <Paragraphs>18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samsung</dc:creator>
  <cp:lastModifiedBy>samsung</cp:lastModifiedBy>
  <cp:revision>66</cp:revision>
  <cp:lastPrinted>2013-04-12T05:54:40Z</cp:lastPrinted>
  <dcterms:created xsi:type="dcterms:W3CDTF">2013-04-09T05:10:45Z</dcterms:created>
  <dcterms:modified xsi:type="dcterms:W3CDTF">2013-04-12T06:06:05Z</dcterms:modified>
</cp:coreProperties>
</file>