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61" r:id="rId3"/>
    <p:sldId id="262" r:id="rId4"/>
    <p:sldId id="263" r:id="rId5"/>
    <p:sldId id="267" r:id="rId6"/>
  </p:sldIdLst>
  <p:sldSz cx="6858000" cy="9906000" type="A4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  <p15:guide id="3" pos="318" userDrawn="1">
          <p15:clr>
            <a:srgbClr val="A4A3A4"/>
          </p15:clr>
        </p15:guide>
        <p15:guide id="4" pos="40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1E26"/>
    <a:srgbClr val="767171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630" autoAdjust="0"/>
    <p:restoredTop sz="98861" autoAdjust="0"/>
  </p:normalViewPr>
  <p:slideViewPr>
    <p:cSldViewPr>
      <p:cViewPr>
        <p:scale>
          <a:sx n="83" d="100"/>
          <a:sy n="83" d="100"/>
        </p:scale>
        <p:origin x="-1722" y="-36"/>
      </p:cViewPr>
      <p:guideLst>
        <p:guide orient="horz" pos="3120"/>
        <p:guide pos="2160"/>
        <p:guide pos="318"/>
        <p:guide pos="400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A0A8C-80C6-41DA-99CA-C9DD2DC5A706}" type="datetimeFigureOut">
              <a:rPr lang="ko-KR" altLang="en-US" smtClean="0"/>
              <a:pPr/>
              <a:t>2018-06-07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11375" y="744538"/>
            <a:ext cx="25749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448373-8AAE-4974-B9BF-82E7013731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3275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BC6E-49F6-449A-A735-8A81B6B42B6A}" type="datetimeFigureOut">
              <a:rPr lang="ko-KR" altLang="en-US" smtClean="0"/>
              <a:pPr/>
              <a:t>2018-06-07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17D96-9F45-46E4-BFE4-7490AA512F5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990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BC6E-49F6-449A-A735-8A81B6B42B6A}" type="datetimeFigureOut">
              <a:rPr lang="ko-KR" altLang="en-US" smtClean="0"/>
              <a:pPr/>
              <a:t>2018-06-07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17D96-9F45-46E4-BFE4-7490AA512F5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1763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529697"/>
            <a:ext cx="1157288" cy="1126807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6" y="529697"/>
            <a:ext cx="3357563" cy="1126807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BC6E-49F6-449A-A735-8A81B6B42B6A}" type="datetimeFigureOut">
              <a:rPr lang="ko-KR" altLang="en-US" smtClean="0"/>
              <a:pPr/>
              <a:t>2018-06-07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17D96-9F45-46E4-BFE4-7490AA512F5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575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BC6E-49F6-449A-A735-8A81B6B42B6A}" type="datetimeFigureOut">
              <a:rPr lang="ko-KR" altLang="en-US" smtClean="0"/>
              <a:pPr/>
              <a:t>2018-06-07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17D96-9F45-46E4-BFE4-7490AA512F5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6314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BC6E-49F6-449A-A735-8A81B6B42B6A}" type="datetimeFigureOut">
              <a:rPr lang="ko-KR" altLang="en-US" smtClean="0"/>
              <a:pPr/>
              <a:t>2018-06-07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17D96-9F45-46E4-BFE4-7490AA512F5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4384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6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1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BC6E-49F6-449A-A735-8A81B6B42B6A}" type="datetimeFigureOut">
              <a:rPr lang="ko-KR" altLang="en-US" smtClean="0"/>
              <a:pPr/>
              <a:t>2018-06-07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17D96-9F45-46E4-BFE4-7490AA512F5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437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BC6E-49F6-449A-A735-8A81B6B42B6A}" type="datetimeFigureOut">
              <a:rPr lang="ko-KR" altLang="en-US" smtClean="0"/>
              <a:pPr/>
              <a:t>2018-06-07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17D96-9F45-46E4-BFE4-7490AA512F5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6028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BC6E-49F6-449A-A735-8A81B6B42B6A}" type="datetimeFigureOut">
              <a:rPr lang="ko-KR" altLang="en-US" smtClean="0"/>
              <a:pPr/>
              <a:t>2018-06-07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17D96-9F45-46E4-BFE4-7490AA512F5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9216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BC6E-49F6-449A-A735-8A81B6B42B6A}" type="datetimeFigureOut">
              <a:rPr lang="ko-KR" altLang="en-US" smtClean="0"/>
              <a:pPr/>
              <a:t>2018-06-07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17D96-9F45-46E4-BFE4-7490AA512F5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1625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BC6E-49F6-449A-A735-8A81B6B42B6A}" type="datetimeFigureOut">
              <a:rPr lang="ko-KR" altLang="en-US" smtClean="0"/>
              <a:pPr/>
              <a:t>2018-06-07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17D96-9F45-46E4-BFE4-7490AA512F5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1802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BC6E-49F6-449A-A735-8A81B6B42B6A}" type="datetimeFigureOut">
              <a:rPr lang="ko-KR" altLang="en-US" smtClean="0"/>
              <a:pPr/>
              <a:t>2018-06-07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17D96-9F45-46E4-BFE4-7490AA512F5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6060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FBC6E-49F6-449A-A735-8A81B6B42B6A}" type="datetimeFigureOut">
              <a:rPr lang="ko-KR" altLang="en-US" smtClean="0"/>
              <a:pPr/>
              <a:t>2018-06-07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17D96-9F45-46E4-BFE4-7490AA512F5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393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i-park.com/sagajeong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191828"/>
              </p:ext>
            </p:extLst>
          </p:nvPr>
        </p:nvGraphicFramePr>
        <p:xfrm>
          <a:off x="535586" y="2557423"/>
          <a:ext cx="5832000" cy="112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000"/>
                <a:gridCol w="972000"/>
                <a:gridCol w="972000"/>
                <a:gridCol w="972000"/>
                <a:gridCol w="972000"/>
                <a:gridCol w="972000"/>
              </a:tblGrid>
              <a:tr h="2575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주택형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공급면적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전용면적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일반공급세대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특별공급</a:t>
                      </a:r>
                      <a:endParaRPr lang="en-US" altLang="ko-KR" sz="1000" b="1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기관추천</a:t>
                      </a:r>
                      <a:r>
                        <a:rPr lang="en-US" altLang="ko-KR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비고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84A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107.9091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84.9804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392</a:t>
                      </a:r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39</a:t>
                      </a:r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84B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108.6913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84.9884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134</a:t>
                      </a:r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13</a:t>
                      </a:r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rgbClr val="C0000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rgbClr val="C0000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526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52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rgbClr val="C0000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5" name="직선 연결선 4"/>
          <p:cNvCxnSpPr/>
          <p:nvPr/>
        </p:nvCxnSpPr>
        <p:spPr>
          <a:xfrm>
            <a:off x="0" y="794806"/>
            <a:ext cx="6858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0" y="-15184"/>
            <a:ext cx="6858000" cy="7867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endParaRPr lang="en-US" altLang="ko-KR" sz="14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일반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기관추천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특별공급 안내문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57175" y="1047750"/>
            <a:ext cx="3190875" cy="323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1. </a:t>
            </a:r>
            <a:r>
              <a:rPr lang="ko-KR" altLang="en-US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공급내역 </a:t>
            </a:r>
            <a:endParaRPr lang="ko-KR" altLang="en-US" sz="11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04825" y="1296366"/>
            <a:ext cx="5810250" cy="970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indent="-88900">
              <a:lnSpc>
                <a:spcPct val="130000"/>
              </a:lnSpc>
              <a:buFontTx/>
              <a:buChar char="-"/>
            </a:pP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공급위치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경기도 </a:t>
            </a:r>
            <a:r>
              <a:rPr lang="ko-KR" altLang="en-US" sz="10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여주시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0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현암동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281-1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번지 일원</a:t>
            </a:r>
            <a:endParaRPr lang="en-US" altLang="ko-KR" sz="1000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88900" indent="-88900">
              <a:lnSpc>
                <a:spcPct val="130000"/>
              </a:lnSpc>
              <a:buFontTx/>
              <a:buChar char="-"/>
            </a:pP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공급규모 및 내역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지하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23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아파트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r>
              <a:rPr lang="ko-KR" altLang="en-US" sz="10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개동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및 부대복리시설</a:t>
            </a:r>
            <a:endParaRPr lang="en-US" altLang="ko-KR" sz="1000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88900" indent="-88900">
              <a:lnSpc>
                <a:spcPct val="130000"/>
              </a:lnSpc>
              <a:buFontTx/>
              <a:buChar char="-"/>
            </a:pP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공급세대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총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526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세대 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일반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기관추천 특별공급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52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세대 </a:t>
            </a:r>
            <a:r>
              <a:rPr lang="ko-KR" altLang="en-US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포함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 marL="88900" indent="-88900">
              <a:lnSpc>
                <a:spcPct val="130000"/>
              </a:lnSpc>
              <a:buFontTx/>
              <a:buChar char="-"/>
            </a:pP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연면적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79,365.9322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㎡</a:t>
            </a:r>
            <a:endParaRPr lang="en-US" altLang="ko-KR" sz="1000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57175" y="4112681"/>
            <a:ext cx="3190875" cy="323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2. </a:t>
            </a:r>
            <a:r>
              <a:rPr lang="ko-KR" altLang="en-US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특별공급 신청일정 및 방법</a:t>
            </a:r>
            <a:endParaRPr lang="ko-KR" altLang="en-US" sz="11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88950" y="2324858"/>
            <a:ext cx="5918200" cy="236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indent="-266700"/>
            <a:r>
              <a:rPr lang="ko-KR" altLang="en-US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●</a:t>
            </a:r>
            <a:r>
              <a:rPr lang="en-US" altLang="ko-KR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특별공급 대상세대 </a:t>
            </a:r>
            <a:r>
              <a:rPr lang="en-US" altLang="ko-KR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기관추천</a:t>
            </a:r>
            <a:r>
              <a:rPr lang="en-US" altLang="ko-KR" sz="10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192398"/>
              </p:ext>
            </p:extLst>
          </p:nvPr>
        </p:nvGraphicFramePr>
        <p:xfrm>
          <a:off x="549274" y="4666582"/>
          <a:ext cx="5794376" cy="2054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061"/>
                <a:gridCol w="2276099"/>
                <a:gridCol w="1394790"/>
                <a:gridCol w="898426"/>
              </a:tblGrid>
              <a:tr h="31748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   분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   시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계약체결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   소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특별공급 인터넷 신청</a:t>
                      </a:r>
                      <a:endParaRPr lang="en-US" altLang="ko-KR" sz="9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2018. 07. 03 (</a:t>
                      </a:r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화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(08:00~17:30) (</a:t>
                      </a:r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예정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2018. 07.23(</a:t>
                      </a:r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월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)~25(</a:t>
                      </a:r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수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예정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APT2you</a:t>
                      </a:r>
                    </a:p>
                    <a:p>
                      <a:pPr algn="ctr" latinLnBrk="1"/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인터넷접수</a:t>
                      </a:r>
                      <a:endParaRPr lang="en-US" altLang="ko-KR" sz="9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특별공급 현장 접수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2018. 07. 03(</a:t>
                      </a:r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화</a:t>
                      </a: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(10:00~14:00) (</a:t>
                      </a:r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예정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취약계층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노인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장애인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</a:t>
                      </a:r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청약서류 접수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9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당사 견본주택</a:t>
                      </a:r>
                      <a:endParaRPr lang="en-US" altLang="ko-KR" sz="9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특별공급 당첨자 선정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2018. 07. 12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(</a:t>
                      </a:r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목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 (</a:t>
                      </a:r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예정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9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APT2you </a:t>
                      </a:r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및</a:t>
                      </a:r>
                      <a:endParaRPr lang="en-US" altLang="ko-KR" sz="9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당사 견본주택</a:t>
                      </a:r>
                      <a:endParaRPr lang="en-US" altLang="ko-KR" sz="9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특별공급 서류 제출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2018. 07. 13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(</a:t>
                      </a:r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금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)~22(</a:t>
                      </a:r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 (</a:t>
                      </a:r>
                      <a:r>
                        <a:rPr lang="ko-KR" altLang="en-US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예정</a:t>
                      </a:r>
                      <a:r>
                        <a:rPr lang="en-US" altLang="ko-KR" sz="90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9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당사 견본주택</a:t>
                      </a:r>
                      <a:endParaRPr lang="en-US" altLang="ko-KR" sz="90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직사각형 13"/>
          <p:cNvSpPr/>
          <p:nvPr/>
        </p:nvSpPr>
        <p:spPr>
          <a:xfrm>
            <a:off x="457518" y="4495400"/>
            <a:ext cx="2467426" cy="1382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● 신청 및 당첨자 선정 일시</a:t>
            </a:r>
            <a:r>
              <a:rPr lang="en-US" altLang="ko-KR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장소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392430" y="6393160"/>
            <a:ext cx="6014720" cy="323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8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* </a:t>
            </a:r>
            <a:r>
              <a:rPr lang="ko-KR" altLang="en-US" sz="8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상기 일정은 변경될 수 있으니 자세한 사항은 반드시 입주자 모집공고를 참조하기 바람</a:t>
            </a:r>
            <a:endParaRPr lang="ko-KR" altLang="en-US" sz="8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47160" y="3728864"/>
            <a:ext cx="5918200" cy="236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indent="-266700" algn="r"/>
            <a:r>
              <a:rPr lang="en-US" altLang="ko-KR" sz="8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8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입주자 모집공고 승인 전으로 면적 및 공급세대수가 다소 변경 될 수 있음</a:t>
            </a:r>
            <a:r>
              <a:rPr lang="en-US" altLang="ko-KR" sz="8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240593" y="7655543"/>
            <a:ext cx="6305232" cy="1905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000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0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0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※ </a:t>
            </a:r>
            <a:r>
              <a:rPr lang="ko-KR" altLang="en-US" sz="10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당첨자 선정</a:t>
            </a:r>
            <a:r>
              <a:rPr lang="en-US" altLang="ko-KR" sz="10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0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공고</a:t>
            </a:r>
            <a:r>
              <a:rPr lang="en-US" altLang="ko-KR" sz="10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0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유의사항</a:t>
            </a:r>
            <a:endParaRPr lang="en-US" altLang="ko-KR" sz="1000" b="1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 </a:t>
            </a:r>
          </a:p>
          <a:p>
            <a:r>
              <a:rPr lang="en-US" altLang="ko-KR" sz="9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◆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개별 통지는 하지 않으며 당첨자 명단에 대한 전화문의는 응답하지 않습니다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endParaRPr lang="en-US" altLang="ko-KR" sz="900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3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3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 </a:t>
            </a:r>
          </a:p>
          <a:p>
            <a:r>
              <a:rPr lang="en-US" altLang="ko-KR" sz="9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◆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사업주체는 특별공급의 입주자 선정 및 건수만을 금융결제원에 통지하며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호는 일반공급 당첨자와 함께 금융결제원</a:t>
            </a:r>
            <a:endParaRPr lang="en-US" altLang="ko-KR" sz="900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9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    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입주자선정 프로그램으로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배정합니다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.( </a:t>
            </a:r>
            <a:r>
              <a:rPr lang="ko-KR" altLang="en-US" sz="9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동ㆍ호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배정 결과는 일반공급 당첨자와 함께 공고할 예정임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900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/>
            </a:r>
            <a:b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3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  </a:t>
            </a:r>
          </a:p>
          <a:p>
            <a:r>
              <a:rPr lang="en-US" altLang="ko-KR" sz="9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◆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주택공급에 관한 규칙 제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50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 제</a:t>
            </a:r>
            <a:r>
              <a:rPr lang="en-US" altLang="ko-KR" sz="9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항의 특별공급 입주자 선정업무 중 동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호수 배정업무를 추첨기관</a:t>
            </a:r>
            <a:endParaRPr lang="en-US" altLang="ko-KR" sz="9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    (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전산관리지정기관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에서 수행하므로 특별공급 당첨자 </a:t>
            </a:r>
            <a:r>
              <a:rPr lang="ko-KR" altLang="en-US" sz="9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선정일시와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동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호수 배정결과 발표 일시가 상이 합니다</a:t>
            </a:r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.)</a:t>
            </a:r>
          </a:p>
          <a:p>
            <a:endParaRPr lang="en-US" altLang="ko-KR" sz="900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3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9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9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419803" y="6975936"/>
            <a:ext cx="59925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□ 신청방법 </a:t>
            </a: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특별공급 대상으로 해당 기관장의 추천을 받으신 분이 해당 청약신청 일시에 </a:t>
            </a:r>
            <a:r>
              <a:rPr lang="en-US" altLang="ko-KR" sz="10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APT2you </a:t>
            </a:r>
            <a:r>
              <a:rPr lang="ko-KR" altLang="en-US" sz="10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인터넷</a:t>
            </a:r>
            <a:endParaRPr lang="en-US" altLang="ko-KR" sz="1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                 </a:t>
            </a:r>
            <a:r>
              <a:rPr lang="ko-KR" altLang="en-US" sz="10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을 통해 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청약신청 하여야 합니다</a:t>
            </a: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033" y="98290"/>
            <a:ext cx="2304256" cy="34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9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직사각형 54"/>
          <p:cNvSpPr/>
          <p:nvPr/>
        </p:nvSpPr>
        <p:spPr>
          <a:xfrm>
            <a:off x="116632" y="118381"/>
            <a:ext cx="2693987" cy="37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● 특별공급 신청자격 및 유의사항</a:t>
            </a:r>
            <a:endParaRPr lang="en-US" altLang="ko-KR" sz="11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6992" y="549049"/>
            <a:ext cx="9108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□ 신청자격</a:t>
            </a:r>
            <a:endParaRPr lang="ko-KR" altLang="en-US" sz="1100" dirty="0"/>
          </a:p>
        </p:txBody>
      </p:sp>
      <p:sp>
        <p:nvSpPr>
          <p:cNvPr id="6" name="TextBox 5"/>
          <p:cNvSpPr txBox="1"/>
          <p:nvPr/>
        </p:nvSpPr>
        <p:spPr>
          <a:xfrm>
            <a:off x="404664" y="820033"/>
            <a:ext cx="6274475" cy="21441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과거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재당첨제한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주택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분양가상한제 적용주택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분양전환공공임대주택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이전 기관 종사자 특별공급 등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또는 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“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청약 조정대상지역”에서 당첨된 자 및 세대에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속한자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배우자 또는 주민등록이 분리된 배우자 및 배우자와 동일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한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세대를 이루고 있는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세대원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재당첨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제한기간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미경과시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특별공급 청약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불가</a:t>
            </a:r>
            <a:endParaRPr lang="en-US" altLang="ko-KR" sz="9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en-US" altLang="ko-KR" sz="3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최초 입주자 모집공고일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2018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년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06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월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28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일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예정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현재 무주택세대구성원으로서 주택공급에 관한 규칙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제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36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조에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해당하는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국가보훈대상자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장애인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군인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중소기업근로자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북한이탈주민 등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특별공급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대상으로 해당 기관장의 추천을 받으신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분</a:t>
            </a:r>
            <a:endParaRPr lang="en-US" altLang="ko-KR" sz="9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en-US" altLang="ko-KR" sz="3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특별공급 주택을 분양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받고자하는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자는 최초 입주자모집공고일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2018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년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06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월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28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일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예정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현재 아래 어느 하나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에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해당하는 청약통장 가입요건을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갖추어야함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유공자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장애인 제외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en-US" altLang="ko-KR" sz="3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▷</a:t>
            </a:r>
            <a:r>
              <a:rPr lang="en-US" altLang="ko-KR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각 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주택형에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신청 가능한 청약예금에 가입하여 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개월이 경과한 자로서 신청하고자 하는 각 </a:t>
            </a:r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주택형에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신청가능한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청약예금 지역별 예치금액 이상을 납입한 자</a:t>
            </a:r>
            <a:endParaRPr lang="en-US" altLang="ko-KR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▷</a:t>
            </a:r>
            <a:r>
              <a:rPr lang="en-US" altLang="ko-KR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청약부금에 가입하여 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개월이 경과되고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매월 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약정납입일에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월납입금을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납입하여 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85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㎡ 이하 </a:t>
            </a:r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주택형에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신청가능한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청약예금 지역별 예치금액 이상을 납입한 자</a:t>
            </a:r>
            <a:endParaRPr lang="en-US" altLang="ko-KR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▷</a:t>
            </a:r>
            <a:r>
              <a:rPr lang="en-US" altLang="ko-KR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주택청약종합저축에 가입하여 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개월이 된 자 중 모집공고일 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현재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en-US" altLang="ko-KR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2018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년 </a:t>
            </a:r>
            <a:r>
              <a:rPr lang="en-US" altLang="ko-KR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06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월 </a:t>
            </a:r>
            <a:r>
              <a:rPr lang="en-US" altLang="ko-KR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28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일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예정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잔액이 해당 주택에 신청 가능한 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청약예금 지역별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면적별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예치금액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이상인 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자</a:t>
            </a:r>
            <a:endParaRPr lang="ko-KR" altLang="en-US" sz="700" dirty="0"/>
          </a:p>
        </p:txBody>
      </p:sp>
      <p:sp>
        <p:nvSpPr>
          <p:cNvPr id="8" name="TextBox 7"/>
          <p:cNvSpPr txBox="1"/>
          <p:nvPr/>
        </p:nvSpPr>
        <p:spPr>
          <a:xfrm>
            <a:off x="266992" y="3009795"/>
            <a:ext cx="9108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□ </a:t>
            </a:r>
            <a:r>
              <a:rPr lang="ko-KR" altLang="en-US" sz="11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유의사항</a:t>
            </a:r>
            <a:endParaRPr lang="ko-KR" alt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404664" y="3321199"/>
            <a:ext cx="5984331" cy="63196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세대 내 무주택세대구성원 중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인만 신청가능하며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신청자 및 그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세대원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부부포함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 각각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청약신청하여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중복당첨될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경우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모두 부적격 당첨으로 당첨이 취소됨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당첨자 명단관리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계약체결 불가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입주자저축 효력 상실 및 재사용 불가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sz="9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en-US" altLang="ko-KR" sz="3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특별공급은 한 차례에 한정하여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세대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주택의 기준으로 주택을 특별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공급함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주택공급에관한규칙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 제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36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조 제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호에 해당하는 경우는 제외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en-US" altLang="ko-KR" sz="3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“무주택세대구성원”이란 세대주 또는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세대원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 각 항목의 사람을 포함한다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전원이 주택을 소유하고 있지 아니한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세대의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세대주 및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세대원을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말함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  <a:r>
              <a:rPr lang="en-US" altLang="ko-KR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주택공급에관한규칙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」제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8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조 제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호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가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주택공급을 신청하려는 세대주 또는 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세대원의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배우자로서 해당 세대주 또는 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세대원과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동일한 세대별 </a:t>
            </a:r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주민등록표</a:t>
            </a:r>
            <a:r>
              <a:rPr lang="en-US" altLang="ko-KR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상에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등재되어 있지 아니한 사람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나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주택공급을 신청하려는 세대주 또는 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세대원의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직계존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비속으로서 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가목의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배우자와 동일한 세대를 이루고 있는 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사람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  다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주택공급을 신청하려는 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세대원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세대주의 직계비속인 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세대원에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한정한다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의 배우자로서 해당 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세대원과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동일한 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세대를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이루고 있는 사람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라</a:t>
            </a:r>
            <a:r>
              <a:rPr lang="en-US" altLang="ko-KR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주택공급을 신청하려는 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세대원의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직계존속으로서 해당 </a:t>
            </a:r>
            <a:r>
              <a:rPr lang="ko-KR" altLang="en-US" sz="7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세대원과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동일한 세대를 이루고 있는 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사람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ko-KR" altLang="en-US" sz="3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특별공급 신청자는 일반공급 신청이 가능하나 특별공급당첨자로 선정되면 해당 특별공급만 당첨으로 인정하며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일반공급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청약신청은 무효처리 함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en-US" altLang="ko-KR" sz="3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특별공급 당첨자는 일반공급 신청이 불가하며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특별공급 신청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미달시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잔여물량을 일반공급으로 전환하고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특별공급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물량에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대해서는 별도의 예비당첨자를 선정하지 않음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en-US" altLang="ko-KR" sz="3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부적격된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특별공급주택 및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미계약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또는 계약 해제 또는 해지된 특별공급주택은 일반공급 예비당첨자에게 공급됨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en-US" altLang="ko-KR" sz="3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당첨자로 선정된 이후 공급계약을 체결하지 아니한 경우 당첨자로 보며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(1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회 특별공급 간주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해당 구비서류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미비시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계약체결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후라도 계약이 해제될 수 있음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en-US" altLang="ko-KR" sz="3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청약시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신청자의 착오로 인한 잘못된 신청에 대해서는 수정접수가 불가하며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이에 대한 책임은 청약신청자에게 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있으므로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유의 바람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신청이 접수된 서류는 반환하지 아니함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b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en-US" altLang="ko-KR" sz="3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기재사항이 사실과 다르거나 기재내용을 검색 또는 확인결과 평점요소 자격이 다르거나 무주택기간이 상이할 경우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9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유주택자로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판명될 경우에는 분양계약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체결이후라도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당첨취소 및 계약해제는 물론 관련법령에 의거 처벌되므로 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유의하시기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바라며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계약해제시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계약금 납부금액에 대한 별도의 이자는 지급되지 않음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en-US" altLang="ko-KR" sz="3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과거 특별공급에 당첨된 사실이 있는 자 및 그 세대에 속하는 자는 신청할 수 없음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en-US" altLang="ko-KR" sz="3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「주택공급에 관한 규칙」제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51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조에 따라 입주자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모집공고일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(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2018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년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월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28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일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예정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현재 당첨자 또는 그 세대에 </a:t>
            </a:r>
            <a:endParaRPr lang="en-US" altLang="ko-KR" sz="9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속한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자가 만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65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세 이상인 자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또는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「장애인복지법」 제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32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조에 따라 장애인 등록증이 발급된 자 또는 미성년자인 </a:t>
            </a:r>
            <a:r>
              <a:rPr lang="ko-KR" altLang="en-US" sz="9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세명</a:t>
            </a:r>
            <a:endParaRPr lang="en-US" altLang="ko-KR" sz="9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이상의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자녀를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둔자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일 경우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주택공급신청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특별 및 일반공급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시 최하층의 주택배정을 희망할 때 해당 최하층을 우선 </a:t>
            </a:r>
            <a:endParaRPr lang="en-US" altLang="ko-KR" sz="9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배정됨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최하층 </a:t>
            </a:r>
            <a:r>
              <a:rPr lang="ko-KR" altLang="en-US" sz="9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우선배정시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다자녀가구와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고령자 또는 장애인세대가 경쟁이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발생할경우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고령자 또는 장애인세대에 </a:t>
            </a:r>
            <a:endParaRPr lang="en-US" altLang="ko-KR" sz="9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우선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배정함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[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단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1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층이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없는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주택형은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최저층을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우선배정 할 수 있으며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신청자가 많은 경우 다른 층을 배정받을 수 </a:t>
            </a:r>
            <a:endParaRPr lang="en-US" altLang="ko-KR" sz="9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있고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적은 경우에는 </a:t>
            </a: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미신청자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우선배정 신청 비대상자 포함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에게도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층이 배정될 수 있음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en-US" altLang="ko-KR" sz="3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주택공급에관한규칙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」제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55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조에 의하여 과거 특별공급을 받은 자 및 그 세대에 속한 자는 특별공급 신청불가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  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특별공급은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회에 한하여 공급함</a:t>
            </a:r>
            <a:r>
              <a:rPr lang="en-US" altLang="ko-KR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en-US" altLang="ko-KR" sz="3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r>
              <a:rPr lang="ko-KR" altLang="en-US" sz="9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◆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신청자의 착오로 인하여 잘못 접수된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청약신청분의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당첨으로 인한 당첨취소 및 부적격 결과는 신청자 본인의 책임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900" dirty="0"/>
          </a:p>
        </p:txBody>
      </p:sp>
    </p:spTree>
    <p:extLst>
      <p:ext uri="{BB962C8B-B14F-4D97-AF65-F5344CB8AC3E}">
        <p14:creationId xmlns:p14="http://schemas.microsoft.com/office/powerpoint/2010/main" val="267882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236538" y="312516"/>
            <a:ext cx="1909762" cy="2354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● 특별공급 구비서류</a:t>
            </a:r>
            <a:r>
              <a:rPr lang="en-US" altLang="ko-KR" sz="9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900" b="1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77821" y="4652335"/>
            <a:ext cx="6102358" cy="777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상기 제 증명서류는 최초 입주자모집공고일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(2018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년 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06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월 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28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 예정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이후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발행분에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한하며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상기</a:t>
            </a:r>
            <a:r>
              <a:rPr lang="en-US" altLang="ko-KR" sz="7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구비 사항이 완비된 경우에 한하여 접수합니다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(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변경이 있을 경우 변경서류 제출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예정</a:t>
            </a:r>
            <a:endParaRPr lang="en-US" altLang="ko-KR" sz="700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신청자의 착오로 인하여 잘못 접수된 </a:t>
            </a:r>
            <a:r>
              <a:rPr lang="ko-KR" altLang="en-US" sz="7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청약신청분의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당첨으로 인한 당첨취소 및 부적격 결과는 신청자 본인의 책임입니다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※ </a:t>
            </a:r>
            <a:r>
              <a:rPr lang="ko-KR" altLang="en-US" sz="7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주민등록표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등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초본 발급 시 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“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세대주 성명 및 관계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”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생략하여 발급하고 있으니 세대주 기간 산정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배우자 관계 확인 등이 필요한 경우 반드시 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”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세대주</a:t>
            </a:r>
            <a:endParaRPr lang="en-US" altLang="ko-KR" sz="700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7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성명 및 관계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”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대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표기를 요청하여 발급받으시기 바랍니다</a:t>
            </a:r>
            <a:r>
              <a:rPr lang="en-US" altLang="ko-KR" sz="7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700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36538" y="5550180"/>
            <a:ext cx="2265362" cy="117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● </a:t>
            </a:r>
            <a:r>
              <a:rPr lang="en-US" altLang="ko-KR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M/H</a:t>
            </a:r>
            <a:r>
              <a:rPr lang="ko-KR" altLang="en-US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위치 </a:t>
            </a:r>
            <a:r>
              <a:rPr lang="en-US" altLang="ko-KR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홍보관 및 기타문의</a:t>
            </a:r>
            <a:endParaRPr lang="en-US" altLang="ko-KR" sz="11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</a:t>
            </a:r>
            <a:endParaRPr lang="ko-KR" altLang="en-US" sz="1100" b="1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16204" y="8801550"/>
            <a:ext cx="6138862" cy="11920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85725" indent="-85725">
              <a:lnSpc>
                <a:spcPct val="150000"/>
              </a:lnSpc>
            </a:pP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시행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0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케이엘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개발주식회사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/ 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시공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현대산업개발 주식회사</a:t>
            </a:r>
            <a:endParaRPr lang="en-US" altLang="ko-KR" sz="1000" dirty="0" smtClean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85725" indent="-85725">
              <a:lnSpc>
                <a:spcPct val="150000"/>
              </a:lnSpc>
            </a:pP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견본주택 사이버모델하우스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2"/>
              </a:rPr>
              <a:t>http://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hlinkClick r:id="rId2"/>
              </a:rPr>
              <a:t>www.i-park.com/yeoju/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</a:p>
          <a:p>
            <a:pPr marL="85725" indent="-85725">
              <a:lnSpc>
                <a:spcPct val="150000"/>
              </a:lnSpc>
            </a:pP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모델하우스 및 홍보관 위치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경기도 </a:t>
            </a:r>
            <a:r>
              <a:rPr lang="ko-KR" altLang="en-US" sz="10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여주시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0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현암동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644-3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번지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경기도 </a:t>
            </a:r>
            <a:r>
              <a:rPr lang="ko-KR" altLang="en-US" sz="10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여주시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0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홍문동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251-3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번지 </a:t>
            </a:r>
            <a:r>
              <a:rPr lang="ko-KR" altLang="en-US" sz="1000" dirty="0" err="1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농민마트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2F</a:t>
            </a:r>
          </a:p>
          <a:p>
            <a:pPr marL="85725" indent="-85725">
              <a:lnSpc>
                <a:spcPct val="150000"/>
              </a:lnSpc>
            </a:pPr>
            <a:r>
              <a:rPr lang="en-US" altLang="ko-KR" sz="10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분양문의 </a:t>
            </a:r>
            <a:r>
              <a:rPr lang="en-US" altLang="ko-KR" sz="1000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031) 882-8577</a:t>
            </a:r>
            <a:endParaRPr lang="en-US" altLang="ko-KR" sz="1000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188729"/>
              </p:ext>
            </p:extLst>
          </p:nvPr>
        </p:nvGraphicFramePr>
        <p:xfrm>
          <a:off x="471488" y="660022"/>
          <a:ext cx="6062669" cy="4432201"/>
        </p:xfrm>
        <a:graphic>
          <a:graphicData uri="http://schemas.openxmlformats.org/drawingml/2006/table">
            <a:tbl>
              <a:tblPr/>
              <a:tblGrid>
                <a:gridCol w="523875"/>
                <a:gridCol w="352425"/>
                <a:gridCol w="319088"/>
                <a:gridCol w="990599"/>
                <a:gridCol w="347663"/>
                <a:gridCol w="3529019"/>
              </a:tblGrid>
              <a:tr h="138861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구분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서류유형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해당서류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발급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기준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추가서류 제출대상 및 유의사항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54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필수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추가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7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해당자</a:t>
                      </a:r>
                      <a:r>
                        <a:rPr lang="en-US" altLang="ko-KR" sz="700" b="1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92122">
                <a:tc rowSpan="9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공통서류</a:t>
                      </a:r>
                    </a:p>
                  </a:txBody>
                  <a:tcPr marL="13442" marR="13442" marT="6697" marB="669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특별공급신청서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개인정보활용동의서 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무주택서약서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당사 견본주택에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비치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무주택 입증서류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무주택 서약서로 대체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88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인감증명서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본인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또는 본인서명사실확인서 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용도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주택공급신청용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본인 발급용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88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인감도장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본인서명 사실확인서 또는 외국인이 인증된 서명으로 공급 </a:t>
                      </a:r>
                      <a:r>
                        <a:rPr lang="ko-KR" altLang="en-US" sz="700" kern="0" spc="0" dirty="0" err="1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신청시는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제출 생략  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88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신분증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본인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주민등록증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운전면허증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여권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54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주민등록표등본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본인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주민등록번호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세대원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포함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),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세대구성사유 및 일자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세대주 및 세대주와의 관계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포함하여</a:t>
                      </a: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발급요망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54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err="1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주민등록표초본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본인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주민등록번호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kern="0" spc="0" dirty="0" err="1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세대원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포함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),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주소변동 사항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kern="0" spc="0" dirty="0" err="1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인정받고자하는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기간 포함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).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세대주와의 관계 포함하여 발급요망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88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주민등록표등본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배우자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주민등록표등본상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배우자가 분리된 경우 제출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상기 </a:t>
                      </a:r>
                      <a:r>
                        <a:rPr lang="ko-KR" altLang="en-US" sz="70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등본발급시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유의사항에 따라 발급 바람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21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청약통장순위</a:t>
                      </a: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가입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확인서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본인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청약통장 가입은행으로부터 순위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가입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내역 발급 또는 주택청약 서비스 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APT2you</a:t>
                      </a: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홈페이지에서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청약통장 순위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가입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확인서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발급</a:t>
                      </a: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단 국가유공자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장애인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철거민 특별공급 신청자 제외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60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가족관계증명서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본인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배우자 분리세대 등 </a:t>
                      </a:r>
                      <a:r>
                        <a:rPr lang="ko-KR" altLang="en-US" sz="70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주민등록표등본상에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배우자 유무확인이 불가한 경우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212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기관추천</a:t>
                      </a:r>
                      <a:endParaRPr lang="en-US" altLang="ko-KR" sz="700" kern="0" spc="0" dirty="0" smtClean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일반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특별공급</a:t>
                      </a:r>
                    </a:p>
                  </a:txBody>
                  <a:tcPr marL="13442" marR="13442" marT="6697" marB="669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해당 기관장의 추천서 또는 인정서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본인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주택공급에 관한 규칙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36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조에 의거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해당 기관장의 추천서 또는 인정서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5491">
                <a:tc rowSpan="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대리인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신청시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추가사항</a:t>
                      </a:r>
                    </a:p>
                  </a:txBody>
                  <a:tcPr marL="13442" marR="13442" marT="6697" marB="6697" anchor="ctr">
                    <a:lnL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인감증명서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청약자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또는 본인서명사실확인서 </a:t>
                      </a:r>
                      <a:r>
                        <a:rPr lang="en-US" altLang="ko-KR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용도 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주택공급신청 위임용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단 외국인인 경우 본국 관공서의 증명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서명인증서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이나</a:t>
                      </a:r>
                      <a:r>
                        <a:rPr lang="en-US" altLang="ko-KR" sz="7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이에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관한 공정증서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88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인감도장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청약자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외국인이 인증된 서명으로 공급신청 </a:t>
                      </a:r>
                      <a:r>
                        <a:rPr lang="ko-KR" altLang="en-US" sz="70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위임시는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제출 생략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88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위임장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청약자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청약자의 인감도장 날인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kern="0" spc="0" dirty="0" smtClean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견본주택에 비치</a:t>
                      </a: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88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주민등록증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대리인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재외동포는 </a:t>
                      </a:r>
                      <a:r>
                        <a:rPr lang="ko-KR" altLang="en-US" sz="700" kern="0" spc="0" dirty="0" err="1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국내거소신고증</a:t>
                      </a:r>
                      <a:r>
                        <a:rPr lang="en-US" altLang="ko-KR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외국인은 외국인등록증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88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인장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700" kern="0" spc="0" dirty="0">
                          <a:solidFill>
                            <a:srgbClr val="000000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대리인</a:t>
                      </a: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700" kern="0" spc="0" dirty="0">
                        <a:solidFill>
                          <a:srgbClr val="000000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13442" marR="13442" marT="6697" marB="6697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04" y="5667906"/>
            <a:ext cx="6138862" cy="330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84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133180"/>
            <a:ext cx="2265362" cy="117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5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■ 참고자료</a:t>
            </a:r>
            <a:endParaRPr lang="en-US" altLang="ko-KR" sz="1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50838" y="938043"/>
            <a:ext cx="2265362" cy="117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□ 투시도 및 조감도</a:t>
            </a:r>
            <a:endParaRPr lang="en-US" altLang="ko-KR" sz="12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453403" y="8987125"/>
            <a:ext cx="6014720" cy="323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9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* </a:t>
            </a:r>
            <a:r>
              <a:rPr lang="ko-KR" altLang="en-US" sz="9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상기 이미지는 소비자의 이해를 돕기 위한 것으로 실제와 상이 할 수 있습니다</a:t>
            </a:r>
            <a:r>
              <a:rPr lang="en-US" altLang="ko-KR" sz="9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9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0" y="419100"/>
            <a:ext cx="68580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769" y="5135674"/>
            <a:ext cx="5667988" cy="390685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467" y="1235693"/>
            <a:ext cx="5687289" cy="364529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0565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350838" y="938677"/>
            <a:ext cx="2265362" cy="117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2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□ </a:t>
            </a:r>
            <a:r>
              <a:rPr lang="ko-KR" altLang="en-US" sz="11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광역위치도</a:t>
            </a:r>
            <a:endParaRPr lang="en-US" altLang="ko-KR" sz="12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133180"/>
            <a:ext cx="2265362" cy="117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5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■ 참고자료</a:t>
            </a:r>
            <a:endParaRPr lang="en-US" altLang="ko-KR" sz="15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0" y="419100"/>
            <a:ext cx="68580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260648" y="6825208"/>
            <a:ext cx="6014720" cy="323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9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* </a:t>
            </a:r>
            <a:r>
              <a:rPr lang="ko-KR" altLang="en-US" sz="9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상기 이미지는 소비자의 이해를 돕기 위한 것으로 실제와 상이 할 수 있습니다</a:t>
            </a:r>
            <a:r>
              <a:rPr lang="en-US" altLang="ko-KR" sz="900" b="1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900" b="1" dirty="0">
              <a:solidFill>
                <a:schemeClr val="tx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69" y="1272612"/>
            <a:ext cx="6204049" cy="54768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6260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2259</TotalTime>
  <Words>1172</Words>
  <Application>Microsoft Office PowerPoint</Application>
  <PresentationFormat>A4 용지(210x297mm)</PresentationFormat>
  <Paragraphs>229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bm</dc:creator>
  <cp:lastModifiedBy>user</cp:lastModifiedBy>
  <cp:revision>199</cp:revision>
  <cp:lastPrinted>2018-05-31T00:37:42Z</cp:lastPrinted>
  <dcterms:created xsi:type="dcterms:W3CDTF">2016-01-19T08:59:20Z</dcterms:created>
  <dcterms:modified xsi:type="dcterms:W3CDTF">2018-06-07T09:29:42Z</dcterms:modified>
</cp:coreProperties>
</file>