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5107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79" d="100"/>
          <a:sy n="79" d="100"/>
        </p:scale>
        <p:origin x="-2670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D0B89-29E2-4F6D-A709-EAAE9B0BBAE8}" type="datetimeFigureOut">
              <a:rPr lang="ko-KR" altLang="en-US" smtClean="0"/>
              <a:pPr/>
              <a:t>2014-07-22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B64E3-0414-4C54-9656-6D407CD3683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D0B89-29E2-4F6D-A709-EAAE9B0BBAE8}" type="datetimeFigureOut">
              <a:rPr lang="ko-KR" altLang="en-US" smtClean="0"/>
              <a:pPr/>
              <a:t>2014-07-22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B64E3-0414-4C54-9656-6D407CD3683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D0B89-29E2-4F6D-A709-EAAE9B0BBAE8}" type="datetimeFigureOut">
              <a:rPr lang="ko-KR" altLang="en-US" smtClean="0"/>
              <a:pPr/>
              <a:t>2014-07-22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B64E3-0414-4C54-9656-6D407CD3683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D0B89-29E2-4F6D-A709-EAAE9B0BBAE8}" type="datetimeFigureOut">
              <a:rPr lang="ko-KR" altLang="en-US" smtClean="0"/>
              <a:pPr/>
              <a:t>2014-07-22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B64E3-0414-4C54-9656-6D407CD3683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D0B89-29E2-4F6D-A709-EAAE9B0BBAE8}" type="datetimeFigureOut">
              <a:rPr lang="ko-KR" altLang="en-US" smtClean="0"/>
              <a:pPr/>
              <a:t>2014-07-22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B64E3-0414-4C54-9656-6D407CD3683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D0B89-29E2-4F6D-A709-EAAE9B0BBAE8}" type="datetimeFigureOut">
              <a:rPr lang="ko-KR" altLang="en-US" smtClean="0"/>
              <a:pPr/>
              <a:t>2014-07-22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B64E3-0414-4C54-9656-6D407CD3683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D0B89-29E2-4F6D-A709-EAAE9B0BBAE8}" type="datetimeFigureOut">
              <a:rPr lang="ko-KR" altLang="en-US" smtClean="0"/>
              <a:pPr/>
              <a:t>2014-07-22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B64E3-0414-4C54-9656-6D407CD3683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D0B89-29E2-4F6D-A709-EAAE9B0BBAE8}" type="datetimeFigureOut">
              <a:rPr lang="ko-KR" altLang="en-US" smtClean="0"/>
              <a:pPr/>
              <a:t>2014-07-22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B64E3-0414-4C54-9656-6D407CD3683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D0B89-29E2-4F6D-A709-EAAE9B0BBAE8}" type="datetimeFigureOut">
              <a:rPr lang="ko-KR" altLang="en-US" smtClean="0"/>
              <a:pPr/>
              <a:t>2014-07-22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B64E3-0414-4C54-9656-6D407CD3683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D0B89-29E2-4F6D-A709-EAAE9B0BBAE8}" type="datetimeFigureOut">
              <a:rPr lang="ko-KR" altLang="en-US" smtClean="0"/>
              <a:pPr/>
              <a:t>2014-07-22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B64E3-0414-4C54-9656-6D407CD3683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D0B89-29E2-4F6D-A709-EAAE9B0BBAE8}" type="datetimeFigureOut">
              <a:rPr lang="ko-KR" altLang="en-US" smtClean="0"/>
              <a:pPr/>
              <a:t>2014-07-22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B64E3-0414-4C54-9656-6D407CD3683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4D0B89-29E2-4F6D-A709-EAAE9B0BBAE8}" type="datetimeFigureOut">
              <a:rPr lang="ko-KR" altLang="en-US" smtClean="0"/>
              <a:pPr/>
              <a:t>2014-07-22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FB64E3-0414-4C54-9656-6D407CD3683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 descr="주민자치위원회 (관인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45224" y="8244408"/>
            <a:ext cx="720080" cy="576064"/>
          </a:xfrm>
          <a:prstGeom prst="rect">
            <a:avLst/>
          </a:prstGeom>
        </p:spPr>
      </p:pic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그림 3" descr="원마운트 (최종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8660" y="467544"/>
            <a:ext cx="6120680" cy="1728192"/>
          </a:xfrm>
          <a:prstGeom prst="rect">
            <a:avLst/>
          </a:prstGeom>
        </p:spPr>
      </p:pic>
      <p:sp>
        <p:nvSpPr>
          <p:cNvPr id="5" name="Rectangle 4"/>
          <p:cNvSpPr>
            <a:spLocks noGrp="1" noChangeArrowheads="1"/>
          </p:cNvSpPr>
          <p:nvPr>
            <p:ph type="ctrTitle"/>
          </p:nvPr>
        </p:nvSpPr>
        <p:spPr bwMode="auto">
          <a:xfrm>
            <a:off x="332656" y="2136724"/>
            <a:ext cx="6189340" cy="67018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  <a:defRPr/>
            </a:pPr>
            <a:r>
              <a:rPr lang="ko-KR" altLang="en-US" sz="3500" spc="380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수평선B" pitchFamily="18" charset="-127"/>
                <a:ea typeface="HY수평선B" pitchFamily="18" charset="-127"/>
              </a:rPr>
              <a:t>여름방학</a:t>
            </a:r>
            <a:r>
              <a:rPr lang="ko-KR" altLang="en-US" sz="3500" spc="38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수평선B" pitchFamily="18" charset="-127"/>
                <a:ea typeface="HY수평선B" pitchFamily="18" charset="-127"/>
              </a:rPr>
              <a:t> </a:t>
            </a:r>
            <a:r>
              <a:rPr lang="ko-KR" altLang="en-US" sz="3500" spc="38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수평선B" pitchFamily="18" charset="-127"/>
                <a:ea typeface="HY수평선B" pitchFamily="18" charset="-127"/>
              </a:rPr>
              <a:t>현장 </a:t>
            </a:r>
            <a:r>
              <a:rPr lang="ko-KR" altLang="en-US" sz="3500" spc="38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수평선B" pitchFamily="18" charset="-127"/>
                <a:ea typeface="HY수평선B" pitchFamily="18" charset="-127"/>
              </a:rPr>
              <a:t>체험학습</a:t>
            </a:r>
            <a:endParaRPr lang="ko-KR" altLang="en-US" sz="3500" spc="380" dirty="0">
              <a:effectLst>
                <a:outerShdw blurRad="38100" dist="38100" dir="2700000" algn="tl">
                  <a:srgbClr val="C0C0C0"/>
                </a:outerShdw>
              </a:effectLst>
              <a:latin typeface="HY수평선B" pitchFamily="18" charset="-127"/>
              <a:ea typeface="HY수평선B" pitchFamily="18" charset="-127"/>
            </a:endParaRPr>
          </a:p>
          <a:p>
            <a:pPr eaLnBrk="0" latinLnBrk="0" hangingPunct="0">
              <a:lnSpc>
                <a:spcPct val="150000"/>
              </a:lnSpc>
              <a:spcBef>
                <a:spcPts val="0"/>
              </a:spcBef>
              <a:defRPr/>
            </a:pPr>
            <a:r>
              <a:rPr lang="ko-KR" altLang="en-US" sz="1400" spc="380" dirty="0">
                <a:solidFill>
                  <a:srgbClr val="0000FF"/>
                </a:solidFill>
                <a:latin typeface="Arial" charset="0"/>
                <a:ea typeface="굴림체" pitchFamily="49" charset="-127"/>
              </a:rPr>
              <a:t> </a:t>
            </a:r>
            <a:r>
              <a:rPr lang="ko-KR" altLang="en-US" sz="1400" spc="380" dirty="0">
                <a:solidFill>
                  <a:srgbClr val="0000FF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ko-KR" altLang="en-US" sz="1400" spc="380" dirty="0" smtClean="0">
                <a:solidFill>
                  <a:srgbClr val="0000FF"/>
                </a:solidFill>
                <a:latin typeface="굴림체" pitchFamily="49" charset="-127"/>
                <a:ea typeface="굴림체" pitchFamily="49" charset="-127"/>
              </a:rPr>
              <a:t>  </a:t>
            </a:r>
            <a:endParaRPr lang="en-US" altLang="ko-KR" sz="1400" spc="380" dirty="0" smtClean="0">
              <a:solidFill>
                <a:srgbClr val="0000FF"/>
              </a:solidFill>
              <a:latin typeface="굴림체" pitchFamily="49" charset="-127"/>
              <a:ea typeface="굴림체" pitchFamily="49" charset="-127"/>
            </a:endParaRPr>
          </a:p>
          <a:p>
            <a:pPr algn="l" eaLnBrk="0" latinLnBrk="0" hangingPunct="0">
              <a:lnSpc>
                <a:spcPct val="200000"/>
              </a:lnSpc>
              <a:spcBef>
                <a:spcPts val="0"/>
              </a:spcBef>
              <a:defRPr/>
            </a:pPr>
            <a:r>
              <a:rPr lang="ko-KR" altLang="en-US" sz="1600" b="1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◆ </a:t>
            </a:r>
            <a:r>
              <a:rPr lang="ko-KR" altLang="en-US" sz="1600" b="1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일   </a:t>
            </a:r>
            <a:r>
              <a:rPr lang="ko-KR" altLang="en-US" sz="1600" b="1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시 </a:t>
            </a:r>
            <a:r>
              <a:rPr lang="en-US" altLang="ko-KR" sz="1600" b="1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en-US" altLang="ko-KR" sz="1600" b="1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2014. 8. 12.(</a:t>
            </a:r>
            <a:r>
              <a:rPr lang="ko-KR" altLang="en-US" sz="1600" b="1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화</a:t>
            </a:r>
            <a:r>
              <a:rPr lang="en-US" altLang="ko-KR" sz="1600" b="1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) 09:30 </a:t>
            </a:r>
            <a:r>
              <a:rPr lang="en-US" altLang="ko-KR" sz="1600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~17:00</a:t>
            </a:r>
            <a:br>
              <a:rPr lang="en-US" altLang="ko-KR" sz="1600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</a:br>
            <a:r>
              <a:rPr lang="en-US" altLang="ko-KR" sz="1600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  </a:t>
            </a:r>
            <a:r>
              <a:rPr lang="en-US" altLang="ko-KR" sz="1600" b="1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◆ </a:t>
            </a:r>
            <a:r>
              <a:rPr lang="ko-KR" altLang="en-US" sz="16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체험장소 </a:t>
            </a:r>
            <a:r>
              <a:rPr lang="en-US" altLang="ko-KR" sz="16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1600" b="1" dirty="0" err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일산원마운트</a:t>
            </a:r>
            <a:r>
              <a:rPr lang="ko-KR" altLang="en-US" sz="16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ko-KR" altLang="en-US" sz="1600" b="1" dirty="0" err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워터파크</a:t>
            </a:r>
            <a:endParaRPr lang="ko-KR" altLang="en-US" sz="1600" b="1" dirty="0"/>
          </a:p>
          <a:p>
            <a:pPr algn="l" eaLnBrk="0" latinLnBrk="0" hangingPunct="0">
              <a:lnSpc>
                <a:spcPct val="200000"/>
              </a:lnSpc>
              <a:spcBef>
                <a:spcPts val="0"/>
              </a:spcBef>
              <a:defRPr/>
            </a:pPr>
            <a:r>
              <a:rPr lang="ko-KR" altLang="en-US" sz="1600" b="1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◆ </a:t>
            </a:r>
            <a:r>
              <a:rPr lang="ko-KR" altLang="en-US" sz="16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체험내용 </a:t>
            </a:r>
            <a:r>
              <a:rPr lang="en-US" altLang="ko-KR" sz="16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16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물놀이 </a:t>
            </a:r>
            <a:r>
              <a:rPr lang="ko-KR" altLang="en-US" sz="1600" b="1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체험</a:t>
            </a:r>
            <a:r>
              <a:rPr lang="en-US" altLang="ko-KR" sz="1600" b="1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/>
            </a:r>
            <a:br>
              <a:rPr lang="en-US" altLang="ko-KR" sz="1600" b="1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</a:br>
            <a:r>
              <a:rPr lang="en-US" altLang="ko-KR" sz="1600" b="1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1600" b="1" dirty="0" smtClean="0">
                <a:solidFill>
                  <a:srgbClr val="05107D"/>
                </a:solidFill>
                <a:latin typeface="굴림체" pitchFamily="49" charset="-127"/>
                <a:ea typeface="굴림체" pitchFamily="49" charset="-127"/>
              </a:rPr>
              <a:t>◆ </a:t>
            </a:r>
            <a:r>
              <a:rPr lang="ko-KR" altLang="en-US" sz="1600" b="1" dirty="0">
                <a:solidFill>
                  <a:srgbClr val="05107D"/>
                </a:solidFill>
                <a:latin typeface="굴림체" pitchFamily="49" charset="-127"/>
                <a:ea typeface="굴림체" pitchFamily="49" charset="-127"/>
              </a:rPr>
              <a:t>참가인원 </a:t>
            </a:r>
            <a:r>
              <a:rPr lang="en-US" altLang="ko-KR" sz="1600" b="1" dirty="0">
                <a:solidFill>
                  <a:srgbClr val="05107D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1600" b="1" dirty="0">
                <a:solidFill>
                  <a:srgbClr val="05107D"/>
                </a:solidFill>
                <a:latin typeface="굴림체" pitchFamily="49" charset="-127"/>
                <a:ea typeface="굴림체" pitchFamily="49" charset="-127"/>
              </a:rPr>
              <a:t>관내 </a:t>
            </a:r>
            <a:r>
              <a:rPr lang="en-US" altLang="ko-KR" sz="1600" b="1" dirty="0">
                <a:solidFill>
                  <a:srgbClr val="05107D"/>
                </a:solidFill>
                <a:latin typeface="굴림체" pitchFamily="49" charset="-127"/>
                <a:ea typeface="굴림체" pitchFamily="49" charset="-127"/>
              </a:rPr>
              <a:t>3 ~ 5</a:t>
            </a:r>
            <a:r>
              <a:rPr lang="ko-KR" altLang="en-US" sz="1600" b="1" dirty="0">
                <a:solidFill>
                  <a:srgbClr val="05107D"/>
                </a:solidFill>
                <a:latin typeface="굴림체" pitchFamily="49" charset="-127"/>
                <a:ea typeface="굴림체" pitchFamily="49" charset="-127"/>
              </a:rPr>
              <a:t>학년 </a:t>
            </a:r>
            <a:r>
              <a:rPr lang="ko-KR" altLang="en-US" sz="1600" b="1" dirty="0" smtClean="0">
                <a:solidFill>
                  <a:srgbClr val="05107D"/>
                </a:solidFill>
                <a:latin typeface="굴림체" pitchFamily="49" charset="-127"/>
                <a:ea typeface="굴림체" pitchFamily="49" charset="-127"/>
              </a:rPr>
              <a:t>초등학생 </a:t>
            </a:r>
            <a:r>
              <a:rPr lang="en-US" altLang="ko-KR" sz="1600" b="1" dirty="0" smtClean="0">
                <a:solidFill>
                  <a:srgbClr val="05107D"/>
                </a:solidFill>
                <a:latin typeface="굴림체" pitchFamily="49" charset="-127"/>
                <a:ea typeface="굴림체" pitchFamily="49" charset="-127"/>
              </a:rPr>
              <a:t>40</a:t>
            </a:r>
            <a:r>
              <a:rPr lang="ko-KR" altLang="en-US" sz="1600" b="1" dirty="0" smtClean="0">
                <a:solidFill>
                  <a:srgbClr val="05107D"/>
                </a:solidFill>
                <a:latin typeface="굴림체" pitchFamily="49" charset="-127"/>
                <a:ea typeface="굴림체" pitchFamily="49" charset="-127"/>
              </a:rPr>
              <a:t>명</a:t>
            </a:r>
            <a:r>
              <a:rPr lang="en-US" altLang="ko-KR" sz="1600" b="1" dirty="0" smtClean="0">
                <a:solidFill>
                  <a:srgbClr val="0718B9"/>
                </a:solidFill>
                <a:latin typeface="굴림체" pitchFamily="49" charset="-127"/>
                <a:ea typeface="굴림체" pitchFamily="49" charset="-127"/>
              </a:rPr>
              <a:t/>
            </a:r>
            <a:br>
              <a:rPr lang="en-US" altLang="ko-KR" sz="1600" b="1" dirty="0" smtClean="0">
                <a:solidFill>
                  <a:srgbClr val="0718B9"/>
                </a:solidFill>
                <a:latin typeface="굴림체" pitchFamily="49" charset="-127"/>
                <a:ea typeface="굴림체" pitchFamily="49" charset="-127"/>
              </a:rPr>
            </a:br>
            <a:r>
              <a:rPr lang="en-US" altLang="ko-KR" sz="1600" b="1" dirty="0" smtClean="0">
                <a:solidFill>
                  <a:srgbClr val="05107D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1600" b="1" dirty="0" smtClean="0">
                <a:solidFill>
                  <a:srgbClr val="05107D"/>
                </a:solidFill>
                <a:latin typeface="굴림체" pitchFamily="49" charset="-127"/>
                <a:ea typeface="굴림체" pitchFamily="49" charset="-127"/>
              </a:rPr>
              <a:t>◆ </a:t>
            </a:r>
            <a:r>
              <a:rPr lang="ko-KR" altLang="en-US" sz="1600" b="1" dirty="0">
                <a:solidFill>
                  <a:srgbClr val="05107D"/>
                </a:solidFill>
                <a:latin typeface="굴림체" pitchFamily="49" charset="-127"/>
                <a:ea typeface="굴림체" pitchFamily="49" charset="-127"/>
              </a:rPr>
              <a:t>참 가 비 </a:t>
            </a:r>
            <a:r>
              <a:rPr lang="en-US" altLang="ko-KR" sz="1600" b="1" dirty="0">
                <a:solidFill>
                  <a:srgbClr val="05107D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en-US" altLang="ko-KR" sz="1600" b="1" dirty="0">
                <a:solidFill>
                  <a:srgbClr val="FF0000"/>
                </a:solidFill>
                <a:latin typeface="굴림체" pitchFamily="49" charset="-127"/>
                <a:ea typeface="굴림체" pitchFamily="49" charset="-127"/>
              </a:rPr>
              <a:t>10,000</a:t>
            </a:r>
            <a:r>
              <a:rPr lang="ko-KR" altLang="en-US" sz="1600" b="1" dirty="0">
                <a:solidFill>
                  <a:srgbClr val="FF0000"/>
                </a:solidFill>
                <a:latin typeface="굴림체" pitchFamily="49" charset="-127"/>
                <a:ea typeface="굴림체" pitchFamily="49" charset="-127"/>
              </a:rPr>
              <a:t>원</a:t>
            </a:r>
            <a:endParaRPr lang="ko-KR" altLang="en-US" sz="1600" dirty="0">
              <a:solidFill>
                <a:srgbClr val="FF0000"/>
              </a:solidFill>
            </a:endParaRPr>
          </a:p>
          <a:p>
            <a:pPr algn="l" eaLnBrk="0" latinLnBrk="0" hangingPunct="0">
              <a:lnSpc>
                <a:spcPct val="200000"/>
              </a:lnSpc>
              <a:spcBef>
                <a:spcPts val="0"/>
              </a:spcBef>
              <a:defRPr/>
            </a:pPr>
            <a:r>
              <a:rPr lang="ko-KR" altLang="en-US" sz="1600" b="1" dirty="0" smtClean="0">
                <a:solidFill>
                  <a:srgbClr val="05107D"/>
                </a:solidFill>
                <a:latin typeface="굴림체" pitchFamily="49" charset="-127"/>
                <a:ea typeface="굴림체" pitchFamily="49" charset="-127"/>
              </a:rPr>
              <a:t>  ◆ </a:t>
            </a:r>
            <a:r>
              <a:rPr lang="ko-KR" altLang="en-US" sz="1600" b="1" dirty="0" err="1">
                <a:solidFill>
                  <a:srgbClr val="05107D"/>
                </a:solidFill>
                <a:latin typeface="굴림체" pitchFamily="49" charset="-127"/>
                <a:ea typeface="굴림체" pitchFamily="49" charset="-127"/>
              </a:rPr>
              <a:t>접수일시</a:t>
            </a:r>
            <a:r>
              <a:rPr lang="ko-KR" altLang="en-US" sz="1600" b="1" dirty="0">
                <a:solidFill>
                  <a:srgbClr val="05107D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600" b="1" dirty="0">
                <a:solidFill>
                  <a:srgbClr val="05107D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en-US" altLang="ko-KR" sz="1600" b="1" dirty="0">
                <a:solidFill>
                  <a:srgbClr val="FF0000"/>
                </a:solidFill>
                <a:latin typeface="굴림체" pitchFamily="49" charset="-127"/>
                <a:ea typeface="굴림체" pitchFamily="49" charset="-127"/>
              </a:rPr>
              <a:t>2014. 7. 22(</a:t>
            </a:r>
            <a:r>
              <a:rPr lang="ko-KR" altLang="en-US" sz="1600" b="1" dirty="0">
                <a:solidFill>
                  <a:srgbClr val="FF0000"/>
                </a:solidFill>
                <a:latin typeface="굴림체" pitchFamily="49" charset="-127"/>
                <a:ea typeface="굴림체" pitchFamily="49" charset="-127"/>
              </a:rPr>
              <a:t>화</a:t>
            </a:r>
            <a:r>
              <a:rPr lang="en-US" altLang="ko-KR" sz="1600" b="1" dirty="0">
                <a:solidFill>
                  <a:srgbClr val="FF0000"/>
                </a:solidFill>
                <a:latin typeface="굴림체" pitchFamily="49" charset="-127"/>
                <a:ea typeface="굴림체" pitchFamily="49" charset="-127"/>
              </a:rPr>
              <a:t>) 09:00 ~ </a:t>
            </a:r>
            <a:r>
              <a:rPr lang="ko-KR" altLang="en-US" sz="1600" b="1" dirty="0">
                <a:solidFill>
                  <a:srgbClr val="FF0000"/>
                </a:solidFill>
                <a:latin typeface="굴림체" pitchFamily="49" charset="-127"/>
                <a:ea typeface="굴림체" pitchFamily="49" charset="-127"/>
              </a:rPr>
              <a:t>선착순접수</a:t>
            </a:r>
            <a:endParaRPr lang="ko-KR" altLang="en-US" sz="1600" dirty="0">
              <a:solidFill>
                <a:srgbClr val="FF0000"/>
              </a:solidFill>
            </a:endParaRPr>
          </a:p>
          <a:p>
            <a:pPr algn="l" eaLnBrk="0" latinLnBrk="0" hangingPunct="0">
              <a:lnSpc>
                <a:spcPct val="200000"/>
              </a:lnSpc>
              <a:spcBef>
                <a:spcPts val="0"/>
              </a:spcBef>
              <a:defRPr/>
            </a:pPr>
            <a:r>
              <a:rPr lang="ko-KR" altLang="en-US" sz="1600" b="1" dirty="0" smtClean="0">
                <a:solidFill>
                  <a:srgbClr val="0718B9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1600" b="1" dirty="0" smtClean="0">
                <a:solidFill>
                  <a:srgbClr val="05107D"/>
                </a:solidFill>
                <a:latin typeface="굴림체" pitchFamily="49" charset="-127"/>
                <a:ea typeface="굴림체" pitchFamily="49" charset="-127"/>
              </a:rPr>
              <a:t>◆ </a:t>
            </a:r>
            <a:r>
              <a:rPr lang="ko-KR" altLang="en-US" sz="1600" b="1" dirty="0">
                <a:solidFill>
                  <a:srgbClr val="05107D"/>
                </a:solidFill>
                <a:latin typeface="굴림체" pitchFamily="49" charset="-127"/>
                <a:ea typeface="굴림체" pitchFamily="49" charset="-127"/>
              </a:rPr>
              <a:t>접수장소 </a:t>
            </a:r>
            <a:r>
              <a:rPr lang="en-US" altLang="ko-KR" sz="1600" b="1" dirty="0">
                <a:solidFill>
                  <a:srgbClr val="05107D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1600" b="1" dirty="0">
                <a:solidFill>
                  <a:srgbClr val="05107D"/>
                </a:solidFill>
                <a:latin typeface="굴림체" pitchFamily="49" charset="-127"/>
                <a:ea typeface="굴림체" pitchFamily="49" charset="-127"/>
              </a:rPr>
              <a:t>검단</a:t>
            </a:r>
            <a:r>
              <a:rPr lang="en-US" altLang="ko-KR" sz="1600" b="1" dirty="0">
                <a:solidFill>
                  <a:srgbClr val="05107D"/>
                </a:solidFill>
                <a:latin typeface="굴림체" pitchFamily="49" charset="-127"/>
                <a:ea typeface="굴림체" pitchFamily="49" charset="-127"/>
              </a:rPr>
              <a:t>4</a:t>
            </a:r>
            <a:r>
              <a:rPr lang="ko-KR" altLang="en-US" sz="1600" b="1" dirty="0">
                <a:solidFill>
                  <a:srgbClr val="05107D"/>
                </a:solidFill>
                <a:latin typeface="굴림체" pitchFamily="49" charset="-127"/>
                <a:ea typeface="굴림체" pitchFamily="49" charset="-127"/>
              </a:rPr>
              <a:t>동 주민자치센터 </a:t>
            </a:r>
            <a:r>
              <a:rPr lang="en-US" altLang="ko-KR" sz="1600" b="1" dirty="0">
                <a:solidFill>
                  <a:srgbClr val="05107D"/>
                </a:solidFill>
                <a:latin typeface="굴림체" pitchFamily="49" charset="-127"/>
                <a:ea typeface="굴림체" pitchFamily="49" charset="-127"/>
              </a:rPr>
              <a:t>3</a:t>
            </a:r>
            <a:r>
              <a:rPr lang="ko-KR" altLang="en-US" sz="1600" b="1" dirty="0">
                <a:solidFill>
                  <a:srgbClr val="05107D"/>
                </a:solidFill>
                <a:latin typeface="굴림체" pitchFamily="49" charset="-127"/>
                <a:ea typeface="굴림체" pitchFamily="49" charset="-127"/>
              </a:rPr>
              <a:t>층 사무실 </a:t>
            </a:r>
            <a:endParaRPr lang="ko-KR" altLang="en-US" sz="1600" dirty="0">
              <a:solidFill>
                <a:srgbClr val="05107D"/>
              </a:solidFill>
            </a:endParaRPr>
          </a:p>
          <a:p>
            <a:pPr algn="l" eaLnBrk="0" latinLnBrk="0" hangingPunct="0">
              <a:lnSpc>
                <a:spcPct val="200000"/>
              </a:lnSpc>
              <a:spcBef>
                <a:spcPts val="0"/>
              </a:spcBef>
              <a:defRPr/>
            </a:pPr>
            <a:r>
              <a:rPr lang="ko-KR" altLang="en-US" sz="1600" b="1" dirty="0" smtClean="0">
                <a:solidFill>
                  <a:srgbClr val="0718B9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1600" b="1" dirty="0" smtClean="0">
                <a:solidFill>
                  <a:srgbClr val="05107D"/>
                </a:solidFill>
                <a:latin typeface="굴림체" pitchFamily="49" charset="-127"/>
                <a:ea typeface="굴림체" pitchFamily="49" charset="-127"/>
              </a:rPr>
              <a:t>◆ </a:t>
            </a:r>
            <a:r>
              <a:rPr lang="ko-KR" altLang="en-US" sz="1600" b="1" dirty="0">
                <a:solidFill>
                  <a:srgbClr val="05107D"/>
                </a:solidFill>
                <a:latin typeface="굴림체" pitchFamily="49" charset="-127"/>
                <a:ea typeface="굴림체" pitchFamily="49" charset="-127"/>
              </a:rPr>
              <a:t>준 비 </a:t>
            </a:r>
            <a:r>
              <a:rPr lang="ko-KR" altLang="en-US" sz="1600" b="1" dirty="0" smtClean="0">
                <a:solidFill>
                  <a:srgbClr val="05107D"/>
                </a:solidFill>
                <a:latin typeface="굴림체" pitchFamily="49" charset="-127"/>
                <a:ea typeface="굴림체" pitchFamily="49" charset="-127"/>
              </a:rPr>
              <a:t>물 </a:t>
            </a:r>
            <a:r>
              <a:rPr lang="en-US" altLang="ko-KR" sz="1600" b="1" dirty="0" smtClean="0">
                <a:solidFill>
                  <a:srgbClr val="05107D"/>
                </a:solidFill>
                <a:latin typeface="굴림체" pitchFamily="49" charset="-127"/>
                <a:ea typeface="굴림체" pitchFamily="49" charset="-127"/>
              </a:rPr>
              <a:t>:</a:t>
            </a:r>
            <a:r>
              <a:rPr lang="ko-KR" altLang="en-US" sz="1600" b="1" dirty="0" smtClean="0">
                <a:solidFill>
                  <a:srgbClr val="05107D"/>
                </a:solidFill>
                <a:latin typeface="굴림체" pitchFamily="49" charset="-127"/>
                <a:ea typeface="굴림체" pitchFamily="49" charset="-127"/>
              </a:rPr>
              <a:t>수영복</a:t>
            </a:r>
            <a:r>
              <a:rPr lang="en-US" altLang="ko-KR" sz="1600" b="1" dirty="0">
                <a:solidFill>
                  <a:srgbClr val="05107D"/>
                </a:solidFill>
                <a:latin typeface="굴림체" pitchFamily="49" charset="-127"/>
                <a:ea typeface="굴림체" pitchFamily="49" charset="-127"/>
              </a:rPr>
              <a:t>,</a:t>
            </a:r>
            <a:r>
              <a:rPr lang="ko-KR" altLang="en-US" sz="1600" b="1" dirty="0">
                <a:solidFill>
                  <a:srgbClr val="05107D"/>
                </a:solidFill>
                <a:latin typeface="굴림체" pitchFamily="49" charset="-127"/>
                <a:ea typeface="굴림체" pitchFamily="49" charset="-127"/>
              </a:rPr>
              <a:t>수영모</a:t>
            </a:r>
            <a:r>
              <a:rPr lang="en-US" altLang="ko-KR" sz="1600" b="1" dirty="0">
                <a:solidFill>
                  <a:srgbClr val="05107D"/>
                </a:solidFill>
                <a:latin typeface="굴림체" pitchFamily="49" charset="-127"/>
                <a:ea typeface="굴림체" pitchFamily="49" charset="-127"/>
              </a:rPr>
              <a:t>(</a:t>
            </a:r>
            <a:r>
              <a:rPr lang="ko-KR" altLang="en-US" sz="1600" b="1" dirty="0">
                <a:solidFill>
                  <a:srgbClr val="05107D"/>
                </a:solidFill>
                <a:latin typeface="굴림체" pitchFamily="49" charset="-127"/>
                <a:ea typeface="굴림체" pitchFamily="49" charset="-127"/>
              </a:rPr>
              <a:t>야구모자가능</a:t>
            </a:r>
            <a:r>
              <a:rPr lang="en-US" altLang="ko-KR" sz="1600" b="1" dirty="0">
                <a:solidFill>
                  <a:srgbClr val="05107D"/>
                </a:solidFill>
                <a:latin typeface="굴림체" pitchFamily="49" charset="-127"/>
                <a:ea typeface="굴림체" pitchFamily="49" charset="-127"/>
              </a:rPr>
              <a:t>),</a:t>
            </a:r>
            <a:r>
              <a:rPr lang="ko-KR" altLang="en-US" sz="1600" b="1" dirty="0">
                <a:solidFill>
                  <a:srgbClr val="05107D"/>
                </a:solidFill>
                <a:latin typeface="굴림체" pitchFamily="49" charset="-127"/>
                <a:ea typeface="굴림체" pitchFamily="49" charset="-127"/>
              </a:rPr>
              <a:t>세면도구 </a:t>
            </a:r>
            <a:r>
              <a:rPr lang="en-US" altLang="ko-KR" sz="1600" dirty="0">
                <a:solidFill>
                  <a:srgbClr val="0718B9"/>
                </a:solidFill>
              </a:rPr>
              <a:t/>
            </a:r>
            <a:br>
              <a:rPr lang="en-US" altLang="ko-KR" sz="1600" dirty="0">
                <a:solidFill>
                  <a:srgbClr val="0718B9"/>
                </a:solidFill>
              </a:rPr>
            </a:br>
            <a:r>
              <a:rPr lang="en-US" altLang="ko-KR" sz="1600" dirty="0" smtClean="0">
                <a:solidFill>
                  <a:srgbClr val="0718B9"/>
                </a:solidFill>
              </a:rPr>
              <a:t>    </a:t>
            </a:r>
            <a:r>
              <a:rPr lang="ko-KR" altLang="en-US" sz="1600" b="1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☞ </a:t>
            </a:r>
            <a:r>
              <a:rPr lang="ko-KR" altLang="en-US" sz="16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참가문의 </a:t>
            </a:r>
            <a:r>
              <a:rPr lang="en-US" altLang="ko-KR" sz="16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1600" b="1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검단</a:t>
            </a:r>
            <a:r>
              <a:rPr lang="en-US" altLang="ko-KR" sz="16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4</a:t>
            </a:r>
            <a:r>
              <a:rPr lang="ko-KR" altLang="en-US" sz="16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동 </a:t>
            </a:r>
            <a:r>
              <a:rPr lang="ko-KR" altLang="en-US" sz="1600" b="1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주민자치센터</a:t>
            </a:r>
            <a:r>
              <a:rPr lang="en-US" altLang="ko-KR" sz="16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600" b="1" dirty="0" smtClean="0">
                <a:solidFill>
                  <a:srgbClr val="05107D"/>
                </a:solidFill>
                <a:latin typeface="굴림체" pitchFamily="49" charset="-127"/>
                <a:ea typeface="굴림체" pitchFamily="49" charset="-127"/>
              </a:rPr>
              <a:t>(</a:t>
            </a:r>
            <a:r>
              <a:rPr lang="en-US" altLang="ko-KR" sz="1600" b="1" dirty="0">
                <a:solidFill>
                  <a:srgbClr val="05107D"/>
                </a:solidFill>
                <a:latin typeface="굴림체" pitchFamily="49" charset="-127"/>
                <a:ea typeface="굴림체" pitchFamily="49" charset="-127"/>
              </a:rPr>
              <a:t>☎ </a:t>
            </a:r>
            <a:r>
              <a:rPr lang="en-US" altLang="ko-KR" sz="1600" b="1" dirty="0" smtClean="0">
                <a:solidFill>
                  <a:srgbClr val="05107D"/>
                </a:solidFill>
                <a:latin typeface="굴림체" pitchFamily="49" charset="-127"/>
                <a:ea typeface="굴림체" pitchFamily="49" charset="-127"/>
              </a:rPr>
              <a:t>564-4617)</a:t>
            </a:r>
            <a:r>
              <a:rPr lang="en-US" altLang="ko-KR" sz="1600" b="1" dirty="0" smtClean="0">
                <a:solidFill>
                  <a:srgbClr val="0718B9"/>
                </a:solidFill>
                <a:latin typeface="굴림체" pitchFamily="49" charset="-127"/>
                <a:ea typeface="굴림체" pitchFamily="49" charset="-127"/>
              </a:rPr>
              <a:t/>
            </a:r>
            <a:br>
              <a:rPr lang="en-US" altLang="ko-KR" sz="1600" b="1" dirty="0" smtClean="0">
                <a:solidFill>
                  <a:srgbClr val="0718B9"/>
                </a:solidFill>
                <a:latin typeface="굴림체" pitchFamily="49" charset="-127"/>
                <a:ea typeface="굴림체" pitchFamily="49" charset="-127"/>
              </a:rPr>
            </a:br>
            <a:endParaRPr lang="en-US" altLang="ko-KR" sz="1600" b="1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l" eaLnBrk="0" latinLnBrk="0" hangingPunct="0">
              <a:lnSpc>
                <a:spcPct val="150000"/>
              </a:lnSpc>
              <a:spcBef>
                <a:spcPts val="0"/>
              </a:spcBef>
              <a:defRPr/>
            </a:pPr>
            <a:r>
              <a:rPr lang="en-US" altLang="ko-KR" sz="1600" b="1" spc="380" dirty="0" smtClean="0">
                <a:solidFill>
                  <a:srgbClr val="0718B9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2400" b="1" spc="38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검 단 </a:t>
            </a:r>
            <a:r>
              <a:rPr lang="en-US" altLang="ko-KR" sz="2400" b="1" spc="38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4 </a:t>
            </a:r>
            <a:r>
              <a:rPr lang="ko-KR" altLang="en-US" sz="2400" b="1" spc="38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동  주 민 자 치 위 </a:t>
            </a:r>
            <a:r>
              <a:rPr lang="ko-KR" altLang="en-US" sz="2400" b="1" spc="380" dirty="0" smtClean="0">
                <a:latin typeface="HY헤드라인M" pitchFamily="18" charset="-127"/>
                <a:ea typeface="HY헤드라인M" pitchFamily="18" charset="-127"/>
              </a:rPr>
              <a:t>원 장</a:t>
            </a:r>
            <a:endParaRPr lang="ko-KR" altLang="en-US" sz="2400" spc="380" dirty="0"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3</Words>
  <Application>Microsoft Office PowerPoint</Application>
  <PresentationFormat>화면 슬라이드 쇼(4:3)</PresentationFormat>
  <Paragraphs>8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여름방학 현장 체험학습        ◆ 일   시 : 2014. 8. 12.(화) 09:30 ~17:00    ◆ 체험장소 : 일산원마운트 워터파크   ◆ 체험내용 : 물놀이 체험   ◆ 참가인원 : 관내 3 ~ 5학년 초등학생 40명   ◆ 참 가 비 : 10,000원   ◆ 접수일시 : 2014. 7. 22(화) 09:00 ~ 선착순접수   ◆ 접수장소 : 검단4동 주민자치센터 3층 사무실    ◆ 준 비 물 :수영복,수영모(야구모자가능),세면도구      ☞ 참가문의 : 검단4동 주민자치센터 (☎ 564-4617)    검 단 4 동  주 민 자 치 위 원 장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여름방학 현장 체험학습      ◆ 일   시 : 2014. 8. 12.(화) 09:30 ~17:00 ◆ 체험장소 : 일산원마운트 워터파크 ◆ 체험내용 : 물놀이 체험 ◆ 참가인원 : 관내 3 ~ 5학년 초등학 ◆ 참 가 비 : 10,000원 ◆ 접수일시 : 2014. 7. 22(화) 09:00 ~ 선착순접수 ◆ 접수장소 : 검단4동 주민자치센터 3층 사무실  ◆ 준 비 물 :수영복,수영모(야구모자가능),세면도구  ☞ 참가문의 : 검단4동 주민자치센터      (☎ 564-4617)  검 단 4 동  주 민 자 치 위 원 장</dc:title>
  <dc:creator>Yune★</dc:creator>
  <cp:lastModifiedBy>Yune★</cp:lastModifiedBy>
  <cp:revision>6</cp:revision>
  <dcterms:created xsi:type="dcterms:W3CDTF">2014-07-22T02:47:15Z</dcterms:created>
  <dcterms:modified xsi:type="dcterms:W3CDTF">2014-07-22T04:32:40Z</dcterms:modified>
</cp:coreProperties>
</file>