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46" r:id="rId1"/>
  </p:sldMasterIdLst>
  <p:notesMasterIdLst>
    <p:notesMasterId r:id="rId98"/>
  </p:notesMasterIdLst>
  <p:handoutMasterIdLst>
    <p:handoutMasterId r:id="rId99"/>
  </p:handoutMasterIdLst>
  <p:sldIdLst>
    <p:sldId id="586" r:id="rId2"/>
    <p:sldId id="752" r:id="rId3"/>
    <p:sldId id="733" r:id="rId4"/>
    <p:sldId id="727" r:id="rId5"/>
    <p:sldId id="634" r:id="rId6"/>
    <p:sldId id="633" r:id="rId7"/>
    <p:sldId id="637" r:id="rId8"/>
    <p:sldId id="728" r:id="rId9"/>
    <p:sldId id="638" r:id="rId10"/>
    <p:sldId id="639" r:id="rId11"/>
    <p:sldId id="640" r:id="rId12"/>
    <p:sldId id="650" r:id="rId13"/>
    <p:sldId id="651" r:id="rId14"/>
    <p:sldId id="652" r:id="rId15"/>
    <p:sldId id="653" r:id="rId16"/>
    <p:sldId id="654" r:id="rId17"/>
    <p:sldId id="655" r:id="rId18"/>
    <p:sldId id="656" r:id="rId19"/>
    <p:sldId id="658" r:id="rId20"/>
    <p:sldId id="657" r:id="rId21"/>
    <p:sldId id="659" r:id="rId22"/>
    <p:sldId id="705" r:id="rId23"/>
    <p:sldId id="660" r:id="rId24"/>
    <p:sldId id="661" r:id="rId25"/>
    <p:sldId id="706" r:id="rId26"/>
    <p:sldId id="662" r:id="rId27"/>
    <p:sldId id="707" r:id="rId28"/>
    <p:sldId id="708" r:id="rId29"/>
    <p:sldId id="665" r:id="rId30"/>
    <p:sldId id="666" r:id="rId31"/>
    <p:sldId id="667" r:id="rId32"/>
    <p:sldId id="735" r:id="rId33"/>
    <p:sldId id="736" r:id="rId34"/>
    <p:sldId id="669" r:id="rId35"/>
    <p:sldId id="670" r:id="rId36"/>
    <p:sldId id="671" r:id="rId37"/>
    <p:sldId id="672" r:id="rId38"/>
    <p:sldId id="673" r:id="rId39"/>
    <p:sldId id="674" r:id="rId40"/>
    <p:sldId id="709" r:id="rId41"/>
    <p:sldId id="675" r:id="rId42"/>
    <p:sldId id="676" r:id="rId43"/>
    <p:sldId id="677" r:id="rId44"/>
    <p:sldId id="678" r:id="rId45"/>
    <p:sldId id="679" r:id="rId46"/>
    <p:sldId id="680" r:id="rId47"/>
    <p:sldId id="681" r:id="rId48"/>
    <p:sldId id="682" r:id="rId49"/>
    <p:sldId id="683" r:id="rId50"/>
    <p:sldId id="684" r:id="rId51"/>
    <p:sldId id="685" r:id="rId52"/>
    <p:sldId id="686" r:id="rId53"/>
    <p:sldId id="687" r:id="rId54"/>
    <p:sldId id="688" r:id="rId55"/>
    <p:sldId id="729" r:id="rId56"/>
    <p:sldId id="690" r:id="rId57"/>
    <p:sldId id="691" r:id="rId58"/>
    <p:sldId id="710" r:id="rId59"/>
    <p:sldId id="693" r:id="rId60"/>
    <p:sldId id="694" r:id="rId61"/>
    <p:sldId id="695" r:id="rId62"/>
    <p:sldId id="696" r:id="rId63"/>
    <p:sldId id="697" r:id="rId64"/>
    <p:sldId id="698" r:id="rId65"/>
    <p:sldId id="699" r:id="rId66"/>
    <p:sldId id="744" r:id="rId67"/>
    <p:sldId id="745" r:id="rId68"/>
    <p:sldId id="746" r:id="rId69"/>
    <p:sldId id="747" r:id="rId70"/>
    <p:sldId id="748" r:id="rId71"/>
    <p:sldId id="737" r:id="rId72"/>
    <p:sldId id="738" r:id="rId73"/>
    <p:sldId id="739" r:id="rId74"/>
    <p:sldId id="740" r:id="rId75"/>
    <p:sldId id="741" r:id="rId76"/>
    <p:sldId id="742" r:id="rId77"/>
    <p:sldId id="743" r:id="rId78"/>
    <p:sldId id="754" r:id="rId79"/>
    <p:sldId id="755" r:id="rId80"/>
    <p:sldId id="730" r:id="rId81"/>
    <p:sldId id="711" r:id="rId82"/>
    <p:sldId id="712" r:id="rId83"/>
    <p:sldId id="715" r:id="rId84"/>
    <p:sldId id="716" r:id="rId85"/>
    <p:sldId id="713" r:id="rId86"/>
    <p:sldId id="731" r:id="rId87"/>
    <p:sldId id="722" r:id="rId88"/>
    <p:sldId id="723" r:id="rId89"/>
    <p:sldId id="724" r:id="rId90"/>
    <p:sldId id="725" r:id="rId91"/>
    <p:sldId id="726" r:id="rId92"/>
    <p:sldId id="732" r:id="rId93"/>
    <p:sldId id="642" r:id="rId94"/>
    <p:sldId id="643" r:id="rId95"/>
    <p:sldId id="753" r:id="rId96"/>
    <p:sldId id="276" r:id="rId97"/>
  </p:sldIdLst>
  <p:sldSz cx="9144000" cy="6858000" type="screen4x3"/>
  <p:notesSz cx="6797675" cy="9926638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ymbol" pitchFamily="18" charset="2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ymbol" pitchFamily="18" charset="2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ymbol" pitchFamily="18" charset="2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ymbol" pitchFamily="18" charset="2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ymbol" pitchFamily="18" charset="2"/>
        <a:ea typeface="+mn-ea"/>
        <a:cs typeface="+mn-cs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Symbol" pitchFamily="18" charset="2"/>
        <a:ea typeface="+mn-ea"/>
        <a:cs typeface="+mn-cs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Symbol" pitchFamily="18" charset="2"/>
        <a:ea typeface="+mn-ea"/>
        <a:cs typeface="+mn-cs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Symbol" pitchFamily="18" charset="2"/>
        <a:ea typeface="+mn-ea"/>
        <a:cs typeface="+mn-cs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Symbol" pitchFamily="18" charset="2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1C7A42"/>
    <a:srgbClr val="D37F0F"/>
    <a:srgbClr val="080808"/>
    <a:srgbClr val="DDDDDD"/>
    <a:srgbClr val="CC0000"/>
    <a:srgbClr val="990033"/>
    <a:srgbClr val="CCECFF"/>
    <a:srgbClr val="E4E8E4"/>
    <a:srgbClr val="D0D7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AF606853-7671-496A-8E4F-DF71F8EC918B}" styleName="어두운 스타일 1 - 강조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00" autoAdjust="0"/>
    <p:restoredTop sz="94626" autoAdjust="0"/>
  </p:normalViewPr>
  <p:slideViewPr>
    <p:cSldViewPr snapToGrid="0">
      <p:cViewPr>
        <p:scale>
          <a:sx n="100" d="100"/>
          <a:sy n="100" d="100"/>
        </p:scale>
        <p:origin x="-1998" y="-3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0" d="100"/>
          <a:sy n="80" d="100"/>
        </p:scale>
        <p:origin x="-3948" y="-78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handoutMaster" Target="handoutMasters/handoutMaster1.xml"/><Relationship Id="rId10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E8C13B-C737-49C5-9575-49507E61FF3D}" type="doc">
      <dgm:prSet loTypeId="urn:microsoft.com/office/officeart/2005/8/layout/equation1" loCatId="process" qsTypeId="urn:microsoft.com/office/officeart/2005/8/quickstyle/simple1" qsCatId="simple" csTypeId="urn:microsoft.com/office/officeart/2005/8/colors/accent1_2" csCatId="accent1" phldr="1"/>
      <dgm:spPr/>
    </dgm:pt>
    <dgm:pt modelId="{D7AA6F39-2828-404A-8F50-9E7ED876ABCC}" type="pres">
      <dgm:prSet presAssocID="{38E8C13B-C737-49C5-9575-49507E61FF3D}" presName="linearFlow" presStyleCnt="0">
        <dgm:presLayoutVars>
          <dgm:dir/>
          <dgm:resizeHandles val="exact"/>
        </dgm:presLayoutVars>
      </dgm:prSet>
      <dgm:spPr/>
    </dgm:pt>
  </dgm:ptLst>
  <dgm:cxnLst>
    <dgm:cxn modelId="{6CBB2FB3-5EE5-48A9-8CEB-C4EF2D649A26}" type="presOf" srcId="{38E8C13B-C737-49C5-9575-49507E61FF3D}" destId="{D7AA6F39-2828-404A-8F50-9E7ED876ABCC}" srcOrd="0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8E8C13B-C737-49C5-9575-49507E61FF3D}" type="doc">
      <dgm:prSet loTypeId="urn:microsoft.com/office/officeart/2005/8/layout/equation1" loCatId="process" qsTypeId="urn:microsoft.com/office/officeart/2005/8/quickstyle/simple1" qsCatId="simple" csTypeId="urn:microsoft.com/office/officeart/2005/8/colors/accent1_2" csCatId="accent1" phldr="1"/>
      <dgm:spPr/>
    </dgm:pt>
    <dgm:pt modelId="{D7AA6F39-2828-404A-8F50-9E7ED876ABCC}" type="pres">
      <dgm:prSet presAssocID="{38E8C13B-C737-49C5-9575-49507E61FF3D}" presName="linearFlow" presStyleCnt="0">
        <dgm:presLayoutVars>
          <dgm:dir/>
          <dgm:resizeHandles val="exact"/>
        </dgm:presLayoutVars>
      </dgm:prSet>
      <dgm:spPr/>
    </dgm:pt>
  </dgm:ptLst>
  <dgm:cxnLst>
    <dgm:cxn modelId="{F38E64B3-1774-478C-98EB-93678E152BAF}" type="presOf" srcId="{38E8C13B-C737-49C5-9575-49507E61FF3D}" destId="{D7AA6F39-2828-404A-8F50-9E7ED876ABCC}" srcOrd="0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8E8C13B-C737-49C5-9575-49507E61FF3D}" type="doc">
      <dgm:prSet loTypeId="urn:microsoft.com/office/officeart/2005/8/layout/equation1" loCatId="process" qsTypeId="urn:microsoft.com/office/officeart/2005/8/quickstyle/simple1" qsCatId="simple" csTypeId="urn:microsoft.com/office/officeart/2005/8/colors/accent1_2" csCatId="accent1" phldr="1"/>
      <dgm:spPr/>
    </dgm:pt>
    <dgm:pt modelId="{D7AA6F39-2828-404A-8F50-9E7ED876ABCC}" type="pres">
      <dgm:prSet presAssocID="{38E8C13B-C737-49C5-9575-49507E61FF3D}" presName="linearFlow" presStyleCnt="0">
        <dgm:presLayoutVars>
          <dgm:dir/>
          <dgm:resizeHandles val="exact"/>
        </dgm:presLayoutVars>
      </dgm:prSet>
      <dgm:spPr/>
    </dgm:pt>
  </dgm:ptLst>
  <dgm:cxnLst>
    <dgm:cxn modelId="{9F2789CA-67D7-4B1B-9A2E-36171EFAEFD8}" type="presOf" srcId="{38E8C13B-C737-49C5-9575-49507E61FF3D}" destId="{D7AA6F39-2828-404A-8F50-9E7ED876ABCC}" srcOrd="0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8E8C13B-C737-49C5-9575-49507E61FF3D}" type="doc">
      <dgm:prSet loTypeId="urn:microsoft.com/office/officeart/2005/8/layout/equation1" loCatId="process" qsTypeId="urn:microsoft.com/office/officeart/2005/8/quickstyle/simple1" qsCatId="simple" csTypeId="urn:microsoft.com/office/officeart/2005/8/colors/accent1_2" csCatId="accent1" phldr="1"/>
      <dgm:spPr/>
    </dgm:pt>
    <dgm:pt modelId="{D7AA6F39-2828-404A-8F50-9E7ED876ABCC}" type="pres">
      <dgm:prSet presAssocID="{38E8C13B-C737-49C5-9575-49507E61FF3D}" presName="linearFlow" presStyleCnt="0">
        <dgm:presLayoutVars>
          <dgm:dir/>
          <dgm:resizeHandles val="exact"/>
        </dgm:presLayoutVars>
      </dgm:prSet>
      <dgm:spPr/>
    </dgm:pt>
  </dgm:ptLst>
  <dgm:cxnLst>
    <dgm:cxn modelId="{FD03CADE-6C0B-4959-9E27-AF9A3A466C09}" type="presOf" srcId="{38E8C13B-C737-49C5-9575-49507E61FF3D}" destId="{D7AA6F39-2828-404A-8F50-9E7ED876ABCC}" srcOrd="0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8E8C13B-C737-49C5-9575-49507E61FF3D}" type="doc">
      <dgm:prSet loTypeId="urn:microsoft.com/office/officeart/2005/8/layout/equation1" loCatId="process" qsTypeId="urn:microsoft.com/office/officeart/2005/8/quickstyle/simple1" qsCatId="simple" csTypeId="urn:microsoft.com/office/officeart/2005/8/colors/accent1_2" csCatId="accent1" phldr="1"/>
      <dgm:spPr/>
    </dgm:pt>
    <dgm:pt modelId="{D7AA6F39-2828-404A-8F50-9E7ED876ABCC}" type="pres">
      <dgm:prSet presAssocID="{38E8C13B-C737-49C5-9575-49507E61FF3D}" presName="linearFlow" presStyleCnt="0">
        <dgm:presLayoutVars>
          <dgm:dir/>
          <dgm:resizeHandles val="exact"/>
        </dgm:presLayoutVars>
      </dgm:prSet>
      <dgm:spPr/>
    </dgm:pt>
  </dgm:ptLst>
  <dgm:cxnLst>
    <dgm:cxn modelId="{E6F38B6C-EB63-4CF1-B57C-52328EBADC02}" type="presOf" srcId="{38E8C13B-C737-49C5-9575-49507E61FF3D}" destId="{D7AA6F39-2828-404A-8F50-9E7ED876ABCC}" srcOrd="0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8E8C13B-C737-49C5-9575-49507E61FF3D}" type="doc">
      <dgm:prSet loTypeId="urn:microsoft.com/office/officeart/2005/8/layout/equation1" loCatId="process" qsTypeId="urn:microsoft.com/office/officeart/2005/8/quickstyle/simple1" qsCatId="simple" csTypeId="urn:microsoft.com/office/officeart/2005/8/colors/accent1_2" csCatId="accent1" phldr="1"/>
      <dgm:spPr/>
    </dgm:pt>
    <dgm:pt modelId="{D7AA6F39-2828-404A-8F50-9E7ED876ABCC}" type="pres">
      <dgm:prSet presAssocID="{38E8C13B-C737-49C5-9575-49507E61FF3D}" presName="linearFlow" presStyleCnt="0">
        <dgm:presLayoutVars>
          <dgm:dir/>
          <dgm:resizeHandles val="exact"/>
        </dgm:presLayoutVars>
      </dgm:prSet>
      <dgm:spPr/>
    </dgm:pt>
  </dgm:ptLst>
  <dgm:cxnLst>
    <dgm:cxn modelId="{29E77138-DC49-46D2-8CCA-0F787D1A61FA}" type="presOf" srcId="{38E8C13B-C737-49C5-9575-49507E61FF3D}" destId="{D7AA6F39-2828-404A-8F50-9E7ED876ABCC}" srcOrd="0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8E8C13B-C737-49C5-9575-49507E61FF3D}" type="doc">
      <dgm:prSet loTypeId="urn:microsoft.com/office/officeart/2005/8/layout/equation1" loCatId="process" qsTypeId="urn:microsoft.com/office/officeart/2005/8/quickstyle/simple1" qsCatId="simple" csTypeId="urn:microsoft.com/office/officeart/2005/8/colors/accent1_2" csCatId="accent1" phldr="1"/>
      <dgm:spPr/>
    </dgm:pt>
    <dgm:pt modelId="{D7AA6F39-2828-404A-8F50-9E7ED876ABCC}" type="pres">
      <dgm:prSet presAssocID="{38E8C13B-C737-49C5-9575-49507E61FF3D}" presName="linearFlow" presStyleCnt="0">
        <dgm:presLayoutVars>
          <dgm:dir/>
          <dgm:resizeHandles val="exact"/>
        </dgm:presLayoutVars>
      </dgm:prSet>
      <dgm:spPr/>
    </dgm:pt>
  </dgm:ptLst>
  <dgm:cxnLst>
    <dgm:cxn modelId="{9427AF08-4764-4563-AFB6-FC919D85C2A9}" type="presOf" srcId="{38E8C13B-C737-49C5-9575-49507E61FF3D}" destId="{D7AA6F39-2828-404A-8F50-9E7ED876ABCC}" srcOrd="0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8E8C13B-C737-49C5-9575-49507E61FF3D}" type="doc">
      <dgm:prSet loTypeId="urn:microsoft.com/office/officeart/2005/8/layout/equation1" loCatId="process" qsTypeId="urn:microsoft.com/office/officeart/2005/8/quickstyle/simple1" qsCatId="simple" csTypeId="urn:microsoft.com/office/officeart/2005/8/colors/accent1_2" csCatId="accent1" phldr="1"/>
      <dgm:spPr/>
    </dgm:pt>
    <dgm:pt modelId="{D7AA6F39-2828-404A-8F50-9E7ED876ABCC}" type="pres">
      <dgm:prSet presAssocID="{38E8C13B-C737-49C5-9575-49507E61FF3D}" presName="linearFlow" presStyleCnt="0">
        <dgm:presLayoutVars>
          <dgm:dir/>
          <dgm:resizeHandles val="exact"/>
        </dgm:presLayoutVars>
      </dgm:prSet>
      <dgm:spPr/>
    </dgm:pt>
  </dgm:ptLst>
  <dgm:cxnLst>
    <dgm:cxn modelId="{F01174A2-E014-4946-A1DB-057784679C7D}" type="presOf" srcId="{38E8C13B-C737-49C5-9575-49507E61FF3D}" destId="{D7AA6F39-2828-404A-8F50-9E7ED876ABCC}" srcOrd="0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8E8C13B-C737-49C5-9575-49507E61FF3D}" type="doc">
      <dgm:prSet loTypeId="urn:microsoft.com/office/officeart/2005/8/layout/equation1" loCatId="process" qsTypeId="urn:microsoft.com/office/officeart/2005/8/quickstyle/simple1" qsCatId="simple" csTypeId="urn:microsoft.com/office/officeart/2005/8/colors/accent1_2" csCatId="accent1" phldr="1"/>
      <dgm:spPr/>
    </dgm:pt>
    <dgm:pt modelId="{D7AA6F39-2828-404A-8F50-9E7ED876ABCC}" type="pres">
      <dgm:prSet presAssocID="{38E8C13B-C737-49C5-9575-49507E61FF3D}" presName="linearFlow" presStyleCnt="0">
        <dgm:presLayoutVars>
          <dgm:dir/>
          <dgm:resizeHandles val="exact"/>
        </dgm:presLayoutVars>
      </dgm:prSet>
      <dgm:spPr/>
    </dgm:pt>
  </dgm:ptLst>
  <dgm:cxnLst>
    <dgm:cxn modelId="{DD0C3874-05D2-4B82-8487-19DAA0879EE4}" type="presOf" srcId="{38E8C13B-C737-49C5-9575-49507E61FF3D}" destId="{D7AA6F39-2828-404A-8F50-9E7ED876ABCC}" srcOrd="0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8E8C13B-C737-49C5-9575-49507E61FF3D}" type="doc">
      <dgm:prSet loTypeId="urn:microsoft.com/office/officeart/2005/8/layout/equation1" loCatId="process" qsTypeId="urn:microsoft.com/office/officeart/2005/8/quickstyle/simple1" qsCatId="simple" csTypeId="urn:microsoft.com/office/officeart/2005/8/colors/accent1_2" csCatId="accent1" phldr="1"/>
      <dgm:spPr/>
    </dgm:pt>
    <dgm:pt modelId="{D7AA6F39-2828-404A-8F50-9E7ED876ABCC}" type="pres">
      <dgm:prSet presAssocID="{38E8C13B-C737-49C5-9575-49507E61FF3D}" presName="linearFlow" presStyleCnt="0">
        <dgm:presLayoutVars>
          <dgm:dir/>
          <dgm:resizeHandles val="exact"/>
        </dgm:presLayoutVars>
      </dgm:prSet>
      <dgm:spPr/>
    </dgm:pt>
  </dgm:ptLst>
  <dgm:cxnLst>
    <dgm:cxn modelId="{C863DAAE-9EAD-4393-BAE7-B24427071B69}" type="presOf" srcId="{38E8C13B-C737-49C5-9575-49507E61FF3D}" destId="{D7AA6F39-2828-404A-8F50-9E7ED876ABCC}" srcOrd="0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0"/>
            <a:ext cx="2946584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8" tIns="45624" rIns="91248" bIns="45624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굴림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982" y="0"/>
            <a:ext cx="2946584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8" tIns="45624" rIns="91248" bIns="45624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굴림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428010"/>
            <a:ext cx="2946584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8" tIns="45624" rIns="91248" bIns="45624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굴림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982" y="9428010"/>
            <a:ext cx="2946584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8" tIns="45624" rIns="91248" bIns="45624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굴림" pitchFamily="50" charset="-127"/>
              </a:defRPr>
            </a:lvl1pPr>
          </a:lstStyle>
          <a:p>
            <a:fld id="{E7B574DD-9FB0-4621-BB01-C16F0B577E7D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3483862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0"/>
            <a:ext cx="2946584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8" tIns="45624" rIns="91248" bIns="45624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굴림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982" y="0"/>
            <a:ext cx="2946584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8" tIns="45624" rIns="91248" bIns="45624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굴림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161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4538"/>
            <a:ext cx="4960937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61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213" y="4715155"/>
            <a:ext cx="543925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8" tIns="45624" rIns="91248" bIns="456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</a:p>
        </p:txBody>
      </p:sp>
      <p:sp>
        <p:nvSpPr>
          <p:cNvPr id="161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428010"/>
            <a:ext cx="2946584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8" tIns="45624" rIns="91248" bIns="45624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굴림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161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982" y="9428010"/>
            <a:ext cx="2946584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8" tIns="45624" rIns="91248" bIns="45624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굴림" pitchFamily="50" charset="-127"/>
              </a:defRPr>
            </a:lvl1pPr>
          </a:lstStyle>
          <a:p>
            <a:fld id="{C13473B2-83F9-4459-993C-AC50B30334D7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024838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3473B2-83F9-4459-993C-AC50B30334D7}" type="slidenum">
              <a:rPr lang="en-US" altLang="ko-KR" smtClean="0"/>
              <a:pPr/>
              <a:t>45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107939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6"/>
          <p:cNvSpPr/>
          <p:nvPr/>
        </p:nvSpPr>
        <p:spPr bwMode="gray">
          <a:xfrm>
            <a:off x="8545286" y="5873326"/>
            <a:ext cx="598714" cy="987315"/>
          </a:xfrm>
          <a:custGeom>
            <a:avLst/>
            <a:gdLst>
              <a:gd name="connsiteX0" fmla="*/ 587828 w 598714"/>
              <a:gd name="connsiteY0" fmla="*/ 0 h 979714"/>
              <a:gd name="connsiteX1" fmla="*/ 598714 w 598714"/>
              <a:gd name="connsiteY1" fmla="*/ 979714 h 979714"/>
              <a:gd name="connsiteX2" fmla="*/ 174171 w 598714"/>
              <a:gd name="connsiteY2" fmla="*/ 968828 h 979714"/>
              <a:gd name="connsiteX3" fmla="*/ 0 w 598714"/>
              <a:gd name="connsiteY3" fmla="*/ 185057 h 979714"/>
              <a:gd name="connsiteX4" fmla="*/ 587828 w 598714"/>
              <a:gd name="connsiteY4" fmla="*/ 0 h 979714"/>
              <a:gd name="connsiteX0" fmla="*/ 595944 w 598714"/>
              <a:gd name="connsiteY0" fmla="*/ 0 h 984674"/>
              <a:gd name="connsiteX1" fmla="*/ 598714 w 598714"/>
              <a:gd name="connsiteY1" fmla="*/ 984674 h 984674"/>
              <a:gd name="connsiteX2" fmla="*/ 174171 w 598714"/>
              <a:gd name="connsiteY2" fmla="*/ 973788 h 984674"/>
              <a:gd name="connsiteX3" fmla="*/ 0 w 598714"/>
              <a:gd name="connsiteY3" fmla="*/ 190017 h 984674"/>
              <a:gd name="connsiteX4" fmla="*/ 595944 w 598714"/>
              <a:gd name="connsiteY4" fmla="*/ 0 h 984674"/>
              <a:gd name="connsiteX0" fmla="*/ 595944 w 598714"/>
              <a:gd name="connsiteY0" fmla="*/ 0 h 987315"/>
              <a:gd name="connsiteX1" fmla="*/ 598714 w 598714"/>
              <a:gd name="connsiteY1" fmla="*/ 984674 h 987315"/>
              <a:gd name="connsiteX2" fmla="*/ 179582 w 598714"/>
              <a:gd name="connsiteY2" fmla="*/ 987315 h 987315"/>
              <a:gd name="connsiteX3" fmla="*/ 0 w 598714"/>
              <a:gd name="connsiteY3" fmla="*/ 190017 h 987315"/>
              <a:gd name="connsiteX4" fmla="*/ 595944 w 598714"/>
              <a:gd name="connsiteY4" fmla="*/ 0 h 987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8714" h="987315">
                <a:moveTo>
                  <a:pt x="595944" y="0"/>
                </a:moveTo>
                <a:cubicBezTo>
                  <a:pt x="596867" y="328225"/>
                  <a:pt x="597791" y="656449"/>
                  <a:pt x="598714" y="984674"/>
                </a:cubicBezTo>
                <a:lnTo>
                  <a:pt x="179582" y="987315"/>
                </a:lnTo>
                <a:lnTo>
                  <a:pt x="0" y="190017"/>
                </a:lnTo>
                <a:lnTo>
                  <a:pt x="59594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 15"/>
          <p:cNvSpPr/>
          <p:nvPr/>
        </p:nvSpPr>
        <p:spPr bwMode="gray">
          <a:xfrm>
            <a:off x="7805057" y="2677886"/>
            <a:ext cx="1342507" cy="3298371"/>
          </a:xfrm>
          <a:custGeom>
            <a:avLst/>
            <a:gdLst>
              <a:gd name="connsiteX0" fmla="*/ 0 w 1338943"/>
              <a:gd name="connsiteY0" fmla="*/ 206828 h 3298371"/>
              <a:gd name="connsiteX1" fmla="*/ 1338943 w 1338943"/>
              <a:gd name="connsiteY1" fmla="*/ 0 h 3298371"/>
              <a:gd name="connsiteX2" fmla="*/ 1328057 w 1338943"/>
              <a:gd name="connsiteY2" fmla="*/ 3102428 h 3298371"/>
              <a:gd name="connsiteX3" fmla="*/ 718457 w 1338943"/>
              <a:gd name="connsiteY3" fmla="*/ 3298371 h 3298371"/>
              <a:gd name="connsiteX4" fmla="*/ 0 w 1338943"/>
              <a:gd name="connsiteY4" fmla="*/ 206828 h 3298371"/>
              <a:gd name="connsiteX0" fmla="*/ 0 w 1342507"/>
              <a:gd name="connsiteY0" fmla="*/ 206828 h 3298371"/>
              <a:gd name="connsiteX1" fmla="*/ 1338943 w 1342507"/>
              <a:gd name="connsiteY1" fmla="*/ 0 h 3298371"/>
              <a:gd name="connsiteX2" fmla="*/ 1338878 w 1342507"/>
              <a:gd name="connsiteY2" fmla="*/ 3097919 h 3298371"/>
              <a:gd name="connsiteX3" fmla="*/ 718457 w 1342507"/>
              <a:gd name="connsiteY3" fmla="*/ 3298371 h 3298371"/>
              <a:gd name="connsiteX4" fmla="*/ 0 w 1342507"/>
              <a:gd name="connsiteY4" fmla="*/ 206828 h 3298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2507" h="3298371">
                <a:moveTo>
                  <a:pt x="0" y="206828"/>
                </a:moveTo>
                <a:lnTo>
                  <a:pt x="1338943" y="0"/>
                </a:lnTo>
                <a:cubicBezTo>
                  <a:pt x="1335314" y="1034143"/>
                  <a:pt x="1342507" y="2063776"/>
                  <a:pt x="1338878" y="3097919"/>
                </a:cubicBezTo>
                <a:lnTo>
                  <a:pt x="718457" y="3298371"/>
                </a:lnTo>
                <a:lnTo>
                  <a:pt x="0" y="20682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4"/>
          <p:cNvSpPr/>
          <p:nvPr/>
        </p:nvSpPr>
        <p:spPr bwMode="gray">
          <a:xfrm>
            <a:off x="-10886" y="2917371"/>
            <a:ext cx="8632372" cy="3940629"/>
          </a:xfrm>
          <a:custGeom>
            <a:avLst/>
            <a:gdLst>
              <a:gd name="connsiteX0" fmla="*/ 0 w 8632372"/>
              <a:gd name="connsiteY0" fmla="*/ 3940629 h 3940629"/>
              <a:gd name="connsiteX1" fmla="*/ 2732315 w 8632372"/>
              <a:gd name="connsiteY1" fmla="*/ 783772 h 3940629"/>
              <a:gd name="connsiteX2" fmla="*/ 7696200 w 8632372"/>
              <a:gd name="connsiteY2" fmla="*/ 0 h 3940629"/>
              <a:gd name="connsiteX3" fmla="*/ 8632372 w 8632372"/>
              <a:gd name="connsiteY3" fmla="*/ 3940629 h 3940629"/>
              <a:gd name="connsiteX4" fmla="*/ 0 w 8632372"/>
              <a:gd name="connsiteY4" fmla="*/ 3940629 h 3940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32372" h="3940629">
                <a:moveTo>
                  <a:pt x="0" y="3940629"/>
                </a:moveTo>
                <a:lnTo>
                  <a:pt x="2732315" y="783772"/>
                </a:lnTo>
                <a:lnTo>
                  <a:pt x="7696200" y="0"/>
                </a:lnTo>
                <a:lnTo>
                  <a:pt x="8632372" y="3940629"/>
                </a:lnTo>
                <a:lnTo>
                  <a:pt x="0" y="3940629"/>
                </a:ln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>
            <a:off x="649224" y="6419088"/>
            <a:ext cx="7845552" cy="365760"/>
          </a:xfrm>
        </p:spPr>
        <p:txBody>
          <a:bodyPr/>
          <a:lstStyle/>
          <a:p>
            <a:r>
              <a:rPr lang="en-US" altLang="ko-KR" smtClean="0"/>
              <a:t>www.themegallery.com</a:t>
            </a:r>
            <a:endParaRPr lang="en-US" alt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white">
          <a:xfrm>
            <a:off x="8668512" y="6419088"/>
            <a:ext cx="475488" cy="365760"/>
          </a:xfrm>
        </p:spPr>
        <p:txBody>
          <a:bodyPr/>
          <a:lstStyle/>
          <a:p>
            <a:fld id="{DB3B48AE-2DAE-4751-9C21-66402A906A81}" type="slidenum">
              <a:rPr lang="en-US" altLang="ko-KR" smtClean="0"/>
              <a:pPr/>
              <a:t>‹#›</a:t>
            </a:fld>
            <a:endParaRPr lang="en-US" altLang="ko-KR"/>
          </a:p>
        </p:txBody>
      </p:sp>
      <p:sp>
        <p:nvSpPr>
          <p:cNvPr id="9" name="Freeform 8"/>
          <p:cNvSpPr/>
          <p:nvPr/>
        </p:nvSpPr>
        <p:spPr bwMode="gray">
          <a:xfrm>
            <a:off x="1772575" y="0"/>
            <a:ext cx="1310936" cy="1115627"/>
          </a:xfrm>
          <a:custGeom>
            <a:avLst/>
            <a:gdLst>
              <a:gd name="connsiteX0" fmla="*/ 0 w 1310936"/>
              <a:gd name="connsiteY0" fmla="*/ 0 h 1115627"/>
              <a:gd name="connsiteX1" fmla="*/ 435006 w 1310936"/>
              <a:gd name="connsiteY1" fmla="*/ 1115627 h 1115627"/>
              <a:gd name="connsiteX2" fmla="*/ 1310936 w 1310936"/>
              <a:gd name="connsiteY2" fmla="*/ 645111 h 1115627"/>
              <a:gd name="connsiteX3" fmla="*/ 1222159 w 1310936"/>
              <a:gd name="connsiteY3" fmla="*/ 0 h 1115627"/>
              <a:gd name="connsiteX4" fmla="*/ 0 w 1310936"/>
              <a:gd name="connsiteY4" fmla="*/ 0 h 1115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0936" h="1115627">
                <a:moveTo>
                  <a:pt x="0" y="0"/>
                </a:moveTo>
                <a:lnTo>
                  <a:pt x="435006" y="1115627"/>
                </a:lnTo>
                <a:lnTo>
                  <a:pt x="1310936" y="645111"/>
                </a:lnTo>
                <a:lnTo>
                  <a:pt x="1222159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 bwMode="gray">
          <a:xfrm>
            <a:off x="-5918" y="0"/>
            <a:ext cx="2019775" cy="1452979"/>
          </a:xfrm>
          <a:custGeom>
            <a:avLst/>
            <a:gdLst>
              <a:gd name="connsiteX0" fmla="*/ 0 w 2013857"/>
              <a:gd name="connsiteY0" fmla="*/ 10886 h 1436914"/>
              <a:gd name="connsiteX1" fmla="*/ 0 w 2013857"/>
              <a:gd name="connsiteY1" fmla="*/ 1436914 h 1436914"/>
              <a:gd name="connsiteX2" fmla="*/ 2013857 w 2013857"/>
              <a:gd name="connsiteY2" fmla="*/ 794657 h 1436914"/>
              <a:gd name="connsiteX3" fmla="*/ 1687286 w 2013857"/>
              <a:gd name="connsiteY3" fmla="*/ 0 h 1436914"/>
              <a:gd name="connsiteX4" fmla="*/ 0 w 2013857"/>
              <a:gd name="connsiteY4" fmla="*/ 10886 h 1436914"/>
              <a:gd name="connsiteX0" fmla="*/ 0 w 2013857"/>
              <a:gd name="connsiteY0" fmla="*/ 2008 h 1436914"/>
              <a:gd name="connsiteX1" fmla="*/ 0 w 2013857"/>
              <a:gd name="connsiteY1" fmla="*/ 1436914 h 1436914"/>
              <a:gd name="connsiteX2" fmla="*/ 2013857 w 2013857"/>
              <a:gd name="connsiteY2" fmla="*/ 794657 h 1436914"/>
              <a:gd name="connsiteX3" fmla="*/ 1687286 w 2013857"/>
              <a:gd name="connsiteY3" fmla="*/ 0 h 1436914"/>
              <a:gd name="connsiteX4" fmla="*/ 0 w 2013857"/>
              <a:gd name="connsiteY4" fmla="*/ 2008 h 1436914"/>
              <a:gd name="connsiteX0" fmla="*/ 5918 w 2019775"/>
              <a:gd name="connsiteY0" fmla="*/ 2008 h 1452979"/>
              <a:gd name="connsiteX1" fmla="*/ 5918 w 2019775"/>
              <a:gd name="connsiteY1" fmla="*/ 1436914 h 1452979"/>
              <a:gd name="connsiteX2" fmla="*/ 0 w 2019775"/>
              <a:gd name="connsiteY2" fmla="*/ 1452979 h 1452979"/>
              <a:gd name="connsiteX3" fmla="*/ 2019775 w 2019775"/>
              <a:gd name="connsiteY3" fmla="*/ 794657 h 1452979"/>
              <a:gd name="connsiteX4" fmla="*/ 1693204 w 2019775"/>
              <a:gd name="connsiteY4" fmla="*/ 0 h 1452979"/>
              <a:gd name="connsiteX5" fmla="*/ 5918 w 2019775"/>
              <a:gd name="connsiteY5" fmla="*/ 2008 h 1452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19775" h="1452979">
                <a:moveTo>
                  <a:pt x="5918" y="2008"/>
                </a:moveTo>
                <a:lnTo>
                  <a:pt x="5918" y="1436914"/>
                </a:lnTo>
                <a:lnTo>
                  <a:pt x="0" y="1452979"/>
                </a:lnTo>
                <a:lnTo>
                  <a:pt x="2019775" y="794657"/>
                </a:lnTo>
                <a:lnTo>
                  <a:pt x="1693204" y="0"/>
                </a:lnTo>
                <a:lnTo>
                  <a:pt x="5918" y="200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 bwMode="gray">
          <a:xfrm>
            <a:off x="-3132" y="895611"/>
            <a:ext cx="2156565" cy="1399784"/>
          </a:xfrm>
          <a:custGeom>
            <a:avLst/>
            <a:gdLst>
              <a:gd name="connsiteX0" fmla="*/ 2048006 w 2148214"/>
              <a:gd name="connsiteY0" fmla="*/ 0 h 1399784"/>
              <a:gd name="connsiteX1" fmla="*/ 2148214 w 2148214"/>
              <a:gd name="connsiteY1" fmla="*/ 253652 h 1399784"/>
              <a:gd name="connsiteX2" fmla="*/ 0 w 2148214"/>
              <a:gd name="connsiteY2" fmla="*/ 1399784 h 1399784"/>
              <a:gd name="connsiteX3" fmla="*/ 0 w 2148214"/>
              <a:gd name="connsiteY3" fmla="*/ 676405 h 1399784"/>
              <a:gd name="connsiteX4" fmla="*/ 2048006 w 2148214"/>
              <a:gd name="connsiteY4" fmla="*/ 0 h 1399784"/>
              <a:gd name="connsiteX0" fmla="*/ 2048006 w 2156565"/>
              <a:gd name="connsiteY0" fmla="*/ 0 h 1399784"/>
              <a:gd name="connsiteX1" fmla="*/ 2156565 w 2156565"/>
              <a:gd name="connsiteY1" fmla="*/ 247389 h 1399784"/>
              <a:gd name="connsiteX2" fmla="*/ 0 w 2156565"/>
              <a:gd name="connsiteY2" fmla="*/ 1399784 h 1399784"/>
              <a:gd name="connsiteX3" fmla="*/ 0 w 2156565"/>
              <a:gd name="connsiteY3" fmla="*/ 676405 h 1399784"/>
              <a:gd name="connsiteX4" fmla="*/ 2048006 w 2156565"/>
              <a:gd name="connsiteY4" fmla="*/ 0 h 1399784"/>
              <a:gd name="connsiteX0" fmla="*/ 2060532 w 2156565"/>
              <a:gd name="connsiteY0" fmla="*/ 0 h 1399784"/>
              <a:gd name="connsiteX1" fmla="*/ 2156565 w 2156565"/>
              <a:gd name="connsiteY1" fmla="*/ 247389 h 1399784"/>
              <a:gd name="connsiteX2" fmla="*/ 0 w 2156565"/>
              <a:gd name="connsiteY2" fmla="*/ 1399784 h 1399784"/>
              <a:gd name="connsiteX3" fmla="*/ 0 w 2156565"/>
              <a:gd name="connsiteY3" fmla="*/ 676405 h 1399784"/>
              <a:gd name="connsiteX4" fmla="*/ 2060532 w 2156565"/>
              <a:gd name="connsiteY4" fmla="*/ 0 h 1399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6565" h="1399784">
                <a:moveTo>
                  <a:pt x="2060532" y="0"/>
                </a:moveTo>
                <a:lnTo>
                  <a:pt x="2156565" y="247389"/>
                </a:lnTo>
                <a:lnTo>
                  <a:pt x="0" y="1399784"/>
                </a:lnTo>
                <a:lnTo>
                  <a:pt x="0" y="676405"/>
                </a:lnTo>
                <a:lnTo>
                  <a:pt x="206053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>
          <a:xfrm>
            <a:off x="36576" y="36576"/>
            <a:ext cx="1856232" cy="365760"/>
          </a:xfrm>
        </p:spPr>
        <p:txBody>
          <a:bodyPr/>
          <a:lstStyle/>
          <a:p>
            <a:endParaRPr lang="en-US" altLang="ko-KR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676656" y="1755648"/>
            <a:ext cx="7772400" cy="1069848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676656" y="2834640"/>
            <a:ext cx="6437376" cy="59436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109728"/>
            <a:ext cx="5943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7048"/>
            <a:ext cx="8229600" cy="459943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www.themegallery.com</a:t>
            </a:r>
            <a:endParaRPr lang="en-US" alt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585B8-CBED-41A4-9664-9845F1508098}" type="slidenum">
              <a:rPr lang="en-US" altLang="ko-KR" smtClean="0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3438144"/>
            <a:ext cx="7735824" cy="135293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black">
          <a:xfrm>
            <a:off x="2029968" y="1929384"/>
            <a:ext cx="6419088" cy="1499616"/>
          </a:xfrm>
        </p:spPr>
        <p:txBody>
          <a:bodyPr anchor="b"/>
          <a:lstStyle>
            <a:lvl1pPr marL="0" indent="0">
              <a:buNone/>
              <a:defRPr sz="2000" b="1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www.themegallery.com</a:t>
            </a:r>
            <a:endParaRPr lang="en-US" alt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A7D04-B6AC-4868-BC62-730C5DC1E966}" type="slidenum">
              <a:rPr lang="en-US" altLang="ko-KR" smtClean="0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93813" y="198438"/>
            <a:ext cx="7502525" cy="8636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357188" y="1201738"/>
            <a:ext cx="4152900" cy="504507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62488" y="1201738"/>
            <a:ext cx="4154487" cy="504507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1609725" y="6572250"/>
            <a:ext cx="2133600" cy="219075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168400" y="6569075"/>
            <a:ext cx="336550" cy="288925"/>
          </a:xfrm>
        </p:spPr>
        <p:txBody>
          <a:bodyPr/>
          <a:lstStyle>
            <a:lvl1pPr>
              <a:defRPr/>
            </a:lvl1pPr>
          </a:lstStyle>
          <a:p>
            <a:fld id="{D54C03DC-3839-416B-9E8F-73E9E9632140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9" name="직사각형 8"/>
          <p:cNvSpPr/>
          <p:nvPr userDrawn="1"/>
        </p:nvSpPr>
        <p:spPr>
          <a:xfrm>
            <a:off x="3619501" y="6304002"/>
            <a:ext cx="47339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800" b="0" i="0" dirty="0" smtClean="0">
                <a:solidFill>
                  <a:schemeClr val="tx2">
                    <a:lumMod val="75000"/>
                  </a:schemeClr>
                </a:solidFill>
                <a:latin typeface="양재소슬체S" panose="02020603020101020101" pitchFamily="18" charset="-127"/>
                <a:ea typeface="양재소슬체S" panose="02020603020101020101" pitchFamily="18" charset="-127"/>
              </a:rPr>
              <a:t>함께 만드는 내일</a:t>
            </a:r>
            <a:r>
              <a:rPr lang="en-US" altLang="ko-KR" sz="1800" b="0" i="0" dirty="0" smtClean="0">
                <a:solidFill>
                  <a:schemeClr val="tx2">
                    <a:lumMod val="75000"/>
                  </a:schemeClr>
                </a:solidFill>
                <a:latin typeface="양재소슬체S" panose="02020603020101020101" pitchFamily="18" charset="-127"/>
                <a:ea typeface="양재소슬체S" panose="02020603020101020101" pitchFamily="18" charset="-127"/>
              </a:rPr>
              <a:t>, </a:t>
            </a:r>
            <a:r>
              <a:rPr lang="ko-KR" altLang="en-US" sz="1800" b="0" i="0" dirty="0" smtClean="0">
                <a:solidFill>
                  <a:schemeClr val="tx2">
                    <a:lumMod val="75000"/>
                  </a:schemeClr>
                </a:solidFill>
                <a:latin typeface="양재소슬체S" panose="02020603020101020101" pitchFamily="18" charset="-127"/>
                <a:ea typeface="양재소슬체S" panose="02020603020101020101" pitchFamily="18" charset="-127"/>
              </a:rPr>
              <a:t>든든하고 편안한 서구 </a:t>
            </a:r>
            <a:endParaRPr lang="ko-KR" altLang="en-US" dirty="0">
              <a:solidFill>
                <a:schemeClr val="tx2">
                  <a:lumMod val="75000"/>
                </a:schemeClr>
              </a:solidFill>
              <a:latin typeface="양재소슬체S" panose="02020603020101020101" pitchFamily="18" charset="-127"/>
              <a:ea typeface="양재소슬체S" panose="02020603020101020101" pitchFamily="18" charset="-127"/>
            </a:endParaRPr>
          </a:p>
        </p:txBody>
      </p:sp>
      <p:pic>
        <p:nvPicPr>
          <p:cNvPr id="1026" name="Picture 2" descr="C:\Users\USER\Desktop\캡처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549" y="6298762"/>
            <a:ext cx="609601" cy="39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228600" y="320675"/>
            <a:ext cx="7543800" cy="5775325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228600" y="6248400"/>
            <a:ext cx="16002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248400" y="6248400"/>
            <a:ext cx="1524000" cy="457200"/>
          </a:xfrm>
        </p:spPr>
        <p:txBody>
          <a:bodyPr/>
          <a:lstStyle>
            <a:lvl1pPr>
              <a:defRPr/>
            </a:lvl1pPr>
          </a:lstStyle>
          <a:p>
            <a:fld id="{3CF6E013-E467-484A-814F-170B2460A06C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6" name="Freeform 15"/>
          <p:cNvSpPr/>
          <p:nvPr/>
        </p:nvSpPr>
        <p:spPr bwMode="gray">
          <a:xfrm>
            <a:off x="-1" y="6229431"/>
            <a:ext cx="1367073" cy="209846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67073" h="209846">
                <a:moveTo>
                  <a:pt x="0" y="0"/>
                </a:moveTo>
                <a:lnTo>
                  <a:pt x="1230086" y="21771"/>
                </a:lnTo>
                <a:lnTo>
                  <a:pt x="1367073" y="143886"/>
                </a:lnTo>
                <a:lnTo>
                  <a:pt x="521760" y="146472"/>
                </a:lnTo>
                <a:lnTo>
                  <a:pt x="507856" y="209846"/>
                </a:lnTo>
                <a:lnTo>
                  <a:pt x="1833" y="20833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 16"/>
          <p:cNvSpPr/>
          <p:nvPr/>
        </p:nvSpPr>
        <p:spPr bwMode="gray">
          <a:xfrm>
            <a:off x="561" y="6469523"/>
            <a:ext cx="1088979" cy="388477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88979" h="388477">
                <a:moveTo>
                  <a:pt x="310" y="697"/>
                </a:moveTo>
                <a:lnTo>
                  <a:pt x="498339" y="0"/>
                </a:lnTo>
                <a:lnTo>
                  <a:pt x="464654" y="104880"/>
                </a:lnTo>
                <a:lnTo>
                  <a:pt x="1028546" y="104448"/>
                </a:lnTo>
                <a:lnTo>
                  <a:pt x="1088979" y="388477"/>
                </a:lnTo>
                <a:lnTo>
                  <a:pt x="1035" y="386331"/>
                </a:lnTo>
                <a:cubicBezTo>
                  <a:pt x="0" y="256993"/>
                  <a:pt x="1345" y="130035"/>
                  <a:pt x="310" y="6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17"/>
          <p:cNvSpPr/>
          <p:nvPr/>
        </p:nvSpPr>
        <p:spPr bwMode="gray">
          <a:xfrm>
            <a:off x="501660" y="6389202"/>
            <a:ext cx="4536352" cy="160684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1028546 w 1088979"/>
              <a:gd name="connsiteY2" fmla="*/ 104448 h 388477"/>
              <a:gd name="connsiteX3" fmla="*/ 1088979 w 1088979"/>
              <a:gd name="connsiteY3" fmla="*/ 388477 h 388477"/>
              <a:gd name="connsiteX4" fmla="*/ 1035 w 1088979"/>
              <a:gd name="connsiteY4" fmla="*/ 386331 h 388477"/>
              <a:gd name="connsiteX5" fmla="*/ 310 w 1088979"/>
              <a:gd name="connsiteY5" fmla="*/ 697 h 388477"/>
              <a:gd name="connsiteX0" fmla="*/ 310 w 1088979"/>
              <a:gd name="connsiteY0" fmla="*/ 0 h 387780"/>
              <a:gd name="connsiteX1" fmla="*/ 1028546 w 1088979"/>
              <a:gd name="connsiteY1" fmla="*/ 103751 h 387780"/>
              <a:gd name="connsiteX2" fmla="*/ 1088979 w 1088979"/>
              <a:gd name="connsiteY2" fmla="*/ 387780 h 387780"/>
              <a:gd name="connsiteX3" fmla="*/ 1035 w 1088979"/>
              <a:gd name="connsiteY3" fmla="*/ 385634 h 387780"/>
              <a:gd name="connsiteX4" fmla="*/ 310 w 1088979"/>
              <a:gd name="connsiteY4" fmla="*/ 0 h 387780"/>
              <a:gd name="connsiteX0" fmla="*/ 49471 w 1088979"/>
              <a:gd name="connsiteY0" fmla="*/ 0 h 393431"/>
              <a:gd name="connsiteX1" fmla="*/ 1028546 w 1088979"/>
              <a:gd name="connsiteY1" fmla="*/ 109402 h 393431"/>
              <a:gd name="connsiteX2" fmla="*/ 1088979 w 1088979"/>
              <a:gd name="connsiteY2" fmla="*/ 393431 h 393431"/>
              <a:gd name="connsiteX3" fmla="*/ 1035 w 1088979"/>
              <a:gd name="connsiteY3" fmla="*/ 391285 h 393431"/>
              <a:gd name="connsiteX4" fmla="*/ 49471 w 1088979"/>
              <a:gd name="connsiteY4" fmla="*/ 0 h 393431"/>
              <a:gd name="connsiteX0" fmla="*/ 48436 w 1087944"/>
              <a:gd name="connsiteY0" fmla="*/ 0 h 393431"/>
              <a:gd name="connsiteX1" fmla="*/ 1027511 w 1087944"/>
              <a:gd name="connsiteY1" fmla="*/ 109402 h 393431"/>
              <a:gd name="connsiteX2" fmla="*/ 1087944 w 1087944"/>
              <a:gd name="connsiteY2" fmla="*/ 393431 h 393431"/>
              <a:gd name="connsiteX3" fmla="*/ 0 w 1087944"/>
              <a:gd name="connsiteY3" fmla="*/ 391285 h 393431"/>
              <a:gd name="connsiteX4" fmla="*/ 48436 w 1087944"/>
              <a:gd name="connsiteY4" fmla="*/ 0 h 393431"/>
              <a:gd name="connsiteX0" fmla="*/ 48436 w 4472120"/>
              <a:gd name="connsiteY0" fmla="*/ 0 h 391284"/>
              <a:gd name="connsiteX1" fmla="*/ 1027511 w 4472120"/>
              <a:gd name="connsiteY1" fmla="*/ 109402 h 391284"/>
              <a:gd name="connsiteX2" fmla="*/ 4472120 w 4472120"/>
              <a:gd name="connsiteY2" fmla="*/ 321302 h 391284"/>
              <a:gd name="connsiteX3" fmla="*/ 0 w 4472120"/>
              <a:gd name="connsiteY3" fmla="*/ 391285 h 391284"/>
              <a:gd name="connsiteX4" fmla="*/ 48436 w 4472120"/>
              <a:gd name="connsiteY4" fmla="*/ 0 h 391284"/>
              <a:gd name="connsiteX0" fmla="*/ 48436 w 4550640"/>
              <a:gd name="connsiteY0" fmla="*/ 0 h 391284"/>
              <a:gd name="connsiteX1" fmla="*/ 4550640 w 4550640"/>
              <a:gd name="connsiteY1" fmla="*/ 37273 h 391284"/>
              <a:gd name="connsiteX2" fmla="*/ 4472120 w 4550640"/>
              <a:gd name="connsiteY2" fmla="*/ 321302 h 391284"/>
              <a:gd name="connsiteX3" fmla="*/ 0 w 4550640"/>
              <a:gd name="connsiteY3" fmla="*/ 391285 h 391284"/>
              <a:gd name="connsiteX4" fmla="*/ 48436 w 4550640"/>
              <a:gd name="connsiteY4" fmla="*/ 0 h 391284"/>
              <a:gd name="connsiteX0" fmla="*/ 48436 w 4562546"/>
              <a:gd name="connsiteY0" fmla="*/ 0 h 391284"/>
              <a:gd name="connsiteX1" fmla="*/ 4562546 w 4562546"/>
              <a:gd name="connsiteY1" fmla="*/ 119386 h 391284"/>
              <a:gd name="connsiteX2" fmla="*/ 4472120 w 4562546"/>
              <a:gd name="connsiteY2" fmla="*/ 321302 h 391284"/>
              <a:gd name="connsiteX3" fmla="*/ 0 w 4562546"/>
              <a:gd name="connsiteY3" fmla="*/ 391285 h 391284"/>
              <a:gd name="connsiteX4" fmla="*/ 48436 w 4562546"/>
              <a:gd name="connsiteY4" fmla="*/ 0 h 391284"/>
              <a:gd name="connsiteX0" fmla="*/ 48436 w 4536352"/>
              <a:gd name="connsiteY0" fmla="*/ 0 h 391284"/>
              <a:gd name="connsiteX1" fmla="*/ 4536352 w 4536352"/>
              <a:gd name="connsiteY1" fmla="*/ 48223 h 391284"/>
              <a:gd name="connsiteX2" fmla="*/ 4472120 w 4536352"/>
              <a:gd name="connsiteY2" fmla="*/ 321302 h 391284"/>
              <a:gd name="connsiteX3" fmla="*/ 0 w 4536352"/>
              <a:gd name="connsiteY3" fmla="*/ 391285 h 391284"/>
              <a:gd name="connsiteX4" fmla="*/ 48436 w 4536352"/>
              <a:gd name="connsiteY4" fmla="*/ 0 h 391284"/>
              <a:gd name="connsiteX0" fmla="*/ 55580 w 4536352"/>
              <a:gd name="connsiteY0" fmla="*/ 0 h 363914"/>
              <a:gd name="connsiteX1" fmla="*/ 4536352 w 4536352"/>
              <a:gd name="connsiteY1" fmla="*/ 20853 h 363914"/>
              <a:gd name="connsiteX2" fmla="*/ 4472120 w 4536352"/>
              <a:gd name="connsiteY2" fmla="*/ 293932 h 363914"/>
              <a:gd name="connsiteX3" fmla="*/ 0 w 4536352"/>
              <a:gd name="connsiteY3" fmla="*/ 363915 h 363914"/>
              <a:gd name="connsiteX4" fmla="*/ 55580 w 4536352"/>
              <a:gd name="connsiteY4" fmla="*/ 0 h 363914"/>
              <a:gd name="connsiteX0" fmla="*/ 131780 w 4536352"/>
              <a:gd name="connsiteY0" fmla="*/ 154319 h 343061"/>
              <a:gd name="connsiteX1" fmla="*/ 4536352 w 4536352"/>
              <a:gd name="connsiteY1" fmla="*/ 0 h 343061"/>
              <a:gd name="connsiteX2" fmla="*/ 4472120 w 4536352"/>
              <a:gd name="connsiteY2" fmla="*/ 273079 h 343061"/>
              <a:gd name="connsiteX3" fmla="*/ 0 w 4536352"/>
              <a:gd name="connsiteY3" fmla="*/ 343062 h 343061"/>
              <a:gd name="connsiteX4" fmla="*/ 131780 w 4536352"/>
              <a:gd name="connsiteY4" fmla="*/ 154319 h 343061"/>
              <a:gd name="connsiteX0" fmla="*/ 48436 w 4536352"/>
              <a:gd name="connsiteY0" fmla="*/ 0 h 369387"/>
              <a:gd name="connsiteX1" fmla="*/ 4536352 w 4536352"/>
              <a:gd name="connsiteY1" fmla="*/ 26326 h 369387"/>
              <a:gd name="connsiteX2" fmla="*/ 4472120 w 4536352"/>
              <a:gd name="connsiteY2" fmla="*/ 299405 h 369387"/>
              <a:gd name="connsiteX3" fmla="*/ 0 w 4536352"/>
              <a:gd name="connsiteY3" fmla="*/ 369388 h 369387"/>
              <a:gd name="connsiteX4" fmla="*/ 48436 w 4536352"/>
              <a:gd name="connsiteY4" fmla="*/ 0 h 369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36352" h="369387">
                <a:moveTo>
                  <a:pt x="48436" y="0"/>
                </a:moveTo>
                <a:lnTo>
                  <a:pt x="4536352" y="26326"/>
                </a:lnTo>
                <a:lnTo>
                  <a:pt x="4472120" y="299405"/>
                </a:lnTo>
                <a:lnTo>
                  <a:pt x="0" y="369388"/>
                </a:lnTo>
                <a:lnTo>
                  <a:pt x="48436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18"/>
          <p:cNvSpPr/>
          <p:nvPr/>
        </p:nvSpPr>
        <p:spPr bwMode="gray">
          <a:xfrm>
            <a:off x="1058521" y="6550388"/>
            <a:ext cx="7139514" cy="318498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1028546 w 1088979"/>
              <a:gd name="connsiteY2" fmla="*/ 104448 h 388477"/>
              <a:gd name="connsiteX3" fmla="*/ 1088979 w 1088979"/>
              <a:gd name="connsiteY3" fmla="*/ 388477 h 388477"/>
              <a:gd name="connsiteX4" fmla="*/ 1035 w 1088979"/>
              <a:gd name="connsiteY4" fmla="*/ 386331 h 388477"/>
              <a:gd name="connsiteX5" fmla="*/ 310 w 1088979"/>
              <a:gd name="connsiteY5" fmla="*/ 697 h 388477"/>
              <a:gd name="connsiteX0" fmla="*/ 310 w 1088979"/>
              <a:gd name="connsiteY0" fmla="*/ 0 h 387780"/>
              <a:gd name="connsiteX1" fmla="*/ 1028546 w 1088979"/>
              <a:gd name="connsiteY1" fmla="*/ 103751 h 387780"/>
              <a:gd name="connsiteX2" fmla="*/ 1088979 w 1088979"/>
              <a:gd name="connsiteY2" fmla="*/ 387780 h 387780"/>
              <a:gd name="connsiteX3" fmla="*/ 1035 w 1088979"/>
              <a:gd name="connsiteY3" fmla="*/ 385634 h 387780"/>
              <a:gd name="connsiteX4" fmla="*/ 310 w 1088979"/>
              <a:gd name="connsiteY4" fmla="*/ 0 h 387780"/>
              <a:gd name="connsiteX0" fmla="*/ 49471 w 1088979"/>
              <a:gd name="connsiteY0" fmla="*/ 0 h 393431"/>
              <a:gd name="connsiteX1" fmla="*/ 1028546 w 1088979"/>
              <a:gd name="connsiteY1" fmla="*/ 109402 h 393431"/>
              <a:gd name="connsiteX2" fmla="*/ 1088979 w 1088979"/>
              <a:gd name="connsiteY2" fmla="*/ 393431 h 393431"/>
              <a:gd name="connsiteX3" fmla="*/ 1035 w 1088979"/>
              <a:gd name="connsiteY3" fmla="*/ 391285 h 393431"/>
              <a:gd name="connsiteX4" fmla="*/ 49471 w 1088979"/>
              <a:gd name="connsiteY4" fmla="*/ 0 h 393431"/>
              <a:gd name="connsiteX0" fmla="*/ 48436 w 1087944"/>
              <a:gd name="connsiteY0" fmla="*/ 0 h 393431"/>
              <a:gd name="connsiteX1" fmla="*/ 1027511 w 1087944"/>
              <a:gd name="connsiteY1" fmla="*/ 109402 h 393431"/>
              <a:gd name="connsiteX2" fmla="*/ 1087944 w 1087944"/>
              <a:gd name="connsiteY2" fmla="*/ 393431 h 393431"/>
              <a:gd name="connsiteX3" fmla="*/ 0 w 1087944"/>
              <a:gd name="connsiteY3" fmla="*/ 391285 h 393431"/>
              <a:gd name="connsiteX4" fmla="*/ 48436 w 1087944"/>
              <a:gd name="connsiteY4" fmla="*/ 0 h 393431"/>
              <a:gd name="connsiteX0" fmla="*/ 48436 w 4472120"/>
              <a:gd name="connsiteY0" fmla="*/ 0 h 391284"/>
              <a:gd name="connsiteX1" fmla="*/ 1027511 w 4472120"/>
              <a:gd name="connsiteY1" fmla="*/ 109402 h 391284"/>
              <a:gd name="connsiteX2" fmla="*/ 4472120 w 4472120"/>
              <a:gd name="connsiteY2" fmla="*/ 321302 h 391284"/>
              <a:gd name="connsiteX3" fmla="*/ 0 w 4472120"/>
              <a:gd name="connsiteY3" fmla="*/ 391285 h 391284"/>
              <a:gd name="connsiteX4" fmla="*/ 48436 w 4472120"/>
              <a:gd name="connsiteY4" fmla="*/ 0 h 391284"/>
              <a:gd name="connsiteX0" fmla="*/ 48436 w 4550640"/>
              <a:gd name="connsiteY0" fmla="*/ 0 h 391284"/>
              <a:gd name="connsiteX1" fmla="*/ 4550640 w 4550640"/>
              <a:gd name="connsiteY1" fmla="*/ 37273 h 391284"/>
              <a:gd name="connsiteX2" fmla="*/ 4472120 w 4550640"/>
              <a:gd name="connsiteY2" fmla="*/ 321302 h 391284"/>
              <a:gd name="connsiteX3" fmla="*/ 0 w 4550640"/>
              <a:gd name="connsiteY3" fmla="*/ 391285 h 391284"/>
              <a:gd name="connsiteX4" fmla="*/ 48436 w 4550640"/>
              <a:gd name="connsiteY4" fmla="*/ 0 h 391284"/>
              <a:gd name="connsiteX0" fmla="*/ 48436 w 4562546"/>
              <a:gd name="connsiteY0" fmla="*/ 0 h 391284"/>
              <a:gd name="connsiteX1" fmla="*/ 4562546 w 4562546"/>
              <a:gd name="connsiteY1" fmla="*/ 119386 h 391284"/>
              <a:gd name="connsiteX2" fmla="*/ 4472120 w 4562546"/>
              <a:gd name="connsiteY2" fmla="*/ 321302 h 391284"/>
              <a:gd name="connsiteX3" fmla="*/ 0 w 4562546"/>
              <a:gd name="connsiteY3" fmla="*/ 391285 h 391284"/>
              <a:gd name="connsiteX4" fmla="*/ 48436 w 4562546"/>
              <a:gd name="connsiteY4" fmla="*/ 0 h 391284"/>
              <a:gd name="connsiteX0" fmla="*/ 48436 w 4536352"/>
              <a:gd name="connsiteY0" fmla="*/ 0 h 391284"/>
              <a:gd name="connsiteX1" fmla="*/ 4536352 w 4536352"/>
              <a:gd name="connsiteY1" fmla="*/ 48223 h 391284"/>
              <a:gd name="connsiteX2" fmla="*/ 4472120 w 4536352"/>
              <a:gd name="connsiteY2" fmla="*/ 321302 h 391284"/>
              <a:gd name="connsiteX3" fmla="*/ 0 w 4536352"/>
              <a:gd name="connsiteY3" fmla="*/ 391285 h 391284"/>
              <a:gd name="connsiteX4" fmla="*/ 48436 w 4536352"/>
              <a:gd name="connsiteY4" fmla="*/ 0 h 391284"/>
              <a:gd name="connsiteX0" fmla="*/ 55580 w 4536352"/>
              <a:gd name="connsiteY0" fmla="*/ 0 h 363914"/>
              <a:gd name="connsiteX1" fmla="*/ 4536352 w 4536352"/>
              <a:gd name="connsiteY1" fmla="*/ 20853 h 363914"/>
              <a:gd name="connsiteX2" fmla="*/ 4472120 w 4536352"/>
              <a:gd name="connsiteY2" fmla="*/ 293932 h 363914"/>
              <a:gd name="connsiteX3" fmla="*/ 0 w 4536352"/>
              <a:gd name="connsiteY3" fmla="*/ 363915 h 363914"/>
              <a:gd name="connsiteX4" fmla="*/ 55580 w 4536352"/>
              <a:gd name="connsiteY4" fmla="*/ 0 h 363914"/>
              <a:gd name="connsiteX0" fmla="*/ 131780 w 4536352"/>
              <a:gd name="connsiteY0" fmla="*/ 154319 h 343061"/>
              <a:gd name="connsiteX1" fmla="*/ 4536352 w 4536352"/>
              <a:gd name="connsiteY1" fmla="*/ 0 h 343061"/>
              <a:gd name="connsiteX2" fmla="*/ 4472120 w 4536352"/>
              <a:gd name="connsiteY2" fmla="*/ 273079 h 343061"/>
              <a:gd name="connsiteX3" fmla="*/ 0 w 4536352"/>
              <a:gd name="connsiteY3" fmla="*/ 343062 h 343061"/>
              <a:gd name="connsiteX4" fmla="*/ 131780 w 4536352"/>
              <a:gd name="connsiteY4" fmla="*/ 154319 h 343061"/>
              <a:gd name="connsiteX0" fmla="*/ 48436 w 4536352"/>
              <a:gd name="connsiteY0" fmla="*/ 0 h 369387"/>
              <a:gd name="connsiteX1" fmla="*/ 4536352 w 4536352"/>
              <a:gd name="connsiteY1" fmla="*/ 26326 h 369387"/>
              <a:gd name="connsiteX2" fmla="*/ 4472120 w 4536352"/>
              <a:gd name="connsiteY2" fmla="*/ 299405 h 369387"/>
              <a:gd name="connsiteX3" fmla="*/ 0 w 4536352"/>
              <a:gd name="connsiteY3" fmla="*/ 369388 h 369387"/>
              <a:gd name="connsiteX4" fmla="*/ 48436 w 4536352"/>
              <a:gd name="connsiteY4" fmla="*/ 0 h 369387"/>
              <a:gd name="connsiteX0" fmla="*/ 48436 w 4536352"/>
              <a:gd name="connsiteY0" fmla="*/ 0 h 369388"/>
              <a:gd name="connsiteX1" fmla="*/ 4536352 w 4536352"/>
              <a:gd name="connsiteY1" fmla="*/ 26326 h 369388"/>
              <a:gd name="connsiteX2" fmla="*/ 4507345 w 4536352"/>
              <a:gd name="connsiteY2" fmla="*/ 341536 h 369388"/>
              <a:gd name="connsiteX3" fmla="*/ 0 w 4536352"/>
              <a:gd name="connsiteY3" fmla="*/ 369388 h 369388"/>
              <a:gd name="connsiteX4" fmla="*/ 48436 w 4536352"/>
              <a:gd name="connsiteY4" fmla="*/ 0 h 369388"/>
              <a:gd name="connsiteX0" fmla="*/ 0 w 4601879"/>
              <a:gd name="connsiteY0" fmla="*/ 52440 h 343062"/>
              <a:gd name="connsiteX1" fmla="*/ 4601879 w 4601879"/>
              <a:gd name="connsiteY1" fmla="*/ 0 h 343062"/>
              <a:gd name="connsiteX2" fmla="*/ 4572872 w 4601879"/>
              <a:gd name="connsiteY2" fmla="*/ 315210 h 343062"/>
              <a:gd name="connsiteX3" fmla="*/ 65527 w 4601879"/>
              <a:gd name="connsiteY3" fmla="*/ 343062 h 343062"/>
              <a:gd name="connsiteX4" fmla="*/ 0 w 4601879"/>
              <a:gd name="connsiteY4" fmla="*/ 52440 h 343062"/>
              <a:gd name="connsiteX0" fmla="*/ 0 w 4563837"/>
              <a:gd name="connsiteY0" fmla="*/ 22845 h 343062"/>
              <a:gd name="connsiteX1" fmla="*/ 4563837 w 4563837"/>
              <a:gd name="connsiteY1" fmla="*/ 0 h 343062"/>
              <a:gd name="connsiteX2" fmla="*/ 4534830 w 4563837"/>
              <a:gd name="connsiteY2" fmla="*/ 315210 h 343062"/>
              <a:gd name="connsiteX3" fmla="*/ 27485 w 4563837"/>
              <a:gd name="connsiteY3" fmla="*/ 343062 h 343062"/>
              <a:gd name="connsiteX4" fmla="*/ 0 w 4563837"/>
              <a:gd name="connsiteY4" fmla="*/ 22845 h 343062"/>
              <a:gd name="connsiteX0" fmla="*/ 0 w 4563837"/>
              <a:gd name="connsiteY0" fmla="*/ 22845 h 332300"/>
              <a:gd name="connsiteX1" fmla="*/ 4563837 w 4563837"/>
              <a:gd name="connsiteY1" fmla="*/ 0 h 332300"/>
              <a:gd name="connsiteX2" fmla="*/ 4534830 w 4563837"/>
              <a:gd name="connsiteY2" fmla="*/ 315210 h 332300"/>
              <a:gd name="connsiteX3" fmla="*/ 32050 w 4563837"/>
              <a:gd name="connsiteY3" fmla="*/ 332300 h 332300"/>
              <a:gd name="connsiteX4" fmla="*/ 0 w 4563837"/>
              <a:gd name="connsiteY4" fmla="*/ 22845 h 332300"/>
              <a:gd name="connsiteX0" fmla="*/ 0 w 4563837"/>
              <a:gd name="connsiteY0" fmla="*/ 22845 h 332300"/>
              <a:gd name="connsiteX1" fmla="*/ 4563837 w 4563837"/>
              <a:gd name="connsiteY1" fmla="*/ 0 h 332300"/>
              <a:gd name="connsiteX2" fmla="*/ 4512005 w 4563837"/>
              <a:gd name="connsiteY2" fmla="*/ 328662 h 332300"/>
              <a:gd name="connsiteX3" fmla="*/ 32050 w 4563837"/>
              <a:gd name="connsiteY3" fmla="*/ 332300 h 332300"/>
              <a:gd name="connsiteX4" fmla="*/ 0 w 4563837"/>
              <a:gd name="connsiteY4" fmla="*/ 22845 h 332300"/>
              <a:gd name="connsiteX0" fmla="*/ 0 w 4562315"/>
              <a:gd name="connsiteY0" fmla="*/ 30917 h 340372"/>
              <a:gd name="connsiteX1" fmla="*/ 4562315 w 4562315"/>
              <a:gd name="connsiteY1" fmla="*/ 0 h 340372"/>
              <a:gd name="connsiteX2" fmla="*/ 4512005 w 4562315"/>
              <a:gd name="connsiteY2" fmla="*/ 336734 h 340372"/>
              <a:gd name="connsiteX3" fmla="*/ 32050 w 4562315"/>
              <a:gd name="connsiteY3" fmla="*/ 340372 h 340372"/>
              <a:gd name="connsiteX4" fmla="*/ 0 w 4562315"/>
              <a:gd name="connsiteY4" fmla="*/ 30917 h 340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62315" h="340372">
                <a:moveTo>
                  <a:pt x="0" y="30917"/>
                </a:moveTo>
                <a:lnTo>
                  <a:pt x="4562315" y="0"/>
                </a:lnTo>
                <a:lnTo>
                  <a:pt x="4512005" y="336734"/>
                </a:lnTo>
                <a:lnTo>
                  <a:pt x="32050" y="340372"/>
                </a:lnTo>
                <a:lnTo>
                  <a:pt x="0" y="3091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 19"/>
          <p:cNvSpPr/>
          <p:nvPr/>
        </p:nvSpPr>
        <p:spPr bwMode="gray">
          <a:xfrm>
            <a:off x="5005388" y="6324681"/>
            <a:ext cx="1176821" cy="200026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1028546 w 1088979"/>
              <a:gd name="connsiteY2" fmla="*/ 104448 h 388477"/>
              <a:gd name="connsiteX3" fmla="*/ 1088979 w 1088979"/>
              <a:gd name="connsiteY3" fmla="*/ 388477 h 388477"/>
              <a:gd name="connsiteX4" fmla="*/ 1035 w 1088979"/>
              <a:gd name="connsiteY4" fmla="*/ 386331 h 388477"/>
              <a:gd name="connsiteX5" fmla="*/ 310 w 1088979"/>
              <a:gd name="connsiteY5" fmla="*/ 697 h 388477"/>
              <a:gd name="connsiteX0" fmla="*/ 310 w 1088979"/>
              <a:gd name="connsiteY0" fmla="*/ 0 h 387780"/>
              <a:gd name="connsiteX1" fmla="*/ 1028546 w 1088979"/>
              <a:gd name="connsiteY1" fmla="*/ 103751 h 387780"/>
              <a:gd name="connsiteX2" fmla="*/ 1088979 w 1088979"/>
              <a:gd name="connsiteY2" fmla="*/ 387780 h 387780"/>
              <a:gd name="connsiteX3" fmla="*/ 1035 w 1088979"/>
              <a:gd name="connsiteY3" fmla="*/ 385634 h 387780"/>
              <a:gd name="connsiteX4" fmla="*/ 310 w 1088979"/>
              <a:gd name="connsiteY4" fmla="*/ 0 h 387780"/>
              <a:gd name="connsiteX0" fmla="*/ 49471 w 1088979"/>
              <a:gd name="connsiteY0" fmla="*/ 0 h 393431"/>
              <a:gd name="connsiteX1" fmla="*/ 1028546 w 1088979"/>
              <a:gd name="connsiteY1" fmla="*/ 109402 h 393431"/>
              <a:gd name="connsiteX2" fmla="*/ 1088979 w 1088979"/>
              <a:gd name="connsiteY2" fmla="*/ 393431 h 393431"/>
              <a:gd name="connsiteX3" fmla="*/ 1035 w 1088979"/>
              <a:gd name="connsiteY3" fmla="*/ 391285 h 393431"/>
              <a:gd name="connsiteX4" fmla="*/ 49471 w 1088979"/>
              <a:gd name="connsiteY4" fmla="*/ 0 h 393431"/>
              <a:gd name="connsiteX0" fmla="*/ 48436 w 1087944"/>
              <a:gd name="connsiteY0" fmla="*/ 0 h 393431"/>
              <a:gd name="connsiteX1" fmla="*/ 1027511 w 1087944"/>
              <a:gd name="connsiteY1" fmla="*/ 109402 h 393431"/>
              <a:gd name="connsiteX2" fmla="*/ 1087944 w 1087944"/>
              <a:gd name="connsiteY2" fmla="*/ 393431 h 393431"/>
              <a:gd name="connsiteX3" fmla="*/ 0 w 1087944"/>
              <a:gd name="connsiteY3" fmla="*/ 391285 h 393431"/>
              <a:gd name="connsiteX4" fmla="*/ 48436 w 1087944"/>
              <a:gd name="connsiteY4" fmla="*/ 0 h 393431"/>
              <a:gd name="connsiteX0" fmla="*/ 48436 w 4472120"/>
              <a:gd name="connsiteY0" fmla="*/ 0 h 391284"/>
              <a:gd name="connsiteX1" fmla="*/ 1027511 w 4472120"/>
              <a:gd name="connsiteY1" fmla="*/ 109402 h 391284"/>
              <a:gd name="connsiteX2" fmla="*/ 4472120 w 4472120"/>
              <a:gd name="connsiteY2" fmla="*/ 321302 h 391284"/>
              <a:gd name="connsiteX3" fmla="*/ 0 w 4472120"/>
              <a:gd name="connsiteY3" fmla="*/ 391285 h 391284"/>
              <a:gd name="connsiteX4" fmla="*/ 48436 w 4472120"/>
              <a:gd name="connsiteY4" fmla="*/ 0 h 391284"/>
              <a:gd name="connsiteX0" fmla="*/ 48436 w 4550640"/>
              <a:gd name="connsiteY0" fmla="*/ 0 h 391284"/>
              <a:gd name="connsiteX1" fmla="*/ 4550640 w 4550640"/>
              <a:gd name="connsiteY1" fmla="*/ 37273 h 391284"/>
              <a:gd name="connsiteX2" fmla="*/ 4472120 w 4550640"/>
              <a:gd name="connsiteY2" fmla="*/ 321302 h 391284"/>
              <a:gd name="connsiteX3" fmla="*/ 0 w 4550640"/>
              <a:gd name="connsiteY3" fmla="*/ 391285 h 391284"/>
              <a:gd name="connsiteX4" fmla="*/ 48436 w 4550640"/>
              <a:gd name="connsiteY4" fmla="*/ 0 h 391284"/>
              <a:gd name="connsiteX0" fmla="*/ 48436 w 4562546"/>
              <a:gd name="connsiteY0" fmla="*/ 0 h 391284"/>
              <a:gd name="connsiteX1" fmla="*/ 4562546 w 4562546"/>
              <a:gd name="connsiteY1" fmla="*/ 119386 h 391284"/>
              <a:gd name="connsiteX2" fmla="*/ 4472120 w 4562546"/>
              <a:gd name="connsiteY2" fmla="*/ 321302 h 391284"/>
              <a:gd name="connsiteX3" fmla="*/ 0 w 4562546"/>
              <a:gd name="connsiteY3" fmla="*/ 391285 h 391284"/>
              <a:gd name="connsiteX4" fmla="*/ 48436 w 4562546"/>
              <a:gd name="connsiteY4" fmla="*/ 0 h 391284"/>
              <a:gd name="connsiteX0" fmla="*/ 48436 w 4536352"/>
              <a:gd name="connsiteY0" fmla="*/ 0 h 391284"/>
              <a:gd name="connsiteX1" fmla="*/ 4536352 w 4536352"/>
              <a:gd name="connsiteY1" fmla="*/ 48223 h 391284"/>
              <a:gd name="connsiteX2" fmla="*/ 4472120 w 4536352"/>
              <a:gd name="connsiteY2" fmla="*/ 321302 h 391284"/>
              <a:gd name="connsiteX3" fmla="*/ 0 w 4536352"/>
              <a:gd name="connsiteY3" fmla="*/ 391285 h 391284"/>
              <a:gd name="connsiteX4" fmla="*/ 48436 w 4536352"/>
              <a:gd name="connsiteY4" fmla="*/ 0 h 391284"/>
              <a:gd name="connsiteX0" fmla="*/ 55580 w 4536352"/>
              <a:gd name="connsiteY0" fmla="*/ 0 h 363914"/>
              <a:gd name="connsiteX1" fmla="*/ 4536352 w 4536352"/>
              <a:gd name="connsiteY1" fmla="*/ 20853 h 363914"/>
              <a:gd name="connsiteX2" fmla="*/ 4472120 w 4536352"/>
              <a:gd name="connsiteY2" fmla="*/ 293932 h 363914"/>
              <a:gd name="connsiteX3" fmla="*/ 0 w 4536352"/>
              <a:gd name="connsiteY3" fmla="*/ 363915 h 363914"/>
              <a:gd name="connsiteX4" fmla="*/ 55580 w 4536352"/>
              <a:gd name="connsiteY4" fmla="*/ 0 h 363914"/>
              <a:gd name="connsiteX0" fmla="*/ 131780 w 4536352"/>
              <a:gd name="connsiteY0" fmla="*/ 154319 h 343061"/>
              <a:gd name="connsiteX1" fmla="*/ 4536352 w 4536352"/>
              <a:gd name="connsiteY1" fmla="*/ 0 h 343061"/>
              <a:gd name="connsiteX2" fmla="*/ 4472120 w 4536352"/>
              <a:gd name="connsiteY2" fmla="*/ 273079 h 343061"/>
              <a:gd name="connsiteX3" fmla="*/ 0 w 4536352"/>
              <a:gd name="connsiteY3" fmla="*/ 343062 h 343061"/>
              <a:gd name="connsiteX4" fmla="*/ 131780 w 4536352"/>
              <a:gd name="connsiteY4" fmla="*/ 154319 h 343061"/>
              <a:gd name="connsiteX0" fmla="*/ 48436 w 4536352"/>
              <a:gd name="connsiteY0" fmla="*/ 0 h 369387"/>
              <a:gd name="connsiteX1" fmla="*/ 4536352 w 4536352"/>
              <a:gd name="connsiteY1" fmla="*/ 26326 h 369387"/>
              <a:gd name="connsiteX2" fmla="*/ 4472120 w 4536352"/>
              <a:gd name="connsiteY2" fmla="*/ 299405 h 369387"/>
              <a:gd name="connsiteX3" fmla="*/ 0 w 4536352"/>
              <a:gd name="connsiteY3" fmla="*/ 369388 h 369387"/>
              <a:gd name="connsiteX4" fmla="*/ 48436 w 4536352"/>
              <a:gd name="connsiteY4" fmla="*/ 0 h 369387"/>
              <a:gd name="connsiteX0" fmla="*/ 142941 w 4630857"/>
              <a:gd name="connsiteY0" fmla="*/ 0 h 353997"/>
              <a:gd name="connsiteX1" fmla="*/ 4630857 w 4630857"/>
              <a:gd name="connsiteY1" fmla="*/ 26326 h 353997"/>
              <a:gd name="connsiteX2" fmla="*/ 4566625 w 4630857"/>
              <a:gd name="connsiteY2" fmla="*/ 299405 h 353997"/>
              <a:gd name="connsiteX3" fmla="*/ 0 w 4630857"/>
              <a:gd name="connsiteY3" fmla="*/ 353997 h 353997"/>
              <a:gd name="connsiteX4" fmla="*/ 142941 w 4630857"/>
              <a:gd name="connsiteY4" fmla="*/ 0 h 353997"/>
              <a:gd name="connsiteX0" fmla="*/ 379208 w 4630857"/>
              <a:gd name="connsiteY0" fmla="*/ 4456 h 327671"/>
              <a:gd name="connsiteX1" fmla="*/ 4630857 w 4630857"/>
              <a:gd name="connsiteY1" fmla="*/ 0 h 327671"/>
              <a:gd name="connsiteX2" fmla="*/ 4566625 w 4630857"/>
              <a:gd name="connsiteY2" fmla="*/ 273079 h 327671"/>
              <a:gd name="connsiteX3" fmla="*/ 0 w 4630857"/>
              <a:gd name="connsiteY3" fmla="*/ 327671 h 327671"/>
              <a:gd name="connsiteX4" fmla="*/ 379208 w 4630857"/>
              <a:gd name="connsiteY4" fmla="*/ 4456 h 327671"/>
              <a:gd name="connsiteX0" fmla="*/ 379208 w 4670581"/>
              <a:gd name="connsiteY0" fmla="*/ 4456 h 327671"/>
              <a:gd name="connsiteX1" fmla="*/ 4630857 w 4670581"/>
              <a:gd name="connsiteY1" fmla="*/ 0 h 327671"/>
              <a:gd name="connsiteX2" fmla="*/ 4670581 w 4670581"/>
              <a:gd name="connsiteY2" fmla="*/ 315405 h 327671"/>
              <a:gd name="connsiteX3" fmla="*/ 0 w 4670581"/>
              <a:gd name="connsiteY3" fmla="*/ 327671 h 327671"/>
              <a:gd name="connsiteX4" fmla="*/ 379208 w 4670581"/>
              <a:gd name="connsiteY4" fmla="*/ 4456 h 327671"/>
              <a:gd name="connsiteX0" fmla="*/ 379208 w 4670581"/>
              <a:gd name="connsiteY0" fmla="*/ -1 h 323214"/>
              <a:gd name="connsiteX1" fmla="*/ 4545802 w 4670581"/>
              <a:gd name="connsiteY1" fmla="*/ 53258 h 323214"/>
              <a:gd name="connsiteX2" fmla="*/ 4670581 w 4670581"/>
              <a:gd name="connsiteY2" fmla="*/ 310948 h 323214"/>
              <a:gd name="connsiteX3" fmla="*/ 0 w 4670581"/>
              <a:gd name="connsiteY3" fmla="*/ 323214 h 323214"/>
              <a:gd name="connsiteX4" fmla="*/ 379208 w 4670581"/>
              <a:gd name="connsiteY4" fmla="*/ -1 h 323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581" h="323214">
                <a:moveTo>
                  <a:pt x="379208" y="-1"/>
                </a:moveTo>
                <a:lnTo>
                  <a:pt x="4545802" y="53258"/>
                </a:lnTo>
                <a:lnTo>
                  <a:pt x="4670581" y="310948"/>
                </a:lnTo>
                <a:lnTo>
                  <a:pt x="0" y="323214"/>
                </a:lnTo>
                <a:lnTo>
                  <a:pt x="379208" y="-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 20"/>
          <p:cNvSpPr/>
          <p:nvPr/>
        </p:nvSpPr>
        <p:spPr bwMode="gray">
          <a:xfrm>
            <a:off x="6168128" y="6353255"/>
            <a:ext cx="2467606" cy="166689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1028546 w 1088979"/>
              <a:gd name="connsiteY2" fmla="*/ 104448 h 388477"/>
              <a:gd name="connsiteX3" fmla="*/ 1088979 w 1088979"/>
              <a:gd name="connsiteY3" fmla="*/ 388477 h 388477"/>
              <a:gd name="connsiteX4" fmla="*/ 1035 w 1088979"/>
              <a:gd name="connsiteY4" fmla="*/ 386331 h 388477"/>
              <a:gd name="connsiteX5" fmla="*/ 310 w 1088979"/>
              <a:gd name="connsiteY5" fmla="*/ 697 h 388477"/>
              <a:gd name="connsiteX0" fmla="*/ 310 w 1088979"/>
              <a:gd name="connsiteY0" fmla="*/ 0 h 387780"/>
              <a:gd name="connsiteX1" fmla="*/ 1028546 w 1088979"/>
              <a:gd name="connsiteY1" fmla="*/ 103751 h 387780"/>
              <a:gd name="connsiteX2" fmla="*/ 1088979 w 1088979"/>
              <a:gd name="connsiteY2" fmla="*/ 387780 h 387780"/>
              <a:gd name="connsiteX3" fmla="*/ 1035 w 1088979"/>
              <a:gd name="connsiteY3" fmla="*/ 385634 h 387780"/>
              <a:gd name="connsiteX4" fmla="*/ 310 w 1088979"/>
              <a:gd name="connsiteY4" fmla="*/ 0 h 387780"/>
              <a:gd name="connsiteX0" fmla="*/ 49471 w 1088979"/>
              <a:gd name="connsiteY0" fmla="*/ 0 h 393431"/>
              <a:gd name="connsiteX1" fmla="*/ 1028546 w 1088979"/>
              <a:gd name="connsiteY1" fmla="*/ 109402 h 393431"/>
              <a:gd name="connsiteX2" fmla="*/ 1088979 w 1088979"/>
              <a:gd name="connsiteY2" fmla="*/ 393431 h 393431"/>
              <a:gd name="connsiteX3" fmla="*/ 1035 w 1088979"/>
              <a:gd name="connsiteY3" fmla="*/ 391285 h 393431"/>
              <a:gd name="connsiteX4" fmla="*/ 49471 w 1088979"/>
              <a:gd name="connsiteY4" fmla="*/ 0 h 393431"/>
              <a:gd name="connsiteX0" fmla="*/ 48436 w 1087944"/>
              <a:gd name="connsiteY0" fmla="*/ 0 h 393431"/>
              <a:gd name="connsiteX1" fmla="*/ 1027511 w 1087944"/>
              <a:gd name="connsiteY1" fmla="*/ 109402 h 393431"/>
              <a:gd name="connsiteX2" fmla="*/ 1087944 w 1087944"/>
              <a:gd name="connsiteY2" fmla="*/ 393431 h 393431"/>
              <a:gd name="connsiteX3" fmla="*/ 0 w 1087944"/>
              <a:gd name="connsiteY3" fmla="*/ 391285 h 393431"/>
              <a:gd name="connsiteX4" fmla="*/ 48436 w 1087944"/>
              <a:gd name="connsiteY4" fmla="*/ 0 h 393431"/>
              <a:gd name="connsiteX0" fmla="*/ 48436 w 4472120"/>
              <a:gd name="connsiteY0" fmla="*/ 0 h 391284"/>
              <a:gd name="connsiteX1" fmla="*/ 1027511 w 4472120"/>
              <a:gd name="connsiteY1" fmla="*/ 109402 h 391284"/>
              <a:gd name="connsiteX2" fmla="*/ 4472120 w 4472120"/>
              <a:gd name="connsiteY2" fmla="*/ 321302 h 391284"/>
              <a:gd name="connsiteX3" fmla="*/ 0 w 4472120"/>
              <a:gd name="connsiteY3" fmla="*/ 391285 h 391284"/>
              <a:gd name="connsiteX4" fmla="*/ 48436 w 4472120"/>
              <a:gd name="connsiteY4" fmla="*/ 0 h 391284"/>
              <a:gd name="connsiteX0" fmla="*/ 48436 w 4550640"/>
              <a:gd name="connsiteY0" fmla="*/ 0 h 391284"/>
              <a:gd name="connsiteX1" fmla="*/ 4550640 w 4550640"/>
              <a:gd name="connsiteY1" fmla="*/ 37273 h 391284"/>
              <a:gd name="connsiteX2" fmla="*/ 4472120 w 4550640"/>
              <a:gd name="connsiteY2" fmla="*/ 321302 h 391284"/>
              <a:gd name="connsiteX3" fmla="*/ 0 w 4550640"/>
              <a:gd name="connsiteY3" fmla="*/ 391285 h 391284"/>
              <a:gd name="connsiteX4" fmla="*/ 48436 w 4550640"/>
              <a:gd name="connsiteY4" fmla="*/ 0 h 391284"/>
              <a:gd name="connsiteX0" fmla="*/ 48436 w 4562546"/>
              <a:gd name="connsiteY0" fmla="*/ 0 h 391284"/>
              <a:gd name="connsiteX1" fmla="*/ 4562546 w 4562546"/>
              <a:gd name="connsiteY1" fmla="*/ 119386 h 391284"/>
              <a:gd name="connsiteX2" fmla="*/ 4472120 w 4562546"/>
              <a:gd name="connsiteY2" fmla="*/ 321302 h 391284"/>
              <a:gd name="connsiteX3" fmla="*/ 0 w 4562546"/>
              <a:gd name="connsiteY3" fmla="*/ 391285 h 391284"/>
              <a:gd name="connsiteX4" fmla="*/ 48436 w 4562546"/>
              <a:gd name="connsiteY4" fmla="*/ 0 h 391284"/>
              <a:gd name="connsiteX0" fmla="*/ 48436 w 4536352"/>
              <a:gd name="connsiteY0" fmla="*/ 0 h 391284"/>
              <a:gd name="connsiteX1" fmla="*/ 4536352 w 4536352"/>
              <a:gd name="connsiteY1" fmla="*/ 48223 h 391284"/>
              <a:gd name="connsiteX2" fmla="*/ 4472120 w 4536352"/>
              <a:gd name="connsiteY2" fmla="*/ 321302 h 391284"/>
              <a:gd name="connsiteX3" fmla="*/ 0 w 4536352"/>
              <a:gd name="connsiteY3" fmla="*/ 391285 h 391284"/>
              <a:gd name="connsiteX4" fmla="*/ 48436 w 4536352"/>
              <a:gd name="connsiteY4" fmla="*/ 0 h 391284"/>
              <a:gd name="connsiteX0" fmla="*/ 55580 w 4536352"/>
              <a:gd name="connsiteY0" fmla="*/ 0 h 363914"/>
              <a:gd name="connsiteX1" fmla="*/ 4536352 w 4536352"/>
              <a:gd name="connsiteY1" fmla="*/ 20853 h 363914"/>
              <a:gd name="connsiteX2" fmla="*/ 4472120 w 4536352"/>
              <a:gd name="connsiteY2" fmla="*/ 293932 h 363914"/>
              <a:gd name="connsiteX3" fmla="*/ 0 w 4536352"/>
              <a:gd name="connsiteY3" fmla="*/ 363915 h 363914"/>
              <a:gd name="connsiteX4" fmla="*/ 55580 w 4536352"/>
              <a:gd name="connsiteY4" fmla="*/ 0 h 363914"/>
              <a:gd name="connsiteX0" fmla="*/ 131780 w 4536352"/>
              <a:gd name="connsiteY0" fmla="*/ 154319 h 343061"/>
              <a:gd name="connsiteX1" fmla="*/ 4536352 w 4536352"/>
              <a:gd name="connsiteY1" fmla="*/ 0 h 343061"/>
              <a:gd name="connsiteX2" fmla="*/ 4472120 w 4536352"/>
              <a:gd name="connsiteY2" fmla="*/ 273079 h 343061"/>
              <a:gd name="connsiteX3" fmla="*/ 0 w 4536352"/>
              <a:gd name="connsiteY3" fmla="*/ 343062 h 343061"/>
              <a:gd name="connsiteX4" fmla="*/ 131780 w 4536352"/>
              <a:gd name="connsiteY4" fmla="*/ 154319 h 343061"/>
              <a:gd name="connsiteX0" fmla="*/ 48436 w 4536352"/>
              <a:gd name="connsiteY0" fmla="*/ 0 h 369387"/>
              <a:gd name="connsiteX1" fmla="*/ 4536352 w 4536352"/>
              <a:gd name="connsiteY1" fmla="*/ 26326 h 369387"/>
              <a:gd name="connsiteX2" fmla="*/ 4472120 w 4536352"/>
              <a:gd name="connsiteY2" fmla="*/ 299405 h 369387"/>
              <a:gd name="connsiteX3" fmla="*/ 0 w 4536352"/>
              <a:gd name="connsiteY3" fmla="*/ 369388 h 369387"/>
              <a:gd name="connsiteX4" fmla="*/ 48436 w 4536352"/>
              <a:gd name="connsiteY4" fmla="*/ 0 h 369387"/>
              <a:gd name="connsiteX0" fmla="*/ 142941 w 4630857"/>
              <a:gd name="connsiteY0" fmla="*/ 0 h 353997"/>
              <a:gd name="connsiteX1" fmla="*/ 4630857 w 4630857"/>
              <a:gd name="connsiteY1" fmla="*/ 26326 h 353997"/>
              <a:gd name="connsiteX2" fmla="*/ 4566625 w 4630857"/>
              <a:gd name="connsiteY2" fmla="*/ 299405 h 353997"/>
              <a:gd name="connsiteX3" fmla="*/ 0 w 4630857"/>
              <a:gd name="connsiteY3" fmla="*/ 353997 h 353997"/>
              <a:gd name="connsiteX4" fmla="*/ 142941 w 4630857"/>
              <a:gd name="connsiteY4" fmla="*/ 0 h 353997"/>
              <a:gd name="connsiteX0" fmla="*/ 379208 w 4630857"/>
              <a:gd name="connsiteY0" fmla="*/ 4456 h 327671"/>
              <a:gd name="connsiteX1" fmla="*/ 4630857 w 4630857"/>
              <a:gd name="connsiteY1" fmla="*/ 0 h 327671"/>
              <a:gd name="connsiteX2" fmla="*/ 4566625 w 4630857"/>
              <a:gd name="connsiteY2" fmla="*/ 273079 h 327671"/>
              <a:gd name="connsiteX3" fmla="*/ 0 w 4630857"/>
              <a:gd name="connsiteY3" fmla="*/ 327671 h 327671"/>
              <a:gd name="connsiteX4" fmla="*/ 379208 w 4630857"/>
              <a:gd name="connsiteY4" fmla="*/ 4456 h 327671"/>
              <a:gd name="connsiteX0" fmla="*/ 379208 w 4670581"/>
              <a:gd name="connsiteY0" fmla="*/ 4456 h 327671"/>
              <a:gd name="connsiteX1" fmla="*/ 4630857 w 4670581"/>
              <a:gd name="connsiteY1" fmla="*/ 0 h 327671"/>
              <a:gd name="connsiteX2" fmla="*/ 4670581 w 4670581"/>
              <a:gd name="connsiteY2" fmla="*/ 315405 h 327671"/>
              <a:gd name="connsiteX3" fmla="*/ 0 w 4670581"/>
              <a:gd name="connsiteY3" fmla="*/ 327671 h 327671"/>
              <a:gd name="connsiteX4" fmla="*/ 379208 w 4670581"/>
              <a:gd name="connsiteY4" fmla="*/ 4456 h 327671"/>
              <a:gd name="connsiteX0" fmla="*/ 379208 w 4670581"/>
              <a:gd name="connsiteY0" fmla="*/ -1 h 323214"/>
              <a:gd name="connsiteX1" fmla="*/ 4545802 w 4670581"/>
              <a:gd name="connsiteY1" fmla="*/ 53258 h 323214"/>
              <a:gd name="connsiteX2" fmla="*/ 4670581 w 4670581"/>
              <a:gd name="connsiteY2" fmla="*/ 310948 h 323214"/>
              <a:gd name="connsiteX3" fmla="*/ 0 w 4670581"/>
              <a:gd name="connsiteY3" fmla="*/ 323214 h 323214"/>
              <a:gd name="connsiteX4" fmla="*/ 379208 w 4670581"/>
              <a:gd name="connsiteY4" fmla="*/ -1 h 323214"/>
              <a:gd name="connsiteX0" fmla="*/ 0 w 4745669"/>
              <a:gd name="connsiteY0" fmla="*/ 4456 h 269955"/>
              <a:gd name="connsiteX1" fmla="*/ 4620890 w 4745669"/>
              <a:gd name="connsiteY1" fmla="*/ -1 h 269955"/>
              <a:gd name="connsiteX2" fmla="*/ 4745669 w 4745669"/>
              <a:gd name="connsiteY2" fmla="*/ 257689 h 269955"/>
              <a:gd name="connsiteX3" fmla="*/ 75088 w 4745669"/>
              <a:gd name="connsiteY3" fmla="*/ 269955 h 269955"/>
              <a:gd name="connsiteX4" fmla="*/ 0 w 4745669"/>
              <a:gd name="connsiteY4" fmla="*/ 4456 h 269955"/>
              <a:gd name="connsiteX0" fmla="*/ 0 w 4745669"/>
              <a:gd name="connsiteY0" fmla="*/ 4458 h 273804"/>
              <a:gd name="connsiteX1" fmla="*/ 4620890 w 4745669"/>
              <a:gd name="connsiteY1" fmla="*/ 1 h 273804"/>
              <a:gd name="connsiteX2" fmla="*/ 4745669 w 4745669"/>
              <a:gd name="connsiteY2" fmla="*/ 257691 h 273804"/>
              <a:gd name="connsiteX3" fmla="*/ 90402 w 4745669"/>
              <a:gd name="connsiteY3" fmla="*/ 273804 h 273804"/>
              <a:gd name="connsiteX4" fmla="*/ 0 w 4745669"/>
              <a:gd name="connsiteY4" fmla="*/ 4458 h 273804"/>
              <a:gd name="connsiteX0" fmla="*/ 0 w 4715043"/>
              <a:gd name="connsiteY0" fmla="*/ 4456 h 273802"/>
              <a:gd name="connsiteX1" fmla="*/ 4620890 w 4715043"/>
              <a:gd name="connsiteY1" fmla="*/ -1 h 273802"/>
              <a:gd name="connsiteX2" fmla="*/ 4715043 w 4715043"/>
              <a:gd name="connsiteY2" fmla="*/ 242298 h 273802"/>
              <a:gd name="connsiteX3" fmla="*/ 90402 w 4715043"/>
              <a:gd name="connsiteY3" fmla="*/ 273802 h 273802"/>
              <a:gd name="connsiteX4" fmla="*/ 0 w 4715043"/>
              <a:gd name="connsiteY4" fmla="*/ 4456 h 273802"/>
              <a:gd name="connsiteX0" fmla="*/ 0 w 5289574"/>
              <a:gd name="connsiteY0" fmla="*/ -1 h 269345"/>
              <a:gd name="connsiteX1" fmla="*/ 5289574 w 5289574"/>
              <a:gd name="connsiteY1" fmla="*/ 22476 h 269345"/>
              <a:gd name="connsiteX2" fmla="*/ 4715043 w 5289574"/>
              <a:gd name="connsiteY2" fmla="*/ 237841 h 269345"/>
              <a:gd name="connsiteX3" fmla="*/ 90402 w 5289574"/>
              <a:gd name="connsiteY3" fmla="*/ 269345 h 269345"/>
              <a:gd name="connsiteX4" fmla="*/ 0 w 5289574"/>
              <a:gd name="connsiteY4" fmla="*/ -1 h 269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89574" h="269345">
                <a:moveTo>
                  <a:pt x="0" y="-1"/>
                </a:moveTo>
                <a:lnTo>
                  <a:pt x="5289574" y="22476"/>
                </a:lnTo>
                <a:lnTo>
                  <a:pt x="4715043" y="237841"/>
                </a:lnTo>
                <a:lnTo>
                  <a:pt x="90402" y="269345"/>
                </a:lnTo>
                <a:lnTo>
                  <a:pt x="0" y="-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 21"/>
          <p:cNvSpPr/>
          <p:nvPr/>
        </p:nvSpPr>
        <p:spPr bwMode="gray">
          <a:xfrm>
            <a:off x="8417311" y="6360399"/>
            <a:ext cx="593340" cy="149573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1028546 w 1088979"/>
              <a:gd name="connsiteY2" fmla="*/ 104448 h 388477"/>
              <a:gd name="connsiteX3" fmla="*/ 1088979 w 1088979"/>
              <a:gd name="connsiteY3" fmla="*/ 388477 h 388477"/>
              <a:gd name="connsiteX4" fmla="*/ 1035 w 1088979"/>
              <a:gd name="connsiteY4" fmla="*/ 386331 h 388477"/>
              <a:gd name="connsiteX5" fmla="*/ 310 w 1088979"/>
              <a:gd name="connsiteY5" fmla="*/ 697 h 388477"/>
              <a:gd name="connsiteX0" fmla="*/ 310 w 1088979"/>
              <a:gd name="connsiteY0" fmla="*/ 0 h 387780"/>
              <a:gd name="connsiteX1" fmla="*/ 1028546 w 1088979"/>
              <a:gd name="connsiteY1" fmla="*/ 103751 h 387780"/>
              <a:gd name="connsiteX2" fmla="*/ 1088979 w 1088979"/>
              <a:gd name="connsiteY2" fmla="*/ 387780 h 387780"/>
              <a:gd name="connsiteX3" fmla="*/ 1035 w 1088979"/>
              <a:gd name="connsiteY3" fmla="*/ 385634 h 387780"/>
              <a:gd name="connsiteX4" fmla="*/ 310 w 1088979"/>
              <a:gd name="connsiteY4" fmla="*/ 0 h 387780"/>
              <a:gd name="connsiteX0" fmla="*/ 49471 w 1088979"/>
              <a:gd name="connsiteY0" fmla="*/ 0 h 393431"/>
              <a:gd name="connsiteX1" fmla="*/ 1028546 w 1088979"/>
              <a:gd name="connsiteY1" fmla="*/ 109402 h 393431"/>
              <a:gd name="connsiteX2" fmla="*/ 1088979 w 1088979"/>
              <a:gd name="connsiteY2" fmla="*/ 393431 h 393431"/>
              <a:gd name="connsiteX3" fmla="*/ 1035 w 1088979"/>
              <a:gd name="connsiteY3" fmla="*/ 391285 h 393431"/>
              <a:gd name="connsiteX4" fmla="*/ 49471 w 1088979"/>
              <a:gd name="connsiteY4" fmla="*/ 0 h 393431"/>
              <a:gd name="connsiteX0" fmla="*/ 48436 w 1087944"/>
              <a:gd name="connsiteY0" fmla="*/ 0 h 393431"/>
              <a:gd name="connsiteX1" fmla="*/ 1027511 w 1087944"/>
              <a:gd name="connsiteY1" fmla="*/ 109402 h 393431"/>
              <a:gd name="connsiteX2" fmla="*/ 1087944 w 1087944"/>
              <a:gd name="connsiteY2" fmla="*/ 393431 h 393431"/>
              <a:gd name="connsiteX3" fmla="*/ 0 w 1087944"/>
              <a:gd name="connsiteY3" fmla="*/ 391285 h 393431"/>
              <a:gd name="connsiteX4" fmla="*/ 48436 w 1087944"/>
              <a:gd name="connsiteY4" fmla="*/ 0 h 393431"/>
              <a:gd name="connsiteX0" fmla="*/ 48436 w 4472120"/>
              <a:gd name="connsiteY0" fmla="*/ 0 h 391284"/>
              <a:gd name="connsiteX1" fmla="*/ 1027511 w 4472120"/>
              <a:gd name="connsiteY1" fmla="*/ 109402 h 391284"/>
              <a:gd name="connsiteX2" fmla="*/ 4472120 w 4472120"/>
              <a:gd name="connsiteY2" fmla="*/ 321302 h 391284"/>
              <a:gd name="connsiteX3" fmla="*/ 0 w 4472120"/>
              <a:gd name="connsiteY3" fmla="*/ 391285 h 391284"/>
              <a:gd name="connsiteX4" fmla="*/ 48436 w 4472120"/>
              <a:gd name="connsiteY4" fmla="*/ 0 h 391284"/>
              <a:gd name="connsiteX0" fmla="*/ 48436 w 4550640"/>
              <a:gd name="connsiteY0" fmla="*/ 0 h 391284"/>
              <a:gd name="connsiteX1" fmla="*/ 4550640 w 4550640"/>
              <a:gd name="connsiteY1" fmla="*/ 37273 h 391284"/>
              <a:gd name="connsiteX2" fmla="*/ 4472120 w 4550640"/>
              <a:gd name="connsiteY2" fmla="*/ 321302 h 391284"/>
              <a:gd name="connsiteX3" fmla="*/ 0 w 4550640"/>
              <a:gd name="connsiteY3" fmla="*/ 391285 h 391284"/>
              <a:gd name="connsiteX4" fmla="*/ 48436 w 4550640"/>
              <a:gd name="connsiteY4" fmla="*/ 0 h 391284"/>
              <a:gd name="connsiteX0" fmla="*/ 48436 w 4562546"/>
              <a:gd name="connsiteY0" fmla="*/ 0 h 391284"/>
              <a:gd name="connsiteX1" fmla="*/ 4562546 w 4562546"/>
              <a:gd name="connsiteY1" fmla="*/ 119386 h 391284"/>
              <a:gd name="connsiteX2" fmla="*/ 4472120 w 4562546"/>
              <a:gd name="connsiteY2" fmla="*/ 321302 h 391284"/>
              <a:gd name="connsiteX3" fmla="*/ 0 w 4562546"/>
              <a:gd name="connsiteY3" fmla="*/ 391285 h 391284"/>
              <a:gd name="connsiteX4" fmla="*/ 48436 w 4562546"/>
              <a:gd name="connsiteY4" fmla="*/ 0 h 391284"/>
              <a:gd name="connsiteX0" fmla="*/ 48436 w 4536352"/>
              <a:gd name="connsiteY0" fmla="*/ 0 h 391284"/>
              <a:gd name="connsiteX1" fmla="*/ 4536352 w 4536352"/>
              <a:gd name="connsiteY1" fmla="*/ 48223 h 391284"/>
              <a:gd name="connsiteX2" fmla="*/ 4472120 w 4536352"/>
              <a:gd name="connsiteY2" fmla="*/ 321302 h 391284"/>
              <a:gd name="connsiteX3" fmla="*/ 0 w 4536352"/>
              <a:gd name="connsiteY3" fmla="*/ 391285 h 391284"/>
              <a:gd name="connsiteX4" fmla="*/ 48436 w 4536352"/>
              <a:gd name="connsiteY4" fmla="*/ 0 h 391284"/>
              <a:gd name="connsiteX0" fmla="*/ 55580 w 4536352"/>
              <a:gd name="connsiteY0" fmla="*/ 0 h 363914"/>
              <a:gd name="connsiteX1" fmla="*/ 4536352 w 4536352"/>
              <a:gd name="connsiteY1" fmla="*/ 20853 h 363914"/>
              <a:gd name="connsiteX2" fmla="*/ 4472120 w 4536352"/>
              <a:gd name="connsiteY2" fmla="*/ 293932 h 363914"/>
              <a:gd name="connsiteX3" fmla="*/ 0 w 4536352"/>
              <a:gd name="connsiteY3" fmla="*/ 363915 h 363914"/>
              <a:gd name="connsiteX4" fmla="*/ 55580 w 4536352"/>
              <a:gd name="connsiteY4" fmla="*/ 0 h 363914"/>
              <a:gd name="connsiteX0" fmla="*/ 131780 w 4536352"/>
              <a:gd name="connsiteY0" fmla="*/ 154319 h 343061"/>
              <a:gd name="connsiteX1" fmla="*/ 4536352 w 4536352"/>
              <a:gd name="connsiteY1" fmla="*/ 0 h 343061"/>
              <a:gd name="connsiteX2" fmla="*/ 4472120 w 4536352"/>
              <a:gd name="connsiteY2" fmla="*/ 273079 h 343061"/>
              <a:gd name="connsiteX3" fmla="*/ 0 w 4536352"/>
              <a:gd name="connsiteY3" fmla="*/ 343062 h 343061"/>
              <a:gd name="connsiteX4" fmla="*/ 131780 w 4536352"/>
              <a:gd name="connsiteY4" fmla="*/ 154319 h 343061"/>
              <a:gd name="connsiteX0" fmla="*/ 48436 w 4536352"/>
              <a:gd name="connsiteY0" fmla="*/ 0 h 369387"/>
              <a:gd name="connsiteX1" fmla="*/ 4536352 w 4536352"/>
              <a:gd name="connsiteY1" fmla="*/ 26326 h 369387"/>
              <a:gd name="connsiteX2" fmla="*/ 4472120 w 4536352"/>
              <a:gd name="connsiteY2" fmla="*/ 299405 h 369387"/>
              <a:gd name="connsiteX3" fmla="*/ 0 w 4536352"/>
              <a:gd name="connsiteY3" fmla="*/ 369388 h 369387"/>
              <a:gd name="connsiteX4" fmla="*/ 48436 w 4536352"/>
              <a:gd name="connsiteY4" fmla="*/ 0 h 369387"/>
              <a:gd name="connsiteX0" fmla="*/ 142941 w 4630857"/>
              <a:gd name="connsiteY0" fmla="*/ 0 h 353997"/>
              <a:gd name="connsiteX1" fmla="*/ 4630857 w 4630857"/>
              <a:gd name="connsiteY1" fmla="*/ 26326 h 353997"/>
              <a:gd name="connsiteX2" fmla="*/ 4566625 w 4630857"/>
              <a:gd name="connsiteY2" fmla="*/ 299405 h 353997"/>
              <a:gd name="connsiteX3" fmla="*/ 0 w 4630857"/>
              <a:gd name="connsiteY3" fmla="*/ 353997 h 353997"/>
              <a:gd name="connsiteX4" fmla="*/ 142941 w 4630857"/>
              <a:gd name="connsiteY4" fmla="*/ 0 h 353997"/>
              <a:gd name="connsiteX0" fmla="*/ 379208 w 4630857"/>
              <a:gd name="connsiteY0" fmla="*/ 4456 h 327671"/>
              <a:gd name="connsiteX1" fmla="*/ 4630857 w 4630857"/>
              <a:gd name="connsiteY1" fmla="*/ 0 h 327671"/>
              <a:gd name="connsiteX2" fmla="*/ 4566625 w 4630857"/>
              <a:gd name="connsiteY2" fmla="*/ 273079 h 327671"/>
              <a:gd name="connsiteX3" fmla="*/ 0 w 4630857"/>
              <a:gd name="connsiteY3" fmla="*/ 327671 h 327671"/>
              <a:gd name="connsiteX4" fmla="*/ 379208 w 4630857"/>
              <a:gd name="connsiteY4" fmla="*/ 4456 h 327671"/>
              <a:gd name="connsiteX0" fmla="*/ 379208 w 4670581"/>
              <a:gd name="connsiteY0" fmla="*/ 4456 h 327671"/>
              <a:gd name="connsiteX1" fmla="*/ 4630857 w 4670581"/>
              <a:gd name="connsiteY1" fmla="*/ 0 h 327671"/>
              <a:gd name="connsiteX2" fmla="*/ 4670581 w 4670581"/>
              <a:gd name="connsiteY2" fmla="*/ 315405 h 327671"/>
              <a:gd name="connsiteX3" fmla="*/ 0 w 4670581"/>
              <a:gd name="connsiteY3" fmla="*/ 327671 h 327671"/>
              <a:gd name="connsiteX4" fmla="*/ 379208 w 4670581"/>
              <a:gd name="connsiteY4" fmla="*/ 4456 h 327671"/>
              <a:gd name="connsiteX0" fmla="*/ 379208 w 4670581"/>
              <a:gd name="connsiteY0" fmla="*/ -1 h 323214"/>
              <a:gd name="connsiteX1" fmla="*/ 4545802 w 4670581"/>
              <a:gd name="connsiteY1" fmla="*/ 53258 h 323214"/>
              <a:gd name="connsiteX2" fmla="*/ 4670581 w 4670581"/>
              <a:gd name="connsiteY2" fmla="*/ 310948 h 323214"/>
              <a:gd name="connsiteX3" fmla="*/ 0 w 4670581"/>
              <a:gd name="connsiteY3" fmla="*/ 323214 h 323214"/>
              <a:gd name="connsiteX4" fmla="*/ 379208 w 4670581"/>
              <a:gd name="connsiteY4" fmla="*/ -1 h 323214"/>
              <a:gd name="connsiteX0" fmla="*/ 0 w 4745669"/>
              <a:gd name="connsiteY0" fmla="*/ 4456 h 269955"/>
              <a:gd name="connsiteX1" fmla="*/ 4620890 w 4745669"/>
              <a:gd name="connsiteY1" fmla="*/ -1 h 269955"/>
              <a:gd name="connsiteX2" fmla="*/ 4745669 w 4745669"/>
              <a:gd name="connsiteY2" fmla="*/ 257689 h 269955"/>
              <a:gd name="connsiteX3" fmla="*/ 75088 w 4745669"/>
              <a:gd name="connsiteY3" fmla="*/ 269955 h 269955"/>
              <a:gd name="connsiteX4" fmla="*/ 0 w 4745669"/>
              <a:gd name="connsiteY4" fmla="*/ 4456 h 269955"/>
              <a:gd name="connsiteX0" fmla="*/ 0 w 4745669"/>
              <a:gd name="connsiteY0" fmla="*/ 4458 h 273804"/>
              <a:gd name="connsiteX1" fmla="*/ 4620890 w 4745669"/>
              <a:gd name="connsiteY1" fmla="*/ 1 h 273804"/>
              <a:gd name="connsiteX2" fmla="*/ 4745669 w 4745669"/>
              <a:gd name="connsiteY2" fmla="*/ 257691 h 273804"/>
              <a:gd name="connsiteX3" fmla="*/ 90402 w 4745669"/>
              <a:gd name="connsiteY3" fmla="*/ 273804 h 273804"/>
              <a:gd name="connsiteX4" fmla="*/ 0 w 4745669"/>
              <a:gd name="connsiteY4" fmla="*/ 4458 h 273804"/>
              <a:gd name="connsiteX0" fmla="*/ 0 w 4715043"/>
              <a:gd name="connsiteY0" fmla="*/ 4456 h 273802"/>
              <a:gd name="connsiteX1" fmla="*/ 4620890 w 4715043"/>
              <a:gd name="connsiteY1" fmla="*/ -1 h 273802"/>
              <a:gd name="connsiteX2" fmla="*/ 4715043 w 4715043"/>
              <a:gd name="connsiteY2" fmla="*/ 242298 h 273802"/>
              <a:gd name="connsiteX3" fmla="*/ 90402 w 4715043"/>
              <a:gd name="connsiteY3" fmla="*/ 273802 h 273802"/>
              <a:gd name="connsiteX4" fmla="*/ 0 w 4715043"/>
              <a:gd name="connsiteY4" fmla="*/ 4456 h 273802"/>
              <a:gd name="connsiteX0" fmla="*/ 0 w 5289574"/>
              <a:gd name="connsiteY0" fmla="*/ -1 h 269345"/>
              <a:gd name="connsiteX1" fmla="*/ 5289574 w 5289574"/>
              <a:gd name="connsiteY1" fmla="*/ 22476 h 269345"/>
              <a:gd name="connsiteX2" fmla="*/ 4715043 w 5289574"/>
              <a:gd name="connsiteY2" fmla="*/ 237841 h 269345"/>
              <a:gd name="connsiteX3" fmla="*/ 90402 w 5289574"/>
              <a:gd name="connsiteY3" fmla="*/ 269345 h 269345"/>
              <a:gd name="connsiteX4" fmla="*/ 0 w 5289574"/>
              <a:gd name="connsiteY4" fmla="*/ -1 h 269345"/>
              <a:gd name="connsiteX0" fmla="*/ 0 w 7532923"/>
              <a:gd name="connsiteY0" fmla="*/ 1 h 269347"/>
              <a:gd name="connsiteX1" fmla="*/ 7532923 w 7532923"/>
              <a:gd name="connsiteY1" fmla="*/ 3240 h 269347"/>
              <a:gd name="connsiteX2" fmla="*/ 4715043 w 7532923"/>
              <a:gd name="connsiteY2" fmla="*/ 237843 h 269347"/>
              <a:gd name="connsiteX3" fmla="*/ 90402 w 7532923"/>
              <a:gd name="connsiteY3" fmla="*/ 269347 h 269347"/>
              <a:gd name="connsiteX4" fmla="*/ 0 w 7532923"/>
              <a:gd name="connsiteY4" fmla="*/ 1 h 269347"/>
              <a:gd name="connsiteX0" fmla="*/ 4254606 w 7442522"/>
              <a:gd name="connsiteY0" fmla="*/ 0 h 273193"/>
              <a:gd name="connsiteX1" fmla="*/ 7442522 w 7442522"/>
              <a:gd name="connsiteY1" fmla="*/ 7086 h 273193"/>
              <a:gd name="connsiteX2" fmla="*/ 4624642 w 7442522"/>
              <a:gd name="connsiteY2" fmla="*/ 241689 h 273193"/>
              <a:gd name="connsiteX3" fmla="*/ 1 w 7442522"/>
              <a:gd name="connsiteY3" fmla="*/ 273193 h 273193"/>
              <a:gd name="connsiteX4" fmla="*/ 4254606 w 7442522"/>
              <a:gd name="connsiteY4" fmla="*/ 0 h 273193"/>
              <a:gd name="connsiteX0" fmla="*/ 2696066 w 5883982"/>
              <a:gd name="connsiteY0" fmla="*/ 0 h 241689"/>
              <a:gd name="connsiteX1" fmla="*/ 5883982 w 5883982"/>
              <a:gd name="connsiteY1" fmla="*/ 7086 h 241689"/>
              <a:gd name="connsiteX2" fmla="*/ 3066102 w 5883982"/>
              <a:gd name="connsiteY2" fmla="*/ 241689 h 241689"/>
              <a:gd name="connsiteX3" fmla="*/ 0 w 5883982"/>
              <a:gd name="connsiteY3" fmla="*/ 238564 h 241689"/>
              <a:gd name="connsiteX4" fmla="*/ 2696066 w 5883982"/>
              <a:gd name="connsiteY4" fmla="*/ 0 h 2416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83982" h="241689">
                <a:moveTo>
                  <a:pt x="2696066" y="0"/>
                </a:moveTo>
                <a:lnTo>
                  <a:pt x="5883982" y="7086"/>
                </a:lnTo>
                <a:lnTo>
                  <a:pt x="3066102" y="241689"/>
                </a:lnTo>
                <a:lnTo>
                  <a:pt x="0" y="238564"/>
                </a:lnTo>
                <a:lnTo>
                  <a:pt x="269606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 22"/>
          <p:cNvSpPr/>
          <p:nvPr/>
        </p:nvSpPr>
        <p:spPr bwMode="gray">
          <a:xfrm>
            <a:off x="8162518" y="6362780"/>
            <a:ext cx="980697" cy="495219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1028546 w 1088979"/>
              <a:gd name="connsiteY2" fmla="*/ 104448 h 388477"/>
              <a:gd name="connsiteX3" fmla="*/ 1088979 w 1088979"/>
              <a:gd name="connsiteY3" fmla="*/ 388477 h 388477"/>
              <a:gd name="connsiteX4" fmla="*/ 1035 w 1088979"/>
              <a:gd name="connsiteY4" fmla="*/ 386331 h 388477"/>
              <a:gd name="connsiteX5" fmla="*/ 310 w 1088979"/>
              <a:gd name="connsiteY5" fmla="*/ 697 h 388477"/>
              <a:gd name="connsiteX0" fmla="*/ 310 w 1088979"/>
              <a:gd name="connsiteY0" fmla="*/ 0 h 387780"/>
              <a:gd name="connsiteX1" fmla="*/ 1028546 w 1088979"/>
              <a:gd name="connsiteY1" fmla="*/ 103751 h 387780"/>
              <a:gd name="connsiteX2" fmla="*/ 1088979 w 1088979"/>
              <a:gd name="connsiteY2" fmla="*/ 387780 h 387780"/>
              <a:gd name="connsiteX3" fmla="*/ 1035 w 1088979"/>
              <a:gd name="connsiteY3" fmla="*/ 385634 h 387780"/>
              <a:gd name="connsiteX4" fmla="*/ 310 w 1088979"/>
              <a:gd name="connsiteY4" fmla="*/ 0 h 387780"/>
              <a:gd name="connsiteX0" fmla="*/ 49471 w 1088979"/>
              <a:gd name="connsiteY0" fmla="*/ 0 h 393431"/>
              <a:gd name="connsiteX1" fmla="*/ 1028546 w 1088979"/>
              <a:gd name="connsiteY1" fmla="*/ 109402 h 393431"/>
              <a:gd name="connsiteX2" fmla="*/ 1088979 w 1088979"/>
              <a:gd name="connsiteY2" fmla="*/ 393431 h 393431"/>
              <a:gd name="connsiteX3" fmla="*/ 1035 w 1088979"/>
              <a:gd name="connsiteY3" fmla="*/ 391285 h 393431"/>
              <a:gd name="connsiteX4" fmla="*/ 49471 w 1088979"/>
              <a:gd name="connsiteY4" fmla="*/ 0 h 393431"/>
              <a:gd name="connsiteX0" fmla="*/ 48436 w 1087944"/>
              <a:gd name="connsiteY0" fmla="*/ 0 h 393431"/>
              <a:gd name="connsiteX1" fmla="*/ 1027511 w 1087944"/>
              <a:gd name="connsiteY1" fmla="*/ 109402 h 393431"/>
              <a:gd name="connsiteX2" fmla="*/ 1087944 w 1087944"/>
              <a:gd name="connsiteY2" fmla="*/ 393431 h 393431"/>
              <a:gd name="connsiteX3" fmla="*/ 0 w 1087944"/>
              <a:gd name="connsiteY3" fmla="*/ 391285 h 393431"/>
              <a:gd name="connsiteX4" fmla="*/ 48436 w 1087944"/>
              <a:gd name="connsiteY4" fmla="*/ 0 h 393431"/>
              <a:gd name="connsiteX0" fmla="*/ 48436 w 4472120"/>
              <a:gd name="connsiteY0" fmla="*/ 0 h 391284"/>
              <a:gd name="connsiteX1" fmla="*/ 1027511 w 4472120"/>
              <a:gd name="connsiteY1" fmla="*/ 109402 h 391284"/>
              <a:gd name="connsiteX2" fmla="*/ 4472120 w 4472120"/>
              <a:gd name="connsiteY2" fmla="*/ 321302 h 391284"/>
              <a:gd name="connsiteX3" fmla="*/ 0 w 4472120"/>
              <a:gd name="connsiteY3" fmla="*/ 391285 h 391284"/>
              <a:gd name="connsiteX4" fmla="*/ 48436 w 4472120"/>
              <a:gd name="connsiteY4" fmla="*/ 0 h 391284"/>
              <a:gd name="connsiteX0" fmla="*/ 48436 w 4550640"/>
              <a:gd name="connsiteY0" fmla="*/ 0 h 391284"/>
              <a:gd name="connsiteX1" fmla="*/ 4550640 w 4550640"/>
              <a:gd name="connsiteY1" fmla="*/ 37273 h 391284"/>
              <a:gd name="connsiteX2" fmla="*/ 4472120 w 4550640"/>
              <a:gd name="connsiteY2" fmla="*/ 321302 h 391284"/>
              <a:gd name="connsiteX3" fmla="*/ 0 w 4550640"/>
              <a:gd name="connsiteY3" fmla="*/ 391285 h 391284"/>
              <a:gd name="connsiteX4" fmla="*/ 48436 w 4550640"/>
              <a:gd name="connsiteY4" fmla="*/ 0 h 391284"/>
              <a:gd name="connsiteX0" fmla="*/ 48436 w 4562546"/>
              <a:gd name="connsiteY0" fmla="*/ 0 h 391284"/>
              <a:gd name="connsiteX1" fmla="*/ 4562546 w 4562546"/>
              <a:gd name="connsiteY1" fmla="*/ 119386 h 391284"/>
              <a:gd name="connsiteX2" fmla="*/ 4472120 w 4562546"/>
              <a:gd name="connsiteY2" fmla="*/ 321302 h 391284"/>
              <a:gd name="connsiteX3" fmla="*/ 0 w 4562546"/>
              <a:gd name="connsiteY3" fmla="*/ 391285 h 391284"/>
              <a:gd name="connsiteX4" fmla="*/ 48436 w 4562546"/>
              <a:gd name="connsiteY4" fmla="*/ 0 h 391284"/>
              <a:gd name="connsiteX0" fmla="*/ 48436 w 4536352"/>
              <a:gd name="connsiteY0" fmla="*/ 0 h 391284"/>
              <a:gd name="connsiteX1" fmla="*/ 4536352 w 4536352"/>
              <a:gd name="connsiteY1" fmla="*/ 48223 h 391284"/>
              <a:gd name="connsiteX2" fmla="*/ 4472120 w 4536352"/>
              <a:gd name="connsiteY2" fmla="*/ 321302 h 391284"/>
              <a:gd name="connsiteX3" fmla="*/ 0 w 4536352"/>
              <a:gd name="connsiteY3" fmla="*/ 391285 h 391284"/>
              <a:gd name="connsiteX4" fmla="*/ 48436 w 4536352"/>
              <a:gd name="connsiteY4" fmla="*/ 0 h 391284"/>
              <a:gd name="connsiteX0" fmla="*/ 55580 w 4536352"/>
              <a:gd name="connsiteY0" fmla="*/ 0 h 363914"/>
              <a:gd name="connsiteX1" fmla="*/ 4536352 w 4536352"/>
              <a:gd name="connsiteY1" fmla="*/ 20853 h 363914"/>
              <a:gd name="connsiteX2" fmla="*/ 4472120 w 4536352"/>
              <a:gd name="connsiteY2" fmla="*/ 293932 h 363914"/>
              <a:gd name="connsiteX3" fmla="*/ 0 w 4536352"/>
              <a:gd name="connsiteY3" fmla="*/ 363915 h 363914"/>
              <a:gd name="connsiteX4" fmla="*/ 55580 w 4536352"/>
              <a:gd name="connsiteY4" fmla="*/ 0 h 363914"/>
              <a:gd name="connsiteX0" fmla="*/ 131780 w 4536352"/>
              <a:gd name="connsiteY0" fmla="*/ 154319 h 343061"/>
              <a:gd name="connsiteX1" fmla="*/ 4536352 w 4536352"/>
              <a:gd name="connsiteY1" fmla="*/ 0 h 343061"/>
              <a:gd name="connsiteX2" fmla="*/ 4472120 w 4536352"/>
              <a:gd name="connsiteY2" fmla="*/ 273079 h 343061"/>
              <a:gd name="connsiteX3" fmla="*/ 0 w 4536352"/>
              <a:gd name="connsiteY3" fmla="*/ 343062 h 343061"/>
              <a:gd name="connsiteX4" fmla="*/ 131780 w 4536352"/>
              <a:gd name="connsiteY4" fmla="*/ 154319 h 343061"/>
              <a:gd name="connsiteX0" fmla="*/ 48436 w 4536352"/>
              <a:gd name="connsiteY0" fmla="*/ 0 h 369387"/>
              <a:gd name="connsiteX1" fmla="*/ 4536352 w 4536352"/>
              <a:gd name="connsiteY1" fmla="*/ 26326 h 369387"/>
              <a:gd name="connsiteX2" fmla="*/ 4472120 w 4536352"/>
              <a:gd name="connsiteY2" fmla="*/ 299405 h 369387"/>
              <a:gd name="connsiteX3" fmla="*/ 0 w 4536352"/>
              <a:gd name="connsiteY3" fmla="*/ 369388 h 369387"/>
              <a:gd name="connsiteX4" fmla="*/ 48436 w 4536352"/>
              <a:gd name="connsiteY4" fmla="*/ 0 h 369387"/>
              <a:gd name="connsiteX0" fmla="*/ 142941 w 4630857"/>
              <a:gd name="connsiteY0" fmla="*/ 0 h 353997"/>
              <a:gd name="connsiteX1" fmla="*/ 4630857 w 4630857"/>
              <a:gd name="connsiteY1" fmla="*/ 26326 h 353997"/>
              <a:gd name="connsiteX2" fmla="*/ 4566625 w 4630857"/>
              <a:gd name="connsiteY2" fmla="*/ 299405 h 353997"/>
              <a:gd name="connsiteX3" fmla="*/ 0 w 4630857"/>
              <a:gd name="connsiteY3" fmla="*/ 353997 h 353997"/>
              <a:gd name="connsiteX4" fmla="*/ 142941 w 4630857"/>
              <a:gd name="connsiteY4" fmla="*/ 0 h 353997"/>
              <a:gd name="connsiteX0" fmla="*/ 379208 w 4630857"/>
              <a:gd name="connsiteY0" fmla="*/ 4456 h 327671"/>
              <a:gd name="connsiteX1" fmla="*/ 4630857 w 4630857"/>
              <a:gd name="connsiteY1" fmla="*/ 0 h 327671"/>
              <a:gd name="connsiteX2" fmla="*/ 4566625 w 4630857"/>
              <a:gd name="connsiteY2" fmla="*/ 273079 h 327671"/>
              <a:gd name="connsiteX3" fmla="*/ 0 w 4630857"/>
              <a:gd name="connsiteY3" fmla="*/ 327671 h 327671"/>
              <a:gd name="connsiteX4" fmla="*/ 379208 w 4630857"/>
              <a:gd name="connsiteY4" fmla="*/ 4456 h 327671"/>
              <a:gd name="connsiteX0" fmla="*/ 379208 w 4670581"/>
              <a:gd name="connsiteY0" fmla="*/ 4456 h 327671"/>
              <a:gd name="connsiteX1" fmla="*/ 4630857 w 4670581"/>
              <a:gd name="connsiteY1" fmla="*/ 0 h 327671"/>
              <a:gd name="connsiteX2" fmla="*/ 4670581 w 4670581"/>
              <a:gd name="connsiteY2" fmla="*/ 315405 h 327671"/>
              <a:gd name="connsiteX3" fmla="*/ 0 w 4670581"/>
              <a:gd name="connsiteY3" fmla="*/ 327671 h 327671"/>
              <a:gd name="connsiteX4" fmla="*/ 379208 w 4670581"/>
              <a:gd name="connsiteY4" fmla="*/ 4456 h 327671"/>
              <a:gd name="connsiteX0" fmla="*/ 379208 w 4670581"/>
              <a:gd name="connsiteY0" fmla="*/ -1 h 323214"/>
              <a:gd name="connsiteX1" fmla="*/ 4545802 w 4670581"/>
              <a:gd name="connsiteY1" fmla="*/ 53258 h 323214"/>
              <a:gd name="connsiteX2" fmla="*/ 4670581 w 4670581"/>
              <a:gd name="connsiteY2" fmla="*/ 310948 h 323214"/>
              <a:gd name="connsiteX3" fmla="*/ 0 w 4670581"/>
              <a:gd name="connsiteY3" fmla="*/ 323214 h 323214"/>
              <a:gd name="connsiteX4" fmla="*/ 379208 w 4670581"/>
              <a:gd name="connsiteY4" fmla="*/ -1 h 323214"/>
              <a:gd name="connsiteX0" fmla="*/ 0 w 4745669"/>
              <a:gd name="connsiteY0" fmla="*/ 4456 h 269955"/>
              <a:gd name="connsiteX1" fmla="*/ 4620890 w 4745669"/>
              <a:gd name="connsiteY1" fmla="*/ -1 h 269955"/>
              <a:gd name="connsiteX2" fmla="*/ 4745669 w 4745669"/>
              <a:gd name="connsiteY2" fmla="*/ 257689 h 269955"/>
              <a:gd name="connsiteX3" fmla="*/ 75088 w 4745669"/>
              <a:gd name="connsiteY3" fmla="*/ 269955 h 269955"/>
              <a:gd name="connsiteX4" fmla="*/ 0 w 4745669"/>
              <a:gd name="connsiteY4" fmla="*/ 4456 h 269955"/>
              <a:gd name="connsiteX0" fmla="*/ 0 w 4745669"/>
              <a:gd name="connsiteY0" fmla="*/ 4458 h 273804"/>
              <a:gd name="connsiteX1" fmla="*/ 4620890 w 4745669"/>
              <a:gd name="connsiteY1" fmla="*/ 1 h 273804"/>
              <a:gd name="connsiteX2" fmla="*/ 4745669 w 4745669"/>
              <a:gd name="connsiteY2" fmla="*/ 257691 h 273804"/>
              <a:gd name="connsiteX3" fmla="*/ 90402 w 4745669"/>
              <a:gd name="connsiteY3" fmla="*/ 273804 h 273804"/>
              <a:gd name="connsiteX4" fmla="*/ 0 w 4745669"/>
              <a:gd name="connsiteY4" fmla="*/ 4458 h 273804"/>
              <a:gd name="connsiteX0" fmla="*/ 0 w 4715043"/>
              <a:gd name="connsiteY0" fmla="*/ 4456 h 273802"/>
              <a:gd name="connsiteX1" fmla="*/ 4620890 w 4715043"/>
              <a:gd name="connsiteY1" fmla="*/ -1 h 273802"/>
              <a:gd name="connsiteX2" fmla="*/ 4715043 w 4715043"/>
              <a:gd name="connsiteY2" fmla="*/ 242298 h 273802"/>
              <a:gd name="connsiteX3" fmla="*/ 90402 w 4715043"/>
              <a:gd name="connsiteY3" fmla="*/ 273802 h 273802"/>
              <a:gd name="connsiteX4" fmla="*/ 0 w 4715043"/>
              <a:gd name="connsiteY4" fmla="*/ 4456 h 273802"/>
              <a:gd name="connsiteX0" fmla="*/ 0 w 5289574"/>
              <a:gd name="connsiteY0" fmla="*/ -1 h 269345"/>
              <a:gd name="connsiteX1" fmla="*/ 5289574 w 5289574"/>
              <a:gd name="connsiteY1" fmla="*/ 22476 h 269345"/>
              <a:gd name="connsiteX2" fmla="*/ 4715043 w 5289574"/>
              <a:gd name="connsiteY2" fmla="*/ 237841 h 269345"/>
              <a:gd name="connsiteX3" fmla="*/ 90402 w 5289574"/>
              <a:gd name="connsiteY3" fmla="*/ 269345 h 269345"/>
              <a:gd name="connsiteX4" fmla="*/ 0 w 5289574"/>
              <a:gd name="connsiteY4" fmla="*/ -1 h 269345"/>
              <a:gd name="connsiteX0" fmla="*/ 0 w 7532923"/>
              <a:gd name="connsiteY0" fmla="*/ 1 h 269347"/>
              <a:gd name="connsiteX1" fmla="*/ 7532923 w 7532923"/>
              <a:gd name="connsiteY1" fmla="*/ 3240 h 269347"/>
              <a:gd name="connsiteX2" fmla="*/ 4715043 w 7532923"/>
              <a:gd name="connsiteY2" fmla="*/ 237843 h 269347"/>
              <a:gd name="connsiteX3" fmla="*/ 90402 w 7532923"/>
              <a:gd name="connsiteY3" fmla="*/ 269347 h 269347"/>
              <a:gd name="connsiteX4" fmla="*/ 0 w 7532923"/>
              <a:gd name="connsiteY4" fmla="*/ 1 h 269347"/>
              <a:gd name="connsiteX0" fmla="*/ 4254606 w 7442522"/>
              <a:gd name="connsiteY0" fmla="*/ 0 h 273193"/>
              <a:gd name="connsiteX1" fmla="*/ 7442522 w 7442522"/>
              <a:gd name="connsiteY1" fmla="*/ 7086 h 273193"/>
              <a:gd name="connsiteX2" fmla="*/ 4624642 w 7442522"/>
              <a:gd name="connsiteY2" fmla="*/ 241689 h 273193"/>
              <a:gd name="connsiteX3" fmla="*/ 1 w 7442522"/>
              <a:gd name="connsiteY3" fmla="*/ 273193 h 273193"/>
              <a:gd name="connsiteX4" fmla="*/ 4254606 w 7442522"/>
              <a:gd name="connsiteY4" fmla="*/ 0 h 273193"/>
              <a:gd name="connsiteX0" fmla="*/ 2696066 w 5883982"/>
              <a:gd name="connsiteY0" fmla="*/ 0 h 241689"/>
              <a:gd name="connsiteX1" fmla="*/ 5883982 w 5883982"/>
              <a:gd name="connsiteY1" fmla="*/ 7086 h 241689"/>
              <a:gd name="connsiteX2" fmla="*/ 3066102 w 5883982"/>
              <a:gd name="connsiteY2" fmla="*/ 241689 h 241689"/>
              <a:gd name="connsiteX3" fmla="*/ 0 w 5883982"/>
              <a:gd name="connsiteY3" fmla="*/ 238564 h 241689"/>
              <a:gd name="connsiteX4" fmla="*/ 2696066 w 5883982"/>
              <a:gd name="connsiteY4" fmla="*/ 0 h 241689"/>
              <a:gd name="connsiteX0" fmla="*/ 783321 w 5883982"/>
              <a:gd name="connsiteY0" fmla="*/ 0 h 238076"/>
              <a:gd name="connsiteX1" fmla="*/ 5883982 w 5883982"/>
              <a:gd name="connsiteY1" fmla="*/ 3473 h 238076"/>
              <a:gd name="connsiteX2" fmla="*/ 3066102 w 5883982"/>
              <a:gd name="connsiteY2" fmla="*/ 238076 h 238076"/>
              <a:gd name="connsiteX3" fmla="*/ 0 w 5883982"/>
              <a:gd name="connsiteY3" fmla="*/ 234951 h 238076"/>
              <a:gd name="connsiteX4" fmla="*/ 783321 w 5883982"/>
              <a:gd name="connsiteY4" fmla="*/ 0 h 238076"/>
              <a:gd name="connsiteX0" fmla="*/ 736088 w 5836749"/>
              <a:gd name="connsiteY0" fmla="*/ 0 h 238076"/>
              <a:gd name="connsiteX1" fmla="*/ 5836749 w 5836749"/>
              <a:gd name="connsiteY1" fmla="*/ 3473 h 238076"/>
              <a:gd name="connsiteX2" fmla="*/ 3018869 w 5836749"/>
              <a:gd name="connsiteY2" fmla="*/ 238076 h 238076"/>
              <a:gd name="connsiteX3" fmla="*/ 0 w 5836749"/>
              <a:gd name="connsiteY3" fmla="*/ 234951 h 238076"/>
              <a:gd name="connsiteX4" fmla="*/ 736088 w 5836749"/>
              <a:gd name="connsiteY4" fmla="*/ 0 h 238076"/>
              <a:gd name="connsiteX0" fmla="*/ 736088 w 9725290"/>
              <a:gd name="connsiteY0" fmla="*/ 0 h 234951"/>
              <a:gd name="connsiteX1" fmla="*/ 5836749 w 9725290"/>
              <a:gd name="connsiteY1" fmla="*/ 3473 h 234951"/>
              <a:gd name="connsiteX2" fmla="*/ 9725290 w 9725290"/>
              <a:gd name="connsiteY2" fmla="*/ 234464 h 234951"/>
              <a:gd name="connsiteX3" fmla="*/ 0 w 9725290"/>
              <a:gd name="connsiteY3" fmla="*/ 234951 h 234951"/>
              <a:gd name="connsiteX4" fmla="*/ 736088 w 9725290"/>
              <a:gd name="connsiteY4" fmla="*/ 0 h 234951"/>
              <a:gd name="connsiteX0" fmla="*/ 736088 w 9725290"/>
              <a:gd name="connsiteY0" fmla="*/ 0 h 234951"/>
              <a:gd name="connsiteX1" fmla="*/ 5836749 w 9725290"/>
              <a:gd name="connsiteY1" fmla="*/ 3473 h 234951"/>
              <a:gd name="connsiteX2" fmla="*/ 7111899 w 9725290"/>
              <a:gd name="connsiteY2" fmla="*/ 75858 h 234951"/>
              <a:gd name="connsiteX3" fmla="*/ 9725290 w 9725290"/>
              <a:gd name="connsiteY3" fmla="*/ 234464 h 234951"/>
              <a:gd name="connsiteX4" fmla="*/ 0 w 9725290"/>
              <a:gd name="connsiteY4" fmla="*/ 234951 h 234951"/>
              <a:gd name="connsiteX5" fmla="*/ 736088 w 9725290"/>
              <a:gd name="connsiteY5" fmla="*/ 0 h 234951"/>
              <a:gd name="connsiteX0" fmla="*/ 736088 w 9725290"/>
              <a:gd name="connsiteY0" fmla="*/ 133658 h 368609"/>
              <a:gd name="connsiteX1" fmla="*/ 5836749 w 9725290"/>
              <a:gd name="connsiteY1" fmla="*/ 137131 h 368609"/>
              <a:gd name="connsiteX2" fmla="*/ 9709463 w 9725290"/>
              <a:gd name="connsiteY2" fmla="*/ 0 h 368609"/>
              <a:gd name="connsiteX3" fmla="*/ 9725290 w 9725290"/>
              <a:gd name="connsiteY3" fmla="*/ 368122 h 368609"/>
              <a:gd name="connsiteX4" fmla="*/ 0 w 9725290"/>
              <a:gd name="connsiteY4" fmla="*/ 368609 h 368609"/>
              <a:gd name="connsiteX5" fmla="*/ 736088 w 9725290"/>
              <a:gd name="connsiteY5" fmla="*/ 133658 h 368609"/>
              <a:gd name="connsiteX0" fmla="*/ 736088 w 9725290"/>
              <a:gd name="connsiteY0" fmla="*/ 133658 h 368609"/>
              <a:gd name="connsiteX1" fmla="*/ 5836749 w 9725290"/>
              <a:gd name="connsiteY1" fmla="*/ 137131 h 368609"/>
              <a:gd name="connsiteX2" fmla="*/ 7843941 w 9725290"/>
              <a:gd name="connsiteY2" fmla="*/ 63216 h 368609"/>
              <a:gd name="connsiteX3" fmla="*/ 9709463 w 9725290"/>
              <a:gd name="connsiteY3" fmla="*/ 0 h 368609"/>
              <a:gd name="connsiteX4" fmla="*/ 9725290 w 9725290"/>
              <a:gd name="connsiteY4" fmla="*/ 368122 h 368609"/>
              <a:gd name="connsiteX5" fmla="*/ 0 w 9725290"/>
              <a:gd name="connsiteY5" fmla="*/ 368609 h 368609"/>
              <a:gd name="connsiteX6" fmla="*/ 736088 w 9725290"/>
              <a:gd name="connsiteY6" fmla="*/ 133658 h 368609"/>
              <a:gd name="connsiteX0" fmla="*/ 736088 w 9725290"/>
              <a:gd name="connsiteY0" fmla="*/ 133658 h 368609"/>
              <a:gd name="connsiteX1" fmla="*/ 5836749 w 9725290"/>
              <a:gd name="connsiteY1" fmla="*/ 137131 h 368609"/>
              <a:gd name="connsiteX2" fmla="*/ 9071878 w 9725290"/>
              <a:gd name="connsiteY2" fmla="*/ 1807 h 368609"/>
              <a:gd name="connsiteX3" fmla="*/ 9709463 w 9725290"/>
              <a:gd name="connsiteY3" fmla="*/ 0 h 368609"/>
              <a:gd name="connsiteX4" fmla="*/ 9725290 w 9725290"/>
              <a:gd name="connsiteY4" fmla="*/ 368122 h 368609"/>
              <a:gd name="connsiteX5" fmla="*/ 0 w 9725290"/>
              <a:gd name="connsiteY5" fmla="*/ 368609 h 368609"/>
              <a:gd name="connsiteX6" fmla="*/ 736088 w 9725290"/>
              <a:gd name="connsiteY6" fmla="*/ 133658 h 368609"/>
              <a:gd name="connsiteX0" fmla="*/ 736088 w 9725290"/>
              <a:gd name="connsiteY0" fmla="*/ 133658 h 368609"/>
              <a:gd name="connsiteX1" fmla="*/ 5718680 w 9725290"/>
              <a:gd name="connsiteY1" fmla="*/ 135325 h 368609"/>
              <a:gd name="connsiteX2" fmla="*/ 9071878 w 9725290"/>
              <a:gd name="connsiteY2" fmla="*/ 1807 h 368609"/>
              <a:gd name="connsiteX3" fmla="*/ 9709463 w 9725290"/>
              <a:gd name="connsiteY3" fmla="*/ 0 h 368609"/>
              <a:gd name="connsiteX4" fmla="*/ 9725290 w 9725290"/>
              <a:gd name="connsiteY4" fmla="*/ 368122 h 368609"/>
              <a:gd name="connsiteX5" fmla="*/ 0 w 9725290"/>
              <a:gd name="connsiteY5" fmla="*/ 368609 h 368609"/>
              <a:gd name="connsiteX6" fmla="*/ 736088 w 9725290"/>
              <a:gd name="connsiteY6" fmla="*/ 133658 h 3686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725290" h="368609">
                <a:moveTo>
                  <a:pt x="736088" y="133658"/>
                </a:moveTo>
                <a:lnTo>
                  <a:pt x="5718680" y="135325"/>
                </a:lnTo>
                <a:lnTo>
                  <a:pt x="9071878" y="1807"/>
                </a:lnTo>
                <a:lnTo>
                  <a:pt x="9709463" y="0"/>
                </a:lnTo>
                <a:lnTo>
                  <a:pt x="9725290" y="368122"/>
                </a:lnTo>
                <a:lnTo>
                  <a:pt x="0" y="368609"/>
                </a:lnTo>
                <a:lnTo>
                  <a:pt x="736088" y="133658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73152" y="6583680"/>
            <a:ext cx="213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670048" y="6583680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 altLang="ko-KR" smtClean="0"/>
              <a:t>www.themegallery.com</a:t>
            </a:r>
            <a:endParaRPr lang="en-US" alt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8302752" y="6583680"/>
            <a:ext cx="457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B2A7D04-B6AC-4868-BC62-730C5DC1E966}" type="slidenum">
              <a:rPr lang="en-US" altLang="ko-KR" smtClean="0"/>
              <a:pPr/>
              <a:t>‹#›</a:t>
            </a:fld>
            <a:endParaRPr lang="en-US" altLang="ko-KR"/>
          </a:p>
        </p:txBody>
      </p:sp>
      <p:pic>
        <p:nvPicPr>
          <p:cNvPr id="15" name="Picture 111" descr="artplus_plant_butterfly03c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" name="Picture 116" descr="artplus_construction_bubble05_a"/>
          <p:cNvPicPr>
            <a:picLocks noChangeAspect="1" noChangeArrowheads="1"/>
          </p:cNvPicPr>
          <p:nvPr userDrawn="1"/>
        </p:nvPicPr>
        <p:blipFill>
          <a:blip r:embed="rId8" cstate="print">
            <a:lum bright="-6000" contrast="6000"/>
          </a:blip>
          <a:srcRect/>
          <a:stretch>
            <a:fillRect/>
          </a:stretch>
        </p:blipFill>
        <p:spPr bwMode="auto">
          <a:xfrm>
            <a:off x="381000" y="187325"/>
            <a:ext cx="736600" cy="70167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447" r:id="rId1"/>
    <p:sldLayoutId id="2147484448" r:id="rId2"/>
    <p:sldLayoutId id="2147484449" r:id="rId3"/>
    <p:sldLayoutId id="2147484458" r:id="rId4"/>
    <p:sldLayoutId id="2147484459" r:id="rId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tx2"/>
        </a:buClr>
        <a:buSzPct val="90000"/>
        <a:buFont typeface="Wingdings 3" pitchFamily="18" charset="2"/>
        <a:buChar char="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2"/>
        </a:buClr>
        <a:buSzPct val="90000"/>
        <a:buFont typeface="Wingdings 3" pitchFamily="18" charset="2"/>
        <a:buChar char="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3"/>
        </a:buClr>
        <a:buSzPct val="90000"/>
        <a:buFont typeface="Wingdings 3" pitchFamily="18" charset="2"/>
        <a:buChar char="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4"/>
        </a:buClr>
        <a:buSzPct val="90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5"/>
        </a:buClr>
        <a:buSzPct val="90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3.jpeg"/><Relationship Id="rId4" Type="http://schemas.openxmlformats.org/officeDocument/2006/relationships/image" Target="../media/image70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9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7" Type="http://schemas.openxmlformats.org/officeDocument/2006/relationships/image" Target="../media/image89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4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0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09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09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09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107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gif"/><Relationship Id="rId3" Type="http://schemas.openxmlformats.org/officeDocument/2006/relationships/diagramLayout" Target="../diagrams/layout6.xml"/><Relationship Id="rId7" Type="http://schemas.openxmlformats.org/officeDocument/2006/relationships/image" Target="../media/image107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109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07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109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107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4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5620" name="Rectangle 4"/>
          <p:cNvSpPr>
            <a:spLocks noGrp="1" noChangeArrowheads="1"/>
          </p:cNvSpPr>
          <p:nvPr>
            <p:ph type="ctrTitle"/>
          </p:nvPr>
        </p:nvSpPr>
        <p:spPr bwMode="black">
          <a:xfrm>
            <a:off x="223749" y="1524000"/>
            <a:ext cx="8786901" cy="781050"/>
          </a:xfrm>
          <a:noFill/>
          <a:ln/>
        </p:spPr>
        <p:txBody>
          <a:bodyPr>
            <a:normAutofit fontScale="90000"/>
          </a:bodyPr>
          <a:lstStyle/>
          <a:p>
            <a:r>
              <a:rPr lang="ko-KR" altLang="en-US" sz="2400" b="0" i="0" dirty="0" smtClean="0">
                <a:solidFill>
                  <a:schemeClr val="accent5">
                    <a:lumMod val="10000"/>
                  </a:schemeClr>
                </a:solidFill>
                <a:latin typeface="HY목판L" pitchFamily="18" charset="-127"/>
                <a:ea typeface="HY목판L" pitchFamily="18" charset="-127"/>
              </a:rPr>
              <a:t>              함께 만드는 내일</a:t>
            </a:r>
            <a:r>
              <a:rPr lang="en-US" altLang="ko-KR" sz="2400" b="0" i="0" dirty="0" smtClean="0">
                <a:solidFill>
                  <a:schemeClr val="accent5">
                    <a:lumMod val="10000"/>
                  </a:schemeClr>
                </a:solidFill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2400" b="0" i="0" dirty="0" smtClean="0">
                <a:solidFill>
                  <a:schemeClr val="accent5">
                    <a:lumMod val="10000"/>
                  </a:schemeClr>
                </a:solidFill>
                <a:latin typeface="HY목판L" pitchFamily="18" charset="-127"/>
                <a:ea typeface="HY목판L" pitchFamily="18" charset="-127"/>
              </a:rPr>
              <a:t>든든하고 편안한 서구를 위한</a:t>
            </a:r>
            <a:r>
              <a:rPr lang="en-US" altLang="ko-KR" sz="1800" b="0" i="0" dirty="0" smtClean="0">
                <a:solidFill>
                  <a:schemeClr val="accent5">
                    <a:lumMod val="10000"/>
                  </a:schemeClr>
                </a:solidFill>
                <a:latin typeface="HY목판L" pitchFamily="18" charset="-127"/>
                <a:ea typeface="HY목판L" pitchFamily="18" charset="-127"/>
              </a:rPr>
              <a:t> </a:t>
            </a:r>
            <a:br>
              <a:rPr lang="en-US" altLang="ko-KR" sz="1800" b="0" i="0" dirty="0" smtClean="0">
                <a:solidFill>
                  <a:schemeClr val="accent5">
                    <a:lumMod val="10000"/>
                  </a:schemeClr>
                </a:solidFill>
                <a:latin typeface="HY목판L" pitchFamily="18" charset="-127"/>
                <a:ea typeface="HY목판L" pitchFamily="18" charset="-127"/>
              </a:rPr>
            </a:br>
            <a:r>
              <a:rPr lang="en-US" altLang="ko-KR" sz="1800" b="0" i="0" dirty="0">
                <a:solidFill>
                  <a:schemeClr val="accent5">
                    <a:lumMod val="10000"/>
                  </a:schemeClr>
                </a:solidFill>
                <a:ea typeface="굴림" pitchFamily="50" charset="-127"/>
              </a:rPr>
              <a:t/>
            </a:r>
            <a:br>
              <a:rPr lang="en-US" altLang="ko-KR" sz="1800" b="0" i="0" dirty="0">
                <a:solidFill>
                  <a:schemeClr val="accent5">
                    <a:lumMod val="10000"/>
                  </a:schemeClr>
                </a:solidFill>
                <a:ea typeface="굴림" pitchFamily="50" charset="-127"/>
              </a:rPr>
            </a:br>
            <a:r>
              <a:rPr lang="en-US" altLang="ko-KR" sz="3600" i="0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1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HY헤드라인M" pitchFamily="18" charset="-127"/>
                <a:ea typeface="HY헤드라인M" pitchFamily="18" charset="-127"/>
              </a:rPr>
              <a:t>2016</a:t>
            </a:r>
            <a:r>
              <a:rPr lang="ko-KR" altLang="en-US" sz="3600" i="0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1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HY헤드라인M" pitchFamily="18" charset="-127"/>
                <a:ea typeface="HY헤드라인M" pitchFamily="18" charset="-127"/>
              </a:rPr>
              <a:t>년 비산먼지 발생사업장 환경교육</a:t>
            </a:r>
            <a:r>
              <a:rPr lang="ko-KR" altLang="en-US" sz="3600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1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/>
            </a:r>
            <a:br>
              <a:rPr lang="ko-KR" altLang="en-US" sz="3600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1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</a:br>
            <a:endParaRPr lang="en-US" altLang="ko-KR" sz="3600" b="0" i="0" dirty="0">
              <a:solidFill>
                <a:schemeClr val="accent5">
                  <a:lumMod val="10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35663" name="Text Box 47"/>
          <p:cNvSpPr txBox="1">
            <a:spLocks noChangeArrowheads="1"/>
          </p:cNvSpPr>
          <p:nvPr/>
        </p:nvSpPr>
        <p:spPr bwMode="black">
          <a:xfrm>
            <a:off x="3479217" y="5761230"/>
            <a:ext cx="2390127" cy="36933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tx2"/>
              </a:buClr>
            </a:pPr>
            <a:r>
              <a:rPr lang="ko-KR" altLang="en-US" dirty="0" smtClean="0">
                <a:solidFill>
                  <a:schemeClr val="accent6">
                    <a:lumMod val="50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인천광역시 서구청</a:t>
            </a:r>
            <a:endParaRPr lang="en-US" altLang="ko-KR" dirty="0">
              <a:solidFill>
                <a:schemeClr val="accent6">
                  <a:lumMod val="50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86500" y="76200"/>
            <a:ext cx="27908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600" b="1" dirty="0" smtClean="0">
                <a:latin typeface="HY크리스탈M" pitchFamily="18" charset="-127"/>
                <a:ea typeface="HY크리스탈M" pitchFamily="18" charset="-127"/>
              </a:rPr>
              <a:t>일시 </a:t>
            </a:r>
            <a:r>
              <a:rPr lang="en-US" altLang="ko-KR" sz="1600" b="1" dirty="0" smtClean="0">
                <a:latin typeface="HY크리스탈M" pitchFamily="18" charset="-127"/>
                <a:ea typeface="HY크리스탈M" pitchFamily="18" charset="-127"/>
              </a:rPr>
              <a:t>: 2016. 4. 20(</a:t>
            </a:r>
            <a:r>
              <a:rPr lang="ko-KR" altLang="en-US" sz="1600" b="1" dirty="0" smtClean="0">
                <a:latin typeface="HY크리스탈M" pitchFamily="18" charset="-127"/>
                <a:ea typeface="HY크리스탈M" pitchFamily="18" charset="-127"/>
              </a:rPr>
              <a:t>수</a:t>
            </a:r>
            <a:r>
              <a:rPr lang="en-US" altLang="ko-KR" sz="1600" b="1" dirty="0" smtClean="0">
                <a:latin typeface="HY크리스탈M" pitchFamily="18" charset="-127"/>
                <a:ea typeface="HY크리스탈M" pitchFamily="18" charset="-127"/>
              </a:rPr>
              <a:t>)</a:t>
            </a:r>
          </a:p>
          <a:p>
            <a:pPr algn="l"/>
            <a:r>
              <a:rPr lang="ko-KR" altLang="en-US" sz="1600" b="1" dirty="0" smtClean="0">
                <a:latin typeface="HY크리스탈M" pitchFamily="18" charset="-127"/>
                <a:ea typeface="HY크리스탈M" pitchFamily="18" charset="-127"/>
              </a:rPr>
              <a:t>주관 </a:t>
            </a:r>
            <a:r>
              <a:rPr lang="en-US" altLang="ko-KR" sz="1600" b="1" dirty="0" smtClean="0">
                <a:latin typeface="HY크리스탈M" pitchFamily="18" charset="-127"/>
                <a:ea typeface="HY크리스탈M" pitchFamily="18" charset="-127"/>
              </a:rPr>
              <a:t>: </a:t>
            </a:r>
            <a:r>
              <a:rPr lang="ko-KR" altLang="en-US" sz="1600" b="1" dirty="0" smtClean="0">
                <a:latin typeface="HY크리스탈M" pitchFamily="18" charset="-127"/>
                <a:ea typeface="HY크리스탈M" pitchFamily="18" charset="-127"/>
              </a:rPr>
              <a:t>인천광역시서구청</a:t>
            </a:r>
            <a:r>
              <a:rPr lang="en-US" altLang="ko-KR" sz="1600" b="1" dirty="0" smtClean="0">
                <a:latin typeface="HY크리스탈M" pitchFamily="18" charset="-127"/>
                <a:ea typeface="HY크리스탈M" pitchFamily="18" charset="-127"/>
              </a:rPr>
              <a:t> </a:t>
            </a:r>
            <a:endParaRPr lang="ko-KR" altLang="en-US" sz="1600" b="1" dirty="0">
              <a:latin typeface="HY크리스탈M" pitchFamily="18" charset="-127"/>
              <a:ea typeface="HY크리스탈M" pitchFamily="18" charset="-127"/>
            </a:endParaRPr>
          </a:p>
        </p:txBody>
      </p:sp>
      <p:pic>
        <p:nvPicPr>
          <p:cNvPr id="2051" name="Picture 3" descr="C:\Users\USER\Desktop\캡처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49" y="227587"/>
            <a:ext cx="993921" cy="8667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esktop\캡처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1767" y="5663837"/>
            <a:ext cx="634648" cy="4667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2" descr="5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79419" y="4975925"/>
            <a:ext cx="1993106" cy="1570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USER\Desktop\캡처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34" y="2362198"/>
            <a:ext cx="5203841" cy="290512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35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135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5620" grpId="0" animBg="1"/>
      <p:bldP spid="113566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ChangeArrowheads="1"/>
          </p:cNvSpPr>
          <p:nvPr/>
        </p:nvSpPr>
        <p:spPr bwMode="auto">
          <a:xfrm>
            <a:off x="1140195" y="213925"/>
            <a:ext cx="155042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목 </a:t>
            </a:r>
            <a:r>
              <a:rPr lang="ko-KR" altLang="en-US" sz="3200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차 </a:t>
            </a:r>
          </a:p>
        </p:txBody>
      </p:sp>
      <p:grpSp>
        <p:nvGrpSpPr>
          <p:cNvPr id="59" name="Group 142"/>
          <p:cNvGrpSpPr>
            <a:grpSpLocks/>
          </p:cNvGrpSpPr>
          <p:nvPr/>
        </p:nvGrpSpPr>
        <p:grpSpPr bwMode="auto">
          <a:xfrm>
            <a:off x="578602" y="1755369"/>
            <a:ext cx="2337871" cy="3643080"/>
            <a:chOff x="2016" y="803"/>
            <a:chExt cx="1750" cy="3309"/>
          </a:xfrm>
        </p:grpSpPr>
        <p:sp>
          <p:nvSpPr>
            <p:cNvPr id="60" name="Freeform 85"/>
            <p:cNvSpPr>
              <a:spLocks/>
            </p:cNvSpPr>
            <p:nvPr/>
          </p:nvSpPr>
          <p:spPr bwMode="gray">
            <a:xfrm>
              <a:off x="2016" y="803"/>
              <a:ext cx="551" cy="510"/>
            </a:xfrm>
            <a:custGeom>
              <a:avLst/>
              <a:gdLst/>
              <a:ahLst/>
              <a:cxnLst>
                <a:cxn ang="0">
                  <a:pos x="0" y="120"/>
                </a:cxn>
                <a:cxn ang="0">
                  <a:pos x="112" y="3"/>
                </a:cxn>
                <a:cxn ang="0">
                  <a:pos x="727" y="3"/>
                </a:cxn>
                <a:cxn ang="0">
                  <a:pos x="832" y="106"/>
                </a:cxn>
                <a:cxn ang="0">
                  <a:pos x="832" y="726"/>
                </a:cxn>
                <a:cxn ang="0">
                  <a:pos x="742" y="832"/>
                </a:cxn>
                <a:cxn ang="0">
                  <a:pos x="106" y="834"/>
                </a:cxn>
                <a:cxn ang="0">
                  <a:pos x="1" y="729"/>
                </a:cxn>
                <a:cxn ang="0">
                  <a:pos x="0" y="120"/>
                </a:cxn>
              </a:cxnLst>
              <a:rect l="0" t="0" r="r" b="b"/>
              <a:pathLst>
                <a:path w="832" h="834">
                  <a:moveTo>
                    <a:pt x="0" y="120"/>
                  </a:moveTo>
                  <a:cubicBezTo>
                    <a:pt x="0" y="120"/>
                    <a:pt x="6" y="0"/>
                    <a:pt x="112" y="3"/>
                  </a:cubicBezTo>
                  <a:cubicBezTo>
                    <a:pt x="419" y="3"/>
                    <a:pt x="727" y="3"/>
                    <a:pt x="727" y="3"/>
                  </a:cubicBezTo>
                  <a:cubicBezTo>
                    <a:pt x="832" y="14"/>
                    <a:pt x="832" y="106"/>
                    <a:pt x="832" y="106"/>
                  </a:cubicBezTo>
                  <a:cubicBezTo>
                    <a:pt x="832" y="106"/>
                    <a:pt x="832" y="416"/>
                    <a:pt x="832" y="726"/>
                  </a:cubicBezTo>
                  <a:cubicBezTo>
                    <a:pt x="826" y="820"/>
                    <a:pt x="742" y="832"/>
                    <a:pt x="742" y="832"/>
                  </a:cubicBezTo>
                  <a:lnTo>
                    <a:pt x="106" y="834"/>
                  </a:lnTo>
                  <a:cubicBezTo>
                    <a:pt x="106" y="834"/>
                    <a:pt x="4" y="824"/>
                    <a:pt x="1" y="729"/>
                  </a:cubicBezTo>
                  <a:cubicBezTo>
                    <a:pt x="0" y="424"/>
                    <a:pt x="0" y="120"/>
                    <a:pt x="0" y="12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 w="19050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1" name="Freeform 86"/>
            <p:cNvSpPr>
              <a:spLocks/>
            </p:cNvSpPr>
            <p:nvPr/>
          </p:nvSpPr>
          <p:spPr bwMode="gray">
            <a:xfrm>
              <a:off x="2016" y="1353"/>
              <a:ext cx="551" cy="510"/>
            </a:xfrm>
            <a:custGeom>
              <a:avLst/>
              <a:gdLst/>
              <a:ahLst/>
              <a:cxnLst>
                <a:cxn ang="0">
                  <a:pos x="0" y="120"/>
                </a:cxn>
                <a:cxn ang="0">
                  <a:pos x="112" y="3"/>
                </a:cxn>
                <a:cxn ang="0">
                  <a:pos x="727" y="3"/>
                </a:cxn>
                <a:cxn ang="0">
                  <a:pos x="832" y="106"/>
                </a:cxn>
                <a:cxn ang="0">
                  <a:pos x="832" y="726"/>
                </a:cxn>
                <a:cxn ang="0">
                  <a:pos x="742" y="832"/>
                </a:cxn>
                <a:cxn ang="0">
                  <a:pos x="106" y="834"/>
                </a:cxn>
                <a:cxn ang="0">
                  <a:pos x="1" y="729"/>
                </a:cxn>
                <a:cxn ang="0">
                  <a:pos x="0" y="120"/>
                </a:cxn>
              </a:cxnLst>
              <a:rect l="0" t="0" r="r" b="b"/>
              <a:pathLst>
                <a:path w="832" h="834">
                  <a:moveTo>
                    <a:pt x="0" y="120"/>
                  </a:moveTo>
                  <a:cubicBezTo>
                    <a:pt x="0" y="120"/>
                    <a:pt x="6" y="0"/>
                    <a:pt x="112" y="3"/>
                  </a:cubicBezTo>
                  <a:cubicBezTo>
                    <a:pt x="419" y="3"/>
                    <a:pt x="727" y="3"/>
                    <a:pt x="727" y="3"/>
                  </a:cubicBezTo>
                  <a:cubicBezTo>
                    <a:pt x="832" y="14"/>
                    <a:pt x="832" y="106"/>
                    <a:pt x="832" y="106"/>
                  </a:cubicBezTo>
                  <a:cubicBezTo>
                    <a:pt x="832" y="106"/>
                    <a:pt x="832" y="416"/>
                    <a:pt x="832" y="726"/>
                  </a:cubicBezTo>
                  <a:cubicBezTo>
                    <a:pt x="826" y="820"/>
                    <a:pt x="742" y="832"/>
                    <a:pt x="742" y="832"/>
                  </a:cubicBezTo>
                  <a:lnTo>
                    <a:pt x="106" y="834"/>
                  </a:lnTo>
                  <a:cubicBezTo>
                    <a:pt x="106" y="834"/>
                    <a:pt x="4" y="824"/>
                    <a:pt x="1" y="729"/>
                  </a:cubicBezTo>
                  <a:cubicBezTo>
                    <a:pt x="0" y="424"/>
                    <a:pt x="0" y="120"/>
                    <a:pt x="0" y="120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19050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2" name="Freeform 87"/>
            <p:cNvSpPr>
              <a:spLocks/>
            </p:cNvSpPr>
            <p:nvPr/>
          </p:nvSpPr>
          <p:spPr bwMode="gray">
            <a:xfrm>
              <a:off x="2016" y="1908"/>
              <a:ext cx="551" cy="511"/>
            </a:xfrm>
            <a:custGeom>
              <a:avLst/>
              <a:gdLst/>
              <a:ahLst/>
              <a:cxnLst>
                <a:cxn ang="0">
                  <a:pos x="0" y="120"/>
                </a:cxn>
                <a:cxn ang="0">
                  <a:pos x="112" y="3"/>
                </a:cxn>
                <a:cxn ang="0">
                  <a:pos x="727" y="3"/>
                </a:cxn>
                <a:cxn ang="0">
                  <a:pos x="832" y="106"/>
                </a:cxn>
                <a:cxn ang="0">
                  <a:pos x="832" y="726"/>
                </a:cxn>
                <a:cxn ang="0">
                  <a:pos x="742" y="832"/>
                </a:cxn>
                <a:cxn ang="0">
                  <a:pos x="106" y="834"/>
                </a:cxn>
                <a:cxn ang="0">
                  <a:pos x="1" y="729"/>
                </a:cxn>
                <a:cxn ang="0">
                  <a:pos x="0" y="120"/>
                </a:cxn>
              </a:cxnLst>
              <a:rect l="0" t="0" r="r" b="b"/>
              <a:pathLst>
                <a:path w="832" h="834">
                  <a:moveTo>
                    <a:pt x="0" y="120"/>
                  </a:moveTo>
                  <a:cubicBezTo>
                    <a:pt x="0" y="120"/>
                    <a:pt x="6" y="0"/>
                    <a:pt x="112" y="3"/>
                  </a:cubicBezTo>
                  <a:cubicBezTo>
                    <a:pt x="419" y="3"/>
                    <a:pt x="727" y="3"/>
                    <a:pt x="727" y="3"/>
                  </a:cubicBezTo>
                  <a:cubicBezTo>
                    <a:pt x="832" y="14"/>
                    <a:pt x="832" y="106"/>
                    <a:pt x="832" y="106"/>
                  </a:cubicBezTo>
                  <a:cubicBezTo>
                    <a:pt x="832" y="106"/>
                    <a:pt x="832" y="416"/>
                    <a:pt x="832" y="726"/>
                  </a:cubicBezTo>
                  <a:cubicBezTo>
                    <a:pt x="826" y="820"/>
                    <a:pt x="742" y="832"/>
                    <a:pt x="742" y="832"/>
                  </a:cubicBezTo>
                  <a:lnTo>
                    <a:pt x="106" y="834"/>
                  </a:lnTo>
                  <a:cubicBezTo>
                    <a:pt x="106" y="834"/>
                    <a:pt x="4" y="824"/>
                    <a:pt x="1" y="729"/>
                  </a:cubicBezTo>
                  <a:cubicBezTo>
                    <a:pt x="0" y="424"/>
                    <a:pt x="0" y="120"/>
                    <a:pt x="0" y="120"/>
                  </a:cubicBezTo>
                  <a:close/>
                </a:path>
              </a:pathLst>
            </a:custGeom>
            <a:solidFill>
              <a:schemeClr val="accent1">
                <a:alpha val="60001"/>
              </a:schemeClr>
            </a:solidFill>
            <a:ln w="19050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3" name="Freeform 88"/>
            <p:cNvSpPr>
              <a:spLocks/>
            </p:cNvSpPr>
            <p:nvPr/>
          </p:nvSpPr>
          <p:spPr bwMode="gray">
            <a:xfrm>
              <a:off x="2016" y="2463"/>
              <a:ext cx="551" cy="511"/>
            </a:xfrm>
            <a:custGeom>
              <a:avLst/>
              <a:gdLst/>
              <a:ahLst/>
              <a:cxnLst>
                <a:cxn ang="0">
                  <a:pos x="0" y="120"/>
                </a:cxn>
                <a:cxn ang="0">
                  <a:pos x="112" y="3"/>
                </a:cxn>
                <a:cxn ang="0">
                  <a:pos x="727" y="3"/>
                </a:cxn>
                <a:cxn ang="0">
                  <a:pos x="832" y="106"/>
                </a:cxn>
                <a:cxn ang="0">
                  <a:pos x="832" y="726"/>
                </a:cxn>
                <a:cxn ang="0">
                  <a:pos x="742" y="832"/>
                </a:cxn>
                <a:cxn ang="0">
                  <a:pos x="106" y="834"/>
                </a:cxn>
                <a:cxn ang="0">
                  <a:pos x="1" y="729"/>
                </a:cxn>
                <a:cxn ang="0">
                  <a:pos x="0" y="120"/>
                </a:cxn>
              </a:cxnLst>
              <a:rect l="0" t="0" r="r" b="b"/>
              <a:pathLst>
                <a:path w="832" h="834">
                  <a:moveTo>
                    <a:pt x="0" y="120"/>
                  </a:moveTo>
                  <a:cubicBezTo>
                    <a:pt x="0" y="120"/>
                    <a:pt x="6" y="0"/>
                    <a:pt x="112" y="3"/>
                  </a:cubicBezTo>
                  <a:cubicBezTo>
                    <a:pt x="419" y="3"/>
                    <a:pt x="727" y="3"/>
                    <a:pt x="727" y="3"/>
                  </a:cubicBezTo>
                  <a:cubicBezTo>
                    <a:pt x="832" y="14"/>
                    <a:pt x="832" y="106"/>
                    <a:pt x="832" y="106"/>
                  </a:cubicBezTo>
                  <a:cubicBezTo>
                    <a:pt x="832" y="106"/>
                    <a:pt x="832" y="416"/>
                    <a:pt x="832" y="726"/>
                  </a:cubicBezTo>
                  <a:cubicBezTo>
                    <a:pt x="826" y="820"/>
                    <a:pt x="742" y="832"/>
                    <a:pt x="742" y="832"/>
                  </a:cubicBezTo>
                  <a:lnTo>
                    <a:pt x="106" y="834"/>
                  </a:lnTo>
                  <a:cubicBezTo>
                    <a:pt x="106" y="834"/>
                    <a:pt x="4" y="824"/>
                    <a:pt x="1" y="729"/>
                  </a:cubicBezTo>
                  <a:cubicBezTo>
                    <a:pt x="0" y="424"/>
                    <a:pt x="0" y="120"/>
                    <a:pt x="0" y="120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19050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4" name="Freeform 89"/>
            <p:cNvSpPr>
              <a:spLocks/>
            </p:cNvSpPr>
            <p:nvPr/>
          </p:nvSpPr>
          <p:spPr bwMode="gray">
            <a:xfrm>
              <a:off x="2615" y="3601"/>
              <a:ext cx="551" cy="511"/>
            </a:xfrm>
            <a:custGeom>
              <a:avLst/>
              <a:gdLst/>
              <a:ahLst/>
              <a:cxnLst>
                <a:cxn ang="0">
                  <a:pos x="0" y="120"/>
                </a:cxn>
                <a:cxn ang="0">
                  <a:pos x="112" y="3"/>
                </a:cxn>
                <a:cxn ang="0">
                  <a:pos x="727" y="3"/>
                </a:cxn>
                <a:cxn ang="0">
                  <a:pos x="832" y="106"/>
                </a:cxn>
                <a:cxn ang="0">
                  <a:pos x="832" y="726"/>
                </a:cxn>
                <a:cxn ang="0">
                  <a:pos x="742" y="832"/>
                </a:cxn>
                <a:cxn ang="0">
                  <a:pos x="106" y="834"/>
                </a:cxn>
                <a:cxn ang="0">
                  <a:pos x="1" y="729"/>
                </a:cxn>
                <a:cxn ang="0">
                  <a:pos x="0" y="120"/>
                </a:cxn>
              </a:cxnLst>
              <a:rect l="0" t="0" r="r" b="b"/>
              <a:pathLst>
                <a:path w="832" h="834">
                  <a:moveTo>
                    <a:pt x="0" y="120"/>
                  </a:moveTo>
                  <a:cubicBezTo>
                    <a:pt x="0" y="120"/>
                    <a:pt x="6" y="0"/>
                    <a:pt x="112" y="3"/>
                  </a:cubicBezTo>
                  <a:cubicBezTo>
                    <a:pt x="419" y="3"/>
                    <a:pt x="727" y="3"/>
                    <a:pt x="727" y="3"/>
                  </a:cubicBezTo>
                  <a:cubicBezTo>
                    <a:pt x="832" y="14"/>
                    <a:pt x="832" y="106"/>
                    <a:pt x="832" y="106"/>
                  </a:cubicBezTo>
                  <a:cubicBezTo>
                    <a:pt x="832" y="106"/>
                    <a:pt x="832" y="416"/>
                    <a:pt x="832" y="726"/>
                  </a:cubicBezTo>
                  <a:cubicBezTo>
                    <a:pt x="826" y="820"/>
                    <a:pt x="742" y="832"/>
                    <a:pt x="742" y="832"/>
                  </a:cubicBezTo>
                  <a:lnTo>
                    <a:pt x="106" y="834"/>
                  </a:lnTo>
                  <a:cubicBezTo>
                    <a:pt x="106" y="834"/>
                    <a:pt x="4" y="824"/>
                    <a:pt x="1" y="729"/>
                  </a:cubicBezTo>
                  <a:cubicBezTo>
                    <a:pt x="0" y="424"/>
                    <a:pt x="0" y="120"/>
                    <a:pt x="0" y="120"/>
                  </a:cubicBezTo>
                  <a:close/>
                </a:path>
              </a:pathLst>
            </a:custGeom>
            <a:solidFill>
              <a:schemeClr val="accent2">
                <a:alpha val="30000"/>
              </a:schemeClr>
            </a:solidFill>
            <a:ln w="19050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5" name="Freeform 90"/>
            <p:cNvSpPr>
              <a:spLocks/>
            </p:cNvSpPr>
            <p:nvPr/>
          </p:nvSpPr>
          <p:spPr bwMode="gray">
            <a:xfrm>
              <a:off x="2016" y="3027"/>
              <a:ext cx="551" cy="511"/>
            </a:xfrm>
            <a:custGeom>
              <a:avLst/>
              <a:gdLst/>
              <a:ahLst/>
              <a:cxnLst>
                <a:cxn ang="0">
                  <a:pos x="0" y="120"/>
                </a:cxn>
                <a:cxn ang="0">
                  <a:pos x="112" y="3"/>
                </a:cxn>
                <a:cxn ang="0">
                  <a:pos x="727" y="3"/>
                </a:cxn>
                <a:cxn ang="0">
                  <a:pos x="832" y="106"/>
                </a:cxn>
                <a:cxn ang="0">
                  <a:pos x="832" y="726"/>
                </a:cxn>
                <a:cxn ang="0">
                  <a:pos x="742" y="832"/>
                </a:cxn>
                <a:cxn ang="0">
                  <a:pos x="106" y="834"/>
                </a:cxn>
                <a:cxn ang="0">
                  <a:pos x="1" y="729"/>
                </a:cxn>
                <a:cxn ang="0">
                  <a:pos x="0" y="120"/>
                </a:cxn>
              </a:cxnLst>
              <a:rect l="0" t="0" r="r" b="b"/>
              <a:pathLst>
                <a:path w="832" h="834">
                  <a:moveTo>
                    <a:pt x="0" y="120"/>
                  </a:moveTo>
                  <a:cubicBezTo>
                    <a:pt x="0" y="120"/>
                    <a:pt x="6" y="0"/>
                    <a:pt x="112" y="3"/>
                  </a:cubicBezTo>
                  <a:cubicBezTo>
                    <a:pt x="419" y="3"/>
                    <a:pt x="727" y="3"/>
                    <a:pt x="727" y="3"/>
                  </a:cubicBezTo>
                  <a:cubicBezTo>
                    <a:pt x="832" y="14"/>
                    <a:pt x="832" y="106"/>
                    <a:pt x="832" y="106"/>
                  </a:cubicBezTo>
                  <a:cubicBezTo>
                    <a:pt x="832" y="106"/>
                    <a:pt x="832" y="416"/>
                    <a:pt x="832" y="726"/>
                  </a:cubicBezTo>
                  <a:cubicBezTo>
                    <a:pt x="826" y="820"/>
                    <a:pt x="742" y="832"/>
                    <a:pt x="742" y="832"/>
                  </a:cubicBezTo>
                  <a:lnTo>
                    <a:pt x="106" y="834"/>
                  </a:lnTo>
                  <a:cubicBezTo>
                    <a:pt x="106" y="834"/>
                    <a:pt x="4" y="824"/>
                    <a:pt x="1" y="729"/>
                  </a:cubicBezTo>
                  <a:cubicBezTo>
                    <a:pt x="0" y="424"/>
                    <a:pt x="0" y="120"/>
                    <a:pt x="0" y="120"/>
                  </a:cubicBezTo>
                  <a:close/>
                </a:path>
              </a:pathLst>
            </a:custGeom>
            <a:solidFill>
              <a:schemeClr val="folHlink">
                <a:alpha val="70000"/>
              </a:schemeClr>
            </a:solidFill>
            <a:ln w="19050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6" name="Freeform 91"/>
            <p:cNvSpPr>
              <a:spLocks/>
            </p:cNvSpPr>
            <p:nvPr/>
          </p:nvSpPr>
          <p:spPr bwMode="gray">
            <a:xfrm>
              <a:off x="3209" y="810"/>
              <a:ext cx="551" cy="511"/>
            </a:xfrm>
            <a:custGeom>
              <a:avLst/>
              <a:gdLst/>
              <a:ahLst/>
              <a:cxnLst>
                <a:cxn ang="0">
                  <a:pos x="0" y="120"/>
                </a:cxn>
                <a:cxn ang="0">
                  <a:pos x="112" y="3"/>
                </a:cxn>
                <a:cxn ang="0">
                  <a:pos x="727" y="3"/>
                </a:cxn>
                <a:cxn ang="0">
                  <a:pos x="832" y="106"/>
                </a:cxn>
                <a:cxn ang="0">
                  <a:pos x="832" y="726"/>
                </a:cxn>
                <a:cxn ang="0">
                  <a:pos x="742" y="832"/>
                </a:cxn>
                <a:cxn ang="0">
                  <a:pos x="106" y="834"/>
                </a:cxn>
                <a:cxn ang="0">
                  <a:pos x="1" y="729"/>
                </a:cxn>
                <a:cxn ang="0">
                  <a:pos x="0" y="120"/>
                </a:cxn>
              </a:cxnLst>
              <a:rect l="0" t="0" r="r" b="b"/>
              <a:pathLst>
                <a:path w="832" h="834">
                  <a:moveTo>
                    <a:pt x="0" y="120"/>
                  </a:moveTo>
                  <a:cubicBezTo>
                    <a:pt x="0" y="120"/>
                    <a:pt x="6" y="0"/>
                    <a:pt x="112" y="3"/>
                  </a:cubicBezTo>
                  <a:cubicBezTo>
                    <a:pt x="419" y="3"/>
                    <a:pt x="727" y="3"/>
                    <a:pt x="727" y="3"/>
                  </a:cubicBezTo>
                  <a:cubicBezTo>
                    <a:pt x="832" y="14"/>
                    <a:pt x="832" y="106"/>
                    <a:pt x="832" y="106"/>
                  </a:cubicBezTo>
                  <a:cubicBezTo>
                    <a:pt x="832" y="106"/>
                    <a:pt x="832" y="416"/>
                    <a:pt x="832" y="726"/>
                  </a:cubicBezTo>
                  <a:cubicBezTo>
                    <a:pt x="826" y="820"/>
                    <a:pt x="742" y="832"/>
                    <a:pt x="742" y="832"/>
                  </a:cubicBezTo>
                  <a:lnTo>
                    <a:pt x="106" y="834"/>
                  </a:lnTo>
                  <a:cubicBezTo>
                    <a:pt x="106" y="834"/>
                    <a:pt x="4" y="824"/>
                    <a:pt x="1" y="729"/>
                  </a:cubicBezTo>
                  <a:cubicBezTo>
                    <a:pt x="0" y="424"/>
                    <a:pt x="0" y="120"/>
                    <a:pt x="0" y="120"/>
                  </a:cubicBezTo>
                  <a:close/>
                </a:path>
              </a:pathLst>
            </a:custGeom>
            <a:solidFill>
              <a:schemeClr val="accent1">
                <a:alpha val="58000"/>
              </a:schemeClr>
            </a:solidFill>
            <a:ln w="19050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7" name="Freeform 94"/>
            <p:cNvSpPr>
              <a:spLocks/>
            </p:cNvSpPr>
            <p:nvPr/>
          </p:nvSpPr>
          <p:spPr bwMode="gray">
            <a:xfrm>
              <a:off x="3209" y="1908"/>
              <a:ext cx="551" cy="511"/>
            </a:xfrm>
            <a:custGeom>
              <a:avLst/>
              <a:gdLst/>
              <a:ahLst/>
              <a:cxnLst>
                <a:cxn ang="0">
                  <a:pos x="0" y="120"/>
                </a:cxn>
                <a:cxn ang="0">
                  <a:pos x="112" y="3"/>
                </a:cxn>
                <a:cxn ang="0">
                  <a:pos x="727" y="3"/>
                </a:cxn>
                <a:cxn ang="0">
                  <a:pos x="832" y="106"/>
                </a:cxn>
                <a:cxn ang="0">
                  <a:pos x="832" y="726"/>
                </a:cxn>
                <a:cxn ang="0">
                  <a:pos x="742" y="832"/>
                </a:cxn>
                <a:cxn ang="0">
                  <a:pos x="106" y="834"/>
                </a:cxn>
                <a:cxn ang="0">
                  <a:pos x="1" y="729"/>
                </a:cxn>
                <a:cxn ang="0">
                  <a:pos x="0" y="120"/>
                </a:cxn>
              </a:cxnLst>
              <a:rect l="0" t="0" r="r" b="b"/>
              <a:pathLst>
                <a:path w="832" h="834">
                  <a:moveTo>
                    <a:pt x="0" y="120"/>
                  </a:moveTo>
                  <a:cubicBezTo>
                    <a:pt x="0" y="120"/>
                    <a:pt x="6" y="0"/>
                    <a:pt x="112" y="3"/>
                  </a:cubicBezTo>
                  <a:cubicBezTo>
                    <a:pt x="419" y="3"/>
                    <a:pt x="727" y="3"/>
                    <a:pt x="727" y="3"/>
                  </a:cubicBezTo>
                  <a:cubicBezTo>
                    <a:pt x="832" y="14"/>
                    <a:pt x="832" y="106"/>
                    <a:pt x="832" y="106"/>
                  </a:cubicBezTo>
                  <a:cubicBezTo>
                    <a:pt x="832" y="106"/>
                    <a:pt x="832" y="416"/>
                    <a:pt x="832" y="726"/>
                  </a:cubicBezTo>
                  <a:cubicBezTo>
                    <a:pt x="826" y="820"/>
                    <a:pt x="742" y="832"/>
                    <a:pt x="742" y="832"/>
                  </a:cubicBezTo>
                  <a:lnTo>
                    <a:pt x="106" y="834"/>
                  </a:lnTo>
                  <a:cubicBezTo>
                    <a:pt x="106" y="834"/>
                    <a:pt x="4" y="824"/>
                    <a:pt x="1" y="729"/>
                  </a:cubicBezTo>
                  <a:cubicBezTo>
                    <a:pt x="0" y="424"/>
                    <a:pt x="0" y="120"/>
                    <a:pt x="0" y="120"/>
                  </a:cubicBezTo>
                  <a:close/>
                </a:path>
              </a:pathLst>
            </a:custGeom>
            <a:solidFill>
              <a:schemeClr val="accent1">
                <a:alpha val="60001"/>
              </a:schemeClr>
            </a:solidFill>
            <a:ln w="19050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8" name="Freeform 97"/>
            <p:cNvSpPr>
              <a:spLocks/>
            </p:cNvSpPr>
            <p:nvPr/>
          </p:nvSpPr>
          <p:spPr bwMode="gray">
            <a:xfrm>
              <a:off x="2610" y="804"/>
              <a:ext cx="551" cy="511"/>
            </a:xfrm>
            <a:custGeom>
              <a:avLst/>
              <a:gdLst/>
              <a:ahLst/>
              <a:cxnLst>
                <a:cxn ang="0">
                  <a:pos x="0" y="120"/>
                </a:cxn>
                <a:cxn ang="0">
                  <a:pos x="112" y="3"/>
                </a:cxn>
                <a:cxn ang="0">
                  <a:pos x="727" y="3"/>
                </a:cxn>
                <a:cxn ang="0">
                  <a:pos x="832" y="106"/>
                </a:cxn>
                <a:cxn ang="0">
                  <a:pos x="832" y="726"/>
                </a:cxn>
                <a:cxn ang="0">
                  <a:pos x="742" y="832"/>
                </a:cxn>
                <a:cxn ang="0">
                  <a:pos x="106" y="834"/>
                </a:cxn>
                <a:cxn ang="0">
                  <a:pos x="1" y="729"/>
                </a:cxn>
                <a:cxn ang="0">
                  <a:pos x="0" y="120"/>
                </a:cxn>
              </a:cxnLst>
              <a:rect l="0" t="0" r="r" b="b"/>
              <a:pathLst>
                <a:path w="832" h="834">
                  <a:moveTo>
                    <a:pt x="0" y="120"/>
                  </a:moveTo>
                  <a:cubicBezTo>
                    <a:pt x="0" y="120"/>
                    <a:pt x="6" y="0"/>
                    <a:pt x="112" y="3"/>
                  </a:cubicBezTo>
                  <a:cubicBezTo>
                    <a:pt x="419" y="3"/>
                    <a:pt x="727" y="3"/>
                    <a:pt x="727" y="3"/>
                  </a:cubicBezTo>
                  <a:cubicBezTo>
                    <a:pt x="832" y="14"/>
                    <a:pt x="832" y="106"/>
                    <a:pt x="832" y="106"/>
                  </a:cubicBezTo>
                  <a:cubicBezTo>
                    <a:pt x="832" y="106"/>
                    <a:pt x="832" y="416"/>
                    <a:pt x="832" y="726"/>
                  </a:cubicBezTo>
                  <a:cubicBezTo>
                    <a:pt x="826" y="820"/>
                    <a:pt x="742" y="832"/>
                    <a:pt x="742" y="832"/>
                  </a:cubicBezTo>
                  <a:lnTo>
                    <a:pt x="106" y="834"/>
                  </a:lnTo>
                  <a:cubicBezTo>
                    <a:pt x="106" y="834"/>
                    <a:pt x="4" y="824"/>
                    <a:pt x="1" y="729"/>
                  </a:cubicBezTo>
                  <a:cubicBezTo>
                    <a:pt x="0" y="424"/>
                    <a:pt x="0" y="120"/>
                    <a:pt x="0" y="120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19050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9" name="Freeform 98"/>
            <p:cNvSpPr>
              <a:spLocks/>
            </p:cNvSpPr>
            <p:nvPr/>
          </p:nvSpPr>
          <p:spPr bwMode="gray">
            <a:xfrm>
              <a:off x="2016" y="3591"/>
              <a:ext cx="551" cy="511"/>
            </a:xfrm>
            <a:custGeom>
              <a:avLst/>
              <a:gdLst/>
              <a:ahLst/>
              <a:cxnLst>
                <a:cxn ang="0">
                  <a:pos x="0" y="120"/>
                </a:cxn>
                <a:cxn ang="0">
                  <a:pos x="112" y="3"/>
                </a:cxn>
                <a:cxn ang="0">
                  <a:pos x="727" y="3"/>
                </a:cxn>
                <a:cxn ang="0">
                  <a:pos x="832" y="106"/>
                </a:cxn>
                <a:cxn ang="0">
                  <a:pos x="832" y="726"/>
                </a:cxn>
                <a:cxn ang="0">
                  <a:pos x="742" y="832"/>
                </a:cxn>
                <a:cxn ang="0">
                  <a:pos x="106" y="834"/>
                </a:cxn>
                <a:cxn ang="0">
                  <a:pos x="1" y="729"/>
                </a:cxn>
                <a:cxn ang="0">
                  <a:pos x="0" y="120"/>
                </a:cxn>
              </a:cxnLst>
              <a:rect l="0" t="0" r="r" b="b"/>
              <a:pathLst>
                <a:path w="832" h="834">
                  <a:moveTo>
                    <a:pt x="0" y="120"/>
                  </a:moveTo>
                  <a:cubicBezTo>
                    <a:pt x="0" y="120"/>
                    <a:pt x="6" y="0"/>
                    <a:pt x="112" y="3"/>
                  </a:cubicBezTo>
                  <a:cubicBezTo>
                    <a:pt x="419" y="3"/>
                    <a:pt x="727" y="3"/>
                    <a:pt x="727" y="3"/>
                  </a:cubicBezTo>
                  <a:cubicBezTo>
                    <a:pt x="832" y="14"/>
                    <a:pt x="832" y="106"/>
                    <a:pt x="832" y="106"/>
                  </a:cubicBezTo>
                  <a:cubicBezTo>
                    <a:pt x="832" y="106"/>
                    <a:pt x="832" y="416"/>
                    <a:pt x="832" y="726"/>
                  </a:cubicBezTo>
                  <a:cubicBezTo>
                    <a:pt x="826" y="820"/>
                    <a:pt x="742" y="832"/>
                    <a:pt x="742" y="832"/>
                  </a:cubicBezTo>
                  <a:lnTo>
                    <a:pt x="106" y="834"/>
                  </a:lnTo>
                  <a:cubicBezTo>
                    <a:pt x="106" y="834"/>
                    <a:pt x="4" y="824"/>
                    <a:pt x="1" y="729"/>
                  </a:cubicBezTo>
                  <a:cubicBezTo>
                    <a:pt x="0" y="424"/>
                    <a:pt x="0" y="120"/>
                    <a:pt x="0" y="120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19050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0" name="Freeform 99"/>
            <p:cNvSpPr>
              <a:spLocks/>
            </p:cNvSpPr>
            <p:nvPr/>
          </p:nvSpPr>
          <p:spPr bwMode="gray">
            <a:xfrm>
              <a:off x="3215" y="3591"/>
              <a:ext cx="551" cy="511"/>
            </a:xfrm>
            <a:custGeom>
              <a:avLst/>
              <a:gdLst/>
              <a:ahLst/>
              <a:cxnLst>
                <a:cxn ang="0">
                  <a:pos x="0" y="120"/>
                </a:cxn>
                <a:cxn ang="0">
                  <a:pos x="112" y="3"/>
                </a:cxn>
                <a:cxn ang="0">
                  <a:pos x="727" y="3"/>
                </a:cxn>
                <a:cxn ang="0">
                  <a:pos x="832" y="106"/>
                </a:cxn>
                <a:cxn ang="0">
                  <a:pos x="832" y="726"/>
                </a:cxn>
                <a:cxn ang="0">
                  <a:pos x="742" y="832"/>
                </a:cxn>
                <a:cxn ang="0">
                  <a:pos x="106" y="834"/>
                </a:cxn>
                <a:cxn ang="0">
                  <a:pos x="1" y="729"/>
                </a:cxn>
                <a:cxn ang="0">
                  <a:pos x="0" y="120"/>
                </a:cxn>
              </a:cxnLst>
              <a:rect l="0" t="0" r="r" b="b"/>
              <a:pathLst>
                <a:path w="832" h="834">
                  <a:moveTo>
                    <a:pt x="0" y="120"/>
                  </a:moveTo>
                  <a:cubicBezTo>
                    <a:pt x="0" y="120"/>
                    <a:pt x="6" y="0"/>
                    <a:pt x="112" y="3"/>
                  </a:cubicBezTo>
                  <a:cubicBezTo>
                    <a:pt x="419" y="3"/>
                    <a:pt x="727" y="3"/>
                    <a:pt x="727" y="3"/>
                  </a:cubicBezTo>
                  <a:cubicBezTo>
                    <a:pt x="832" y="14"/>
                    <a:pt x="832" y="106"/>
                    <a:pt x="832" y="106"/>
                  </a:cubicBezTo>
                  <a:cubicBezTo>
                    <a:pt x="832" y="106"/>
                    <a:pt x="832" y="416"/>
                    <a:pt x="832" y="726"/>
                  </a:cubicBezTo>
                  <a:cubicBezTo>
                    <a:pt x="826" y="820"/>
                    <a:pt x="742" y="832"/>
                    <a:pt x="742" y="832"/>
                  </a:cubicBezTo>
                  <a:lnTo>
                    <a:pt x="106" y="834"/>
                  </a:lnTo>
                  <a:cubicBezTo>
                    <a:pt x="106" y="834"/>
                    <a:pt x="4" y="824"/>
                    <a:pt x="1" y="729"/>
                  </a:cubicBezTo>
                  <a:cubicBezTo>
                    <a:pt x="0" y="424"/>
                    <a:pt x="0" y="120"/>
                    <a:pt x="0" y="120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19050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1" name="Freeform 100"/>
            <p:cNvSpPr>
              <a:spLocks/>
            </p:cNvSpPr>
            <p:nvPr/>
          </p:nvSpPr>
          <p:spPr bwMode="gray">
            <a:xfrm>
              <a:off x="2615" y="1901"/>
              <a:ext cx="551" cy="510"/>
            </a:xfrm>
            <a:custGeom>
              <a:avLst/>
              <a:gdLst/>
              <a:ahLst/>
              <a:cxnLst>
                <a:cxn ang="0">
                  <a:pos x="0" y="120"/>
                </a:cxn>
                <a:cxn ang="0">
                  <a:pos x="112" y="3"/>
                </a:cxn>
                <a:cxn ang="0">
                  <a:pos x="727" y="3"/>
                </a:cxn>
                <a:cxn ang="0">
                  <a:pos x="832" y="106"/>
                </a:cxn>
                <a:cxn ang="0">
                  <a:pos x="832" y="726"/>
                </a:cxn>
                <a:cxn ang="0">
                  <a:pos x="742" y="832"/>
                </a:cxn>
                <a:cxn ang="0">
                  <a:pos x="106" y="834"/>
                </a:cxn>
                <a:cxn ang="0">
                  <a:pos x="1" y="729"/>
                </a:cxn>
                <a:cxn ang="0">
                  <a:pos x="0" y="120"/>
                </a:cxn>
              </a:cxnLst>
              <a:rect l="0" t="0" r="r" b="b"/>
              <a:pathLst>
                <a:path w="832" h="834">
                  <a:moveTo>
                    <a:pt x="0" y="120"/>
                  </a:moveTo>
                  <a:cubicBezTo>
                    <a:pt x="0" y="120"/>
                    <a:pt x="6" y="0"/>
                    <a:pt x="112" y="3"/>
                  </a:cubicBezTo>
                  <a:cubicBezTo>
                    <a:pt x="419" y="3"/>
                    <a:pt x="727" y="3"/>
                    <a:pt x="727" y="3"/>
                  </a:cubicBezTo>
                  <a:cubicBezTo>
                    <a:pt x="832" y="14"/>
                    <a:pt x="832" y="106"/>
                    <a:pt x="832" y="106"/>
                  </a:cubicBezTo>
                  <a:cubicBezTo>
                    <a:pt x="832" y="106"/>
                    <a:pt x="832" y="416"/>
                    <a:pt x="832" y="726"/>
                  </a:cubicBezTo>
                  <a:cubicBezTo>
                    <a:pt x="826" y="820"/>
                    <a:pt x="742" y="832"/>
                    <a:pt x="742" y="832"/>
                  </a:cubicBezTo>
                  <a:lnTo>
                    <a:pt x="106" y="834"/>
                  </a:lnTo>
                  <a:cubicBezTo>
                    <a:pt x="106" y="834"/>
                    <a:pt x="4" y="824"/>
                    <a:pt x="1" y="729"/>
                  </a:cubicBezTo>
                  <a:cubicBezTo>
                    <a:pt x="0" y="424"/>
                    <a:pt x="0" y="120"/>
                    <a:pt x="0" y="120"/>
                  </a:cubicBezTo>
                  <a:close/>
                </a:path>
              </a:pathLst>
            </a:custGeom>
            <a:blipFill dpi="0" rotWithShape="1">
              <a:blip r:embed="rId2" cstate="print">
                <a:alphaModFix amt="50000"/>
              </a:blip>
              <a:srcRect/>
              <a:stretch>
                <a:fillRect/>
              </a:stretch>
            </a:blipFill>
            <a:ln w="19050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72" name="Rectangle 5"/>
          <p:cNvSpPr>
            <a:spLocks noChangeArrowheads="1"/>
          </p:cNvSpPr>
          <p:nvPr/>
        </p:nvSpPr>
        <p:spPr bwMode="gray">
          <a:xfrm>
            <a:off x="4218674" y="3286353"/>
            <a:ext cx="1235075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altLang="ko-KR" sz="2000" b="1">
                <a:solidFill>
                  <a:schemeClr val="bg1"/>
                </a:solidFill>
                <a:ea typeface="굴림" charset="-127"/>
              </a:rPr>
              <a:t>Your</a:t>
            </a:r>
          </a:p>
          <a:p>
            <a:pPr algn="ctr"/>
            <a:r>
              <a:rPr lang="en-US" altLang="ko-KR" sz="2000" b="1">
                <a:solidFill>
                  <a:schemeClr val="bg1"/>
                </a:solidFill>
                <a:ea typeface="굴림" charset="-127"/>
              </a:rPr>
              <a:t>Slogan</a:t>
            </a:r>
          </a:p>
          <a:p>
            <a:pPr algn="ctr"/>
            <a:r>
              <a:rPr lang="en-US" altLang="ko-KR" sz="2000" b="1">
                <a:solidFill>
                  <a:schemeClr val="bg1"/>
                </a:solidFill>
                <a:ea typeface="굴림" charset="-127"/>
              </a:rPr>
              <a:t>here</a:t>
            </a:r>
          </a:p>
        </p:txBody>
      </p:sp>
      <p:grpSp>
        <p:nvGrpSpPr>
          <p:cNvPr id="73" name="Group 6"/>
          <p:cNvGrpSpPr>
            <a:grpSpLocks/>
          </p:cNvGrpSpPr>
          <p:nvPr/>
        </p:nvGrpSpPr>
        <p:grpSpPr bwMode="auto">
          <a:xfrm>
            <a:off x="2916473" y="897972"/>
            <a:ext cx="5074551" cy="518467"/>
            <a:chOff x="830" y="1046"/>
            <a:chExt cx="3676" cy="363"/>
          </a:xfrm>
        </p:grpSpPr>
        <p:sp>
          <p:nvSpPr>
            <p:cNvPr id="74" name="AutoShape 7"/>
            <p:cNvSpPr>
              <a:spLocks noChangeArrowheads="1"/>
            </p:cNvSpPr>
            <p:nvPr/>
          </p:nvSpPr>
          <p:spPr bwMode="gray">
            <a:xfrm>
              <a:off x="1013" y="1046"/>
              <a:ext cx="3493" cy="334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chemeClr val="hlink"/>
                </a:gs>
                <a:gs pos="100000">
                  <a:schemeClr val="hlink">
                    <a:gamma/>
                    <a:tint val="72549"/>
                    <a:invGamma/>
                    <a:alpha val="0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 anchorCtr="0"/>
            <a:lstStyle/>
            <a:p>
              <a:endParaRPr lang="ko-KR" altLang="en-US" sz="2400">
                <a:solidFill>
                  <a:schemeClr val="tx2">
                    <a:lumMod val="75000"/>
                  </a:schemeClr>
                </a:solidFill>
                <a:latin typeface="양재참숯체B" panose="02020603020101020101" pitchFamily="18" charset="-127"/>
                <a:ea typeface="양재참숯체B" panose="02020603020101020101" pitchFamily="18" charset="-127"/>
              </a:endParaRPr>
            </a:p>
          </p:txBody>
        </p:sp>
        <p:grpSp>
          <p:nvGrpSpPr>
            <p:cNvPr id="75" name="Group 8"/>
            <p:cNvGrpSpPr>
              <a:grpSpLocks/>
            </p:cNvGrpSpPr>
            <p:nvPr/>
          </p:nvGrpSpPr>
          <p:grpSpPr bwMode="auto">
            <a:xfrm>
              <a:off x="830" y="1069"/>
              <a:ext cx="316" cy="316"/>
              <a:chOff x="980" y="1412"/>
              <a:chExt cx="316" cy="316"/>
            </a:xfrm>
          </p:grpSpPr>
          <p:sp>
            <p:nvSpPr>
              <p:cNvPr id="78" name="Oval 9"/>
              <p:cNvSpPr>
                <a:spLocks noChangeArrowheads="1"/>
              </p:cNvSpPr>
              <p:nvPr/>
            </p:nvSpPr>
            <p:spPr bwMode="gray">
              <a:xfrm>
                <a:off x="980" y="1412"/>
                <a:ext cx="316" cy="316"/>
              </a:xfrm>
              <a:prstGeom prst="ellipse">
                <a:avLst/>
              </a:prstGeom>
              <a:solidFill>
                <a:schemeClr val="hlink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 anchorCtr="0"/>
              <a:lstStyle/>
              <a:p>
                <a:endParaRPr lang="ko-KR" altLang="en-US" sz="240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endParaRPr>
              </a:p>
            </p:txBody>
          </p:sp>
          <p:sp>
            <p:nvSpPr>
              <p:cNvPr id="79" name="Oval 10"/>
              <p:cNvSpPr>
                <a:spLocks noChangeArrowheads="1"/>
              </p:cNvSpPr>
              <p:nvPr/>
            </p:nvSpPr>
            <p:spPr bwMode="gray">
              <a:xfrm>
                <a:off x="1028" y="1461"/>
                <a:ext cx="220" cy="220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 anchorCtr="0"/>
              <a:lstStyle/>
              <a:p>
                <a:endParaRPr lang="ko-KR" altLang="en-US" sz="240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endParaRPr>
              </a:p>
            </p:txBody>
          </p:sp>
        </p:grpSp>
        <p:sp>
          <p:nvSpPr>
            <p:cNvPr id="76" name="Text Box 11"/>
            <p:cNvSpPr txBox="1">
              <a:spLocks noChangeArrowheads="1"/>
            </p:cNvSpPr>
            <p:nvPr/>
          </p:nvSpPr>
          <p:spPr bwMode="gray">
            <a:xfrm>
              <a:off x="857" y="1086"/>
              <a:ext cx="255" cy="32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 anchorCtr="0">
              <a:spAutoFit/>
            </a:bodyPr>
            <a:lstStyle/>
            <a:p>
              <a:pPr algn="ctr" eaLnBrk="0" hangingPunct="0"/>
              <a:r>
                <a:rPr lang="en-US" altLang="ko-KR" sz="2400" b="1" dirty="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rPr>
                <a:t>1</a:t>
              </a:r>
            </a:p>
          </p:txBody>
        </p:sp>
        <p:sp>
          <p:nvSpPr>
            <p:cNvPr id="77" name="Text Box 12"/>
            <p:cNvSpPr txBox="1">
              <a:spLocks noChangeArrowheads="1"/>
            </p:cNvSpPr>
            <p:nvPr/>
          </p:nvSpPr>
          <p:spPr bwMode="gray">
            <a:xfrm>
              <a:off x="1191" y="1046"/>
              <a:ext cx="1091" cy="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 anchorCtr="0">
              <a:spAutoFit/>
            </a:bodyPr>
            <a:lstStyle/>
            <a:p>
              <a:pPr eaLnBrk="0" hangingPunct="0"/>
              <a:r>
                <a:rPr lang="ko-KR" altLang="en-US" sz="2400" b="1" dirty="0" smtClean="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rPr>
                <a:t>추진배경</a:t>
              </a:r>
              <a:endParaRPr lang="en-US" altLang="ko-KR" sz="2400" b="1" dirty="0">
                <a:solidFill>
                  <a:schemeClr val="tx2">
                    <a:lumMod val="75000"/>
                  </a:schemeClr>
                </a:solidFill>
                <a:latin typeface="양재참숯체B" panose="02020603020101020101" pitchFamily="18" charset="-127"/>
                <a:ea typeface="양재참숯체B" panose="02020603020101020101" pitchFamily="18" charset="-127"/>
              </a:endParaRPr>
            </a:p>
          </p:txBody>
        </p:sp>
      </p:grpSp>
      <p:grpSp>
        <p:nvGrpSpPr>
          <p:cNvPr id="25" name="Group 6"/>
          <p:cNvGrpSpPr>
            <a:grpSpLocks/>
          </p:cNvGrpSpPr>
          <p:nvPr/>
        </p:nvGrpSpPr>
        <p:grpSpPr bwMode="auto">
          <a:xfrm>
            <a:off x="3417059" y="1698238"/>
            <a:ext cx="5074551" cy="518467"/>
            <a:chOff x="830" y="1046"/>
            <a:chExt cx="3676" cy="363"/>
          </a:xfrm>
        </p:grpSpPr>
        <p:sp>
          <p:nvSpPr>
            <p:cNvPr id="26" name="AutoShape 7"/>
            <p:cNvSpPr>
              <a:spLocks noChangeArrowheads="1"/>
            </p:cNvSpPr>
            <p:nvPr/>
          </p:nvSpPr>
          <p:spPr bwMode="gray">
            <a:xfrm>
              <a:off x="1013" y="1046"/>
              <a:ext cx="3493" cy="334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chemeClr val="hlink"/>
                </a:gs>
                <a:gs pos="100000">
                  <a:schemeClr val="hlink">
                    <a:gamma/>
                    <a:tint val="72549"/>
                    <a:invGamma/>
                    <a:alpha val="0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 anchorCtr="0"/>
            <a:lstStyle/>
            <a:p>
              <a:endParaRPr lang="ko-KR" altLang="en-US" sz="2400">
                <a:solidFill>
                  <a:schemeClr val="tx2">
                    <a:lumMod val="75000"/>
                  </a:schemeClr>
                </a:solidFill>
                <a:latin typeface="양재참숯체B" panose="02020603020101020101" pitchFamily="18" charset="-127"/>
                <a:ea typeface="양재참숯체B" panose="02020603020101020101" pitchFamily="18" charset="-127"/>
              </a:endParaRPr>
            </a:p>
          </p:txBody>
        </p:sp>
        <p:grpSp>
          <p:nvGrpSpPr>
            <p:cNvPr id="27" name="Group 8"/>
            <p:cNvGrpSpPr>
              <a:grpSpLocks/>
            </p:cNvGrpSpPr>
            <p:nvPr/>
          </p:nvGrpSpPr>
          <p:grpSpPr bwMode="auto">
            <a:xfrm>
              <a:off x="830" y="1069"/>
              <a:ext cx="316" cy="316"/>
              <a:chOff x="980" y="1412"/>
              <a:chExt cx="316" cy="316"/>
            </a:xfrm>
          </p:grpSpPr>
          <p:sp>
            <p:nvSpPr>
              <p:cNvPr id="30" name="Oval 9"/>
              <p:cNvSpPr>
                <a:spLocks noChangeArrowheads="1"/>
              </p:cNvSpPr>
              <p:nvPr/>
            </p:nvSpPr>
            <p:spPr bwMode="gray">
              <a:xfrm>
                <a:off x="980" y="1412"/>
                <a:ext cx="316" cy="316"/>
              </a:xfrm>
              <a:prstGeom prst="ellipse">
                <a:avLst/>
              </a:prstGeom>
              <a:solidFill>
                <a:schemeClr val="hlink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 anchorCtr="0"/>
              <a:lstStyle/>
              <a:p>
                <a:endParaRPr lang="ko-KR" altLang="en-US" sz="240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endParaRPr>
              </a:p>
            </p:txBody>
          </p:sp>
          <p:sp>
            <p:nvSpPr>
              <p:cNvPr id="31" name="Oval 10"/>
              <p:cNvSpPr>
                <a:spLocks noChangeArrowheads="1"/>
              </p:cNvSpPr>
              <p:nvPr/>
            </p:nvSpPr>
            <p:spPr bwMode="gray">
              <a:xfrm>
                <a:off x="1028" y="1461"/>
                <a:ext cx="220" cy="220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 anchorCtr="0"/>
              <a:lstStyle/>
              <a:p>
                <a:endParaRPr lang="ko-KR" altLang="en-US" sz="240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endParaRPr>
              </a:p>
            </p:txBody>
          </p:sp>
        </p:grpSp>
        <p:sp>
          <p:nvSpPr>
            <p:cNvPr id="28" name="Text Box 11"/>
            <p:cNvSpPr txBox="1">
              <a:spLocks noChangeArrowheads="1"/>
            </p:cNvSpPr>
            <p:nvPr/>
          </p:nvSpPr>
          <p:spPr bwMode="gray">
            <a:xfrm>
              <a:off x="857" y="1086"/>
              <a:ext cx="257" cy="32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 anchorCtr="0">
              <a:spAutoFit/>
            </a:bodyPr>
            <a:lstStyle/>
            <a:p>
              <a:pPr algn="ctr" eaLnBrk="0" hangingPunct="0"/>
              <a:r>
                <a:rPr lang="en-US" altLang="ko-KR" sz="2400" b="1" dirty="0" smtClean="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rPr>
                <a:t>2</a:t>
              </a:r>
              <a:endParaRPr lang="en-US" altLang="ko-KR" sz="2400" b="1" dirty="0">
                <a:solidFill>
                  <a:schemeClr val="tx2">
                    <a:lumMod val="75000"/>
                  </a:schemeClr>
                </a:solidFill>
                <a:latin typeface="양재참숯체B" panose="02020603020101020101" pitchFamily="18" charset="-127"/>
                <a:ea typeface="양재참숯체B" panose="02020603020101020101" pitchFamily="18" charset="-127"/>
              </a:endParaRPr>
            </a:p>
          </p:txBody>
        </p:sp>
        <p:sp>
          <p:nvSpPr>
            <p:cNvPr id="29" name="Text Box 12"/>
            <p:cNvSpPr txBox="1">
              <a:spLocks noChangeArrowheads="1"/>
            </p:cNvSpPr>
            <p:nvPr/>
          </p:nvSpPr>
          <p:spPr bwMode="gray">
            <a:xfrm>
              <a:off x="1146" y="1051"/>
              <a:ext cx="1091" cy="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 anchorCtr="0">
              <a:spAutoFit/>
            </a:bodyPr>
            <a:lstStyle/>
            <a:p>
              <a:pPr eaLnBrk="0" hangingPunct="0"/>
              <a:r>
                <a:rPr lang="ko-KR" altLang="en-US" sz="2400" b="1" dirty="0" smtClean="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rPr>
                <a:t>일반현황</a:t>
              </a:r>
              <a:endParaRPr lang="en-US" altLang="ko-KR" sz="2400" b="1" dirty="0">
                <a:solidFill>
                  <a:schemeClr val="tx2">
                    <a:lumMod val="75000"/>
                  </a:schemeClr>
                </a:solidFill>
                <a:latin typeface="양재참숯체B" panose="02020603020101020101" pitchFamily="18" charset="-127"/>
                <a:ea typeface="양재참숯체B" panose="02020603020101020101" pitchFamily="18" charset="-127"/>
              </a:endParaRPr>
            </a:p>
          </p:txBody>
        </p:sp>
      </p:grpSp>
      <p:grpSp>
        <p:nvGrpSpPr>
          <p:cNvPr id="32" name="Group 6"/>
          <p:cNvGrpSpPr>
            <a:grpSpLocks/>
          </p:cNvGrpSpPr>
          <p:nvPr/>
        </p:nvGrpSpPr>
        <p:grpSpPr bwMode="auto">
          <a:xfrm>
            <a:off x="3847233" y="2422212"/>
            <a:ext cx="5074551" cy="518467"/>
            <a:chOff x="830" y="1046"/>
            <a:chExt cx="3676" cy="363"/>
          </a:xfrm>
        </p:grpSpPr>
        <p:sp>
          <p:nvSpPr>
            <p:cNvPr id="33" name="AutoShape 7"/>
            <p:cNvSpPr>
              <a:spLocks noChangeArrowheads="1"/>
            </p:cNvSpPr>
            <p:nvPr/>
          </p:nvSpPr>
          <p:spPr bwMode="gray">
            <a:xfrm>
              <a:off x="1013" y="1046"/>
              <a:ext cx="3493" cy="334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chemeClr val="hlink"/>
                </a:gs>
                <a:gs pos="100000">
                  <a:schemeClr val="hlink">
                    <a:gamma/>
                    <a:tint val="72549"/>
                    <a:invGamma/>
                    <a:alpha val="0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 anchorCtr="0"/>
            <a:lstStyle/>
            <a:p>
              <a:endParaRPr lang="ko-KR" altLang="en-US" sz="2400">
                <a:solidFill>
                  <a:schemeClr val="tx2">
                    <a:lumMod val="75000"/>
                  </a:schemeClr>
                </a:solidFill>
                <a:latin typeface="양재참숯체B" panose="02020603020101020101" pitchFamily="18" charset="-127"/>
                <a:ea typeface="양재참숯체B" panose="02020603020101020101" pitchFamily="18" charset="-127"/>
              </a:endParaRPr>
            </a:p>
          </p:txBody>
        </p:sp>
        <p:grpSp>
          <p:nvGrpSpPr>
            <p:cNvPr id="34" name="Group 8"/>
            <p:cNvGrpSpPr>
              <a:grpSpLocks/>
            </p:cNvGrpSpPr>
            <p:nvPr/>
          </p:nvGrpSpPr>
          <p:grpSpPr bwMode="auto">
            <a:xfrm>
              <a:off x="830" y="1069"/>
              <a:ext cx="316" cy="316"/>
              <a:chOff x="980" y="1412"/>
              <a:chExt cx="316" cy="316"/>
            </a:xfrm>
          </p:grpSpPr>
          <p:sp>
            <p:nvSpPr>
              <p:cNvPr id="37" name="Oval 9"/>
              <p:cNvSpPr>
                <a:spLocks noChangeArrowheads="1"/>
              </p:cNvSpPr>
              <p:nvPr/>
            </p:nvSpPr>
            <p:spPr bwMode="gray">
              <a:xfrm>
                <a:off x="980" y="1412"/>
                <a:ext cx="316" cy="316"/>
              </a:xfrm>
              <a:prstGeom prst="ellipse">
                <a:avLst/>
              </a:prstGeom>
              <a:solidFill>
                <a:schemeClr val="hlink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 anchorCtr="0"/>
              <a:lstStyle/>
              <a:p>
                <a:endParaRPr lang="ko-KR" altLang="en-US" sz="240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endParaRPr>
              </a:p>
            </p:txBody>
          </p:sp>
          <p:sp>
            <p:nvSpPr>
              <p:cNvPr id="38" name="Oval 10"/>
              <p:cNvSpPr>
                <a:spLocks noChangeArrowheads="1"/>
              </p:cNvSpPr>
              <p:nvPr/>
            </p:nvSpPr>
            <p:spPr bwMode="gray">
              <a:xfrm>
                <a:off x="1028" y="1461"/>
                <a:ext cx="220" cy="220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 anchorCtr="0"/>
              <a:lstStyle/>
              <a:p>
                <a:endParaRPr lang="ko-KR" altLang="en-US" sz="240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endParaRPr>
              </a:p>
            </p:txBody>
          </p:sp>
        </p:grpSp>
        <p:sp>
          <p:nvSpPr>
            <p:cNvPr id="35" name="Text Box 11"/>
            <p:cNvSpPr txBox="1">
              <a:spLocks noChangeArrowheads="1"/>
            </p:cNvSpPr>
            <p:nvPr/>
          </p:nvSpPr>
          <p:spPr bwMode="gray">
            <a:xfrm>
              <a:off x="857" y="1086"/>
              <a:ext cx="257" cy="32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 anchorCtr="0">
              <a:spAutoFit/>
            </a:bodyPr>
            <a:lstStyle/>
            <a:p>
              <a:pPr algn="ctr" eaLnBrk="0" hangingPunct="0"/>
              <a:r>
                <a:rPr lang="en-US" altLang="ko-KR" sz="2400" b="1" dirty="0" smtClean="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rPr>
                <a:t>3</a:t>
              </a:r>
              <a:endParaRPr lang="en-US" altLang="ko-KR" sz="2400" b="1" dirty="0">
                <a:solidFill>
                  <a:schemeClr val="tx2">
                    <a:lumMod val="75000"/>
                  </a:schemeClr>
                </a:solidFill>
                <a:latin typeface="양재참숯체B" panose="02020603020101020101" pitchFamily="18" charset="-127"/>
                <a:ea typeface="양재참숯체B" panose="02020603020101020101" pitchFamily="18" charset="-127"/>
              </a:endParaRPr>
            </a:p>
          </p:txBody>
        </p:sp>
        <p:sp>
          <p:nvSpPr>
            <p:cNvPr id="36" name="Text Box 12"/>
            <p:cNvSpPr txBox="1">
              <a:spLocks noChangeArrowheads="1"/>
            </p:cNvSpPr>
            <p:nvPr/>
          </p:nvSpPr>
          <p:spPr bwMode="gray">
            <a:xfrm>
              <a:off x="1146" y="1058"/>
              <a:ext cx="2816" cy="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 anchorCtr="0">
              <a:spAutoFit/>
            </a:bodyPr>
            <a:lstStyle/>
            <a:p>
              <a:pPr eaLnBrk="0" hangingPunct="0"/>
              <a:r>
                <a:rPr lang="ko-KR" altLang="en-US" sz="2400" b="1" dirty="0" smtClean="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rPr>
                <a:t>비산먼지 발생사업장 관리</a:t>
              </a:r>
              <a:endParaRPr lang="en-US" altLang="ko-KR" sz="2400" b="1" dirty="0">
                <a:solidFill>
                  <a:schemeClr val="tx2">
                    <a:lumMod val="75000"/>
                  </a:schemeClr>
                </a:solidFill>
                <a:latin typeface="양재참숯체B" panose="02020603020101020101" pitchFamily="18" charset="-127"/>
                <a:ea typeface="양재참숯체B" panose="02020603020101020101" pitchFamily="18" charset="-127"/>
              </a:endParaRPr>
            </a:p>
          </p:txBody>
        </p:sp>
      </p:grpSp>
      <p:grpSp>
        <p:nvGrpSpPr>
          <p:cNvPr id="46" name="Group 6"/>
          <p:cNvGrpSpPr>
            <a:grpSpLocks/>
          </p:cNvGrpSpPr>
          <p:nvPr/>
        </p:nvGrpSpPr>
        <p:grpSpPr bwMode="auto">
          <a:xfrm>
            <a:off x="4054085" y="4033594"/>
            <a:ext cx="5074551" cy="518467"/>
            <a:chOff x="830" y="1046"/>
            <a:chExt cx="3676" cy="363"/>
          </a:xfrm>
        </p:grpSpPr>
        <p:sp>
          <p:nvSpPr>
            <p:cNvPr id="47" name="AutoShape 7"/>
            <p:cNvSpPr>
              <a:spLocks noChangeArrowheads="1"/>
            </p:cNvSpPr>
            <p:nvPr/>
          </p:nvSpPr>
          <p:spPr bwMode="gray">
            <a:xfrm>
              <a:off x="1013" y="1046"/>
              <a:ext cx="3493" cy="334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chemeClr val="hlink"/>
                </a:gs>
                <a:gs pos="100000">
                  <a:schemeClr val="hlink">
                    <a:gamma/>
                    <a:tint val="72549"/>
                    <a:invGamma/>
                    <a:alpha val="0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 anchorCtr="0"/>
            <a:lstStyle/>
            <a:p>
              <a:endParaRPr lang="ko-KR" altLang="en-US" sz="2400">
                <a:solidFill>
                  <a:schemeClr val="tx2">
                    <a:lumMod val="75000"/>
                  </a:schemeClr>
                </a:solidFill>
                <a:latin typeface="양재참숯체B" panose="02020603020101020101" pitchFamily="18" charset="-127"/>
                <a:ea typeface="양재참숯체B" panose="02020603020101020101" pitchFamily="18" charset="-127"/>
              </a:endParaRPr>
            </a:p>
          </p:txBody>
        </p:sp>
        <p:grpSp>
          <p:nvGrpSpPr>
            <p:cNvPr id="48" name="Group 8"/>
            <p:cNvGrpSpPr>
              <a:grpSpLocks/>
            </p:cNvGrpSpPr>
            <p:nvPr/>
          </p:nvGrpSpPr>
          <p:grpSpPr bwMode="auto">
            <a:xfrm>
              <a:off x="830" y="1069"/>
              <a:ext cx="316" cy="316"/>
              <a:chOff x="980" y="1412"/>
              <a:chExt cx="316" cy="316"/>
            </a:xfrm>
          </p:grpSpPr>
          <p:sp>
            <p:nvSpPr>
              <p:cNvPr id="51" name="Oval 9"/>
              <p:cNvSpPr>
                <a:spLocks noChangeArrowheads="1"/>
              </p:cNvSpPr>
              <p:nvPr/>
            </p:nvSpPr>
            <p:spPr bwMode="gray">
              <a:xfrm>
                <a:off x="980" y="1412"/>
                <a:ext cx="316" cy="316"/>
              </a:xfrm>
              <a:prstGeom prst="ellipse">
                <a:avLst/>
              </a:prstGeom>
              <a:solidFill>
                <a:schemeClr val="hlink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 anchorCtr="0"/>
              <a:lstStyle/>
              <a:p>
                <a:endParaRPr lang="ko-KR" altLang="en-US" sz="240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endParaRPr>
              </a:p>
            </p:txBody>
          </p:sp>
          <p:sp>
            <p:nvSpPr>
              <p:cNvPr id="52" name="Oval 10"/>
              <p:cNvSpPr>
                <a:spLocks noChangeArrowheads="1"/>
              </p:cNvSpPr>
              <p:nvPr/>
            </p:nvSpPr>
            <p:spPr bwMode="gray">
              <a:xfrm>
                <a:off x="1028" y="1461"/>
                <a:ext cx="220" cy="220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 anchorCtr="0"/>
              <a:lstStyle/>
              <a:p>
                <a:endParaRPr lang="ko-KR" altLang="en-US" sz="240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endParaRPr>
              </a:p>
            </p:txBody>
          </p:sp>
        </p:grpSp>
        <p:sp>
          <p:nvSpPr>
            <p:cNvPr id="49" name="Text Box 11"/>
            <p:cNvSpPr txBox="1">
              <a:spLocks noChangeArrowheads="1"/>
            </p:cNvSpPr>
            <p:nvPr/>
          </p:nvSpPr>
          <p:spPr bwMode="gray">
            <a:xfrm>
              <a:off x="857" y="1086"/>
              <a:ext cx="257" cy="32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 anchorCtr="0">
              <a:spAutoFit/>
            </a:bodyPr>
            <a:lstStyle/>
            <a:p>
              <a:pPr algn="ctr" eaLnBrk="0" hangingPunct="0"/>
              <a:r>
                <a:rPr lang="en-US" altLang="ko-KR" sz="2400" b="1" dirty="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rPr>
                <a:t>5</a:t>
              </a:r>
            </a:p>
          </p:txBody>
        </p:sp>
        <p:sp>
          <p:nvSpPr>
            <p:cNvPr id="50" name="Text Box 12"/>
            <p:cNvSpPr txBox="1">
              <a:spLocks noChangeArrowheads="1"/>
            </p:cNvSpPr>
            <p:nvPr/>
          </p:nvSpPr>
          <p:spPr bwMode="gray">
            <a:xfrm>
              <a:off x="1042" y="1051"/>
              <a:ext cx="2174" cy="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 anchorCtr="0">
              <a:spAutoFit/>
            </a:bodyPr>
            <a:lstStyle/>
            <a:p>
              <a:pPr eaLnBrk="0" hangingPunct="0"/>
              <a:r>
                <a:rPr lang="ko-KR" altLang="en-US" sz="2400" b="1" dirty="0" smtClean="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rPr>
                <a:t>석면안전관리제도</a:t>
              </a:r>
              <a:endParaRPr lang="en-US" altLang="ko-KR" sz="2400" b="1" dirty="0">
                <a:solidFill>
                  <a:schemeClr val="tx2">
                    <a:lumMod val="75000"/>
                  </a:schemeClr>
                </a:solidFill>
                <a:latin typeface="양재참숯체B" panose="02020603020101020101" pitchFamily="18" charset="-127"/>
                <a:ea typeface="양재참숯체B" panose="02020603020101020101" pitchFamily="18" charset="-127"/>
              </a:endParaRPr>
            </a:p>
          </p:txBody>
        </p:sp>
      </p:grpSp>
      <p:grpSp>
        <p:nvGrpSpPr>
          <p:cNvPr id="53" name="Group 6"/>
          <p:cNvGrpSpPr>
            <a:grpSpLocks/>
          </p:cNvGrpSpPr>
          <p:nvPr/>
        </p:nvGrpSpPr>
        <p:grpSpPr bwMode="auto">
          <a:xfrm>
            <a:off x="3620892" y="4779760"/>
            <a:ext cx="5074551" cy="518467"/>
            <a:chOff x="830" y="1046"/>
            <a:chExt cx="3676" cy="363"/>
          </a:xfrm>
        </p:grpSpPr>
        <p:sp>
          <p:nvSpPr>
            <p:cNvPr id="54" name="AutoShape 7"/>
            <p:cNvSpPr>
              <a:spLocks noChangeArrowheads="1"/>
            </p:cNvSpPr>
            <p:nvPr/>
          </p:nvSpPr>
          <p:spPr bwMode="gray">
            <a:xfrm>
              <a:off x="1013" y="1046"/>
              <a:ext cx="3493" cy="334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chemeClr val="hlink"/>
                </a:gs>
                <a:gs pos="100000">
                  <a:schemeClr val="hlink">
                    <a:gamma/>
                    <a:tint val="72549"/>
                    <a:invGamma/>
                    <a:alpha val="0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 anchorCtr="0"/>
            <a:lstStyle/>
            <a:p>
              <a:endParaRPr lang="ko-KR" altLang="en-US" sz="2400">
                <a:solidFill>
                  <a:schemeClr val="tx2">
                    <a:lumMod val="75000"/>
                  </a:schemeClr>
                </a:solidFill>
                <a:latin typeface="양재참숯체B" panose="02020603020101020101" pitchFamily="18" charset="-127"/>
                <a:ea typeface="양재참숯체B" panose="02020603020101020101" pitchFamily="18" charset="-127"/>
              </a:endParaRPr>
            </a:p>
          </p:txBody>
        </p:sp>
        <p:grpSp>
          <p:nvGrpSpPr>
            <p:cNvPr id="55" name="Group 8"/>
            <p:cNvGrpSpPr>
              <a:grpSpLocks/>
            </p:cNvGrpSpPr>
            <p:nvPr/>
          </p:nvGrpSpPr>
          <p:grpSpPr bwMode="auto">
            <a:xfrm>
              <a:off x="830" y="1069"/>
              <a:ext cx="316" cy="316"/>
              <a:chOff x="980" y="1412"/>
              <a:chExt cx="316" cy="316"/>
            </a:xfrm>
          </p:grpSpPr>
          <p:sp>
            <p:nvSpPr>
              <p:cNvPr id="58" name="Oval 9"/>
              <p:cNvSpPr>
                <a:spLocks noChangeArrowheads="1"/>
              </p:cNvSpPr>
              <p:nvPr/>
            </p:nvSpPr>
            <p:spPr bwMode="gray">
              <a:xfrm>
                <a:off x="980" y="1412"/>
                <a:ext cx="316" cy="316"/>
              </a:xfrm>
              <a:prstGeom prst="ellipse">
                <a:avLst/>
              </a:prstGeom>
              <a:solidFill>
                <a:schemeClr val="hlink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 anchorCtr="0"/>
              <a:lstStyle/>
              <a:p>
                <a:endParaRPr lang="ko-KR" altLang="en-US" sz="240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endParaRPr>
              </a:p>
            </p:txBody>
          </p:sp>
          <p:sp>
            <p:nvSpPr>
              <p:cNvPr id="80" name="Oval 10"/>
              <p:cNvSpPr>
                <a:spLocks noChangeArrowheads="1"/>
              </p:cNvSpPr>
              <p:nvPr/>
            </p:nvSpPr>
            <p:spPr bwMode="gray">
              <a:xfrm>
                <a:off x="1028" y="1461"/>
                <a:ext cx="220" cy="220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 anchorCtr="0"/>
              <a:lstStyle/>
              <a:p>
                <a:endParaRPr lang="ko-KR" altLang="en-US" sz="240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endParaRPr>
              </a:p>
            </p:txBody>
          </p:sp>
        </p:grpSp>
        <p:sp>
          <p:nvSpPr>
            <p:cNvPr id="56" name="Text Box 11"/>
            <p:cNvSpPr txBox="1">
              <a:spLocks noChangeArrowheads="1"/>
            </p:cNvSpPr>
            <p:nvPr/>
          </p:nvSpPr>
          <p:spPr bwMode="gray">
            <a:xfrm>
              <a:off x="859" y="1086"/>
              <a:ext cx="255" cy="32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 anchorCtr="0">
              <a:spAutoFit/>
            </a:bodyPr>
            <a:lstStyle/>
            <a:p>
              <a:pPr algn="ctr" eaLnBrk="0" hangingPunct="0"/>
              <a:r>
                <a:rPr lang="en-US" altLang="ko-KR" sz="2400" b="1" dirty="0" smtClean="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rPr>
                <a:t>6</a:t>
              </a:r>
              <a:endParaRPr lang="en-US" altLang="ko-KR" sz="2400" b="1" dirty="0">
                <a:solidFill>
                  <a:schemeClr val="tx2">
                    <a:lumMod val="75000"/>
                  </a:schemeClr>
                </a:solidFill>
                <a:latin typeface="양재참숯체B" panose="02020603020101020101" pitchFamily="18" charset="-127"/>
                <a:ea typeface="양재참숯체B" panose="02020603020101020101" pitchFamily="18" charset="-127"/>
              </a:endParaRPr>
            </a:p>
          </p:txBody>
        </p:sp>
        <p:sp>
          <p:nvSpPr>
            <p:cNvPr id="57" name="Text Box 12"/>
            <p:cNvSpPr txBox="1">
              <a:spLocks noChangeArrowheads="1"/>
            </p:cNvSpPr>
            <p:nvPr/>
          </p:nvSpPr>
          <p:spPr bwMode="gray">
            <a:xfrm>
              <a:off x="1043" y="1051"/>
              <a:ext cx="2520" cy="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 anchorCtr="0">
              <a:spAutoFit/>
            </a:bodyPr>
            <a:lstStyle/>
            <a:p>
              <a:pPr eaLnBrk="0" hangingPunct="0"/>
              <a:r>
                <a:rPr lang="ko-KR" altLang="en-US" sz="2400" b="1" dirty="0" smtClean="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rPr>
                <a:t>우리 구 주요 추진사업</a:t>
              </a:r>
              <a:endParaRPr lang="en-US" altLang="ko-KR" sz="2400" b="1" dirty="0">
                <a:solidFill>
                  <a:schemeClr val="tx2">
                    <a:lumMod val="75000"/>
                  </a:schemeClr>
                </a:solidFill>
                <a:latin typeface="양재참숯체B" panose="02020603020101020101" pitchFamily="18" charset="-127"/>
                <a:ea typeface="양재참숯체B" panose="02020603020101020101" pitchFamily="18" charset="-127"/>
              </a:endParaRPr>
            </a:p>
          </p:txBody>
        </p:sp>
      </p:grpSp>
      <p:grpSp>
        <p:nvGrpSpPr>
          <p:cNvPr id="81" name="Group 6"/>
          <p:cNvGrpSpPr>
            <a:grpSpLocks/>
          </p:cNvGrpSpPr>
          <p:nvPr/>
        </p:nvGrpSpPr>
        <p:grpSpPr bwMode="auto">
          <a:xfrm>
            <a:off x="3164438" y="5616671"/>
            <a:ext cx="5329608" cy="518467"/>
            <a:chOff x="830" y="1046"/>
            <a:chExt cx="3676" cy="363"/>
          </a:xfrm>
        </p:grpSpPr>
        <p:sp>
          <p:nvSpPr>
            <p:cNvPr id="82" name="AutoShape 7"/>
            <p:cNvSpPr>
              <a:spLocks noChangeArrowheads="1"/>
            </p:cNvSpPr>
            <p:nvPr/>
          </p:nvSpPr>
          <p:spPr bwMode="gray">
            <a:xfrm>
              <a:off x="1013" y="1046"/>
              <a:ext cx="3493" cy="334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chemeClr val="hlink"/>
                </a:gs>
                <a:gs pos="100000">
                  <a:schemeClr val="hlink">
                    <a:gamma/>
                    <a:tint val="72549"/>
                    <a:invGamma/>
                    <a:alpha val="0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 anchorCtr="0"/>
            <a:lstStyle/>
            <a:p>
              <a:endParaRPr lang="ko-KR" altLang="en-US" sz="2400">
                <a:solidFill>
                  <a:schemeClr val="tx2">
                    <a:lumMod val="75000"/>
                  </a:schemeClr>
                </a:solidFill>
                <a:latin typeface="양재참숯체B" panose="02020603020101020101" pitchFamily="18" charset="-127"/>
                <a:ea typeface="양재참숯체B" panose="02020603020101020101" pitchFamily="18" charset="-127"/>
              </a:endParaRPr>
            </a:p>
          </p:txBody>
        </p:sp>
        <p:grpSp>
          <p:nvGrpSpPr>
            <p:cNvPr id="83" name="Group 8"/>
            <p:cNvGrpSpPr>
              <a:grpSpLocks/>
            </p:cNvGrpSpPr>
            <p:nvPr/>
          </p:nvGrpSpPr>
          <p:grpSpPr bwMode="auto">
            <a:xfrm>
              <a:off x="830" y="1069"/>
              <a:ext cx="316" cy="316"/>
              <a:chOff x="980" y="1412"/>
              <a:chExt cx="316" cy="316"/>
            </a:xfrm>
          </p:grpSpPr>
          <p:sp>
            <p:nvSpPr>
              <p:cNvPr id="86" name="Oval 9"/>
              <p:cNvSpPr>
                <a:spLocks noChangeArrowheads="1"/>
              </p:cNvSpPr>
              <p:nvPr/>
            </p:nvSpPr>
            <p:spPr bwMode="gray">
              <a:xfrm>
                <a:off x="980" y="1412"/>
                <a:ext cx="316" cy="316"/>
              </a:xfrm>
              <a:prstGeom prst="ellipse">
                <a:avLst/>
              </a:prstGeom>
              <a:solidFill>
                <a:schemeClr val="hlink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 anchorCtr="0"/>
              <a:lstStyle/>
              <a:p>
                <a:endParaRPr lang="ko-KR" altLang="en-US" sz="240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endParaRPr>
              </a:p>
            </p:txBody>
          </p:sp>
          <p:sp>
            <p:nvSpPr>
              <p:cNvPr id="87" name="Oval 10"/>
              <p:cNvSpPr>
                <a:spLocks noChangeArrowheads="1"/>
              </p:cNvSpPr>
              <p:nvPr/>
            </p:nvSpPr>
            <p:spPr bwMode="gray">
              <a:xfrm>
                <a:off x="1028" y="1461"/>
                <a:ext cx="220" cy="220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 anchorCtr="0"/>
              <a:lstStyle/>
              <a:p>
                <a:endParaRPr lang="ko-KR" altLang="en-US" sz="240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endParaRPr>
              </a:p>
            </p:txBody>
          </p:sp>
        </p:grpSp>
        <p:sp>
          <p:nvSpPr>
            <p:cNvPr id="84" name="Text Box 11"/>
            <p:cNvSpPr txBox="1">
              <a:spLocks noChangeArrowheads="1"/>
            </p:cNvSpPr>
            <p:nvPr/>
          </p:nvSpPr>
          <p:spPr bwMode="gray">
            <a:xfrm>
              <a:off x="858" y="1086"/>
              <a:ext cx="255" cy="32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 anchorCtr="0">
              <a:spAutoFit/>
            </a:bodyPr>
            <a:lstStyle/>
            <a:p>
              <a:pPr algn="ctr" eaLnBrk="0" hangingPunct="0"/>
              <a:r>
                <a:rPr lang="en-US" altLang="ko-KR" sz="2400" b="1" dirty="0" smtClean="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rPr>
                <a:t>7</a:t>
              </a:r>
              <a:endParaRPr lang="en-US" altLang="ko-KR" sz="2400" b="1" dirty="0">
                <a:solidFill>
                  <a:schemeClr val="tx2">
                    <a:lumMod val="75000"/>
                  </a:schemeClr>
                </a:solidFill>
                <a:latin typeface="양재참숯체B" panose="02020603020101020101" pitchFamily="18" charset="-127"/>
                <a:ea typeface="양재참숯체B" panose="02020603020101020101" pitchFamily="18" charset="-127"/>
              </a:endParaRPr>
            </a:p>
          </p:txBody>
        </p:sp>
        <p:sp>
          <p:nvSpPr>
            <p:cNvPr id="85" name="Text Box 12"/>
            <p:cNvSpPr txBox="1">
              <a:spLocks noChangeArrowheads="1"/>
            </p:cNvSpPr>
            <p:nvPr/>
          </p:nvSpPr>
          <p:spPr bwMode="gray">
            <a:xfrm>
              <a:off x="1174" y="1046"/>
              <a:ext cx="1091" cy="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 anchorCtr="0">
              <a:spAutoFit/>
            </a:bodyPr>
            <a:lstStyle/>
            <a:p>
              <a:pPr eaLnBrk="0" hangingPunct="0"/>
              <a:r>
                <a:rPr lang="ko-KR" altLang="en-US" sz="2400" b="1" dirty="0" smtClean="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rPr>
                <a:t>행정사항</a:t>
              </a:r>
              <a:endParaRPr lang="en-US" altLang="ko-KR" sz="2400" b="1" dirty="0">
                <a:solidFill>
                  <a:schemeClr val="tx2">
                    <a:lumMod val="75000"/>
                  </a:schemeClr>
                </a:solidFill>
                <a:latin typeface="양재참숯체B" panose="02020603020101020101" pitchFamily="18" charset="-127"/>
                <a:ea typeface="양재참숯체B" panose="02020603020101020101" pitchFamily="18" charset="-127"/>
              </a:endParaRPr>
            </a:p>
          </p:txBody>
        </p:sp>
      </p:grpSp>
      <p:grpSp>
        <p:nvGrpSpPr>
          <p:cNvPr id="95" name="Group 6"/>
          <p:cNvGrpSpPr>
            <a:grpSpLocks/>
          </p:cNvGrpSpPr>
          <p:nvPr/>
        </p:nvGrpSpPr>
        <p:grpSpPr bwMode="auto">
          <a:xfrm>
            <a:off x="4339671" y="3204607"/>
            <a:ext cx="5074551" cy="518467"/>
            <a:chOff x="830" y="1046"/>
            <a:chExt cx="3676" cy="363"/>
          </a:xfrm>
        </p:grpSpPr>
        <p:sp>
          <p:nvSpPr>
            <p:cNvPr id="96" name="AutoShape 7"/>
            <p:cNvSpPr>
              <a:spLocks noChangeArrowheads="1"/>
            </p:cNvSpPr>
            <p:nvPr/>
          </p:nvSpPr>
          <p:spPr bwMode="gray">
            <a:xfrm>
              <a:off x="1013" y="1046"/>
              <a:ext cx="3493" cy="334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chemeClr val="hlink"/>
                </a:gs>
                <a:gs pos="100000">
                  <a:schemeClr val="hlink">
                    <a:gamma/>
                    <a:tint val="72549"/>
                    <a:invGamma/>
                    <a:alpha val="0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 anchorCtr="0"/>
            <a:lstStyle/>
            <a:p>
              <a:endParaRPr lang="ko-KR" altLang="en-US" sz="2400">
                <a:solidFill>
                  <a:schemeClr val="tx2">
                    <a:lumMod val="75000"/>
                  </a:schemeClr>
                </a:solidFill>
                <a:latin typeface="양재참숯체B" panose="02020603020101020101" pitchFamily="18" charset="-127"/>
                <a:ea typeface="양재참숯체B" panose="02020603020101020101" pitchFamily="18" charset="-127"/>
              </a:endParaRPr>
            </a:p>
          </p:txBody>
        </p:sp>
        <p:grpSp>
          <p:nvGrpSpPr>
            <p:cNvPr id="97" name="Group 8"/>
            <p:cNvGrpSpPr>
              <a:grpSpLocks/>
            </p:cNvGrpSpPr>
            <p:nvPr/>
          </p:nvGrpSpPr>
          <p:grpSpPr bwMode="auto">
            <a:xfrm>
              <a:off x="830" y="1069"/>
              <a:ext cx="316" cy="316"/>
              <a:chOff x="980" y="1412"/>
              <a:chExt cx="316" cy="316"/>
            </a:xfrm>
          </p:grpSpPr>
          <p:sp>
            <p:nvSpPr>
              <p:cNvPr id="100" name="Oval 9"/>
              <p:cNvSpPr>
                <a:spLocks noChangeArrowheads="1"/>
              </p:cNvSpPr>
              <p:nvPr/>
            </p:nvSpPr>
            <p:spPr bwMode="gray">
              <a:xfrm>
                <a:off x="980" y="1412"/>
                <a:ext cx="316" cy="316"/>
              </a:xfrm>
              <a:prstGeom prst="ellipse">
                <a:avLst/>
              </a:prstGeom>
              <a:solidFill>
                <a:schemeClr val="hlink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 anchorCtr="0"/>
              <a:lstStyle/>
              <a:p>
                <a:endParaRPr lang="ko-KR" altLang="en-US" sz="240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endParaRPr>
              </a:p>
            </p:txBody>
          </p:sp>
          <p:sp>
            <p:nvSpPr>
              <p:cNvPr id="101" name="Oval 10"/>
              <p:cNvSpPr>
                <a:spLocks noChangeArrowheads="1"/>
              </p:cNvSpPr>
              <p:nvPr/>
            </p:nvSpPr>
            <p:spPr bwMode="gray">
              <a:xfrm>
                <a:off x="1028" y="1461"/>
                <a:ext cx="220" cy="220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 anchorCtr="0"/>
              <a:lstStyle/>
              <a:p>
                <a:endParaRPr lang="ko-KR" altLang="en-US" sz="240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endParaRPr>
              </a:p>
            </p:txBody>
          </p:sp>
        </p:grpSp>
        <p:sp>
          <p:nvSpPr>
            <p:cNvPr id="98" name="Text Box 11"/>
            <p:cNvSpPr txBox="1">
              <a:spLocks noChangeArrowheads="1"/>
            </p:cNvSpPr>
            <p:nvPr/>
          </p:nvSpPr>
          <p:spPr bwMode="gray">
            <a:xfrm>
              <a:off x="859" y="1086"/>
              <a:ext cx="255" cy="32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 anchorCtr="0">
              <a:spAutoFit/>
            </a:bodyPr>
            <a:lstStyle/>
            <a:p>
              <a:pPr algn="ctr" eaLnBrk="0" hangingPunct="0"/>
              <a:r>
                <a:rPr lang="en-US" altLang="ko-KR" sz="2400" b="1" dirty="0" smtClean="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rPr>
                <a:t>4</a:t>
              </a:r>
              <a:endParaRPr lang="en-US" altLang="ko-KR" sz="2400" b="1" dirty="0">
                <a:solidFill>
                  <a:schemeClr val="tx2">
                    <a:lumMod val="75000"/>
                  </a:schemeClr>
                </a:solidFill>
                <a:latin typeface="양재참숯체B" panose="02020603020101020101" pitchFamily="18" charset="-127"/>
                <a:ea typeface="양재참숯체B" panose="02020603020101020101" pitchFamily="18" charset="-127"/>
              </a:endParaRPr>
            </a:p>
          </p:txBody>
        </p:sp>
        <p:sp>
          <p:nvSpPr>
            <p:cNvPr id="99" name="Text Box 12"/>
            <p:cNvSpPr txBox="1">
              <a:spLocks noChangeArrowheads="1"/>
            </p:cNvSpPr>
            <p:nvPr/>
          </p:nvSpPr>
          <p:spPr bwMode="gray">
            <a:xfrm>
              <a:off x="1146" y="1058"/>
              <a:ext cx="3222" cy="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 anchorCtr="0">
              <a:spAutoFit/>
            </a:bodyPr>
            <a:lstStyle/>
            <a:p>
              <a:pPr eaLnBrk="0" hangingPunct="0"/>
              <a:r>
                <a:rPr lang="ko-KR" altLang="en-US" sz="2400" b="1" dirty="0" smtClean="0">
                  <a:solidFill>
                    <a:schemeClr val="tx2">
                      <a:lumMod val="75000"/>
                    </a:schemeClr>
                  </a:solidFill>
                  <a:latin typeface="양재참숯체B" panose="02020603020101020101" pitchFamily="18" charset="-127"/>
                  <a:ea typeface="양재참숯체B" panose="02020603020101020101" pitchFamily="18" charset="-127"/>
                </a:rPr>
                <a:t>특정공사 사전신고 사업장 관리</a:t>
              </a:r>
              <a:endParaRPr lang="en-US" altLang="ko-KR" sz="2400" b="1" dirty="0">
                <a:solidFill>
                  <a:schemeClr val="tx2">
                    <a:lumMod val="75000"/>
                  </a:schemeClr>
                </a:solidFill>
                <a:latin typeface="양재참숯체B" panose="02020603020101020101" pitchFamily="18" charset="-127"/>
                <a:ea typeface="양재참숯체B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29193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-1"/>
            <a:ext cx="9144000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395269" name="Text Box 5"/>
          <p:cNvSpPr txBox="1">
            <a:spLocks noChangeArrowheads="1"/>
          </p:cNvSpPr>
          <p:nvPr/>
        </p:nvSpPr>
        <p:spPr bwMode="auto">
          <a:xfrm>
            <a:off x="295275" y="838200"/>
            <a:ext cx="23717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ko-KR" sz="8000" i="1" dirty="0" smtClean="0">
                <a:solidFill>
                  <a:srgbClr val="0000FF"/>
                </a:solidFill>
                <a:latin typeface="Arial Black" pitchFamily="34" charset="0"/>
                <a:ea typeface="굴림" pitchFamily="50" charset="-127"/>
              </a:rPr>
              <a:t>01</a:t>
            </a:r>
            <a:endParaRPr lang="en-US" altLang="ko-KR" sz="8000" i="1" dirty="0">
              <a:solidFill>
                <a:srgbClr val="0000FF"/>
              </a:solidFill>
              <a:latin typeface="Arial Black" pitchFamily="34" charset="0"/>
              <a:ea typeface="굴림" pitchFamily="50" charset="-127"/>
            </a:endParaRPr>
          </a:p>
        </p:txBody>
      </p:sp>
      <p:sp>
        <p:nvSpPr>
          <p:cNvPr id="395270" name="Text Box 6"/>
          <p:cNvSpPr txBox="1">
            <a:spLocks noChangeArrowheads="1"/>
          </p:cNvSpPr>
          <p:nvPr/>
        </p:nvSpPr>
        <p:spPr bwMode="auto">
          <a:xfrm>
            <a:off x="2686050" y="1209675"/>
            <a:ext cx="600233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ko-KR" altLang="en-US" sz="4000" i="1" dirty="0" smtClean="0">
                <a:latin typeface="HY견고딕" pitchFamily="18" charset="-127"/>
                <a:ea typeface="HY견고딕" pitchFamily="18" charset="-127"/>
              </a:rPr>
              <a:t>추진 배경</a:t>
            </a:r>
            <a:endParaRPr lang="ko-KR" altLang="en-US" sz="4000" i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76275" y="2898086"/>
            <a:ext cx="808672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▶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미세먼지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(PM-10, -2.5]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환경지표 달성 및 삶의 질 향상을 위한 주민생활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spcBef>
                <a:spcPct val="50000"/>
              </a:spcBef>
              <a:defRPr/>
            </a:pP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공간의 과학적이고 체계적인 현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장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관리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 algn="l">
              <a:spcBef>
                <a:spcPct val="50000"/>
              </a:spcBef>
              <a:defRPr/>
            </a:pPr>
            <a:endParaRPr lang="en-US" altLang="ko-KR" sz="8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spcBef>
                <a:spcPct val="50000"/>
              </a:spcBef>
              <a:defRPr/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▶ 행정기관의 지속적인 지도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점검에도 불구하고 현장실무자의 환경 개선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spcBef>
                <a:spcPct val="50000"/>
              </a:spcBef>
              <a:defRPr/>
            </a:pP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의지에 대한 한계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spcBef>
                <a:spcPct val="50000"/>
              </a:spcBef>
              <a:defRPr/>
            </a:pPr>
            <a:r>
              <a:rPr lang="en-US" altLang="ko-KR" sz="8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800" dirty="0" smtClean="0">
                <a:latin typeface="HY헤드라인M" pitchFamily="18" charset="-127"/>
                <a:ea typeface="HY헤드라인M" pitchFamily="18" charset="-127"/>
              </a:rPr>
              <a:t>        </a:t>
            </a:r>
          </a:p>
          <a:p>
            <a:pPr algn="l">
              <a:spcBef>
                <a:spcPct val="50000"/>
              </a:spcBef>
              <a:buFont typeface="Wingdings" pitchFamily="2" charset="2"/>
              <a:buNone/>
              <a:defRPr/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▶ 대기오염의 심각성을 인식하여 각 사업장의 자율성을 바탕으로 날림먼지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spcBef>
                <a:spcPct val="50000"/>
              </a:spcBef>
              <a:buFont typeface="Wingdings" pitchFamily="2" charset="2"/>
              <a:buNone/>
              <a:defRPr/>
            </a:pP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 발생 저감에 적극적 대처</a:t>
            </a:r>
          </a:p>
          <a:p>
            <a:pPr algn="l">
              <a:spcBef>
                <a:spcPct val="50000"/>
              </a:spcBef>
              <a:defRPr/>
            </a:pP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-1"/>
            <a:ext cx="9144000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395269" name="Text Box 5"/>
          <p:cNvSpPr txBox="1">
            <a:spLocks noChangeArrowheads="1"/>
          </p:cNvSpPr>
          <p:nvPr/>
        </p:nvSpPr>
        <p:spPr bwMode="auto">
          <a:xfrm>
            <a:off x="295275" y="838200"/>
            <a:ext cx="23717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ko-KR" sz="8000" i="1" dirty="0" smtClean="0">
                <a:solidFill>
                  <a:srgbClr val="0000FF"/>
                </a:solidFill>
                <a:latin typeface="Arial Black" pitchFamily="34" charset="0"/>
                <a:ea typeface="굴림" pitchFamily="50" charset="-127"/>
              </a:rPr>
              <a:t>02</a:t>
            </a:r>
            <a:endParaRPr lang="en-US" altLang="ko-KR" sz="8000" i="1" dirty="0">
              <a:solidFill>
                <a:srgbClr val="0000FF"/>
              </a:solidFill>
              <a:latin typeface="Arial Black" pitchFamily="34" charset="0"/>
              <a:ea typeface="굴림" pitchFamily="50" charset="-127"/>
            </a:endParaRPr>
          </a:p>
        </p:txBody>
      </p:sp>
      <p:sp>
        <p:nvSpPr>
          <p:cNvPr id="395270" name="Text Box 6"/>
          <p:cNvSpPr txBox="1">
            <a:spLocks noChangeArrowheads="1"/>
          </p:cNvSpPr>
          <p:nvPr/>
        </p:nvSpPr>
        <p:spPr bwMode="auto">
          <a:xfrm>
            <a:off x="2686050" y="1209675"/>
            <a:ext cx="600233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ko-KR" altLang="en-US" sz="4000" i="1" dirty="0" smtClean="0">
                <a:latin typeface="HY견고딕" pitchFamily="18" charset="-127"/>
                <a:ea typeface="HY견고딕" pitchFamily="18" charset="-127"/>
              </a:rPr>
              <a:t>일반 현황</a:t>
            </a:r>
            <a:endParaRPr lang="ko-KR" altLang="en-US" sz="4000" i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6" name="Picture 22" descr="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91275" y="4733925"/>
            <a:ext cx="2297113" cy="1812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1093745" y="263037"/>
            <a:ext cx="407515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인천광역시 </a:t>
            </a:r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환경목표 </a:t>
            </a:r>
          </a:p>
        </p:txBody>
      </p:sp>
      <p:graphicFrame>
        <p:nvGraphicFramePr>
          <p:cNvPr id="87" name="표 8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6879464"/>
              </p:ext>
            </p:extLst>
          </p:nvPr>
        </p:nvGraphicFramePr>
        <p:xfrm>
          <a:off x="228599" y="2009775"/>
          <a:ext cx="8658226" cy="3943351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209676"/>
                <a:gridCol w="904875"/>
                <a:gridCol w="904875"/>
                <a:gridCol w="1127760"/>
                <a:gridCol w="1127760"/>
                <a:gridCol w="1127760"/>
                <a:gridCol w="1127760"/>
                <a:gridCol w="1127760"/>
              </a:tblGrid>
              <a:tr h="7160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/>
                        <a:t>구분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/>
                        <a:t>단위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/>
                        <a:t>국가</a:t>
                      </a:r>
                      <a:endParaRPr lang="en-US" altLang="ko-KR" sz="1800" dirty="0" smtClean="0"/>
                    </a:p>
                    <a:p>
                      <a:pPr algn="ctr" latinLnBrk="1"/>
                      <a:r>
                        <a:rPr lang="ko-KR" altLang="en-US" sz="1800" dirty="0" smtClean="0"/>
                        <a:t>기준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2012</a:t>
                      </a:r>
                      <a:r>
                        <a:rPr lang="ko-KR" altLang="en-US" sz="1800" dirty="0" smtClean="0"/>
                        <a:t>년 평균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2013</a:t>
                      </a:r>
                      <a:r>
                        <a:rPr lang="ko-KR" altLang="en-US" sz="1800" dirty="0" smtClean="0"/>
                        <a:t>년 </a:t>
                      </a:r>
                      <a:endParaRPr lang="en-US" altLang="ko-KR" sz="1800" dirty="0" smtClean="0"/>
                    </a:p>
                    <a:p>
                      <a:pPr algn="ctr" latinLnBrk="1"/>
                      <a:r>
                        <a:rPr lang="ko-KR" altLang="en-US" sz="1800" dirty="0" smtClean="0"/>
                        <a:t>평균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2014</a:t>
                      </a:r>
                      <a:r>
                        <a:rPr lang="ko-KR" altLang="en-US" sz="1800" dirty="0" smtClean="0"/>
                        <a:t>년 </a:t>
                      </a:r>
                      <a:endParaRPr lang="en-US" altLang="ko-KR" sz="1800" dirty="0" smtClean="0"/>
                    </a:p>
                    <a:p>
                      <a:pPr algn="ctr" latinLnBrk="1"/>
                      <a:r>
                        <a:rPr lang="ko-KR" altLang="en-US" sz="1800" dirty="0" smtClean="0"/>
                        <a:t>평균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2015</a:t>
                      </a:r>
                      <a:r>
                        <a:rPr lang="ko-KR" altLang="en-US" sz="1800" dirty="0" smtClean="0"/>
                        <a:t>년</a:t>
                      </a:r>
                      <a:endParaRPr lang="en-US" altLang="ko-KR" sz="1800" dirty="0" smtClean="0"/>
                    </a:p>
                    <a:p>
                      <a:pPr algn="ctr" latinLnBrk="1"/>
                      <a:r>
                        <a:rPr lang="ko-KR" altLang="en-US" sz="1800" dirty="0" smtClean="0"/>
                        <a:t> 평균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2016</a:t>
                      </a:r>
                      <a:r>
                        <a:rPr lang="ko-KR" altLang="en-US" sz="1800" dirty="0" smtClean="0"/>
                        <a:t>년 </a:t>
                      </a:r>
                      <a:endParaRPr lang="en-US" altLang="ko-KR" sz="1800" dirty="0" smtClean="0"/>
                    </a:p>
                    <a:p>
                      <a:pPr algn="ctr" latinLnBrk="1"/>
                      <a:r>
                        <a:rPr lang="ko-KR" altLang="en-US" sz="1800" dirty="0" smtClean="0"/>
                        <a:t>목표</a:t>
                      </a:r>
                      <a:endParaRPr lang="ko-KR" altLang="en-US" sz="1800" dirty="0"/>
                    </a:p>
                  </a:txBody>
                  <a:tcPr anchor="ctr"/>
                </a:tc>
              </a:tr>
              <a:tr h="64545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미세먼지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en-US" altLang="ko-KR" sz="1400" dirty="0" smtClean="0"/>
                        <a:t>(PM10)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㎍</a:t>
                      </a:r>
                      <a:r>
                        <a:rPr lang="en-US" altLang="ko-KR" sz="1600" dirty="0" smtClean="0"/>
                        <a:t>/</a:t>
                      </a:r>
                      <a:r>
                        <a:rPr lang="ko-KR" altLang="en-US" sz="1600" dirty="0" smtClean="0"/>
                        <a:t>㎥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50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47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49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49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53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 smtClean="0">
                          <a:solidFill>
                            <a:schemeClr val="accent1"/>
                          </a:solidFill>
                        </a:rPr>
                        <a:t>46</a:t>
                      </a:r>
                      <a:endParaRPr lang="ko-KR" altLang="en-US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/>
                </a:tc>
              </a:tr>
              <a:tr h="64545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이산화질소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en-US" altLang="ko-KR" sz="1400" dirty="0" smtClean="0"/>
                        <a:t>(NO</a:t>
                      </a:r>
                      <a:r>
                        <a:rPr lang="en-US" altLang="ko-KR" sz="1400" baseline="-25000" dirty="0" smtClean="0"/>
                        <a:t>2</a:t>
                      </a:r>
                      <a:r>
                        <a:rPr lang="en-US" altLang="ko-KR" sz="1400" dirty="0" smtClean="0"/>
                        <a:t>)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ppb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30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27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28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28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26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 smtClean="0">
                          <a:solidFill>
                            <a:schemeClr val="accent1"/>
                          </a:solidFill>
                        </a:rPr>
                        <a:t>26</a:t>
                      </a:r>
                      <a:endParaRPr lang="ko-KR" altLang="en-US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/>
                </a:tc>
              </a:tr>
              <a:tr h="64545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아황산가스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en-US" altLang="ko-KR" sz="1400" dirty="0" smtClean="0"/>
                        <a:t>(SO</a:t>
                      </a:r>
                      <a:r>
                        <a:rPr lang="en-US" altLang="ko-KR" sz="1400" baseline="-25000" dirty="0" smtClean="0"/>
                        <a:t>2</a:t>
                      </a:r>
                      <a:r>
                        <a:rPr lang="en-US" altLang="ko-KR" sz="1400" dirty="0" smtClean="0"/>
                        <a:t>)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ppb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20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7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7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7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6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 smtClean="0">
                          <a:solidFill>
                            <a:schemeClr val="accent1"/>
                          </a:solidFill>
                        </a:rPr>
                        <a:t>6</a:t>
                      </a:r>
                      <a:endParaRPr lang="ko-KR" altLang="en-US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/>
                </a:tc>
              </a:tr>
              <a:tr h="64545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오존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en-US" altLang="ko-KR" sz="1400" dirty="0" smtClean="0"/>
                        <a:t>(O</a:t>
                      </a:r>
                      <a:r>
                        <a:rPr lang="en-US" altLang="ko-KR" sz="1400" baseline="-25000" dirty="0" smtClean="0"/>
                        <a:t>3</a:t>
                      </a:r>
                      <a:r>
                        <a:rPr lang="en-US" altLang="ko-KR" sz="1400" dirty="0" smtClean="0"/>
                        <a:t>)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ppb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60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24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25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26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25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 smtClean="0">
                          <a:solidFill>
                            <a:schemeClr val="accent1"/>
                          </a:solidFill>
                        </a:rPr>
                        <a:t>22</a:t>
                      </a:r>
                      <a:endParaRPr lang="ko-KR" altLang="en-US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/>
                </a:tc>
              </a:tr>
              <a:tr h="64545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일산화탄소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en-US" altLang="ko-KR" sz="1400" dirty="0" smtClean="0"/>
                        <a:t>(CO)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ppm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9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0.6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0.6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0.6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0.6</a:t>
                      </a:r>
                      <a:endParaRPr lang="ko-KR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 smtClean="0">
                          <a:solidFill>
                            <a:schemeClr val="accent1"/>
                          </a:solidFill>
                        </a:rPr>
                        <a:t>0.5</a:t>
                      </a:r>
                      <a:endParaRPr lang="ko-KR" altLang="en-US" sz="18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pSp>
        <p:nvGrpSpPr>
          <p:cNvPr id="90" name="Group 136"/>
          <p:cNvGrpSpPr>
            <a:grpSpLocks/>
          </p:cNvGrpSpPr>
          <p:nvPr/>
        </p:nvGrpSpPr>
        <p:grpSpPr bwMode="auto">
          <a:xfrm>
            <a:off x="430501" y="1301932"/>
            <a:ext cx="711638" cy="523995"/>
            <a:chOff x="2296" y="2307"/>
            <a:chExt cx="544" cy="488"/>
          </a:xfrm>
        </p:grpSpPr>
        <p:sp>
          <p:nvSpPr>
            <p:cNvPr id="91" name="AutoShape 131"/>
            <p:cNvSpPr>
              <a:spLocks noChangeArrowheads="1"/>
            </p:cNvSpPr>
            <p:nvPr/>
          </p:nvSpPr>
          <p:spPr bwMode="auto">
            <a:xfrm>
              <a:off x="2296" y="2307"/>
              <a:ext cx="544" cy="84"/>
            </a:xfrm>
            <a:prstGeom prst="parallelogram">
              <a:avLst>
                <a:gd name="adj" fmla="val 166042"/>
              </a:avLst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2" name="Rectangle 132"/>
            <p:cNvSpPr>
              <a:spLocks noChangeArrowheads="1"/>
            </p:cNvSpPr>
            <p:nvPr/>
          </p:nvSpPr>
          <p:spPr bwMode="auto">
            <a:xfrm>
              <a:off x="2296" y="2391"/>
              <a:ext cx="401" cy="403"/>
            </a:xfrm>
            <a:prstGeom prst="rect">
              <a:avLst/>
            </a:prstGeom>
            <a:solidFill>
              <a:srgbClr val="0066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3" name="AutoShape 133"/>
            <p:cNvSpPr>
              <a:spLocks noChangeArrowheads="1"/>
            </p:cNvSpPr>
            <p:nvPr/>
          </p:nvSpPr>
          <p:spPr bwMode="auto">
            <a:xfrm rot="5400000" flipH="1">
              <a:off x="2523" y="2480"/>
              <a:ext cx="488" cy="142"/>
            </a:xfrm>
            <a:prstGeom prst="parallelogram">
              <a:avLst>
                <a:gd name="adj" fmla="val 58693"/>
              </a:avLst>
            </a:prstGeom>
            <a:solidFill>
              <a:srgbClr val="0033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4" name="AutoShape 134"/>
            <p:cNvSpPr>
              <a:spLocks noChangeArrowheads="1"/>
            </p:cNvSpPr>
            <p:nvPr/>
          </p:nvSpPr>
          <p:spPr bwMode="auto">
            <a:xfrm rot="-21600000" flipH="1" flipV="1">
              <a:off x="2336" y="2432"/>
              <a:ext cx="318" cy="319"/>
            </a:xfrm>
            <a:prstGeom prst="bevel">
              <a:avLst>
                <a:gd name="adj" fmla="val 50000"/>
              </a:avLst>
            </a:prstGeom>
            <a:solidFill>
              <a:srgbClr val="0066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95" name="TextBox 94"/>
          <p:cNvSpPr txBox="1"/>
          <p:nvPr/>
        </p:nvSpPr>
        <p:spPr>
          <a:xfrm>
            <a:off x="1239510" y="1347041"/>
            <a:ext cx="2852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 smtClean="0">
                <a:solidFill>
                  <a:schemeClr val="accent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대기 환경개선 목표</a:t>
            </a:r>
            <a:endParaRPr lang="ko-KR" altLang="en-US" sz="2400" dirty="0">
              <a:solidFill>
                <a:schemeClr val="accent2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1310096" y="222250"/>
            <a:ext cx="250902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먼지의 </a:t>
            </a:r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정의 </a:t>
            </a:r>
          </a:p>
        </p:txBody>
      </p:sp>
      <p:grpSp>
        <p:nvGrpSpPr>
          <p:cNvPr id="19" name="Group 76"/>
          <p:cNvGrpSpPr>
            <a:grpSpLocks/>
          </p:cNvGrpSpPr>
          <p:nvPr/>
        </p:nvGrpSpPr>
        <p:grpSpPr bwMode="auto">
          <a:xfrm>
            <a:off x="323850" y="1257300"/>
            <a:ext cx="8532813" cy="4800600"/>
            <a:chOff x="204" y="792"/>
            <a:chExt cx="5375" cy="3024"/>
          </a:xfrm>
        </p:grpSpPr>
        <p:sp>
          <p:nvSpPr>
            <p:cNvPr id="20" name="Text Box 77"/>
            <p:cNvSpPr txBox="1">
              <a:spLocks noChangeArrowheads="1"/>
            </p:cNvSpPr>
            <p:nvPr/>
          </p:nvSpPr>
          <p:spPr bwMode="auto">
            <a:xfrm>
              <a:off x="349" y="1520"/>
              <a:ext cx="6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1800" b="0" dirty="0">
                  <a:solidFill>
                    <a:srgbClr val="0000CC"/>
                  </a:solidFill>
                  <a:latin typeface="Arial" charset="0"/>
                  <a:ea typeface="HY견고딕" pitchFamily="18" charset="-127"/>
                </a:rPr>
                <a:t>비산먼지</a:t>
              </a:r>
            </a:p>
          </p:txBody>
        </p:sp>
        <p:sp>
          <p:nvSpPr>
            <p:cNvPr id="21" name="Text Box 78"/>
            <p:cNvSpPr txBox="1">
              <a:spLocks noChangeArrowheads="1"/>
            </p:cNvSpPr>
            <p:nvPr/>
          </p:nvSpPr>
          <p:spPr bwMode="auto">
            <a:xfrm>
              <a:off x="349" y="827"/>
              <a:ext cx="69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1800" b="0" dirty="0">
                  <a:solidFill>
                    <a:srgbClr val="0000CC"/>
                  </a:solidFill>
                  <a:latin typeface="HY견고딕" pitchFamily="18" charset="-127"/>
                  <a:ea typeface="HY견고딕" pitchFamily="18" charset="-127"/>
                </a:rPr>
                <a:t>먼  </a:t>
              </a:r>
              <a:r>
                <a:rPr lang="ko-KR" altLang="en-US" sz="1800" b="0" dirty="0" smtClean="0">
                  <a:solidFill>
                    <a:srgbClr val="0000CC"/>
                  </a:solidFill>
                  <a:latin typeface="HY견고딕" pitchFamily="18" charset="-127"/>
                  <a:ea typeface="HY견고딕" pitchFamily="18" charset="-127"/>
                </a:rPr>
                <a:t>    </a:t>
              </a:r>
              <a:r>
                <a:rPr lang="ko-KR" altLang="en-US" sz="1800" b="0" dirty="0">
                  <a:solidFill>
                    <a:srgbClr val="0000CC"/>
                  </a:solidFill>
                  <a:latin typeface="HY견고딕" pitchFamily="18" charset="-127"/>
                  <a:ea typeface="HY견고딕" pitchFamily="18" charset="-127"/>
                </a:rPr>
                <a:t>지</a:t>
              </a:r>
            </a:p>
          </p:txBody>
        </p:sp>
        <p:sp>
          <p:nvSpPr>
            <p:cNvPr id="22" name="Text Box 79"/>
            <p:cNvSpPr txBox="1">
              <a:spLocks noChangeArrowheads="1"/>
            </p:cNvSpPr>
            <p:nvPr/>
          </p:nvSpPr>
          <p:spPr bwMode="auto">
            <a:xfrm>
              <a:off x="1299" y="1482"/>
              <a:ext cx="3226" cy="4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>
                <a:lnSpc>
                  <a:spcPct val="135000"/>
                </a:lnSpc>
              </a:pPr>
              <a:r>
                <a:rPr lang="ko-KR" altLang="en-US" sz="1500" b="0" dirty="0">
                  <a:solidFill>
                    <a:srgbClr val="FF00FF"/>
                  </a:solidFill>
                  <a:latin typeface="HY헤드라인M" pitchFamily="18" charset="-127"/>
                  <a:ea typeface="HY헤드라인M" pitchFamily="18" charset="-127"/>
                </a:rPr>
                <a:t>일정한 배출구 없이 </a:t>
              </a:r>
              <a:r>
                <a:rPr lang="ko-KR" altLang="en-US" sz="1500" b="0" dirty="0" smtClean="0">
                  <a:solidFill>
                    <a:srgbClr val="FF00FF"/>
                  </a:solidFill>
                  <a:latin typeface="HY헤드라인M" pitchFamily="18" charset="-127"/>
                  <a:ea typeface="HY헤드라인M" pitchFamily="18" charset="-127"/>
                </a:rPr>
                <a:t>대기 중에 </a:t>
              </a:r>
              <a:r>
                <a:rPr lang="ko-KR" altLang="en-US" sz="1500" b="0" dirty="0">
                  <a:solidFill>
                    <a:srgbClr val="FF00FF"/>
                  </a:solidFill>
                  <a:latin typeface="HY헤드라인M" pitchFamily="18" charset="-127"/>
                  <a:ea typeface="HY헤드라인M" pitchFamily="18" charset="-127"/>
                </a:rPr>
                <a:t>직접 배출되는 먼지를 총칭</a:t>
              </a:r>
            </a:p>
            <a:p>
              <a:pPr algn="l">
                <a:lnSpc>
                  <a:spcPct val="135000"/>
                </a:lnSpc>
              </a:pPr>
              <a:r>
                <a:rPr lang="ko-KR" altLang="en-US" sz="1500" b="0" dirty="0">
                  <a:solidFill>
                    <a:srgbClr val="FF00FF"/>
                  </a:solidFill>
                  <a:latin typeface="HY헤드라인M" pitchFamily="18" charset="-127"/>
                  <a:ea typeface="HY헤드라인M" pitchFamily="18" charset="-127"/>
                </a:rPr>
                <a:t>건설업</a:t>
              </a: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이나 </a:t>
              </a:r>
              <a:r>
                <a:rPr lang="ko-KR" altLang="en-US" sz="1500" b="0" dirty="0">
                  <a:solidFill>
                    <a:srgbClr val="FF00FF"/>
                  </a:solidFill>
                  <a:latin typeface="HY헤드라인M" pitchFamily="18" charset="-127"/>
                  <a:ea typeface="HY헤드라인M" pitchFamily="18" charset="-127"/>
                </a:rPr>
                <a:t>시멘트</a:t>
              </a:r>
              <a:r>
                <a:rPr lang="en-US" altLang="ko-KR" sz="1500" b="0" dirty="0">
                  <a:solidFill>
                    <a:srgbClr val="FF00FF"/>
                  </a:solidFill>
                  <a:latin typeface="HY헤드라인M" pitchFamily="18" charset="-127"/>
                  <a:ea typeface="HY헤드라인M" pitchFamily="18" charset="-127"/>
                </a:rPr>
                <a:t>·</a:t>
              </a:r>
              <a:r>
                <a:rPr lang="ko-KR" altLang="en-US" sz="1500" b="0" dirty="0">
                  <a:solidFill>
                    <a:srgbClr val="FF00FF"/>
                  </a:solidFill>
                  <a:latin typeface="HY헤드라인M" pitchFamily="18" charset="-127"/>
                  <a:ea typeface="HY헤드라인M" pitchFamily="18" charset="-127"/>
                </a:rPr>
                <a:t>석탄</a:t>
              </a:r>
              <a:r>
                <a:rPr lang="en-US" altLang="ko-KR" sz="1500" b="0" dirty="0">
                  <a:solidFill>
                    <a:srgbClr val="FF00FF"/>
                  </a:solidFill>
                  <a:latin typeface="HY헤드라인M" pitchFamily="18" charset="-127"/>
                  <a:ea typeface="HY헤드라인M" pitchFamily="18" charset="-127"/>
                </a:rPr>
                <a:t>·</a:t>
              </a:r>
              <a:r>
                <a:rPr lang="ko-KR" altLang="en-US" sz="1500" b="0" dirty="0">
                  <a:solidFill>
                    <a:srgbClr val="FF00FF"/>
                  </a:solidFill>
                  <a:latin typeface="HY헤드라인M" pitchFamily="18" charset="-127"/>
                  <a:ea typeface="HY헤드라인M" pitchFamily="18" charset="-127"/>
                </a:rPr>
                <a:t>토사</a:t>
              </a: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 등의 업종에서 많이 발생</a:t>
              </a:r>
            </a:p>
          </p:txBody>
        </p:sp>
        <p:sp>
          <p:nvSpPr>
            <p:cNvPr id="23" name="Text Box 80"/>
            <p:cNvSpPr txBox="1">
              <a:spLocks noChangeArrowheads="1"/>
            </p:cNvSpPr>
            <p:nvPr/>
          </p:nvSpPr>
          <p:spPr bwMode="auto">
            <a:xfrm>
              <a:off x="1292" y="792"/>
              <a:ext cx="4287" cy="6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lnSpc>
                  <a:spcPct val="135000"/>
                </a:lnSpc>
              </a:pP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대기 중에 떠다니거나 흩날려 내려오는 </a:t>
              </a:r>
              <a:r>
                <a:rPr lang="ko-KR" altLang="en-US" sz="1500" b="0" dirty="0">
                  <a:solidFill>
                    <a:srgbClr val="FF00FF"/>
                  </a:solidFill>
                  <a:latin typeface="HY헤드라인M" pitchFamily="18" charset="-127"/>
                  <a:ea typeface="HY헤드라인M" pitchFamily="18" charset="-127"/>
                </a:rPr>
                <a:t>입자상</a:t>
              </a:r>
              <a:r>
                <a:rPr lang="en-US" altLang="ko-KR" sz="1500" b="0" dirty="0">
                  <a:solidFill>
                    <a:srgbClr val="FF00FF"/>
                  </a:solidFill>
                  <a:latin typeface="HY헤드라인M" pitchFamily="18" charset="-127"/>
                  <a:ea typeface="HY헤드라인M" pitchFamily="18" charset="-127"/>
                </a:rPr>
                <a:t>(</a:t>
              </a:r>
              <a:r>
                <a:rPr lang="ko-KR" altLang="en-US" sz="1500" b="0" dirty="0">
                  <a:solidFill>
                    <a:srgbClr val="FF00FF"/>
                  </a:solidFill>
                  <a:latin typeface="HY헤드라인M" pitchFamily="18" charset="-127"/>
                  <a:ea typeface="HY헤드라인M" pitchFamily="18" charset="-127"/>
                </a:rPr>
                <a:t>粒子狀</a:t>
              </a:r>
              <a:r>
                <a:rPr lang="en-US" altLang="ko-KR" sz="1500" b="0" dirty="0">
                  <a:solidFill>
                    <a:srgbClr val="FF00FF"/>
                  </a:solidFill>
                  <a:latin typeface="HY헤드라인M" pitchFamily="18" charset="-127"/>
                  <a:ea typeface="HY헤드라인M" pitchFamily="18" charset="-127"/>
                </a:rPr>
                <a:t>) </a:t>
              </a:r>
              <a:r>
                <a:rPr lang="ko-KR" altLang="en-US" sz="1500" b="0" dirty="0">
                  <a:solidFill>
                    <a:srgbClr val="FF00FF"/>
                  </a:solidFill>
                  <a:latin typeface="HY헤드라인M" pitchFamily="18" charset="-127"/>
                  <a:ea typeface="HY헤드라인M" pitchFamily="18" charset="-127"/>
                </a:rPr>
                <a:t>물질</a:t>
              </a:r>
            </a:p>
            <a:p>
              <a:pPr algn="l">
                <a:lnSpc>
                  <a:spcPct val="135000"/>
                </a:lnSpc>
              </a:pP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lang="en-US" altLang="ko-KR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- </a:t>
              </a: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먼지농도는 </a:t>
              </a:r>
              <a:r>
                <a:rPr lang="en-US" altLang="ko-KR" sz="1500" b="0" dirty="0">
                  <a:solidFill>
                    <a:srgbClr val="800080"/>
                  </a:solidFill>
                  <a:latin typeface="HY헤드라인M" pitchFamily="18" charset="-127"/>
                  <a:ea typeface="HY헤드라인M" pitchFamily="18" charset="-127"/>
                </a:rPr>
                <a:t>TSP(</a:t>
              </a:r>
              <a:r>
                <a:rPr lang="ko-KR" altLang="en-US" sz="1500" b="0" dirty="0" err="1">
                  <a:solidFill>
                    <a:srgbClr val="800080"/>
                  </a:solidFill>
                  <a:latin typeface="HY헤드라인M" pitchFamily="18" charset="-127"/>
                  <a:ea typeface="HY헤드라인M" pitchFamily="18" charset="-127"/>
                </a:rPr>
                <a:t>총먼지</a:t>
              </a:r>
              <a:r>
                <a:rPr lang="en-US" altLang="ko-KR" sz="1500" b="0" dirty="0">
                  <a:solidFill>
                    <a:srgbClr val="800080"/>
                  </a:solidFill>
                  <a:latin typeface="HY헤드라인M" pitchFamily="18" charset="-127"/>
                  <a:ea typeface="HY헤드라인M" pitchFamily="18" charset="-127"/>
                </a:rPr>
                <a:t>), PM10(</a:t>
              </a:r>
              <a:r>
                <a:rPr lang="ko-KR" altLang="en-US" sz="1500" b="0" dirty="0">
                  <a:solidFill>
                    <a:srgbClr val="800080"/>
                  </a:solidFill>
                  <a:latin typeface="HY헤드라인M" pitchFamily="18" charset="-127"/>
                  <a:ea typeface="HY헤드라인M" pitchFamily="18" charset="-127"/>
                </a:rPr>
                <a:t>미세먼지</a:t>
              </a:r>
              <a:r>
                <a:rPr lang="en-US" altLang="ko-KR" sz="1500" b="0" dirty="0">
                  <a:solidFill>
                    <a:srgbClr val="800080"/>
                  </a:solidFill>
                  <a:latin typeface="HY헤드라인M" pitchFamily="18" charset="-127"/>
                  <a:ea typeface="HY헤드라인M" pitchFamily="18" charset="-127"/>
                </a:rPr>
                <a:t>), PM2.5(</a:t>
              </a:r>
              <a:r>
                <a:rPr lang="ko-KR" altLang="en-US" sz="1500" b="0" dirty="0">
                  <a:solidFill>
                    <a:srgbClr val="800080"/>
                  </a:solidFill>
                  <a:latin typeface="HY헤드라인M" pitchFamily="18" charset="-127"/>
                  <a:ea typeface="HY헤드라인M" pitchFamily="18" charset="-127"/>
                </a:rPr>
                <a:t>미세입자</a:t>
              </a:r>
              <a:r>
                <a:rPr lang="en-US" altLang="ko-KR" sz="1500" b="0" dirty="0">
                  <a:solidFill>
                    <a:srgbClr val="800080"/>
                  </a:solidFill>
                  <a:latin typeface="HY헤드라인M" pitchFamily="18" charset="-127"/>
                  <a:ea typeface="HY헤드라인M" pitchFamily="18" charset="-127"/>
                </a:rPr>
                <a:t>)</a:t>
              </a:r>
              <a:r>
                <a:rPr lang="en-US" altLang="ko-KR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구분 </a:t>
              </a:r>
              <a:endParaRPr lang="en-US" altLang="ko-KR" sz="15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endParaRPr>
            </a:p>
            <a:p>
              <a:pPr algn="l">
                <a:lnSpc>
                  <a:spcPct val="135000"/>
                </a:lnSpc>
              </a:pP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lang="en-US" altLang="ko-KR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-</a:t>
              </a: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 우리나라 환경정책기본법에는 </a:t>
              </a:r>
              <a:r>
                <a:rPr lang="en-US" altLang="ko-KR" sz="1500" b="0" dirty="0" smtClean="0">
                  <a:solidFill>
                    <a:srgbClr val="FF00FF"/>
                  </a:solidFill>
                  <a:latin typeface="HY헤드라인M" pitchFamily="18" charset="-127"/>
                  <a:ea typeface="HY헤드라인M" pitchFamily="18" charset="-127"/>
                </a:rPr>
                <a:t>PM</a:t>
              </a:r>
              <a:r>
                <a:rPr lang="en-US" altLang="ko-KR" sz="800" b="0" dirty="0" smtClean="0">
                  <a:solidFill>
                    <a:srgbClr val="FF00FF"/>
                  </a:solidFill>
                  <a:latin typeface="HY헤드라인M" pitchFamily="18" charset="-127"/>
                  <a:ea typeface="HY헤드라인M" pitchFamily="18" charset="-127"/>
                </a:rPr>
                <a:t>10</a:t>
              </a:r>
              <a:r>
                <a:rPr lang="en-US" altLang="ko-KR" sz="1500" b="0" dirty="0">
                  <a:solidFill>
                    <a:srgbClr val="FF00FF"/>
                  </a:solidFill>
                  <a:latin typeface="HY헤드라인M" pitchFamily="18" charset="-127"/>
                  <a:ea typeface="HY헤드라인M" pitchFamily="18" charset="-127"/>
                </a:rPr>
                <a:t>(</a:t>
              </a:r>
              <a:r>
                <a:rPr lang="ko-KR" altLang="en-US" sz="1500" b="0" dirty="0">
                  <a:solidFill>
                    <a:srgbClr val="FF00FF"/>
                  </a:solidFill>
                  <a:latin typeface="HY헤드라인M" pitchFamily="18" charset="-127"/>
                  <a:ea typeface="HY헤드라인M" pitchFamily="18" charset="-127"/>
                </a:rPr>
                <a:t>미세먼지</a:t>
              </a:r>
              <a:r>
                <a:rPr lang="en-US" altLang="ko-KR" sz="1500" b="0" dirty="0">
                  <a:solidFill>
                    <a:srgbClr val="FF00FF"/>
                  </a:solidFill>
                  <a:latin typeface="HY헤드라인M" pitchFamily="18" charset="-127"/>
                  <a:ea typeface="HY헤드라인M" pitchFamily="18" charset="-127"/>
                </a:rPr>
                <a:t>)</a:t>
              </a: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에 대하여 농도기준 제시</a:t>
              </a:r>
            </a:p>
          </p:txBody>
        </p:sp>
        <p:sp>
          <p:nvSpPr>
            <p:cNvPr id="24" name="Freeform 81"/>
            <p:cNvSpPr>
              <a:spLocks/>
            </p:cNvSpPr>
            <p:nvPr/>
          </p:nvSpPr>
          <p:spPr bwMode="auto">
            <a:xfrm>
              <a:off x="205" y="1344"/>
              <a:ext cx="5262" cy="9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53" y="0"/>
                </a:cxn>
                <a:cxn ang="0">
                  <a:pos x="1043" y="90"/>
                </a:cxn>
                <a:cxn ang="0">
                  <a:pos x="5262" y="90"/>
                </a:cxn>
              </a:cxnLst>
              <a:rect l="0" t="0" r="r" b="b"/>
              <a:pathLst>
                <a:path w="5262" h="90">
                  <a:moveTo>
                    <a:pt x="0" y="0"/>
                  </a:moveTo>
                  <a:lnTo>
                    <a:pt x="953" y="0"/>
                  </a:lnTo>
                  <a:lnTo>
                    <a:pt x="1043" y="90"/>
                  </a:lnTo>
                  <a:lnTo>
                    <a:pt x="5262" y="9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>
              <a:outerShdw dist="12700" dir="5400000" algn="ctr" rotWithShape="0">
                <a:schemeClr val="bg1"/>
              </a:outerShdw>
            </a:effectLst>
          </p:spPr>
          <p:txBody>
            <a:bodyPr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Freeform 82"/>
            <p:cNvSpPr>
              <a:spLocks/>
            </p:cNvSpPr>
            <p:nvPr/>
          </p:nvSpPr>
          <p:spPr bwMode="auto">
            <a:xfrm>
              <a:off x="212" y="1934"/>
              <a:ext cx="5262" cy="9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53" y="0"/>
                </a:cxn>
                <a:cxn ang="0">
                  <a:pos x="1043" y="90"/>
                </a:cxn>
                <a:cxn ang="0">
                  <a:pos x="5262" y="90"/>
                </a:cxn>
              </a:cxnLst>
              <a:rect l="0" t="0" r="r" b="b"/>
              <a:pathLst>
                <a:path w="5262" h="90">
                  <a:moveTo>
                    <a:pt x="0" y="0"/>
                  </a:moveTo>
                  <a:lnTo>
                    <a:pt x="953" y="0"/>
                  </a:lnTo>
                  <a:lnTo>
                    <a:pt x="1043" y="90"/>
                  </a:lnTo>
                  <a:lnTo>
                    <a:pt x="5262" y="9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>
              <a:outerShdw dist="12700" dir="5400000" algn="ctr" rotWithShape="0">
                <a:schemeClr val="bg1"/>
              </a:outerShdw>
            </a:effectLst>
          </p:spPr>
          <p:txBody>
            <a:bodyPr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6" name="Text Box 83"/>
            <p:cNvSpPr txBox="1">
              <a:spLocks noChangeArrowheads="1"/>
            </p:cNvSpPr>
            <p:nvPr/>
          </p:nvSpPr>
          <p:spPr bwMode="auto">
            <a:xfrm>
              <a:off x="337" y="2759"/>
              <a:ext cx="692" cy="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1800" b="0" dirty="0">
                  <a:solidFill>
                    <a:srgbClr val="0000CC"/>
                  </a:solidFill>
                  <a:latin typeface="HY견고딕" pitchFamily="18" charset="-127"/>
                  <a:ea typeface="HY견고딕" pitchFamily="18" charset="-127"/>
                </a:rPr>
                <a:t>미세먼지</a:t>
              </a:r>
            </a:p>
            <a:p>
              <a:pPr algn="ctr">
                <a:defRPr/>
              </a:pPr>
              <a:r>
                <a:rPr lang="en-US" altLang="ko-KR" sz="1500" b="0" dirty="0">
                  <a:solidFill>
                    <a:srgbClr val="FF00FF"/>
                  </a:solidFill>
                  <a:latin typeface="HY견고딕" pitchFamily="18" charset="-127"/>
                  <a:ea typeface="HY견고딕" pitchFamily="18" charset="-127"/>
                </a:rPr>
                <a:t>(PM</a:t>
              </a:r>
              <a:r>
                <a:rPr lang="en-US" altLang="ko-KR" sz="800" b="0" dirty="0">
                  <a:solidFill>
                    <a:srgbClr val="FF00FF"/>
                  </a:solidFill>
                  <a:latin typeface="HY견고딕" pitchFamily="18" charset="-127"/>
                  <a:ea typeface="HY견고딕" pitchFamily="18" charset="-127"/>
                </a:rPr>
                <a:t>10</a:t>
              </a:r>
              <a:r>
                <a:rPr lang="en-US" altLang="ko-KR" sz="1500" b="0" dirty="0">
                  <a:solidFill>
                    <a:srgbClr val="FF00FF"/>
                  </a:solidFill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500" b="0" dirty="0">
                <a:solidFill>
                  <a:srgbClr val="FF00FF"/>
                </a:solidFill>
                <a:latin typeface="굴림체" pitchFamily="49" charset="-127"/>
                <a:ea typeface="굴림체" pitchFamily="49" charset="-127"/>
              </a:endParaRPr>
            </a:p>
          </p:txBody>
        </p:sp>
        <p:sp>
          <p:nvSpPr>
            <p:cNvPr id="27" name="Freeform 84"/>
            <p:cNvSpPr>
              <a:spLocks/>
            </p:cNvSpPr>
            <p:nvPr/>
          </p:nvSpPr>
          <p:spPr bwMode="auto">
            <a:xfrm>
              <a:off x="222" y="2564"/>
              <a:ext cx="5262" cy="9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53" y="0"/>
                </a:cxn>
                <a:cxn ang="0">
                  <a:pos x="1043" y="90"/>
                </a:cxn>
                <a:cxn ang="0">
                  <a:pos x="5262" y="90"/>
                </a:cxn>
              </a:cxnLst>
              <a:rect l="0" t="0" r="r" b="b"/>
              <a:pathLst>
                <a:path w="5262" h="90">
                  <a:moveTo>
                    <a:pt x="0" y="0"/>
                  </a:moveTo>
                  <a:lnTo>
                    <a:pt x="953" y="0"/>
                  </a:lnTo>
                  <a:lnTo>
                    <a:pt x="1043" y="90"/>
                  </a:lnTo>
                  <a:lnTo>
                    <a:pt x="5262" y="9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>
              <a:outerShdw dist="12700" dir="5400000" algn="ctr" rotWithShape="0">
                <a:schemeClr val="bg1"/>
              </a:outerShdw>
            </a:effectLst>
          </p:spPr>
          <p:txBody>
            <a:bodyPr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8" name="Text Box 85"/>
            <p:cNvSpPr txBox="1">
              <a:spLocks noChangeArrowheads="1"/>
            </p:cNvSpPr>
            <p:nvPr/>
          </p:nvSpPr>
          <p:spPr bwMode="auto">
            <a:xfrm>
              <a:off x="1311" y="2771"/>
              <a:ext cx="3989" cy="4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직경이 </a:t>
              </a:r>
              <a:r>
                <a:rPr lang="en-US" altLang="ko-KR" sz="1500" b="0" dirty="0">
                  <a:solidFill>
                    <a:srgbClr val="FF0000"/>
                  </a:solidFill>
                  <a:latin typeface="HY헤드라인M" pitchFamily="18" charset="-127"/>
                  <a:ea typeface="HY헤드라인M" pitchFamily="18" charset="-127"/>
                </a:rPr>
                <a:t>2.5~10㎛</a:t>
              </a: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인 먼지 </a:t>
              </a:r>
            </a:p>
            <a:p>
              <a:pPr algn="l">
                <a:lnSpc>
                  <a:spcPct val="130000"/>
                </a:lnSpc>
              </a:pP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건축 및 건물해체</a:t>
              </a:r>
              <a:r>
                <a:rPr lang="en-US" altLang="ko-KR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, </a:t>
              </a: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석탄 및 석유연소</a:t>
              </a:r>
              <a:r>
                <a:rPr lang="en-US" altLang="ko-KR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, </a:t>
              </a: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산업공정</a:t>
              </a:r>
              <a:r>
                <a:rPr lang="en-US" altLang="ko-KR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,  </a:t>
              </a: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비포장도로 등에서 발생</a:t>
              </a:r>
            </a:p>
          </p:txBody>
        </p:sp>
        <p:sp>
          <p:nvSpPr>
            <p:cNvPr id="29" name="Freeform 86"/>
            <p:cNvSpPr>
              <a:spLocks/>
            </p:cNvSpPr>
            <p:nvPr/>
          </p:nvSpPr>
          <p:spPr bwMode="auto">
            <a:xfrm>
              <a:off x="204" y="3249"/>
              <a:ext cx="5262" cy="9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53" y="0"/>
                </a:cxn>
                <a:cxn ang="0">
                  <a:pos x="1043" y="90"/>
                </a:cxn>
                <a:cxn ang="0">
                  <a:pos x="5262" y="90"/>
                </a:cxn>
              </a:cxnLst>
              <a:rect l="0" t="0" r="r" b="b"/>
              <a:pathLst>
                <a:path w="5262" h="90">
                  <a:moveTo>
                    <a:pt x="0" y="0"/>
                  </a:moveTo>
                  <a:lnTo>
                    <a:pt x="953" y="0"/>
                  </a:lnTo>
                  <a:lnTo>
                    <a:pt x="1043" y="90"/>
                  </a:lnTo>
                  <a:lnTo>
                    <a:pt x="5262" y="9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>
              <a:outerShdw dist="12700" dir="5400000" algn="ctr" rotWithShape="0">
                <a:schemeClr val="bg1"/>
              </a:outerShdw>
            </a:effectLst>
          </p:spPr>
          <p:txBody>
            <a:bodyPr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30" name="Text Box 87"/>
            <p:cNvSpPr txBox="1">
              <a:spLocks noChangeArrowheads="1"/>
            </p:cNvSpPr>
            <p:nvPr/>
          </p:nvSpPr>
          <p:spPr bwMode="auto">
            <a:xfrm>
              <a:off x="1329" y="3406"/>
              <a:ext cx="3661" cy="4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직경이 </a:t>
              </a:r>
              <a:r>
                <a:rPr lang="en-US" altLang="ko-KR" sz="1500" b="0" dirty="0">
                  <a:solidFill>
                    <a:srgbClr val="FF0000"/>
                  </a:solidFill>
                  <a:latin typeface="HY헤드라인M" pitchFamily="18" charset="-127"/>
                  <a:ea typeface="HY헤드라인M" pitchFamily="18" charset="-127"/>
                </a:rPr>
                <a:t>2.5㎛ </a:t>
              </a:r>
              <a:r>
                <a:rPr lang="ko-KR" altLang="en-US" sz="1500" b="0" dirty="0">
                  <a:solidFill>
                    <a:srgbClr val="FF0000"/>
                  </a:solidFill>
                  <a:latin typeface="HY헤드라인M" pitchFamily="18" charset="-127"/>
                  <a:ea typeface="HY헤드라인M" pitchFamily="18" charset="-127"/>
                </a:rPr>
                <a:t>미만</a:t>
              </a:r>
              <a:r>
                <a:rPr lang="en-US" altLang="ko-KR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, </a:t>
              </a: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대부분 대기중의 화학반응을 통해 발생</a:t>
              </a:r>
            </a:p>
            <a:p>
              <a:pPr algn="l">
                <a:lnSpc>
                  <a:spcPct val="130000"/>
                </a:lnSpc>
              </a:pP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석탄</a:t>
              </a:r>
              <a:r>
                <a:rPr lang="en-US" altLang="ko-KR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, </a:t>
              </a: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석유</a:t>
              </a:r>
              <a:r>
                <a:rPr lang="en-US" altLang="ko-KR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, </a:t>
              </a: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휘발유</a:t>
              </a:r>
              <a:r>
                <a:rPr lang="en-US" altLang="ko-KR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, </a:t>
              </a: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디젤</a:t>
              </a:r>
              <a:r>
                <a:rPr lang="en-US" altLang="ko-KR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, </a:t>
              </a: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나무의 연소</a:t>
              </a:r>
              <a:r>
                <a:rPr lang="en-US" altLang="ko-KR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, </a:t>
              </a: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제련소</a:t>
              </a:r>
              <a:r>
                <a:rPr lang="en-US" altLang="ko-KR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, </a:t>
              </a:r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제철소 등에서 발생</a:t>
              </a:r>
            </a:p>
          </p:txBody>
        </p:sp>
        <p:sp>
          <p:nvSpPr>
            <p:cNvPr id="31" name="Text Box 88"/>
            <p:cNvSpPr txBox="1">
              <a:spLocks noChangeArrowheads="1"/>
            </p:cNvSpPr>
            <p:nvPr/>
          </p:nvSpPr>
          <p:spPr bwMode="auto">
            <a:xfrm>
              <a:off x="1298" y="2127"/>
              <a:ext cx="2476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/>
              <a:r>
                <a:rPr lang="ko-KR" altLang="en-US" sz="15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입자의 크기에 관계없이 부유하는 모든 먼지</a:t>
              </a:r>
            </a:p>
          </p:txBody>
        </p:sp>
        <p:sp>
          <p:nvSpPr>
            <p:cNvPr id="32" name="Text Box 89"/>
            <p:cNvSpPr txBox="1">
              <a:spLocks noChangeArrowheads="1"/>
            </p:cNvSpPr>
            <p:nvPr/>
          </p:nvSpPr>
          <p:spPr bwMode="auto">
            <a:xfrm>
              <a:off x="340" y="3427"/>
              <a:ext cx="692" cy="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1800" b="0" dirty="0">
                  <a:solidFill>
                    <a:srgbClr val="0000CC"/>
                  </a:solidFill>
                  <a:latin typeface="HY견고딕" pitchFamily="18" charset="-127"/>
                  <a:ea typeface="HY견고딕" pitchFamily="18" charset="-127"/>
                </a:rPr>
                <a:t>미세입자</a:t>
              </a:r>
            </a:p>
            <a:p>
              <a:pPr algn="ctr">
                <a:defRPr/>
              </a:pPr>
              <a:r>
                <a:rPr lang="en-US" altLang="ko-KR" sz="1500" b="0" dirty="0">
                  <a:solidFill>
                    <a:srgbClr val="FF00FF"/>
                  </a:solidFill>
                  <a:latin typeface="HY견고딕" pitchFamily="18" charset="-127"/>
                  <a:ea typeface="HY견고딕" pitchFamily="18" charset="-127"/>
                </a:rPr>
                <a:t>(PM</a:t>
              </a:r>
              <a:r>
                <a:rPr lang="en-US" altLang="ko-KR" sz="800" b="0" dirty="0">
                  <a:solidFill>
                    <a:srgbClr val="FF00FF"/>
                  </a:solidFill>
                  <a:latin typeface="HY견고딕" pitchFamily="18" charset="-127"/>
                  <a:ea typeface="HY견고딕" pitchFamily="18" charset="-127"/>
                </a:rPr>
                <a:t>2.5</a:t>
              </a:r>
              <a:r>
                <a:rPr lang="en-US" altLang="ko-KR" sz="1500" b="0" dirty="0">
                  <a:solidFill>
                    <a:srgbClr val="FF00FF"/>
                  </a:solidFill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500" b="0" dirty="0">
                <a:solidFill>
                  <a:srgbClr val="FF00FF"/>
                </a:solidFill>
                <a:latin typeface="굴림체" pitchFamily="49" charset="-127"/>
                <a:ea typeface="굴림체" pitchFamily="49" charset="-127"/>
              </a:endParaRPr>
            </a:p>
          </p:txBody>
        </p:sp>
        <p:sp>
          <p:nvSpPr>
            <p:cNvPr id="33" name="Text Box 90"/>
            <p:cNvSpPr txBox="1">
              <a:spLocks noChangeArrowheads="1"/>
            </p:cNvSpPr>
            <p:nvPr/>
          </p:nvSpPr>
          <p:spPr bwMode="auto">
            <a:xfrm>
              <a:off x="243" y="2039"/>
              <a:ext cx="939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1700" b="0" dirty="0" smtClean="0">
                  <a:solidFill>
                    <a:srgbClr val="0000CC"/>
                  </a:solidFill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lang="ko-KR" altLang="en-US" sz="1700" b="0" dirty="0" err="1" smtClean="0">
                  <a:solidFill>
                    <a:srgbClr val="0000CC"/>
                  </a:solidFill>
                  <a:latin typeface="HY헤드라인M" pitchFamily="18" charset="-127"/>
                  <a:ea typeface="HY헤드라인M" pitchFamily="18" charset="-127"/>
                </a:rPr>
                <a:t>총먼지</a:t>
              </a:r>
              <a:r>
                <a:rPr lang="ko-KR" altLang="en-US" sz="1700" b="0" dirty="0" smtClean="0">
                  <a:solidFill>
                    <a:srgbClr val="0000CC"/>
                  </a:solidFill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lang="ko-KR" altLang="en-US" sz="1700" b="0" dirty="0">
                  <a:solidFill>
                    <a:srgbClr val="0000CC"/>
                  </a:solidFill>
                  <a:latin typeface="HY헤드라인M" pitchFamily="18" charset="-127"/>
                  <a:ea typeface="HY헤드라인M" pitchFamily="18" charset="-127"/>
                </a:rPr>
                <a:t>또는 </a:t>
              </a:r>
            </a:p>
            <a:p>
              <a:pPr algn="ctr">
                <a:defRPr/>
              </a:pPr>
              <a:r>
                <a:rPr lang="ko-KR" altLang="en-US" sz="1700" b="0" dirty="0" err="1">
                  <a:solidFill>
                    <a:srgbClr val="0000CC"/>
                  </a:solidFill>
                  <a:latin typeface="HY헤드라인M" pitchFamily="18" charset="-127"/>
                  <a:ea typeface="HY헤드라인M" pitchFamily="18" charset="-127"/>
                </a:rPr>
                <a:t>총부유분진</a:t>
              </a:r>
              <a:endParaRPr lang="ko-KR" altLang="en-US" sz="1700" b="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endParaRPr>
            </a:p>
            <a:p>
              <a:pPr algn="ctr">
                <a:defRPr/>
              </a:pPr>
              <a:r>
                <a:rPr lang="en-US" altLang="ko-KR" sz="1500" b="0" dirty="0">
                  <a:solidFill>
                    <a:srgbClr val="FF00FF"/>
                  </a:solidFill>
                  <a:latin typeface="HY헤드라인M" pitchFamily="18" charset="-127"/>
                  <a:ea typeface="HY헤드라인M" pitchFamily="18" charset="-127"/>
                </a:rPr>
                <a:t>(TSP)</a:t>
              </a:r>
              <a:endParaRPr lang="en-US" altLang="ko-KR" sz="1700" b="0" dirty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992637" y="350629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TextBox 16"/>
          <p:cNvSpPr txBox="1">
            <a:spLocks noChangeArrowheads="1"/>
          </p:cNvSpPr>
          <p:nvPr/>
        </p:nvSpPr>
        <p:spPr bwMode="auto">
          <a:xfrm>
            <a:off x="3635375" y="2924175"/>
            <a:ext cx="1873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3600"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384060" y="231775"/>
            <a:ext cx="313579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사업장 일반현황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7" name="직사각형 51"/>
          <p:cNvSpPr>
            <a:spLocks noChangeArrowheads="1"/>
          </p:cNvSpPr>
          <p:nvPr/>
        </p:nvSpPr>
        <p:spPr bwMode="auto">
          <a:xfrm>
            <a:off x="409575" y="1216025"/>
            <a:ext cx="416652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800" dirty="0">
                <a:latin typeface="HY헤드라인M" pitchFamily="18" charset="-127"/>
                <a:ea typeface="HY헤드라인M" pitchFamily="18" charset="-127"/>
              </a:rPr>
              <a:t>비산먼지 </a:t>
            </a: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발생사업장</a:t>
            </a:r>
            <a:r>
              <a:rPr lang="en-US" altLang="ko-KR" sz="1800" dirty="0" smtClean="0">
                <a:latin typeface="HY헤드라인M" pitchFamily="18" charset="-127"/>
                <a:ea typeface="HY헤드라인M" pitchFamily="18" charset="-127"/>
              </a:rPr>
              <a:t>(2015</a:t>
            </a: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년 말 기준</a:t>
            </a:r>
            <a:r>
              <a:rPr lang="en-US" altLang="ko-KR" sz="18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800" dirty="0"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4123848"/>
              </p:ext>
            </p:extLst>
          </p:nvPr>
        </p:nvGraphicFramePr>
        <p:xfrm>
          <a:off x="409575" y="1694043"/>
          <a:ext cx="8220075" cy="2181581"/>
        </p:xfrm>
        <a:graphic>
          <a:graphicData uri="http://schemas.openxmlformats.org/drawingml/2006/table">
            <a:tbl>
              <a:tblPr/>
              <a:tblGrid>
                <a:gridCol w="869215"/>
                <a:gridCol w="588110"/>
                <a:gridCol w="552450"/>
                <a:gridCol w="828675"/>
                <a:gridCol w="1076325"/>
                <a:gridCol w="914400"/>
                <a:gridCol w="1390650"/>
                <a:gridCol w="1085850"/>
                <a:gridCol w="914400"/>
              </a:tblGrid>
              <a:tr h="476250"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    </a:t>
                      </a: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  </a:t>
                      </a:r>
                      <a:r>
                        <a:rPr lang="ko-KR" altLang="en-US" sz="130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 구분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 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  계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>
                      <a:noFill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공사장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사업장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9334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건축</a:t>
                      </a:r>
                      <a:endParaRPr lang="en-US" altLang="ko-KR" sz="1300" spc="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공사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토목</a:t>
                      </a:r>
                      <a:endParaRPr lang="en-US" altLang="ko-KR" sz="1300" spc="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공사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조경</a:t>
                      </a:r>
                      <a:endParaRPr lang="en-US" altLang="ko-KR" sz="1300" spc="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공사 외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고철 또는 </a:t>
                      </a:r>
                      <a:endParaRPr lang="en-US" altLang="ko-KR" sz="130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곡물하역업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-238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비금속물질 </a:t>
                      </a:r>
                      <a:endParaRPr lang="en-US" altLang="ko-KR" sz="1300" spc="-238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-238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채취</a:t>
                      </a:r>
                      <a:r>
                        <a:rPr lang="en-US" altLang="ko-KR" sz="1300" spc="-238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·</a:t>
                      </a:r>
                      <a:r>
                        <a:rPr lang="ko-KR" altLang="en-US" sz="1300" spc="-238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제조</a:t>
                      </a:r>
                      <a:r>
                        <a:rPr lang="en-US" altLang="ko-KR" sz="1300" spc="-238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·</a:t>
                      </a: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-238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가공업</a:t>
                      </a:r>
                      <a:endParaRPr lang="ko-KR" altLang="en-US" sz="1300" spc="-238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시멘트관련제품</a:t>
                      </a:r>
                      <a:endParaRPr lang="en-US" altLang="ko-KR" sz="130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제조가공업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금속</a:t>
                      </a:r>
                      <a:r>
                        <a:rPr lang="en-US" altLang="ko-KR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·</a:t>
                      </a: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장비</a:t>
                      </a:r>
                      <a:endParaRPr lang="en-US" altLang="ko-KR" sz="1300" spc="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제조업</a:t>
                      </a:r>
                      <a:endParaRPr lang="en-US" altLang="ko-KR" sz="1300" spc="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기타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771881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301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>
                      <a:noFill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145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35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16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7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47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19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30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2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55"/>
          <p:cNvSpPr>
            <a:spLocks noChangeArrowheads="1"/>
          </p:cNvSpPr>
          <p:nvPr/>
        </p:nvSpPr>
        <p:spPr bwMode="auto">
          <a:xfrm>
            <a:off x="409575" y="4062541"/>
            <a:ext cx="470513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800" dirty="0">
                <a:latin typeface="HY헤드라인M" pitchFamily="18" charset="-127"/>
                <a:ea typeface="HY헤드라인M" pitchFamily="18" charset="-127"/>
              </a:rPr>
              <a:t>특정공사 사전신고 </a:t>
            </a: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사업장</a:t>
            </a: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(2015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년 말 기준</a:t>
            </a: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800" dirty="0"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0990883"/>
              </p:ext>
            </p:extLst>
          </p:nvPr>
        </p:nvGraphicFramePr>
        <p:xfrm>
          <a:off x="409575" y="4543425"/>
          <a:ext cx="8220076" cy="1355660"/>
        </p:xfrm>
        <a:graphic>
          <a:graphicData uri="http://schemas.openxmlformats.org/drawingml/2006/table">
            <a:tbl>
              <a:tblPr/>
              <a:tblGrid>
                <a:gridCol w="2055019"/>
                <a:gridCol w="2055019"/>
                <a:gridCol w="2055019"/>
                <a:gridCol w="2055019"/>
              </a:tblGrid>
              <a:tr h="53340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         </a:t>
                      </a: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        구분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  </a:t>
                      </a: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>
                      <a:noFill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건축물 공사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토목공사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조경공사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82226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174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>
                      <a:noFill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149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23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2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직사각형 58"/>
          <p:cNvSpPr>
            <a:spLocks noChangeArrowheads="1"/>
          </p:cNvSpPr>
          <p:nvPr/>
        </p:nvSpPr>
        <p:spPr bwMode="auto">
          <a:xfrm>
            <a:off x="6743281" y="1263650"/>
            <a:ext cx="153118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800" dirty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800" dirty="0">
                <a:latin typeface="HY헤드라인M" pitchFamily="18" charset="-127"/>
                <a:ea typeface="HY헤드라인M" pitchFamily="18" charset="-127"/>
              </a:rPr>
              <a:t>단위 </a:t>
            </a:r>
            <a:r>
              <a:rPr lang="en-US" altLang="ko-KR" sz="1800" dirty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800" dirty="0">
                <a:latin typeface="HY헤드라인M" pitchFamily="18" charset="-127"/>
                <a:ea typeface="HY헤드라인M" pitchFamily="18" charset="-127"/>
              </a:rPr>
              <a:t>개소</a:t>
            </a:r>
            <a:r>
              <a:rPr lang="en-US" altLang="ko-KR" sz="1800" dirty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800" dirty="0"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sp>
        <p:nvSpPr>
          <p:cNvPr id="12" name="직사각형 59"/>
          <p:cNvSpPr>
            <a:spLocks noChangeArrowheads="1"/>
          </p:cNvSpPr>
          <p:nvPr/>
        </p:nvSpPr>
        <p:spPr bwMode="auto">
          <a:xfrm>
            <a:off x="6733756" y="4016375"/>
            <a:ext cx="153118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80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800">
                <a:latin typeface="HY헤드라인M" pitchFamily="18" charset="-127"/>
                <a:ea typeface="HY헤드라인M" pitchFamily="18" charset="-127"/>
              </a:rPr>
              <a:t>단위 </a:t>
            </a:r>
            <a:r>
              <a:rPr lang="en-US" altLang="ko-KR" sz="180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800">
                <a:latin typeface="HY헤드라인M" pitchFamily="18" charset="-127"/>
                <a:ea typeface="HY헤드라인M" pitchFamily="18" charset="-127"/>
              </a:rPr>
              <a:t>개소</a:t>
            </a:r>
            <a:r>
              <a:rPr lang="en-US" altLang="ko-KR" sz="180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800"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cxnSp>
        <p:nvCxnSpPr>
          <p:cNvPr id="13" name="직선 연결선 18"/>
          <p:cNvCxnSpPr>
            <a:cxnSpLocks noChangeShapeType="1"/>
          </p:cNvCxnSpPr>
          <p:nvPr/>
        </p:nvCxnSpPr>
        <p:spPr bwMode="auto">
          <a:xfrm>
            <a:off x="409575" y="2447925"/>
            <a:ext cx="1123950" cy="1047750"/>
          </a:xfrm>
          <a:prstGeom prst="line">
            <a:avLst/>
          </a:prstGeom>
          <a:noFill/>
          <a:ln w="9525" algn="ctr">
            <a:noFill/>
            <a:round/>
            <a:headEnd/>
            <a:tailEnd/>
          </a:ln>
        </p:spPr>
      </p:cxnSp>
      <p:cxnSp>
        <p:nvCxnSpPr>
          <p:cNvPr id="14" name="직선 연결선 20"/>
          <p:cNvCxnSpPr>
            <a:cxnSpLocks noChangeShapeType="1"/>
          </p:cNvCxnSpPr>
          <p:nvPr/>
        </p:nvCxnSpPr>
        <p:spPr bwMode="auto">
          <a:xfrm>
            <a:off x="409575" y="1777206"/>
            <a:ext cx="873855" cy="1341437"/>
          </a:xfrm>
          <a:prstGeom prst="line">
            <a:avLst/>
          </a:prstGeom>
          <a:noFill/>
          <a:ln w="63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15" name="직선 연결선 24"/>
          <p:cNvCxnSpPr>
            <a:cxnSpLocks noChangeShapeType="1"/>
          </p:cNvCxnSpPr>
          <p:nvPr/>
        </p:nvCxnSpPr>
        <p:spPr bwMode="auto">
          <a:xfrm>
            <a:off x="409575" y="4576207"/>
            <a:ext cx="2028825" cy="438150"/>
          </a:xfrm>
          <a:prstGeom prst="line">
            <a:avLst/>
          </a:prstGeom>
          <a:noFill/>
          <a:ln w="6350" algn="ctr">
            <a:solidFill>
              <a:schemeClr val="tx1"/>
            </a:solidFill>
            <a:round/>
            <a:headEnd/>
            <a:tailEnd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-1"/>
            <a:ext cx="9144000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395269" name="Text Box 5"/>
          <p:cNvSpPr txBox="1">
            <a:spLocks noChangeArrowheads="1"/>
          </p:cNvSpPr>
          <p:nvPr/>
        </p:nvSpPr>
        <p:spPr bwMode="auto">
          <a:xfrm>
            <a:off x="390525" y="838200"/>
            <a:ext cx="16573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ko-KR" sz="8000" i="1" dirty="0" smtClean="0">
                <a:solidFill>
                  <a:srgbClr val="0000FF"/>
                </a:solidFill>
                <a:latin typeface="Arial Black" pitchFamily="34" charset="0"/>
                <a:ea typeface="굴림" pitchFamily="50" charset="-127"/>
              </a:rPr>
              <a:t>03</a:t>
            </a:r>
            <a:endParaRPr lang="en-US" altLang="ko-KR" sz="8000" i="1" dirty="0">
              <a:solidFill>
                <a:srgbClr val="0000FF"/>
              </a:solidFill>
              <a:latin typeface="Arial Black" pitchFamily="34" charset="0"/>
              <a:ea typeface="굴림" pitchFamily="50" charset="-127"/>
            </a:endParaRPr>
          </a:p>
        </p:txBody>
      </p:sp>
      <p:sp>
        <p:nvSpPr>
          <p:cNvPr id="395270" name="Text Box 6"/>
          <p:cNvSpPr txBox="1">
            <a:spLocks noChangeArrowheads="1"/>
          </p:cNvSpPr>
          <p:nvPr/>
        </p:nvSpPr>
        <p:spPr bwMode="auto">
          <a:xfrm>
            <a:off x="2066924" y="1171575"/>
            <a:ext cx="707707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ko-KR" altLang="en-US" sz="4000" i="1" spc="-90" dirty="0" smtClean="0">
                <a:latin typeface="HY견고딕" pitchFamily="18" charset="-127"/>
                <a:ea typeface="HY견고딕" pitchFamily="18" charset="-127"/>
              </a:rPr>
              <a:t>비산먼지발생사업장 관리</a:t>
            </a:r>
            <a:endParaRPr lang="ko-KR" altLang="en-US" sz="4000" i="1" spc="-9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6" name="Picture 22" descr="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91274" y="4552950"/>
            <a:ext cx="2297113" cy="1812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80"/>
          <p:cNvGrpSpPr>
            <a:grpSpLocks/>
          </p:cNvGrpSpPr>
          <p:nvPr/>
        </p:nvGrpSpPr>
        <p:grpSpPr bwMode="auto">
          <a:xfrm>
            <a:off x="684213" y="1484313"/>
            <a:ext cx="7848600" cy="4824412"/>
            <a:chOff x="431" y="935"/>
            <a:chExt cx="4944" cy="3039"/>
          </a:xfrm>
        </p:grpSpPr>
        <p:sp>
          <p:nvSpPr>
            <p:cNvPr id="4" name="AutoShape 81"/>
            <p:cNvSpPr>
              <a:spLocks noChangeArrowheads="1"/>
            </p:cNvSpPr>
            <p:nvPr/>
          </p:nvSpPr>
          <p:spPr bwMode="auto">
            <a:xfrm>
              <a:off x="431" y="2518"/>
              <a:ext cx="1587" cy="1453"/>
            </a:xfrm>
            <a:prstGeom prst="roundRect">
              <a:avLst>
                <a:gd name="adj" fmla="val 5370"/>
              </a:avLst>
            </a:prstGeom>
            <a:solidFill>
              <a:srgbClr val="778CAB"/>
            </a:solidFill>
            <a:ln w="317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ko-KR" altLang="en-US" sz="1500" b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5" name="AutoShape 82"/>
            <p:cNvSpPr>
              <a:spLocks noChangeArrowheads="1"/>
            </p:cNvSpPr>
            <p:nvPr/>
          </p:nvSpPr>
          <p:spPr bwMode="auto">
            <a:xfrm>
              <a:off x="2110" y="2518"/>
              <a:ext cx="1587" cy="1453"/>
            </a:xfrm>
            <a:prstGeom prst="roundRect">
              <a:avLst>
                <a:gd name="adj" fmla="val 5301"/>
              </a:avLst>
            </a:prstGeom>
            <a:solidFill>
              <a:srgbClr val="A5B3C7"/>
            </a:solidFill>
            <a:ln w="317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ko-KR" altLang="en-US" sz="1500" b="0">
                <a:solidFill>
                  <a:srgbClr val="003399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" name="AutoShape 83"/>
            <p:cNvSpPr>
              <a:spLocks noChangeArrowheads="1"/>
            </p:cNvSpPr>
            <p:nvPr/>
          </p:nvSpPr>
          <p:spPr bwMode="auto">
            <a:xfrm>
              <a:off x="3788" y="2521"/>
              <a:ext cx="1587" cy="1453"/>
            </a:xfrm>
            <a:prstGeom prst="roundRect">
              <a:avLst>
                <a:gd name="adj" fmla="val 4750"/>
              </a:avLst>
            </a:prstGeom>
            <a:solidFill>
              <a:srgbClr val="5D8B7B"/>
            </a:solidFill>
            <a:ln w="317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ko-KR" altLang="en-US" sz="1500" b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7" name="AutoShape 84"/>
            <p:cNvSpPr>
              <a:spLocks noChangeArrowheads="1"/>
            </p:cNvSpPr>
            <p:nvPr/>
          </p:nvSpPr>
          <p:spPr bwMode="auto">
            <a:xfrm>
              <a:off x="431" y="943"/>
              <a:ext cx="1587" cy="1443"/>
            </a:xfrm>
            <a:prstGeom prst="roundRect">
              <a:avLst>
                <a:gd name="adj" fmla="val 6583"/>
              </a:avLst>
            </a:prstGeom>
            <a:gradFill rotWithShape="0">
              <a:gsLst>
                <a:gs pos="0">
                  <a:srgbClr val="E6E6E6"/>
                </a:gs>
                <a:gs pos="50000">
                  <a:srgbClr val="FFFFFF"/>
                </a:gs>
                <a:gs pos="100000">
                  <a:srgbClr val="E6E6E6"/>
                </a:gs>
              </a:gsLst>
              <a:lin ang="5400000" scaled="1"/>
            </a:gra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ko-KR" altLang="en-US" sz="1600" b="0">
                <a:solidFill>
                  <a:srgbClr val="336699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8" name="AutoShape 85"/>
            <p:cNvSpPr>
              <a:spLocks noChangeArrowheads="1"/>
            </p:cNvSpPr>
            <p:nvPr/>
          </p:nvSpPr>
          <p:spPr bwMode="auto">
            <a:xfrm>
              <a:off x="2110" y="935"/>
              <a:ext cx="1587" cy="1443"/>
            </a:xfrm>
            <a:prstGeom prst="roundRect">
              <a:avLst>
                <a:gd name="adj" fmla="val 6583"/>
              </a:avLst>
            </a:prstGeom>
            <a:gradFill rotWithShape="0">
              <a:gsLst>
                <a:gs pos="0">
                  <a:srgbClr val="E6E6E6"/>
                </a:gs>
                <a:gs pos="50000">
                  <a:srgbClr val="FFFFFF"/>
                </a:gs>
                <a:gs pos="100000">
                  <a:srgbClr val="E6E6E6"/>
                </a:gs>
              </a:gsLst>
              <a:lin ang="5400000" scaled="1"/>
            </a:gra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ko-KR" altLang="en-US" sz="1600" b="0">
                <a:solidFill>
                  <a:srgbClr val="336699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9" name="AutoShape 86"/>
            <p:cNvSpPr>
              <a:spLocks noChangeArrowheads="1"/>
            </p:cNvSpPr>
            <p:nvPr/>
          </p:nvSpPr>
          <p:spPr bwMode="auto">
            <a:xfrm>
              <a:off x="3788" y="935"/>
              <a:ext cx="1587" cy="1443"/>
            </a:xfrm>
            <a:prstGeom prst="roundRect">
              <a:avLst>
                <a:gd name="adj" fmla="val 5958"/>
              </a:avLst>
            </a:prstGeom>
            <a:gradFill rotWithShape="0">
              <a:gsLst>
                <a:gs pos="0">
                  <a:srgbClr val="E6E6E6"/>
                </a:gs>
                <a:gs pos="50000">
                  <a:srgbClr val="FFFFFF"/>
                </a:gs>
                <a:gs pos="100000">
                  <a:srgbClr val="E6E6E6"/>
                </a:gs>
              </a:gsLst>
              <a:lin ang="5400000" scaled="1"/>
            </a:gra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ko-KR" altLang="en-US" sz="1600" b="0">
                <a:solidFill>
                  <a:srgbClr val="336699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0" name="Oval 87"/>
            <p:cNvSpPr>
              <a:spLocks noChangeArrowheads="1"/>
            </p:cNvSpPr>
            <p:nvPr/>
          </p:nvSpPr>
          <p:spPr bwMode="auto">
            <a:xfrm>
              <a:off x="3415" y="2097"/>
              <a:ext cx="680" cy="680"/>
            </a:xfrm>
            <a:prstGeom prst="ellipse">
              <a:avLst/>
            </a:prstGeom>
            <a:solidFill>
              <a:srgbClr val="008000">
                <a:alpha val="25882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1" name="Oval 88"/>
            <p:cNvSpPr>
              <a:spLocks noChangeArrowheads="1"/>
            </p:cNvSpPr>
            <p:nvPr/>
          </p:nvSpPr>
          <p:spPr bwMode="auto">
            <a:xfrm>
              <a:off x="1730" y="2099"/>
              <a:ext cx="680" cy="680"/>
            </a:xfrm>
            <a:prstGeom prst="ellipse">
              <a:avLst/>
            </a:prstGeom>
            <a:solidFill>
              <a:srgbClr val="003366">
                <a:alpha val="20000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" name="Oval 89"/>
            <p:cNvSpPr>
              <a:spLocks noChangeArrowheads="1"/>
            </p:cNvSpPr>
            <p:nvPr/>
          </p:nvSpPr>
          <p:spPr bwMode="auto">
            <a:xfrm>
              <a:off x="1948" y="2332"/>
              <a:ext cx="226" cy="226"/>
            </a:xfrm>
            <a:prstGeom prst="ellipse">
              <a:avLst/>
            </a:prstGeom>
            <a:solidFill>
              <a:srgbClr val="FFFFFF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3" name="Oval 90"/>
            <p:cNvSpPr>
              <a:spLocks noChangeArrowheads="1"/>
            </p:cNvSpPr>
            <p:nvPr/>
          </p:nvSpPr>
          <p:spPr bwMode="auto">
            <a:xfrm>
              <a:off x="3633" y="2322"/>
              <a:ext cx="226" cy="226"/>
            </a:xfrm>
            <a:prstGeom prst="ellipse">
              <a:avLst/>
            </a:prstGeom>
            <a:solidFill>
              <a:srgbClr val="FFFFFF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pic>
          <p:nvPicPr>
            <p:cNvPr id="14" name="Picture 91" descr="사진 6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76" y="981"/>
              <a:ext cx="1497" cy="11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92" descr="사진 65"/>
            <p:cNvPicPr preferRelativeResize="0"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54" y="981"/>
              <a:ext cx="1497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93" descr="사진 53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833" y="981"/>
              <a:ext cx="1496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ectangle 94"/>
            <p:cNvSpPr>
              <a:spLocks noChangeArrowheads="1"/>
            </p:cNvSpPr>
            <p:nvPr/>
          </p:nvSpPr>
          <p:spPr bwMode="auto">
            <a:xfrm>
              <a:off x="975" y="2129"/>
              <a:ext cx="6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/>
            <a:p>
              <a:r>
                <a:rPr lang="ko-KR" altLang="en-US" sz="16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건물해체</a:t>
              </a:r>
            </a:p>
          </p:txBody>
        </p:sp>
        <p:sp>
          <p:nvSpPr>
            <p:cNvPr id="18" name="Rectangle 95"/>
            <p:cNvSpPr>
              <a:spLocks noChangeArrowheads="1"/>
            </p:cNvSpPr>
            <p:nvPr/>
          </p:nvSpPr>
          <p:spPr bwMode="auto">
            <a:xfrm>
              <a:off x="2608" y="2115"/>
              <a:ext cx="6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/>
            <a:p>
              <a:r>
                <a:rPr lang="ko-KR" altLang="en-US" sz="1600" b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건물해체</a:t>
              </a:r>
            </a:p>
          </p:txBody>
        </p:sp>
        <p:sp>
          <p:nvSpPr>
            <p:cNvPr id="19" name="Rectangle 96"/>
            <p:cNvSpPr>
              <a:spLocks noChangeArrowheads="1"/>
            </p:cNvSpPr>
            <p:nvPr/>
          </p:nvSpPr>
          <p:spPr bwMode="auto">
            <a:xfrm>
              <a:off x="4286" y="2160"/>
              <a:ext cx="6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/>
            <a:p>
              <a:r>
                <a:rPr lang="ko-KR" altLang="en-US" sz="1600" b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건축공사</a:t>
              </a:r>
            </a:p>
          </p:txBody>
        </p:sp>
        <p:pic>
          <p:nvPicPr>
            <p:cNvPr id="20" name="Picture 97" descr="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154" y="2795"/>
              <a:ext cx="1497" cy="10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" name="Picture 98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833" y="2795"/>
              <a:ext cx="1496" cy="11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" name="Picture 99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76" y="2750"/>
              <a:ext cx="1497" cy="1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" name="Rectangle 100"/>
            <p:cNvSpPr>
              <a:spLocks noChangeArrowheads="1"/>
            </p:cNvSpPr>
            <p:nvPr/>
          </p:nvSpPr>
          <p:spPr bwMode="auto">
            <a:xfrm>
              <a:off x="937" y="2492"/>
              <a:ext cx="6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/>
            <a:p>
              <a:r>
                <a:rPr lang="ko-KR" altLang="en-US" sz="1600" b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토목공사</a:t>
              </a:r>
            </a:p>
          </p:txBody>
        </p:sp>
        <p:sp>
          <p:nvSpPr>
            <p:cNvPr id="24" name="Rectangle 101"/>
            <p:cNvSpPr>
              <a:spLocks noChangeArrowheads="1"/>
            </p:cNvSpPr>
            <p:nvPr/>
          </p:nvSpPr>
          <p:spPr bwMode="auto">
            <a:xfrm>
              <a:off x="2605" y="2523"/>
              <a:ext cx="633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/>
            <a:p>
              <a:r>
                <a:rPr lang="ko-KR" altLang="en-US" sz="1600" b="0" dirty="0" err="1" smtClean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건폐처리</a:t>
              </a:r>
              <a:endPara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5" name="Rectangle 102"/>
            <p:cNvSpPr>
              <a:spLocks noChangeArrowheads="1"/>
            </p:cNvSpPr>
            <p:nvPr/>
          </p:nvSpPr>
          <p:spPr bwMode="auto">
            <a:xfrm>
              <a:off x="4286" y="2523"/>
              <a:ext cx="6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/>
            <a:p>
              <a:r>
                <a:rPr lang="ko-KR" altLang="en-US" sz="1600" b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도로굴착</a:t>
              </a:r>
            </a:p>
          </p:txBody>
        </p:sp>
      </p:grpSp>
      <p:sp>
        <p:nvSpPr>
          <p:cNvPr id="26" name="Rectangle 4"/>
          <p:cNvSpPr>
            <a:spLocks noChangeArrowheads="1"/>
          </p:cNvSpPr>
          <p:nvPr/>
        </p:nvSpPr>
        <p:spPr bwMode="auto">
          <a:xfrm>
            <a:off x="1252423" y="269875"/>
            <a:ext cx="524374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주요 비산먼지 발생 오염원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79"/>
          <p:cNvGrpSpPr>
            <a:grpSpLocks/>
          </p:cNvGrpSpPr>
          <p:nvPr/>
        </p:nvGrpSpPr>
        <p:grpSpPr bwMode="auto">
          <a:xfrm>
            <a:off x="684213" y="1484313"/>
            <a:ext cx="7848600" cy="4824412"/>
            <a:chOff x="431" y="935"/>
            <a:chExt cx="4944" cy="3039"/>
          </a:xfrm>
        </p:grpSpPr>
        <p:sp>
          <p:nvSpPr>
            <p:cNvPr id="4" name="AutoShape 80"/>
            <p:cNvSpPr>
              <a:spLocks noChangeArrowheads="1"/>
            </p:cNvSpPr>
            <p:nvPr/>
          </p:nvSpPr>
          <p:spPr bwMode="auto">
            <a:xfrm>
              <a:off x="431" y="2518"/>
              <a:ext cx="1587" cy="1453"/>
            </a:xfrm>
            <a:prstGeom prst="roundRect">
              <a:avLst>
                <a:gd name="adj" fmla="val 5370"/>
              </a:avLst>
            </a:prstGeom>
            <a:solidFill>
              <a:srgbClr val="778CAB"/>
            </a:solidFill>
            <a:ln w="317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ko-KR" altLang="en-US" sz="1500" b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5" name="AutoShape 81"/>
            <p:cNvSpPr>
              <a:spLocks noChangeArrowheads="1"/>
            </p:cNvSpPr>
            <p:nvPr/>
          </p:nvSpPr>
          <p:spPr bwMode="auto">
            <a:xfrm>
              <a:off x="2110" y="2518"/>
              <a:ext cx="1587" cy="1453"/>
            </a:xfrm>
            <a:prstGeom prst="roundRect">
              <a:avLst>
                <a:gd name="adj" fmla="val 5301"/>
              </a:avLst>
            </a:prstGeom>
            <a:solidFill>
              <a:srgbClr val="A5B3C7"/>
            </a:solidFill>
            <a:ln w="317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ko-KR" altLang="en-US" sz="1500" b="0">
                <a:solidFill>
                  <a:srgbClr val="003399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6" name="AutoShape 82"/>
            <p:cNvSpPr>
              <a:spLocks noChangeArrowheads="1"/>
            </p:cNvSpPr>
            <p:nvPr/>
          </p:nvSpPr>
          <p:spPr bwMode="auto">
            <a:xfrm>
              <a:off x="3788" y="2521"/>
              <a:ext cx="1587" cy="1453"/>
            </a:xfrm>
            <a:prstGeom prst="roundRect">
              <a:avLst>
                <a:gd name="adj" fmla="val 4750"/>
              </a:avLst>
            </a:prstGeom>
            <a:solidFill>
              <a:srgbClr val="5D8B7B"/>
            </a:solidFill>
            <a:ln w="317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ko-KR" altLang="en-US" sz="1500" b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7" name="AutoShape 83"/>
            <p:cNvSpPr>
              <a:spLocks noChangeArrowheads="1"/>
            </p:cNvSpPr>
            <p:nvPr/>
          </p:nvSpPr>
          <p:spPr bwMode="auto">
            <a:xfrm>
              <a:off x="431" y="943"/>
              <a:ext cx="1587" cy="1443"/>
            </a:xfrm>
            <a:prstGeom prst="roundRect">
              <a:avLst>
                <a:gd name="adj" fmla="val 6583"/>
              </a:avLst>
            </a:prstGeom>
            <a:gradFill rotWithShape="0">
              <a:gsLst>
                <a:gs pos="0">
                  <a:srgbClr val="E6E6E6"/>
                </a:gs>
                <a:gs pos="50000">
                  <a:srgbClr val="FFFFFF"/>
                </a:gs>
                <a:gs pos="100000">
                  <a:srgbClr val="E6E6E6"/>
                </a:gs>
              </a:gsLst>
              <a:lin ang="5400000" scaled="1"/>
            </a:gra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ko-KR" altLang="en-US" sz="1600" b="0">
                <a:solidFill>
                  <a:srgbClr val="336699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8" name="AutoShape 84"/>
            <p:cNvSpPr>
              <a:spLocks noChangeArrowheads="1"/>
            </p:cNvSpPr>
            <p:nvPr/>
          </p:nvSpPr>
          <p:spPr bwMode="auto">
            <a:xfrm>
              <a:off x="2110" y="935"/>
              <a:ext cx="1587" cy="1443"/>
            </a:xfrm>
            <a:prstGeom prst="roundRect">
              <a:avLst>
                <a:gd name="adj" fmla="val 6583"/>
              </a:avLst>
            </a:prstGeom>
            <a:gradFill rotWithShape="0">
              <a:gsLst>
                <a:gs pos="0">
                  <a:srgbClr val="E6E6E6"/>
                </a:gs>
                <a:gs pos="50000">
                  <a:srgbClr val="FFFFFF"/>
                </a:gs>
                <a:gs pos="100000">
                  <a:srgbClr val="E6E6E6"/>
                </a:gs>
              </a:gsLst>
              <a:lin ang="5400000" scaled="1"/>
            </a:gra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ko-KR" altLang="en-US" sz="1600" b="0">
                <a:solidFill>
                  <a:srgbClr val="336699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9" name="AutoShape 85"/>
            <p:cNvSpPr>
              <a:spLocks noChangeArrowheads="1"/>
            </p:cNvSpPr>
            <p:nvPr/>
          </p:nvSpPr>
          <p:spPr bwMode="auto">
            <a:xfrm>
              <a:off x="3788" y="935"/>
              <a:ext cx="1587" cy="1443"/>
            </a:xfrm>
            <a:prstGeom prst="roundRect">
              <a:avLst>
                <a:gd name="adj" fmla="val 5958"/>
              </a:avLst>
            </a:prstGeom>
            <a:gradFill rotWithShape="0">
              <a:gsLst>
                <a:gs pos="0">
                  <a:srgbClr val="E6E6E6"/>
                </a:gs>
                <a:gs pos="50000">
                  <a:srgbClr val="FFFFFF"/>
                </a:gs>
                <a:gs pos="100000">
                  <a:srgbClr val="E6E6E6"/>
                </a:gs>
              </a:gsLst>
              <a:lin ang="5400000" scaled="1"/>
            </a:gra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ko-KR" altLang="en-US" sz="1600" b="0">
                <a:solidFill>
                  <a:srgbClr val="336699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0" name="Oval 86"/>
            <p:cNvSpPr>
              <a:spLocks noChangeArrowheads="1"/>
            </p:cNvSpPr>
            <p:nvPr/>
          </p:nvSpPr>
          <p:spPr bwMode="auto">
            <a:xfrm>
              <a:off x="3415" y="2097"/>
              <a:ext cx="680" cy="680"/>
            </a:xfrm>
            <a:prstGeom prst="ellipse">
              <a:avLst/>
            </a:prstGeom>
            <a:solidFill>
              <a:srgbClr val="008000">
                <a:alpha val="25882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1" name="Oval 87"/>
            <p:cNvSpPr>
              <a:spLocks noChangeArrowheads="1"/>
            </p:cNvSpPr>
            <p:nvPr/>
          </p:nvSpPr>
          <p:spPr bwMode="auto">
            <a:xfrm>
              <a:off x="1730" y="2099"/>
              <a:ext cx="680" cy="680"/>
            </a:xfrm>
            <a:prstGeom prst="ellipse">
              <a:avLst/>
            </a:prstGeom>
            <a:solidFill>
              <a:srgbClr val="003366">
                <a:alpha val="20000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2" name="Oval 88"/>
            <p:cNvSpPr>
              <a:spLocks noChangeArrowheads="1"/>
            </p:cNvSpPr>
            <p:nvPr/>
          </p:nvSpPr>
          <p:spPr bwMode="auto">
            <a:xfrm>
              <a:off x="1948" y="2332"/>
              <a:ext cx="226" cy="226"/>
            </a:xfrm>
            <a:prstGeom prst="ellipse">
              <a:avLst/>
            </a:prstGeom>
            <a:solidFill>
              <a:srgbClr val="FFFFFF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3" name="Oval 89"/>
            <p:cNvSpPr>
              <a:spLocks noChangeArrowheads="1"/>
            </p:cNvSpPr>
            <p:nvPr/>
          </p:nvSpPr>
          <p:spPr bwMode="auto">
            <a:xfrm>
              <a:off x="3633" y="2322"/>
              <a:ext cx="226" cy="226"/>
            </a:xfrm>
            <a:prstGeom prst="ellipse">
              <a:avLst/>
            </a:prstGeom>
            <a:solidFill>
              <a:srgbClr val="FFFFFF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4" name="Rectangle 90"/>
            <p:cNvSpPr>
              <a:spLocks noChangeArrowheads="1"/>
            </p:cNvSpPr>
            <p:nvPr/>
          </p:nvSpPr>
          <p:spPr bwMode="auto">
            <a:xfrm>
              <a:off x="884" y="2160"/>
              <a:ext cx="6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/>
            <a:p>
              <a:r>
                <a:rPr lang="ko-KR" altLang="en-US" sz="1600" b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토사운반</a:t>
              </a:r>
            </a:p>
          </p:txBody>
        </p:sp>
        <p:sp>
          <p:nvSpPr>
            <p:cNvPr id="15" name="Rectangle 91"/>
            <p:cNvSpPr>
              <a:spLocks noChangeArrowheads="1"/>
            </p:cNvSpPr>
            <p:nvPr/>
          </p:nvSpPr>
          <p:spPr bwMode="auto">
            <a:xfrm>
              <a:off x="4286" y="2160"/>
              <a:ext cx="6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/>
            <a:p>
              <a:r>
                <a:rPr lang="ko-KR" altLang="en-US" sz="1600" b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고철운반</a:t>
              </a:r>
            </a:p>
          </p:txBody>
        </p:sp>
        <p:sp>
          <p:nvSpPr>
            <p:cNvPr id="16" name="Rectangle 92"/>
            <p:cNvSpPr>
              <a:spLocks noChangeArrowheads="1"/>
            </p:cNvSpPr>
            <p:nvPr/>
          </p:nvSpPr>
          <p:spPr bwMode="auto">
            <a:xfrm>
              <a:off x="648" y="2523"/>
              <a:ext cx="109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/>
            <a:p>
              <a:r>
                <a:rPr lang="ko-KR" altLang="en-US" sz="1600" b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곡물 포장백 운반</a:t>
              </a:r>
            </a:p>
          </p:txBody>
        </p:sp>
        <p:sp>
          <p:nvSpPr>
            <p:cNvPr id="17" name="Rectangle 93"/>
            <p:cNvSpPr>
              <a:spLocks noChangeArrowheads="1"/>
            </p:cNvSpPr>
            <p:nvPr/>
          </p:nvSpPr>
          <p:spPr bwMode="auto">
            <a:xfrm>
              <a:off x="4287" y="2538"/>
              <a:ext cx="68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>
              <a:spAutoFit/>
            </a:bodyPr>
            <a:lstStyle/>
            <a:p>
              <a:r>
                <a:rPr lang="ko-KR" altLang="en-US" sz="1600" b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원목운반</a:t>
              </a:r>
            </a:p>
          </p:txBody>
        </p:sp>
        <p:pic>
          <p:nvPicPr>
            <p:cNvPr id="18" name="Picture 94" descr="사진1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76" y="981"/>
              <a:ext cx="1497" cy="11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95" descr="고철운반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33" y="981"/>
              <a:ext cx="1497" cy="1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" name="Picture 96" descr="운반차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76" y="2750"/>
              <a:ext cx="1497" cy="1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" name="Picture 97" descr="원목하역6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833" y="2795"/>
              <a:ext cx="1495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" name="Picture 98" descr="SV400005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154" y="981"/>
              <a:ext cx="1497" cy="11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" name="Rectangle 99"/>
            <p:cNvSpPr>
              <a:spLocks noChangeArrowheads="1"/>
            </p:cNvSpPr>
            <p:nvPr/>
          </p:nvSpPr>
          <p:spPr bwMode="auto">
            <a:xfrm>
              <a:off x="2615" y="2115"/>
              <a:ext cx="6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/>
            <a:p>
              <a:r>
                <a:rPr lang="ko-KR" altLang="en-US" sz="1600" b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모래운반</a:t>
              </a:r>
            </a:p>
          </p:txBody>
        </p:sp>
        <p:pic>
          <p:nvPicPr>
            <p:cNvPr id="24" name="Picture 100" descr="곡물운반차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154" y="2795"/>
              <a:ext cx="1497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Rectangle 101"/>
            <p:cNvSpPr>
              <a:spLocks noChangeArrowheads="1"/>
            </p:cNvSpPr>
            <p:nvPr/>
          </p:nvSpPr>
          <p:spPr bwMode="auto">
            <a:xfrm>
              <a:off x="2615" y="2523"/>
              <a:ext cx="6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/>
            <a:p>
              <a:r>
                <a:rPr lang="ko-KR" altLang="en-US" sz="1600" b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곡물운반</a:t>
              </a:r>
            </a:p>
          </p:txBody>
        </p:sp>
      </p:grpSp>
      <p:sp>
        <p:nvSpPr>
          <p:cNvPr id="26" name="Rectangle 4"/>
          <p:cNvSpPr>
            <a:spLocks noChangeArrowheads="1"/>
          </p:cNvSpPr>
          <p:nvPr/>
        </p:nvSpPr>
        <p:spPr bwMode="auto">
          <a:xfrm>
            <a:off x="1252423" y="269875"/>
            <a:ext cx="524374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주요 비산먼지 발생 오염원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252423" y="269875"/>
            <a:ext cx="524374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주요 비산먼지 발생 오염원</a:t>
            </a:r>
          </a:p>
        </p:txBody>
      </p:sp>
      <p:grpSp>
        <p:nvGrpSpPr>
          <p:cNvPr id="5" name="Group 80"/>
          <p:cNvGrpSpPr>
            <a:grpSpLocks/>
          </p:cNvGrpSpPr>
          <p:nvPr/>
        </p:nvGrpSpPr>
        <p:grpSpPr bwMode="auto">
          <a:xfrm>
            <a:off x="684213" y="1484313"/>
            <a:ext cx="7848600" cy="4824412"/>
            <a:chOff x="431" y="935"/>
            <a:chExt cx="4944" cy="3039"/>
          </a:xfrm>
        </p:grpSpPr>
        <p:sp>
          <p:nvSpPr>
            <p:cNvPr id="6" name="AutoShape 81"/>
            <p:cNvSpPr>
              <a:spLocks noChangeArrowheads="1"/>
            </p:cNvSpPr>
            <p:nvPr/>
          </p:nvSpPr>
          <p:spPr bwMode="auto">
            <a:xfrm>
              <a:off x="431" y="2518"/>
              <a:ext cx="1587" cy="1453"/>
            </a:xfrm>
            <a:prstGeom prst="roundRect">
              <a:avLst>
                <a:gd name="adj" fmla="val 5370"/>
              </a:avLst>
            </a:prstGeom>
            <a:solidFill>
              <a:srgbClr val="778CAB"/>
            </a:solidFill>
            <a:ln w="317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ko-KR" altLang="en-US" sz="1500" b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7" name="AutoShape 82"/>
            <p:cNvSpPr>
              <a:spLocks noChangeArrowheads="1"/>
            </p:cNvSpPr>
            <p:nvPr/>
          </p:nvSpPr>
          <p:spPr bwMode="auto">
            <a:xfrm>
              <a:off x="2110" y="2518"/>
              <a:ext cx="1587" cy="1453"/>
            </a:xfrm>
            <a:prstGeom prst="roundRect">
              <a:avLst>
                <a:gd name="adj" fmla="val 5301"/>
              </a:avLst>
            </a:prstGeom>
            <a:solidFill>
              <a:srgbClr val="A5B3C7"/>
            </a:solidFill>
            <a:ln w="317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ko-KR" altLang="en-US" sz="1500" b="0">
                <a:solidFill>
                  <a:srgbClr val="003399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8" name="AutoShape 83"/>
            <p:cNvSpPr>
              <a:spLocks noChangeArrowheads="1"/>
            </p:cNvSpPr>
            <p:nvPr/>
          </p:nvSpPr>
          <p:spPr bwMode="auto">
            <a:xfrm>
              <a:off x="3788" y="2521"/>
              <a:ext cx="1587" cy="1453"/>
            </a:xfrm>
            <a:prstGeom prst="roundRect">
              <a:avLst>
                <a:gd name="adj" fmla="val 4750"/>
              </a:avLst>
            </a:prstGeom>
            <a:solidFill>
              <a:srgbClr val="5D8B7B"/>
            </a:solidFill>
            <a:ln w="3175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ko-KR" altLang="en-US" sz="1500" b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9" name="AutoShape 84"/>
            <p:cNvSpPr>
              <a:spLocks noChangeArrowheads="1"/>
            </p:cNvSpPr>
            <p:nvPr/>
          </p:nvSpPr>
          <p:spPr bwMode="auto">
            <a:xfrm>
              <a:off x="431" y="943"/>
              <a:ext cx="1587" cy="1443"/>
            </a:xfrm>
            <a:prstGeom prst="roundRect">
              <a:avLst>
                <a:gd name="adj" fmla="val 6583"/>
              </a:avLst>
            </a:prstGeom>
            <a:gradFill rotWithShape="0">
              <a:gsLst>
                <a:gs pos="0">
                  <a:srgbClr val="E6E6E6"/>
                </a:gs>
                <a:gs pos="50000">
                  <a:srgbClr val="FFFFFF"/>
                </a:gs>
                <a:gs pos="100000">
                  <a:srgbClr val="E6E6E6"/>
                </a:gs>
              </a:gsLst>
              <a:lin ang="5400000" scaled="1"/>
            </a:gra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ko-KR" altLang="en-US" sz="1600" b="0">
                <a:solidFill>
                  <a:srgbClr val="336699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0" name="AutoShape 85"/>
            <p:cNvSpPr>
              <a:spLocks noChangeArrowheads="1"/>
            </p:cNvSpPr>
            <p:nvPr/>
          </p:nvSpPr>
          <p:spPr bwMode="auto">
            <a:xfrm>
              <a:off x="2110" y="935"/>
              <a:ext cx="1587" cy="1443"/>
            </a:xfrm>
            <a:prstGeom prst="roundRect">
              <a:avLst>
                <a:gd name="adj" fmla="val 6583"/>
              </a:avLst>
            </a:prstGeom>
            <a:gradFill rotWithShape="0">
              <a:gsLst>
                <a:gs pos="0">
                  <a:srgbClr val="E6E6E6"/>
                </a:gs>
                <a:gs pos="50000">
                  <a:srgbClr val="FFFFFF"/>
                </a:gs>
                <a:gs pos="100000">
                  <a:srgbClr val="E6E6E6"/>
                </a:gs>
              </a:gsLst>
              <a:lin ang="5400000" scaled="1"/>
            </a:gra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ko-KR" altLang="en-US" sz="1600" b="0">
                <a:solidFill>
                  <a:srgbClr val="336699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1" name="AutoShape 86"/>
            <p:cNvSpPr>
              <a:spLocks noChangeArrowheads="1"/>
            </p:cNvSpPr>
            <p:nvPr/>
          </p:nvSpPr>
          <p:spPr bwMode="auto">
            <a:xfrm>
              <a:off x="3788" y="935"/>
              <a:ext cx="1587" cy="1443"/>
            </a:xfrm>
            <a:prstGeom prst="roundRect">
              <a:avLst>
                <a:gd name="adj" fmla="val 5958"/>
              </a:avLst>
            </a:prstGeom>
            <a:gradFill rotWithShape="0">
              <a:gsLst>
                <a:gs pos="0">
                  <a:srgbClr val="E6E6E6"/>
                </a:gs>
                <a:gs pos="50000">
                  <a:srgbClr val="FFFFFF"/>
                </a:gs>
                <a:gs pos="100000">
                  <a:srgbClr val="E6E6E6"/>
                </a:gs>
              </a:gsLst>
              <a:lin ang="5400000" scaled="1"/>
            </a:gra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algn="ctr"/>
              <a:endParaRPr lang="ko-KR" altLang="en-US" sz="1600" b="0">
                <a:solidFill>
                  <a:srgbClr val="336699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2" name="Oval 87"/>
            <p:cNvSpPr>
              <a:spLocks noChangeArrowheads="1"/>
            </p:cNvSpPr>
            <p:nvPr/>
          </p:nvSpPr>
          <p:spPr bwMode="auto">
            <a:xfrm>
              <a:off x="3415" y="2097"/>
              <a:ext cx="680" cy="680"/>
            </a:xfrm>
            <a:prstGeom prst="ellipse">
              <a:avLst/>
            </a:prstGeom>
            <a:solidFill>
              <a:srgbClr val="008000">
                <a:alpha val="25882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3" name="Oval 88"/>
            <p:cNvSpPr>
              <a:spLocks noChangeArrowheads="1"/>
            </p:cNvSpPr>
            <p:nvPr/>
          </p:nvSpPr>
          <p:spPr bwMode="auto">
            <a:xfrm>
              <a:off x="1730" y="2099"/>
              <a:ext cx="680" cy="680"/>
            </a:xfrm>
            <a:prstGeom prst="ellipse">
              <a:avLst/>
            </a:prstGeom>
            <a:solidFill>
              <a:srgbClr val="003366">
                <a:alpha val="20000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4" name="Oval 89"/>
            <p:cNvSpPr>
              <a:spLocks noChangeArrowheads="1"/>
            </p:cNvSpPr>
            <p:nvPr/>
          </p:nvSpPr>
          <p:spPr bwMode="auto">
            <a:xfrm>
              <a:off x="1948" y="2332"/>
              <a:ext cx="226" cy="226"/>
            </a:xfrm>
            <a:prstGeom prst="ellipse">
              <a:avLst/>
            </a:prstGeom>
            <a:solidFill>
              <a:srgbClr val="FFFFFF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5" name="Oval 90"/>
            <p:cNvSpPr>
              <a:spLocks noChangeArrowheads="1"/>
            </p:cNvSpPr>
            <p:nvPr/>
          </p:nvSpPr>
          <p:spPr bwMode="auto">
            <a:xfrm>
              <a:off x="3633" y="2322"/>
              <a:ext cx="226" cy="226"/>
            </a:xfrm>
            <a:prstGeom prst="ellipse">
              <a:avLst/>
            </a:prstGeom>
            <a:solidFill>
              <a:srgbClr val="FFFFFF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pic>
          <p:nvPicPr>
            <p:cNvPr id="16" name="Picture 91" descr="레미콘공장1"/>
            <p:cNvPicPr preferRelativeResize="0"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76" y="981"/>
              <a:ext cx="1497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Picture 92" descr="DSCF3994"/>
            <p:cNvPicPr preferRelativeResize="0"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6" y="2750"/>
              <a:ext cx="1497" cy="11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Picture 93" descr="DSCF3991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154" y="2795"/>
              <a:ext cx="1496" cy="1134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9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833" y="981"/>
              <a:ext cx="1498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Rectangle 95"/>
            <p:cNvSpPr>
              <a:spLocks noChangeArrowheads="1"/>
            </p:cNvSpPr>
            <p:nvPr/>
          </p:nvSpPr>
          <p:spPr bwMode="auto">
            <a:xfrm>
              <a:off x="884" y="2160"/>
              <a:ext cx="75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/>
            <a:p>
              <a:r>
                <a:rPr lang="ko-KR" altLang="en-US" sz="1600" b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레미콘제조</a:t>
              </a:r>
            </a:p>
          </p:txBody>
        </p:sp>
        <p:sp>
          <p:nvSpPr>
            <p:cNvPr id="21" name="Rectangle 96"/>
            <p:cNvSpPr>
              <a:spLocks noChangeArrowheads="1"/>
            </p:cNvSpPr>
            <p:nvPr/>
          </p:nvSpPr>
          <p:spPr bwMode="auto">
            <a:xfrm>
              <a:off x="884" y="2523"/>
              <a:ext cx="6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/>
            <a:p>
              <a:r>
                <a:rPr lang="ko-KR" altLang="en-US" sz="1600" b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골재파쇄</a:t>
              </a:r>
            </a:p>
          </p:txBody>
        </p:sp>
        <p:sp>
          <p:nvSpPr>
            <p:cNvPr id="22" name="Rectangle 97"/>
            <p:cNvSpPr>
              <a:spLocks noChangeArrowheads="1"/>
            </p:cNvSpPr>
            <p:nvPr/>
          </p:nvSpPr>
          <p:spPr bwMode="auto">
            <a:xfrm>
              <a:off x="2570" y="2538"/>
              <a:ext cx="6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/>
            <a:p>
              <a:r>
                <a:rPr lang="ko-KR" altLang="en-US" sz="1600" b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골재야적</a:t>
              </a:r>
            </a:p>
          </p:txBody>
        </p:sp>
        <p:sp>
          <p:nvSpPr>
            <p:cNvPr id="23" name="Rectangle 98"/>
            <p:cNvSpPr>
              <a:spLocks noChangeArrowheads="1"/>
            </p:cNvSpPr>
            <p:nvPr/>
          </p:nvSpPr>
          <p:spPr bwMode="auto">
            <a:xfrm>
              <a:off x="4059" y="2177"/>
              <a:ext cx="1235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/>
            <a:p>
              <a:r>
                <a:rPr lang="ko-KR" altLang="en-US" sz="1400" b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도로 유출 시멘트 분진</a:t>
              </a:r>
            </a:p>
          </p:txBody>
        </p:sp>
        <p:pic>
          <p:nvPicPr>
            <p:cNvPr id="24" name="Picture 99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154" y="981"/>
              <a:ext cx="1497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Rectangle 100"/>
            <p:cNvSpPr>
              <a:spLocks noChangeArrowheads="1"/>
            </p:cNvSpPr>
            <p:nvPr/>
          </p:nvSpPr>
          <p:spPr bwMode="auto">
            <a:xfrm>
              <a:off x="2562" y="2160"/>
              <a:ext cx="799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/>
            <a:p>
              <a:r>
                <a:rPr lang="ko-KR" altLang="en-US" sz="1600" b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레미콘 차량</a:t>
              </a:r>
            </a:p>
          </p:txBody>
        </p:sp>
        <p:pic>
          <p:nvPicPr>
            <p:cNvPr id="26" name="Picture 101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833" y="2795"/>
              <a:ext cx="1496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Rectangle 102"/>
            <p:cNvSpPr>
              <a:spLocks noChangeArrowheads="1"/>
            </p:cNvSpPr>
            <p:nvPr/>
          </p:nvSpPr>
          <p:spPr bwMode="auto">
            <a:xfrm>
              <a:off x="4286" y="2538"/>
              <a:ext cx="6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/>
            <a:p>
              <a:r>
                <a:rPr lang="ko-KR" altLang="en-US" sz="1600" b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골재운반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body" sz="half" idx="1"/>
          </p:nvPr>
        </p:nvSpPr>
        <p:spPr bwMode="auto">
          <a:xfrm>
            <a:off x="457200" y="1600200"/>
            <a:ext cx="8229600" cy="45259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AutoShape 60"/>
          <p:cNvSpPr>
            <a:spLocks noChangeArrowheads="1"/>
          </p:cNvSpPr>
          <p:nvPr/>
        </p:nvSpPr>
        <p:spPr bwMode="auto">
          <a:xfrm>
            <a:off x="468313" y="1414463"/>
            <a:ext cx="8208962" cy="4535487"/>
          </a:xfrm>
          <a:prstGeom prst="roundRect">
            <a:avLst>
              <a:gd name="adj" fmla="val 1505"/>
            </a:avLst>
          </a:prstGeom>
          <a:gradFill rotWithShape="1">
            <a:gsLst>
              <a:gs pos="0">
                <a:srgbClr val="66CCFF"/>
              </a:gs>
              <a:gs pos="100000">
                <a:srgbClr val="FFFFFF"/>
              </a:gs>
            </a:gsLst>
            <a:lin ang="2700000" scaled="1"/>
          </a:gradFill>
          <a:ln w="28575">
            <a:solidFill>
              <a:srgbClr val="B2B2B2"/>
            </a:solidFill>
            <a:round/>
            <a:headEnd/>
            <a:tailEnd/>
          </a:ln>
          <a:effectLst>
            <a:prstShdw prst="shdw17" dist="35921" dir="2700000">
              <a:srgbClr val="777777"/>
            </a:prstShdw>
          </a:effectLst>
        </p:spPr>
        <p:txBody>
          <a:bodyPr wrap="none" anchor="ctr"/>
          <a:lstStyle/>
          <a:p>
            <a:pPr algn="l" eaLnBrk="0" latinLnBrk="0" hangingPunct="0">
              <a:lnSpc>
                <a:spcPct val="130000"/>
              </a:lnSpc>
            </a:pPr>
            <a:endParaRPr lang="ko-KR" altLang="ko-KR" sz="4000" b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AutoShape 11"/>
          <p:cNvSpPr>
            <a:spLocks noChangeArrowheads="1"/>
          </p:cNvSpPr>
          <p:nvPr/>
        </p:nvSpPr>
        <p:spPr bwMode="auto">
          <a:xfrm>
            <a:off x="750888" y="2133600"/>
            <a:ext cx="7705725" cy="5048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0099CC"/>
            </a:solidFill>
            <a:round/>
            <a:headEnd/>
            <a:tailEnd/>
          </a:ln>
        </p:spPr>
        <p:txBody>
          <a:bodyPr wrap="none" tIns="90000" bIns="90000" anchor="ctr"/>
          <a:lstStyle/>
          <a:p>
            <a:pPr algn="l">
              <a:lnSpc>
                <a:spcPct val="140000"/>
              </a:lnSpc>
              <a:buClr>
                <a:srgbClr val="003399"/>
              </a:buClr>
              <a:buFont typeface="Wingdings" pitchFamily="2" charset="2"/>
              <a:buNone/>
            </a:pPr>
            <a:endParaRPr lang="ko-KR" altLang="en-US" sz="1800" b="0">
              <a:solidFill>
                <a:srgbClr val="CC00CC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AutoShape 12"/>
          <p:cNvSpPr>
            <a:spLocks noChangeArrowheads="1"/>
          </p:cNvSpPr>
          <p:nvPr/>
        </p:nvSpPr>
        <p:spPr bwMode="auto">
          <a:xfrm>
            <a:off x="754063" y="2927350"/>
            <a:ext cx="7705725" cy="7191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0099CC"/>
            </a:solidFill>
            <a:round/>
            <a:headEnd/>
            <a:tailEnd/>
          </a:ln>
        </p:spPr>
        <p:txBody>
          <a:bodyPr wrap="none" tIns="90000" bIns="90000" anchor="ctr"/>
          <a:lstStyle/>
          <a:p>
            <a:pPr algn="l"/>
            <a:endParaRPr lang="en-US" altLang="ko-KR" sz="1800" b="0">
              <a:solidFill>
                <a:srgbClr val="FF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AutoShape 13"/>
          <p:cNvSpPr>
            <a:spLocks noChangeArrowheads="1"/>
          </p:cNvSpPr>
          <p:nvPr/>
        </p:nvSpPr>
        <p:spPr bwMode="auto">
          <a:xfrm>
            <a:off x="755650" y="4654550"/>
            <a:ext cx="7704138" cy="1079500"/>
          </a:xfrm>
          <a:prstGeom prst="roundRect">
            <a:avLst>
              <a:gd name="adj" fmla="val 6356"/>
            </a:avLst>
          </a:prstGeom>
          <a:solidFill>
            <a:srgbClr val="CCD3E0"/>
          </a:solidFill>
          <a:ln w="12700">
            <a:noFill/>
            <a:round/>
            <a:headEnd/>
            <a:tailEnd/>
          </a:ln>
        </p:spPr>
        <p:txBody>
          <a:bodyPr wrap="none" lIns="90000" anchor="ctr"/>
          <a:lstStyle/>
          <a:p>
            <a:pPr algn="l"/>
            <a:endParaRPr lang="ko-KR" altLang="en-US" sz="17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900113" y="4695825"/>
            <a:ext cx="6481762" cy="100965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ko-KR" altLang="en-US" sz="15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인천시 엄격한 관리기준</a:t>
            </a:r>
            <a:r>
              <a:rPr lang="en-US" altLang="ko-KR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sz="18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2009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년부터 시행</a:t>
            </a:r>
            <a:r>
              <a:rPr lang="en-US" altLang="ko-KR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algn="l">
              <a:lnSpc>
                <a:spcPct val="120000"/>
              </a:lnSpc>
              <a:defRPr/>
            </a:pPr>
            <a:r>
              <a:rPr lang="ko-KR" altLang="en-US" sz="14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⇒</a:t>
            </a:r>
            <a:r>
              <a:rPr lang="ko-KR" altLang="en-US" sz="14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비산먼지 관리 실명제 </a:t>
            </a:r>
            <a:r>
              <a:rPr lang="ko-KR" altLang="en-US" sz="1600" b="0" dirty="0" smtClean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및 </a:t>
            </a:r>
            <a:r>
              <a:rPr lang="ko-KR" altLang="en-US" sz="16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야적물질은 가능한 직접 반출 원칙</a:t>
            </a:r>
          </a:p>
          <a:p>
            <a:pPr algn="l">
              <a:lnSpc>
                <a:spcPct val="120000"/>
              </a:lnSpc>
              <a:defRPr/>
            </a:pPr>
            <a:r>
              <a:rPr lang="ko-KR" altLang="en-US" sz="14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⇒</a:t>
            </a:r>
            <a:r>
              <a:rPr lang="ko-KR" altLang="en-US" sz="16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 야적이 </a:t>
            </a:r>
            <a:r>
              <a:rPr lang="ko-KR" altLang="en-US" sz="1600" b="0" dirty="0" smtClean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필요 시 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야적장소 및 면적 지정</a:t>
            </a:r>
            <a:endParaRPr lang="en-US" altLang="ko-KR" sz="1600" b="0" dirty="0">
              <a:solidFill>
                <a:srgbClr val="FF0066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AutoShape 15"/>
          <p:cNvSpPr>
            <a:spLocks noChangeArrowheads="1"/>
          </p:cNvSpPr>
          <p:nvPr/>
        </p:nvSpPr>
        <p:spPr bwMode="auto">
          <a:xfrm>
            <a:off x="754063" y="3935413"/>
            <a:ext cx="7705725" cy="503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0099CC"/>
            </a:solidFill>
            <a:round/>
            <a:headEnd/>
            <a:tailEnd/>
          </a:ln>
        </p:spPr>
        <p:txBody>
          <a:bodyPr wrap="none" tIns="90000" bIns="90000" anchor="ctr"/>
          <a:lstStyle/>
          <a:p>
            <a:pPr algn="l">
              <a:lnSpc>
                <a:spcPct val="140000"/>
              </a:lnSpc>
              <a:buClr>
                <a:srgbClr val="003399"/>
              </a:buClr>
              <a:buFont typeface="Wingdings" pitchFamily="2" charset="2"/>
              <a:buNone/>
            </a:pPr>
            <a:endParaRPr lang="en-US" altLang="ko-KR" sz="2400" b="0">
              <a:solidFill>
                <a:srgbClr val="FF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900113" y="2199700"/>
            <a:ext cx="6408737" cy="348813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ko-KR" altLang="en-US" sz="15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야적물질 </a:t>
            </a: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일 이상 보관</a:t>
            </a:r>
            <a:r>
              <a:rPr lang="ko-KR" altLang="en-US" sz="1600" b="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⇒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CC00CC"/>
                </a:solidFill>
                <a:latin typeface="HY헤드라인M" pitchFamily="18" charset="-127"/>
                <a:ea typeface="HY헤드라인M" pitchFamily="18" charset="-127"/>
              </a:rPr>
              <a:t>방진덮개로 덮을 것</a:t>
            </a:r>
            <a:endParaRPr lang="en-US" altLang="ko-KR" sz="1700" b="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898525" y="2944935"/>
            <a:ext cx="6481763" cy="644279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ko-KR" altLang="en-US" sz="15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야적물질 최고저장높이</a:t>
            </a:r>
            <a:r>
              <a:rPr lang="ko-KR" altLang="en-US" sz="1600" b="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⇒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b="0" dirty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1/3 </a:t>
            </a:r>
            <a:r>
              <a:rPr lang="ko-KR" altLang="en-US" sz="1600" b="0" dirty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이상 </a:t>
            </a:r>
            <a:r>
              <a:rPr lang="ko-KR" altLang="en-US" sz="1600" b="0" dirty="0" err="1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방진벽</a:t>
            </a:r>
            <a:r>
              <a:rPr lang="ko-KR" altLang="en-US" sz="1600" b="0" dirty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 설치</a:t>
            </a:r>
          </a:p>
          <a:p>
            <a:pPr algn="l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ko-KR" altLang="en-US" sz="1600" b="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최고저장높이</a:t>
            </a:r>
            <a:r>
              <a:rPr lang="ko-KR" altLang="en-US" sz="1600" b="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⇒</a:t>
            </a:r>
            <a:r>
              <a:rPr lang="ko-KR" altLang="en-US" sz="1600" b="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b="0" dirty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1.25</a:t>
            </a:r>
            <a:r>
              <a:rPr lang="ko-KR" altLang="en-US" sz="1600" b="0" dirty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배 이상 </a:t>
            </a:r>
            <a:r>
              <a:rPr lang="ko-KR" altLang="en-US" sz="1600" b="0" dirty="0" err="1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방진망</a:t>
            </a:r>
            <a:r>
              <a:rPr lang="ko-KR" altLang="en-US" sz="1600" b="0" dirty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 설치</a:t>
            </a:r>
            <a:endParaRPr lang="en-US" altLang="ko-KR" sz="1600" b="0" dirty="0">
              <a:solidFill>
                <a:srgbClr val="FF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Rectangle 18"/>
          <p:cNvSpPr>
            <a:spLocks noChangeArrowheads="1"/>
          </p:cNvSpPr>
          <p:nvPr/>
        </p:nvSpPr>
        <p:spPr bwMode="auto">
          <a:xfrm>
            <a:off x="900113" y="4026912"/>
            <a:ext cx="6408737" cy="348813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ko-KR" altLang="en-US" sz="15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야적물질 비산먼지 발생억제</a:t>
            </a:r>
            <a:r>
              <a:rPr lang="ko-KR" altLang="en-US" sz="1600" b="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⇒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살수 시설을 설치</a:t>
            </a:r>
            <a:endParaRPr lang="en-US" altLang="ko-KR" sz="1600" b="0" dirty="0">
              <a:solidFill>
                <a:srgbClr val="FF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 useBgFill="1">
        <p:nvSpPr>
          <p:cNvPr id="14" name="AutoShape 26"/>
          <p:cNvSpPr>
            <a:spLocks noChangeArrowheads="1"/>
          </p:cNvSpPr>
          <p:nvPr/>
        </p:nvSpPr>
        <p:spPr bwMode="auto">
          <a:xfrm>
            <a:off x="900113" y="1058863"/>
            <a:ext cx="7234237" cy="541337"/>
          </a:xfrm>
          <a:prstGeom prst="roundRect">
            <a:avLst>
              <a:gd name="adj" fmla="val 16667"/>
            </a:avLst>
          </a:prstGeom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l">
              <a:spcBef>
                <a:spcPct val="50000"/>
              </a:spcBef>
            </a:pPr>
            <a:endParaRPr lang="ko-KR" altLang="en-US" sz="26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904875" y="1111250"/>
            <a:ext cx="7239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ko-KR" altLang="en-US" sz="2000" b="0" dirty="0" err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분체상물질</a:t>
            </a:r>
            <a:r>
              <a:rPr lang="ko-KR" altLang="en-US" sz="20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야적</a:t>
            </a:r>
            <a:r>
              <a:rPr lang="ko-KR" altLang="en-US" sz="20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하는 경우에는 이렇게 하여야 </a:t>
            </a:r>
            <a:r>
              <a:rPr lang="ko-KR" altLang="en-US" sz="2000" b="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한다</a:t>
            </a:r>
            <a:endParaRPr lang="en-US" altLang="ko-KR" sz="2000" b="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1150687" y="250825"/>
            <a:ext cx="51074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비산먼지사업장 관리요령</a:t>
            </a:r>
            <a:r>
              <a:rPr lang="en-US" altLang="ko-KR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Grp="1" noChangeArrowheads="1"/>
          </p:cNvSpPr>
          <p:nvPr>
            <p:ph type="body" sz="half" idx="1"/>
          </p:nvPr>
        </p:nvSpPr>
        <p:spPr bwMode="auto">
          <a:xfrm>
            <a:off x="457200" y="1600200"/>
            <a:ext cx="8229600" cy="45259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AutoShape 60"/>
          <p:cNvSpPr>
            <a:spLocks noChangeArrowheads="1"/>
          </p:cNvSpPr>
          <p:nvPr/>
        </p:nvSpPr>
        <p:spPr bwMode="auto">
          <a:xfrm>
            <a:off x="468313" y="1341438"/>
            <a:ext cx="8208962" cy="4978400"/>
          </a:xfrm>
          <a:prstGeom prst="roundRect">
            <a:avLst>
              <a:gd name="adj" fmla="val 1505"/>
            </a:avLst>
          </a:prstGeom>
          <a:gradFill rotWithShape="1">
            <a:gsLst>
              <a:gs pos="0">
                <a:srgbClr val="66CCFF"/>
              </a:gs>
              <a:gs pos="100000">
                <a:srgbClr val="FFFFFF"/>
              </a:gs>
            </a:gsLst>
            <a:lin ang="2700000" scaled="1"/>
          </a:gradFill>
          <a:ln w="28575">
            <a:solidFill>
              <a:srgbClr val="B2B2B2"/>
            </a:solidFill>
            <a:round/>
            <a:headEnd/>
            <a:tailEnd/>
          </a:ln>
          <a:effectLst>
            <a:prstShdw prst="shdw17" dist="35921" dir="2700000">
              <a:srgbClr val="777777"/>
            </a:prstShdw>
          </a:effectLst>
        </p:spPr>
        <p:txBody>
          <a:bodyPr wrap="none" anchor="ctr"/>
          <a:lstStyle/>
          <a:p>
            <a:pPr algn="just" eaLnBrk="0" latinLnBrk="0" hangingPunct="0">
              <a:lnSpc>
                <a:spcPct val="130000"/>
              </a:lnSpc>
            </a:pPr>
            <a:endParaRPr lang="ko-KR" altLang="ko-KR" sz="4000" b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AutoShape 23"/>
          <p:cNvSpPr>
            <a:spLocks noChangeArrowheads="1"/>
          </p:cNvSpPr>
          <p:nvPr/>
        </p:nvSpPr>
        <p:spPr bwMode="auto">
          <a:xfrm>
            <a:off x="750888" y="2132013"/>
            <a:ext cx="7705725" cy="5048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0099CC"/>
            </a:solidFill>
            <a:round/>
            <a:headEnd/>
            <a:tailEnd/>
          </a:ln>
        </p:spPr>
        <p:txBody>
          <a:bodyPr wrap="none" tIns="90000" bIns="90000" anchor="ctr"/>
          <a:lstStyle/>
          <a:p>
            <a:pPr>
              <a:lnSpc>
                <a:spcPct val="140000"/>
              </a:lnSpc>
              <a:buClr>
                <a:srgbClr val="003399"/>
              </a:buClr>
              <a:buFont typeface="Wingdings" pitchFamily="2" charset="2"/>
              <a:buNone/>
            </a:pPr>
            <a:endParaRPr lang="ko-KR" altLang="en-US" sz="1800" b="0">
              <a:solidFill>
                <a:srgbClr val="CC00CC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AutoShape 24"/>
          <p:cNvSpPr>
            <a:spLocks noChangeArrowheads="1"/>
          </p:cNvSpPr>
          <p:nvPr/>
        </p:nvSpPr>
        <p:spPr bwMode="auto">
          <a:xfrm>
            <a:off x="754063" y="2924175"/>
            <a:ext cx="7705725" cy="10795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0099CC"/>
            </a:solidFill>
            <a:round/>
            <a:headEnd/>
            <a:tailEnd/>
          </a:ln>
        </p:spPr>
        <p:txBody>
          <a:bodyPr wrap="none" tIns="90000" bIns="90000" anchor="ctr"/>
          <a:lstStyle/>
          <a:p>
            <a:endParaRPr lang="en-US" altLang="ko-KR" sz="1800" b="0">
              <a:solidFill>
                <a:srgbClr val="FF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AutoShape 25"/>
          <p:cNvSpPr>
            <a:spLocks noChangeArrowheads="1"/>
          </p:cNvSpPr>
          <p:nvPr/>
        </p:nvSpPr>
        <p:spPr bwMode="auto">
          <a:xfrm>
            <a:off x="755650" y="4292600"/>
            <a:ext cx="7632700" cy="1728788"/>
          </a:xfrm>
          <a:prstGeom prst="roundRect">
            <a:avLst>
              <a:gd name="adj" fmla="val 6356"/>
            </a:avLst>
          </a:prstGeom>
          <a:solidFill>
            <a:srgbClr val="CCD3E0"/>
          </a:solidFill>
          <a:ln w="12700">
            <a:noFill/>
            <a:round/>
            <a:headEnd/>
            <a:tailEnd/>
          </a:ln>
        </p:spPr>
        <p:txBody>
          <a:bodyPr wrap="none" lIns="90000" anchor="ctr"/>
          <a:lstStyle/>
          <a:p>
            <a:pPr algn="ctr"/>
            <a:endParaRPr lang="ko-KR" altLang="en-US" sz="17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Rectangle 26"/>
          <p:cNvSpPr>
            <a:spLocks noChangeArrowheads="1"/>
          </p:cNvSpPr>
          <p:nvPr/>
        </p:nvSpPr>
        <p:spPr bwMode="auto">
          <a:xfrm>
            <a:off x="900113" y="4276656"/>
            <a:ext cx="6481762" cy="1754326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ko-KR" altLang="en-US" sz="15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인천시 엄격한 관리기준</a:t>
            </a:r>
            <a:r>
              <a:rPr lang="en-US" altLang="ko-KR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(2009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년부터 시행</a:t>
            </a:r>
            <a:r>
              <a:rPr lang="en-US" altLang="ko-KR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algn="l">
              <a:lnSpc>
                <a:spcPct val="150000"/>
              </a:lnSpc>
              <a:defRPr/>
            </a:pPr>
            <a:r>
              <a:rPr lang="ko-KR" altLang="en-US" sz="14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⇒ 살수반경 </a:t>
            </a:r>
            <a:r>
              <a:rPr lang="en-US" altLang="ko-KR" sz="14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7m</a:t>
            </a:r>
            <a:r>
              <a:rPr lang="en-US" altLang="ko-KR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이상</a:t>
            </a:r>
            <a:r>
              <a:rPr lang="en-US" altLang="ko-KR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수압 </a:t>
            </a:r>
            <a:r>
              <a:rPr lang="en-US" altLang="ko-KR" sz="14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5kg/㎠</a:t>
            </a:r>
            <a:r>
              <a:rPr lang="en-US" altLang="ko-KR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이상</a:t>
            </a:r>
          </a:p>
          <a:p>
            <a:pPr algn="l">
              <a:lnSpc>
                <a:spcPct val="150000"/>
              </a:lnSpc>
              <a:defRPr/>
            </a:pPr>
            <a:r>
              <a:rPr lang="ko-KR" altLang="en-US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 ⇒ </a:t>
            </a:r>
            <a:r>
              <a:rPr lang="ko-KR" altLang="en-US" sz="1400" b="0" dirty="0" err="1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사료부원료</a:t>
            </a:r>
            <a:r>
              <a:rPr lang="ko-KR" altLang="en-US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 이동식집진시설 </a:t>
            </a:r>
            <a:r>
              <a:rPr lang="ko-KR" altLang="en-US" sz="1400" b="0" dirty="0" err="1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캐노피</a:t>
            </a:r>
            <a:r>
              <a:rPr lang="en-US" altLang="ko-KR" sz="14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4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원심력 또는 </a:t>
            </a:r>
            <a:r>
              <a:rPr lang="ko-KR" altLang="en-US" sz="1400" b="0" dirty="0" err="1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여과집진기</a:t>
            </a:r>
            <a:r>
              <a:rPr lang="en-US" altLang="ko-KR" sz="14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14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등 설치</a:t>
            </a:r>
          </a:p>
          <a:p>
            <a:pPr algn="l">
              <a:lnSpc>
                <a:spcPct val="150000"/>
              </a:lnSpc>
              <a:defRPr/>
            </a:pPr>
            <a:r>
              <a:rPr lang="ko-KR" altLang="en-US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 ⇒ </a:t>
            </a:r>
            <a:r>
              <a:rPr lang="ko-KR" altLang="en-US" sz="1400" b="0" dirty="0" err="1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원목수피</a:t>
            </a:r>
            <a:r>
              <a:rPr lang="ko-KR" altLang="en-US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 즉시 수거 후 작업구간 물청소</a:t>
            </a:r>
          </a:p>
          <a:p>
            <a:pPr algn="l">
              <a:lnSpc>
                <a:spcPct val="150000"/>
              </a:lnSpc>
              <a:defRPr/>
            </a:pPr>
            <a:r>
              <a:rPr lang="ko-KR" altLang="en-US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 ⇒ </a:t>
            </a:r>
            <a:r>
              <a:rPr lang="ko-KR" altLang="en-US" sz="1400" b="0" dirty="0" err="1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진공차</a:t>
            </a:r>
            <a:r>
              <a:rPr lang="en-US" altLang="ko-KR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대</a:t>
            </a:r>
            <a:r>
              <a:rPr lang="en-US" altLang="ko-KR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고압살수차 </a:t>
            </a:r>
            <a:r>
              <a:rPr lang="en-US" altLang="ko-KR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대 운행</a:t>
            </a:r>
            <a:r>
              <a:rPr lang="en-US" altLang="ko-KR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고정 청소인원 </a:t>
            </a:r>
            <a:r>
              <a:rPr lang="en-US" altLang="ko-KR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명 배치</a:t>
            </a:r>
            <a:endParaRPr lang="en-US" altLang="ko-KR" sz="1400" b="0" dirty="0">
              <a:solidFill>
                <a:srgbClr val="333399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900113" y="2170331"/>
            <a:ext cx="6408737" cy="348813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풍속 평균초속 </a:t>
            </a: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8m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이상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⇒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작업 중지 </a:t>
            </a:r>
          </a:p>
        </p:txBody>
      </p:sp>
      <p:sp>
        <p:nvSpPr>
          <p:cNvPr id="11" name="Rectangle 28"/>
          <p:cNvSpPr>
            <a:spLocks noChangeArrowheads="1"/>
          </p:cNvSpPr>
          <p:nvPr/>
        </p:nvSpPr>
        <p:spPr bwMode="auto">
          <a:xfrm>
            <a:off x="898525" y="2995640"/>
            <a:ext cx="6481763" cy="939744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싣거나 내리는 장소 주위</a:t>
            </a:r>
          </a:p>
          <a:p>
            <a:pPr algn="l">
              <a:lnSpc>
                <a:spcPct val="120000"/>
              </a:lnSpc>
              <a:defRPr/>
            </a:pP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 ⇒ </a:t>
            </a:r>
            <a:r>
              <a:rPr lang="ko-KR" altLang="en-US" sz="1600" b="0" dirty="0">
                <a:solidFill>
                  <a:srgbClr val="CC00CC"/>
                </a:solidFill>
                <a:latin typeface="HY헤드라인M" pitchFamily="18" charset="-127"/>
                <a:ea typeface="HY헤드라인M" pitchFamily="18" charset="-127"/>
              </a:rPr>
              <a:t>고정식 또는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CC00CC"/>
                </a:solidFill>
                <a:latin typeface="HY헤드라인M" pitchFamily="18" charset="-127"/>
                <a:ea typeface="HY헤드라인M" pitchFamily="18" charset="-127"/>
              </a:rPr>
              <a:t>이동식 살수 시설설치 </a:t>
            </a:r>
            <a:r>
              <a:rPr lang="en-US" altLang="ko-KR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en-US" altLang="ko-KR" sz="1600" b="0" dirty="0">
                <a:solidFill>
                  <a:srgbClr val="CC00CC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CC00CC"/>
                </a:solidFill>
                <a:latin typeface="HY헤드라인M" pitchFamily="18" charset="-127"/>
                <a:ea typeface="HY헤드라인M" pitchFamily="18" charset="-127"/>
              </a:rPr>
              <a:t>운영</a:t>
            </a:r>
          </a:p>
          <a:p>
            <a:pPr algn="l">
              <a:lnSpc>
                <a:spcPct val="120000"/>
              </a:lnSpc>
              <a:defRPr/>
            </a:pP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⇒ </a:t>
            </a:r>
            <a:r>
              <a:rPr lang="ko-KR" altLang="en-US" sz="1600" b="0" dirty="0">
                <a:solidFill>
                  <a:srgbClr val="CC00CC"/>
                </a:solidFill>
                <a:latin typeface="HY헤드라인M" pitchFamily="18" charset="-127"/>
                <a:ea typeface="HY헤드라인M" pitchFamily="18" charset="-127"/>
              </a:rPr>
              <a:t>살수반경 </a:t>
            </a:r>
            <a:r>
              <a:rPr lang="en-US" altLang="ko-KR" sz="1600" b="0" dirty="0">
                <a:solidFill>
                  <a:srgbClr val="CC00CC"/>
                </a:solidFill>
                <a:latin typeface="HY헤드라인M" pitchFamily="18" charset="-127"/>
                <a:ea typeface="HY헤드라인M" pitchFamily="18" charset="-127"/>
              </a:rPr>
              <a:t>5m </a:t>
            </a:r>
            <a:r>
              <a:rPr lang="ko-KR" altLang="en-US" sz="1600" b="0" dirty="0">
                <a:solidFill>
                  <a:srgbClr val="CC00CC"/>
                </a:solidFill>
                <a:latin typeface="HY헤드라인M" pitchFamily="18" charset="-127"/>
                <a:ea typeface="HY헤드라인M" pitchFamily="18" charset="-127"/>
              </a:rPr>
              <a:t>이상</a:t>
            </a:r>
            <a:r>
              <a:rPr lang="en-US" altLang="ko-KR" sz="1600" b="0" dirty="0">
                <a:solidFill>
                  <a:srgbClr val="CC00CC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>
                <a:solidFill>
                  <a:srgbClr val="CC00CC"/>
                </a:solidFill>
                <a:latin typeface="HY헤드라인M" pitchFamily="18" charset="-127"/>
                <a:ea typeface="HY헤드라인M" pitchFamily="18" charset="-127"/>
              </a:rPr>
              <a:t>수압 </a:t>
            </a:r>
            <a:r>
              <a:rPr lang="en-US" altLang="ko-KR" sz="1600" b="0" dirty="0">
                <a:solidFill>
                  <a:srgbClr val="CC00CC"/>
                </a:solidFill>
                <a:latin typeface="HY헤드라인M" pitchFamily="18" charset="-127"/>
                <a:ea typeface="HY헤드라인M" pitchFamily="18" charset="-127"/>
              </a:rPr>
              <a:t>3kg/㎠ </a:t>
            </a:r>
            <a:r>
              <a:rPr lang="ko-KR" altLang="en-US" sz="1600" b="0" dirty="0">
                <a:solidFill>
                  <a:srgbClr val="CC00CC"/>
                </a:solidFill>
                <a:latin typeface="HY헤드라인M" pitchFamily="18" charset="-127"/>
                <a:ea typeface="HY헤드라인M" pitchFamily="18" charset="-127"/>
              </a:rPr>
              <a:t>이상</a:t>
            </a:r>
            <a:endParaRPr lang="en-US" altLang="ko-KR" sz="1600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 useBgFill="1">
        <p:nvSpPr>
          <p:cNvPr id="12" name="AutoShape 32"/>
          <p:cNvSpPr>
            <a:spLocks noChangeArrowheads="1"/>
          </p:cNvSpPr>
          <p:nvPr/>
        </p:nvSpPr>
        <p:spPr bwMode="auto">
          <a:xfrm>
            <a:off x="900113" y="1058863"/>
            <a:ext cx="7234237" cy="541337"/>
          </a:xfrm>
          <a:prstGeom prst="roundRect">
            <a:avLst>
              <a:gd name="adj" fmla="val 16667"/>
            </a:avLst>
          </a:prstGeom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endParaRPr lang="ko-KR" altLang="en-US" sz="26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Text Box 22"/>
          <p:cNvSpPr txBox="1">
            <a:spLocks noChangeArrowheads="1"/>
          </p:cNvSpPr>
          <p:nvPr/>
        </p:nvSpPr>
        <p:spPr bwMode="auto">
          <a:xfrm>
            <a:off x="684213" y="1123950"/>
            <a:ext cx="77041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ko-KR" altLang="en-US" sz="2000" b="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분체상</a:t>
            </a:r>
            <a:r>
              <a:rPr lang="ko-KR" altLang="en-US" sz="2000" b="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물질 </a:t>
            </a:r>
            <a:r>
              <a:rPr lang="ko-KR" altLang="en-US" sz="20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싣고</a:t>
            </a:r>
            <a:r>
              <a:rPr lang="en-US" altLang="ko-KR" sz="20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내리기</a:t>
            </a:r>
            <a:r>
              <a:rPr lang="ko-KR" altLang="en-US" sz="20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의 경우에는 이렇게 하여야 </a:t>
            </a:r>
            <a:r>
              <a:rPr lang="ko-KR" altLang="en-US" sz="2000" b="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한다</a:t>
            </a:r>
            <a:endParaRPr lang="en-US" altLang="ko-KR" sz="2000" b="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" name="Rectangle 22"/>
          <p:cNvSpPr>
            <a:spLocks noChangeArrowheads="1"/>
          </p:cNvSpPr>
          <p:nvPr/>
        </p:nvSpPr>
        <p:spPr bwMode="auto">
          <a:xfrm>
            <a:off x="1150687" y="250825"/>
            <a:ext cx="51074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비산먼지사업장 관리요령</a:t>
            </a:r>
            <a:r>
              <a:rPr lang="en-US" altLang="ko-KR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Grp="1" noChangeArrowheads="1"/>
          </p:cNvSpPr>
          <p:nvPr>
            <p:ph type="body" sz="half" idx="1"/>
          </p:nvPr>
        </p:nvSpPr>
        <p:spPr bwMode="auto">
          <a:xfrm>
            <a:off x="457200" y="1600200"/>
            <a:ext cx="8229600" cy="45259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AutoShape 60"/>
          <p:cNvSpPr>
            <a:spLocks noChangeArrowheads="1"/>
          </p:cNvSpPr>
          <p:nvPr/>
        </p:nvSpPr>
        <p:spPr bwMode="auto">
          <a:xfrm>
            <a:off x="468313" y="1268413"/>
            <a:ext cx="8208962" cy="4857750"/>
          </a:xfrm>
          <a:prstGeom prst="roundRect">
            <a:avLst>
              <a:gd name="adj" fmla="val 1505"/>
            </a:avLst>
          </a:prstGeom>
          <a:gradFill rotWithShape="1">
            <a:gsLst>
              <a:gs pos="0">
                <a:srgbClr val="66CCFF"/>
              </a:gs>
              <a:gs pos="100000">
                <a:srgbClr val="FFFFFF"/>
              </a:gs>
            </a:gsLst>
            <a:lin ang="2700000" scaled="1"/>
          </a:gradFill>
          <a:ln w="28575">
            <a:solidFill>
              <a:srgbClr val="B2B2B2"/>
            </a:solidFill>
            <a:round/>
            <a:headEnd/>
            <a:tailEnd/>
          </a:ln>
          <a:effectLst>
            <a:prstShdw prst="shdw17" dist="35921" dir="2700000">
              <a:srgbClr val="777777"/>
            </a:prstShdw>
          </a:effectLst>
        </p:spPr>
        <p:txBody>
          <a:bodyPr wrap="none" anchor="ctr"/>
          <a:lstStyle/>
          <a:p>
            <a:pPr algn="l" eaLnBrk="0" latinLnBrk="0" hangingPunct="0">
              <a:lnSpc>
                <a:spcPct val="130000"/>
              </a:lnSpc>
            </a:pPr>
            <a:endParaRPr lang="ko-KR" altLang="ko-KR" sz="4000" b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AutoShape 13"/>
          <p:cNvSpPr>
            <a:spLocks noChangeArrowheads="1"/>
          </p:cNvSpPr>
          <p:nvPr/>
        </p:nvSpPr>
        <p:spPr bwMode="auto">
          <a:xfrm>
            <a:off x="750888" y="2203450"/>
            <a:ext cx="7705725" cy="5048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0099CC"/>
            </a:solidFill>
            <a:round/>
            <a:headEnd/>
            <a:tailEnd/>
          </a:ln>
        </p:spPr>
        <p:txBody>
          <a:bodyPr wrap="none" tIns="90000" bIns="90000" anchor="ctr"/>
          <a:lstStyle/>
          <a:p>
            <a:pPr algn="l">
              <a:lnSpc>
                <a:spcPct val="140000"/>
              </a:lnSpc>
              <a:buClr>
                <a:srgbClr val="003399"/>
              </a:buClr>
              <a:buFont typeface="Wingdings" pitchFamily="2" charset="2"/>
              <a:buNone/>
            </a:pPr>
            <a:endParaRPr lang="ko-KR" altLang="en-US" sz="1800" b="0">
              <a:solidFill>
                <a:srgbClr val="CC00CC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AutoShape 14"/>
          <p:cNvSpPr>
            <a:spLocks noChangeArrowheads="1"/>
          </p:cNvSpPr>
          <p:nvPr/>
        </p:nvSpPr>
        <p:spPr bwMode="auto">
          <a:xfrm>
            <a:off x="754063" y="2997200"/>
            <a:ext cx="7705725" cy="503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0099CC"/>
            </a:solidFill>
            <a:round/>
            <a:headEnd/>
            <a:tailEnd/>
          </a:ln>
        </p:spPr>
        <p:txBody>
          <a:bodyPr wrap="none" tIns="90000" bIns="90000" anchor="ctr"/>
          <a:lstStyle/>
          <a:p>
            <a:pPr algn="l"/>
            <a:endParaRPr lang="en-US" altLang="ko-KR" sz="1800" b="0">
              <a:solidFill>
                <a:srgbClr val="FF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AutoShape 15"/>
          <p:cNvSpPr>
            <a:spLocks noChangeArrowheads="1"/>
          </p:cNvSpPr>
          <p:nvPr/>
        </p:nvSpPr>
        <p:spPr bwMode="auto">
          <a:xfrm>
            <a:off x="755650" y="4724400"/>
            <a:ext cx="7704138" cy="1152525"/>
          </a:xfrm>
          <a:prstGeom prst="roundRect">
            <a:avLst>
              <a:gd name="adj" fmla="val 6356"/>
            </a:avLst>
          </a:prstGeom>
          <a:solidFill>
            <a:srgbClr val="CCD3E0"/>
          </a:solidFill>
          <a:ln w="12700">
            <a:noFill/>
            <a:round/>
            <a:headEnd/>
            <a:tailEnd/>
          </a:ln>
        </p:spPr>
        <p:txBody>
          <a:bodyPr wrap="none" lIns="90000" anchor="ctr"/>
          <a:lstStyle/>
          <a:p>
            <a:pPr algn="l"/>
            <a:endParaRPr lang="ko-KR" altLang="en-US" sz="17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Rectangle 16"/>
          <p:cNvSpPr>
            <a:spLocks noChangeArrowheads="1"/>
          </p:cNvSpPr>
          <p:nvPr/>
        </p:nvSpPr>
        <p:spPr bwMode="auto">
          <a:xfrm>
            <a:off x="900113" y="4703009"/>
            <a:ext cx="6481762" cy="1107996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ko-KR" altLang="en-US" sz="15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인천시 엄격한 관리기준</a:t>
            </a:r>
            <a:r>
              <a:rPr lang="en-US" altLang="ko-KR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(2009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년부터 시행</a:t>
            </a:r>
            <a:r>
              <a:rPr lang="en-US" altLang="ko-KR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algn="l">
              <a:lnSpc>
                <a:spcPct val="150000"/>
              </a:lnSpc>
              <a:defRPr/>
            </a:pPr>
            <a:r>
              <a:rPr lang="ko-KR" altLang="en-US" sz="14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⇒ 운반차량은 </a:t>
            </a:r>
            <a:r>
              <a:rPr lang="ko-KR" altLang="en-US" sz="1400" b="0" dirty="0" err="1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사업장명</a:t>
            </a:r>
            <a:r>
              <a:rPr lang="en-US" altLang="ko-KR" sz="14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적재함 규격 등 표시문구 차량전면</a:t>
            </a:r>
            <a:r>
              <a:rPr lang="en-US" altLang="ko-KR" sz="14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4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측면</a:t>
            </a:r>
            <a:r>
              <a:rPr lang="en-US" altLang="ko-KR" sz="14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14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부착</a:t>
            </a:r>
          </a:p>
          <a:p>
            <a:pPr algn="l">
              <a:lnSpc>
                <a:spcPct val="150000"/>
              </a:lnSpc>
              <a:defRPr/>
            </a:pPr>
            <a:r>
              <a:rPr lang="ko-KR" altLang="en-US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400" b="0" dirty="0" smtClean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⇒ </a:t>
            </a:r>
            <a:r>
              <a:rPr lang="ko-KR" altLang="en-US" sz="1400" b="0" dirty="0">
                <a:solidFill>
                  <a:srgbClr val="333399"/>
                </a:solidFill>
                <a:latin typeface="HY헤드라인M" pitchFamily="18" charset="-127"/>
                <a:ea typeface="HY헤드라인M" pitchFamily="18" charset="-127"/>
              </a:rPr>
              <a:t>화물운송차량 비디오 점검 시행</a:t>
            </a:r>
            <a:endParaRPr lang="en-US" altLang="ko-KR" sz="1400" b="0" dirty="0">
              <a:solidFill>
                <a:srgbClr val="333399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Rectangle 17"/>
          <p:cNvSpPr>
            <a:spLocks noChangeArrowheads="1"/>
          </p:cNvSpPr>
          <p:nvPr/>
        </p:nvSpPr>
        <p:spPr bwMode="auto">
          <a:xfrm>
            <a:off x="900113" y="2260818"/>
            <a:ext cx="7343775" cy="348813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덮개 설치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⇒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적재물이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외부에서 보이지 않고</a:t>
            </a:r>
            <a:r>
              <a:rPr lang="en-US" altLang="ko-KR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흘림이 없도록 할 것</a:t>
            </a:r>
          </a:p>
        </p:txBody>
      </p:sp>
      <p:sp>
        <p:nvSpPr>
          <p:cNvPr id="10" name="Rectangle 18"/>
          <p:cNvSpPr>
            <a:spLocks noChangeArrowheads="1"/>
          </p:cNvSpPr>
          <p:nvPr/>
        </p:nvSpPr>
        <p:spPr bwMode="auto">
          <a:xfrm>
            <a:off x="898525" y="3028936"/>
            <a:ext cx="6481763" cy="396904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 err="1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적재물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⇒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적재함 상단 수평 </a:t>
            </a:r>
            <a:r>
              <a:rPr lang="en-US" altLang="ko-KR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5㎝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이하 적재</a:t>
            </a:r>
            <a:endParaRPr lang="en-US" altLang="ko-KR" sz="1600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" name="AutoShape 19"/>
          <p:cNvSpPr>
            <a:spLocks noChangeArrowheads="1"/>
          </p:cNvSpPr>
          <p:nvPr/>
        </p:nvSpPr>
        <p:spPr bwMode="auto">
          <a:xfrm>
            <a:off x="755650" y="3789363"/>
            <a:ext cx="7705725" cy="6477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0099CC"/>
            </a:solidFill>
            <a:round/>
            <a:headEnd/>
            <a:tailEnd/>
          </a:ln>
        </p:spPr>
        <p:txBody>
          <a:bodyPr wrap="none" tIns="90000" bIns="90000" anchor="ctr"/>
          <a:lstStyle/>
          <a:p>
            <a:pPr algn="l"/>
            <a:endParaRPr lang="en-US" altLang="ko-KR" sz="1800" b="0">
              <a:solidFill>
                <a:srgbClr val="FF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Rectangle 20"/>
          <p:cNvSpPr>
            <a:spLocks noChangeArrowheads="1"/>
          </p:cNvSpPr>
          <p:nvPr/>
        </p:nvSpPr>
        <p:spPr bwMode="auto">
          <a:xfrm>
            <a:off x="900113" y="3757233"/>
            <a:ext cx="7559675" cy="662746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ko-KR" altLang="en-US" sz="17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비포장 사설도로는 </a:t>
            </a:r>
            <a:r>
              <a:rPr lang="ko-KR" altLang="en-US" sz="16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반지름 </a:t>
            </a:r>
            <a:r>
              <a:rPr lang="en-US" altLang="ko-KR" sz="16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500m</a:t>
            </a: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이내  </a:t>
            </a: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10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가구 이상 주거시설이 있는 경우 </a:t>
            </a:r>
          </a:p>
          <a:p>
            <a:pPr algn="l">
              <a:lnSpc>
                <a:spcPct val="120000"/>
              </a:lnSpc>
              <a:defRPr/>
            </a:pP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⇒  </a:t>
            </a:r>
            <a:r>
              <a:rPr lang="ko-KR" altLang="en-US" sz="16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반지름 </a:t>
            </a:r>
            <a:r>
              <a:rPr lang="en-US" altLang="ko-KR" sz="16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1㎞</a:t>
            </a: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이내 포장 또는 간이포장</a:t>
            </a: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살수</a:t>
            </a:r>
            <a:endParaRPr lang="en-US" altLang="ko-KR" sz="1600" b="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 useBgFill="1">
        <p:nvSpPr>
          <p:cNvPr id="13" name="AutoShape 24"/>
          <p:cNvSpPr>
            <a:spLocks noChangeArrowheads="1"/>
          </p:cNvSpPr>
          <p:nvPr/>
        </p:nvSpPr>
        <p:spPr bwMode="auto">
          <a:xfrm>
            <a:off x="900113" y="1058863"/>
            <a:ext cx="7234237" cy="541337"/>
          </a:xfrm>
          <a:prstGeom prst="roundRect">
            <a:avLst>
              <a:gd name="adj" fmla="val 16667"/>
            </a:avLst>
          </a:prstGeom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l">
              <a:spcBef>
                <a:spcPct val="50000"/>
              </a:spcBef>
            </a:pPr>
            <a:endParaRPr lang="ko-KR" altLang="en-US" sz="26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684213" y="1123950"/>
            <a:ext cx="77041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 b="0" dirty="0" err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분체상물질</a:t>
            </a:r>
            <a:r>
              <a:rPr lang="ko-KR" altLang="en-US" sz="20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수송</a:t>
            </a:r>
            <a:r>
              <a:rPr lang="ko-KR" altLang="en-US" sz="20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의 경우에는 이렇게 하여야 </a:t>
            </a:r>
            <a:r>
              <a:rPr lang="ko-KR" altLang="en-US" sz="2000" b="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한다</a:t>
            </a:r>
            <a:endParaRPr lang="en-US" altLang="ko-KR" sz="2000" b="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Rectangle 22"/>
          <p:cNvSpPr>
            <a:spLocks noChangeArrowheads="1"/>
          </p:cNvSpPr>
          <p:nvPr/>
        </p:nvSpPr>
        <p:spPr bwMode="auto">
          <a:xfrm>
            <a:off x="1150687" y="250825"/>
            <a:ext cx="51074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비산먼지사업장 관리요령</a:t>
            </a:r>
            <a:r>
              <a:rPr lang="en-US" altLang="ko-KR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body" sz="half" idx="1"/>
          </p:nvPr>
        </p:nvSpPr>
        <p:spPr bwMode="auto">
          <a:xfrm>
            <a:off x="457200" y="1600200"/>
            <a:ext cx="8229600" cy="45259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AutoShape 60"/>
          <p:cNvSpPr>
            <a:spLocks noChangeArrowheads="1"/>
          </p:cNvSpPr>
          <p:nvPr/>
        </p:nvSpPr>
        <p:spPr bwMode="auto">
          <a:xfrm>
            <a:off x="468313" y="1196975"/>
            <a:ext cx="8208962" cy="4968875"/>
          </a:xfrm>
          <a:prstGeom prst="roundRect">
            <a:avLst>
              <a:gd name="adj" fmla="val 1505"/>
            </a:avLst>
          </a:prstGeom>
          <a:gradFill rotWithShape="1">
            <a:gsLst>
              <a:gs pos="0">
                <a:srgbClr val="66CCFF"/>
              </a:gs>
              <a:gs pos="100000">
                <a:srgbClr val="FFFFFF"/>
              </a:gs>
            </a:gsLst>
            <a:lin ang="2700000" scaled="1"/>
          </a:gradFill>
          <a:ln w="28575">
            <a:solidFill>
              <a:srgbClr val="B2B2B2"/>
            </a:solidFill>
            <a:round/>
            <a:headEnd/>
            <a:tailEnd/>
          </a:ln>
          <a:effectLst>
            <a:prstShdw prst="shdw17" dist="35921" dir="2700000">
              <a:srgbClr val="777777"/>
            </a:prstShdw>
          </a:effectLst>
        </p:spPr>
        <p:txBody>
          <a:bodyPr wrap="none" anchor="ctr"/>
          <a:lstStyle/>
          <a:p>
            <a:pPr algn="l" eaLnBrk="0" latinLnBrk="0" hangingPunct="0">
              <a:lnSpc>
                <a:spcPct val="130000"/>
              </a:lnSpc>
            </a:pPr>
            <a:endParaRPr lang="ko-KR" altLang="ko-KR" sz="4000" b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755650" y="1844675"/>
            <a:ext cx="7705725" cy="10795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0099CC"/>
            </a:solidFill>
            <a:round/>
            <a:headEnd/>
            <a:tailEnd/>
          </a:ln>
        </p:spPr>
        <p:txBody>
          <a:bodyPr wrap="none" tIns="90000" bIns="90000" anchor="ctr"/>
          <a:lstStyle/>
          <a:p>
            <a:pPr algn="l">
              <a:lnSpc>
                <a:spcPct val="140000"/>
              </a:lnSpc>
              <a:buClr>
                <a:srgbClr val="003399"/>
              </a:buClr>
              <a:buFont typeface="Wingdings" pitchFamily="2" charset="2"/>
              <a:buNone/>
            </a:pPr>
            <a:endParaRPr lang="ko-KR" altLang="en-US" sz="1800" b="0">
              <a:solidFill>
                <a:srgbClr val="CC00CC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900113" y="1830388"/>
            <a:ext cx="7632700" cy="106362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30000"/>
              </a:lnSpc>
              <a:buFontTx/>
              <a:buBlip>
                <a:blip r:embed="rId2"/>
              </a:buBlip>
              <a:defRPr/>
            </a:pPr>
            <a:r>
              <a:rPr lang="ko-KR" altLang="en-US" sz="17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자동식 </a:t>
            </a:r>
            <a:r>
              <a:rPr lang="ko-KR" altLang="en-US" sz="1600" b="0" dirty="0" err="1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세륜</a:t>
            </a: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세차시설 설치 </a:t>
            </a:r>
          </a:p>
          <a:p>
            <a:pPr algn="l">
              <a:lnSpc>
                <a:spcPct val="130000"/>
              </a:lnSpc>
              <a:defRPr/>
            </a:pP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4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⇒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롤러에 </a:t>
            </a:r>
            <a:r>
              <a:rPr lang="ko-KR" altLang="en-US" sz="1600" b="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차바퀴를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닿게 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한 후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전력 또는 차량 동력을 이용 바퀴 회전 </a:t>
            </a:r>
            <a:r>
              <a:rPr lang="ko-KR" altLang="en-US" sz="1600" b="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차바퀴</a:t>
            </a:r>
            <a:endParaRPr lang="ko-KR" altLang="en-US" sz="1600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30000"/>
              </a:lnSpc>
              <a:defRPr/>
            </a:pP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   부착된 흙 제거 </a:t>
            </a:r>
          </a:p>
        </p:txBody>
      </p:sp>
      <p:sp>
        <p:nvSpPr>
          <p:cNvPr id="7" name="AutoShape 14"/>
          <p:cNvSpPr>
            <a:spLocks noChangeArrowheads="1"/>
          </p:cNvSpPr>
          <p:nvPr/>
        </p:nvSpPr>
        <p:spPr bwMode="auto">
          <a:xfrm>
            <a:off x="755650" y="3082925"/>
            <a:ext cx="7705725" cy="1295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0099CC"/>
            </a:solidFill>
            <a:round/>
            <a:headEnd/>
            <a:tailEnd/>
          </a:ln>
        </p:spPr>
        <p:txBody>
          <a:bodyPr wrap="none" tIns="90000" bIns="90000" anchor="ctr"/>
          <a:lstStyle/>
          <a:p>
            <a:pPr algn="l"/>
            <a:endParaRPr lang="en-US" altLang="ko-KR" sz="1800" b="0">
              <a:solidFill>
                <a:srgbClr val="FF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Rectangle 15"/>
          <p:cNvSpPr>
            <a:spLocks noChangeArrowheads="1"/>
          </p:cNvSpPr>
          <p:nvPr/>
        </p:nvSpPr>
        <p:spPr bwMode="auto">
          <a:xfrm>
            <a:off x="900113" y="2997200"/>
            <a:ext cx="6985000" cy="138112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30000"/>
              </a:lnSpc>
              <a:buFontTx/>
              <a:buBlip>
                <a:blip r:embed="rId2"/>
              </a:buBlip>
              <a:defRPr/>
            </a:pPr>
            <a:r>
              <a:rPr lang="ko-KR" altLang="en-US" sz="17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 err="1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수조식</a:t>
            </a: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 err="1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세륜</a:t>
            </a: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세차시설 설치 </a:t>
            </a:r>
          </a:p>
          <a:p>
            <a:pPr algn="l">
              <a:lnSpc>
                <a:spcPct val="130000"/>
              </a:lnSpc>
              <a:defRPr/>
            </a:pP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⇒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수조의 넓이 </a:t>
            </a:r>
            <a:r>
              <a:rPr lang="en-US" altLang="ko-KR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수송차량의 </a:t>
            </a:r>
            <a:r>
              <a:rPr lang="en-US" altLang="ko-KR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1.2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배 이상</a:t>
            </a:r>
            <a:r>
              <a:rPr lang="en-US" altLang="ko-KR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깊이 </a:t>
            </a:r>
            <a:r>
              <a:rPr lang="en-US" altLang="ko-KR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20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센티미터 이상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 algn="l">
              <a:lnSpc>
                <a:spcPct val="130000"/>
              </a:lnSpc>
              <a:defRPr/>
            </a:pP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 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⇒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수조의 길이 </a:t>
            </a:r>
            <a:r>
              <a:rPr lang="en-US" altLang="ko-KR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수송차량 전체길이의 </a:t>
            </a:r>
            <a:r>
              <a:rPr lang="en-US" altLang="ko-KR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배 이상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 algn="l">
              <a:lnSpc>
                <a:spcPct val="130000"/>
              </a:lnSpc>
              <a:defRPr/>
            </a:pP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 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⇒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세척수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연속 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순환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을 위한 </a:t>
            </a:r>
            <a:r>
              <a:rPr lang="ko-KR" altLang="en-US" sz="1600" b="0" dirty="0" err="1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침전조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 및 배관 설치 </a:t>
            </a:r>
          </a:p>
        </p:txBody>
      </p:sp>
      <p:sp>
        <p:nvSpPr>
          <p:cNvPr id="9" name="AutoShape 16"/>
          <p:cNvSpPr>
            <a:spLocks noChangeArrowheads="1"/>
          </p:cNvSpPr>
          <p:nvPr/>
        </p:nvSpPr>
        <p:spPr bwMode="auto">
          <a:xfrm>
            <a:off x="755650" y="4581525"/>
            <a:ext cx="7705725" cy="1295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0099CC"/>
            </a:solidFill>
            <a:round/>
            <a:headEnd/>
            <a:tailEnd/>
          </a:ln>
        </p:spPr>
        <p:txBody>
          <a:bodyPr wrap="none" tIns="90000" bIns="90000" anchor="ctr"/>
          <a:lstStyle/>
          <a:p>
            <a:pPr algn="l"/>
            <a:endParaRPr lang="en-US" altLang="ko-KR" sz="1800" b="0">
              <a:solidFill>
                <a:srgbClr val="FF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Rectangle 17"/>
          <p:cNvSpPr>
            <a:spLocks noChangeArrowheads="1"/>
          </p:cNvSpPr>
          <p:nvPr/>
        </p:nvSpPr>
        <p:spPr bwMode="auto">
          <a:xfrm>
            <a:off x="900113" y="4495800"/>
            <a:ext cx="6985000" cy="138112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30000"/>
              </a:lnSpc>
              <a:buFontTx/>
              <a:buBlip>
                <a:blip r:embed="rId2"/>
              </a:buBlip>
              <a:defRPr/>
            </a:pPr>
            <a:r>
              <a:rPr lang="ko-KR" altLang="en-US" sz="17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측면 살수 설치 </a:t>
            </a:r>
          </a:p>
          <a:p>
            <a:pPr algn="l">
              <a:lnSpc>
                <a:spcPct val="130000"/>
              </a:lnSpc>
              <a:defRPr/>
            </a:pP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⇒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살수높이 </a:t>
            </a:r>
            <a:r>
              <a:rPr lang="en-US" altLang="ko-KR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수송차량의 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바퀴부터 적재함 하단부까지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 algn="l">
              <a:lnSpc>
                <a:spcPct val="130000"/>
              </a:lnSpc>
              <a:defRPr/>
            </a:pP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  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⇒</a:t>
            </a:r>
            <a:r>
              <a:rPr lang="en-US" altLang="ko-KR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살수길이 </a:t>
            </a:r>
            <a:r>
              <a:rPr lang="en-US" altLang="ko-KR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수송차량 전체길이의 </a:t>
            </a:r>
            <a:r>
              <a:rPr lang="en-US" altLang="ko-KR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1.5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배 이상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 algn="l">
              <a:lnSpc>
                <a:spcPct val="130000"/>
              </a:lnSpc>
              <a:defRPr/>
            </a:pP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  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⇒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살 수  </a:t>
            </a:r>
            <a:r>
              <a:rPr lang="ko-KR" altLang="en-US" sz="1600" b="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압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: 5㎏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／㎠ 이상  </a:t>
            </a:r>
          </a:p>
        </p:txBody>
      </p:sp>
      <p:sp useBgFill="1">
        <p:nvSpPr>
          <p:cNvPr id="11" name="AutoShape 21"/>
          <p:cNvSpPr>
            <a:spLocks noChangeArrowheads="1"/>
          </p:cNvSpPr>
          <p:nvPr/>
        </p:nvSpPr>
        <p:spPr bwMode="auto">
          <a:xfrm>
            <a:off x="900113" y="1008063"/>
            <a:ext cx="7234237" cy="541337"/>
          </a:xfrm>
          <a:prstGeom prst="roundRect">
            <a:avLst>
              <a:gd name="adj" fmla="val 16667"/>
            </a:avLst>
          </a:prstGeom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l">
              <a:spcBef>
                <a:spcPct val="50000"/>
              </a:spcBef>
            </a:pPr>
            <a:endParaRPr lang="ko-KR" altLang="en-US" sz="26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684213" y="1052513"/>
            <a:ext cx="77041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 b="0" dirty="0" err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분체상물질</a:t>
            </a:r>
            <a:r>
              <a:rPr lang="ko-KR" altLang="en-US" sz="20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운반차량 관리는 이렇게 하여야 한다</a:t>
            </a:r>
            <a:r>
              <a:rPr lang="en-US" altLang="ko-KR" sz="20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(1)</a:t>
            </a:r>
          </a:p>
        </p:txBody>
      </p:sp>
      <p:sp>
        <p:nvSpPr>
          <p:cNvPr id="13" name="Rectangle 22"/>
          <p:cNvSpPr>
            <a:spLocks noChangeArrowheads="1"/>
          </p:cNvSpPr>
          <p:nvPr/>
        </p:nvSpPr>
        <p:spPr bwMode="auto">
          <a:xfrm>
            <a:off x="1150687" y="250825"/>
            <a:ext cx="51074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비산먼지사업장 관리요령</a:t>
            </a:r>
            <a:r>
              <a:rPr lang="en-US" altLang="ko-KR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Grp="1" noChangeArrowheads="1"/>
          </p:cNvSpPr>
          <p:nvPr>
            <p:ph type="body" sz="half" idx="1"/>
          </p:nvPr>
        </p:nvSpPr>
        <p:spPr bwMode="auto">
          <a:xfrm>
            <a:off x="457200" y="1600200"/>
            <a:ext cx="8229600" cy="45259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AutoShape 60"/>
          <p:cNvSpPr>
            <a:spLocks noChangeArrowheads="1"/>
          </p:cNvSpPr>
          <p:nvPr/>
        </p:nvSpPr>
        <p:spPr bwMode="auto">
          <a:xfrm>
            <a:off x="468313" y="1196976"/>
            <a:ext cx="8208962" cy="4994274"/>
          </a:xfrm>
          <a:prstGeom prst="roundRect">
            <a:avLst>
              <a:gd name="adj" fmla="val 1505"/>
            </a:avLst>
          </a:prstGeom>
          <a:gradFill rotWithShape="1">
            <a:gsLst>
              <a:gs pos="0">
                <a:srgbClr val="66CCFF"/>
              </a:gs>
              <a:gs pos="100000">
                <a:srgbClr val="FFFFFF"/>
              </a:gs>
            </a:gsLst>
            <a:lin ang="2700000" scaled="1"/>
          </a:gradFill>
          <a:ln w="28575">
            <a:solidFill>
              <a:srgbClr val="B2B2B2"/>
            </a:solidFill>
            <a:round/>
            <a:headEnd/>
            <a:tailEnd/>
          </a:ln>
          <a:effectLst>
            <a:prstShdw prst="shdw17" dist="35921" dir="2700000">
              <a:srgbClr val="777777"/>
            </a:prstShdw>
          </a:effectLst>
        </p:spPr>
        <p:txBody>
          <a:bodyPr wrap="none" anchor="ctr"/>
          <a:lstStyle/>
          <a:p>
            <a:pPr algn="l" eaLnBrk="0" latinLnBrk="0" hangingPunct="0">
              <a:lnSpc>
                <a:spcPct val="130000"/>
              </a:lnSpc>
            </a:pPr>
            <a:endParaRPr lang="ko-KR" altLang="ko-KR" sz="4000" b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730250" y="1654458"/>
            <a:ext cx="7705725" cy="106016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0099CC"/>
            </a:solidFill>
            <a:round/>
            <a:headEnd/>
            <a:tailEnd/>
          </a:ln>
        </p:spPr>
        <p:txBody>
          <a:bodyPr wrap="none" tIns="90000" bIns="90000" anchor="ctr"/>
          <a:lstStyle/>
          <a:p>
            <a:pPr algn="l">
              <a:lnSpc>
                <a:spcPct val="140000"/>
              </a:lnSpc>
              <a:buClr>
                <a:srgbClr val="003399"/>
              </a:buClr>
              <a:buFont typeface="Wingdings" pitchFamily="2" charset="2"/>
              <a:buNone/>
            </a:pPr>
            <a:endParaRPr lang="ko-KR" altLang="en-US" sz="1800" b="0">
              <a:solidFill>
                <a:srgbClr val="CC00CC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859631" y="1830386"/>
            <a:ext cx="6985000" cy="800668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ko-KR" altLang="en-US" sz="21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공사장 내 통행차량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⇒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시속 </a:t>
            </a:r>
            <a:r>
              <a:rPr lang="en-US" altLang="ko-KR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20㎞ 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이하 운행</a:t>
            </a:r>
          </a:p>
          <a:p>
            <a:pPr algn="l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ko-KR" altLang="en-US" sz="20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공사장 외부 통행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⇒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sz="1600" b="0" dirty="0" err="1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세륜</a:t>
            </a:r>
            <a:r>
              <a:rPr lang="en-US" altLang="ko-KR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세차 및 적재함 외부 청소로 토사 유출 방지</a:t>
            </a:r>
            <a:r>
              <a:rPr lang="ko-KR" altLang="en-US" sz="18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</a:p>
        </p:txBody>
      </p:sp>
      <p:sp>
        <p:nvSpPr>
          <p:cNvPr id="7" name="AutoShape 14"/>
          <p:cNvSpPr>
            <a:spLocks noChangeArrowheads="1"/>
          </p:cNvSpPr>
          <p:nvPr/>
        </p:nvSpPr>
        <p:spPr bwMode="auto">
          <a:xfrm>
            <a:off x="736601" y="2952751"/>
            <a:ext cx="7705725" cy="30241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FFFF"/>
              </a:gs>
            </a:gsLst>
            <a:lin ang="5400000" scaled="1"/>
          </a:gradFill>
          <a:ln w="19050" cap="rnd">
            <a:solidFill>
              <a:srgbClr val="0099CC"/>
            </a:solidFill>
            <a:prstDash val="sysDot"/>
            <a:round/>
            <a:headEnd/>
            <a:tailEnd/>
          </a:ln>
        </p:spPr>
        <p:txBody>
          <a:bodyPr wrap="none" tIns="90000" bIns="90000" anchor="ctr"/>
          <a:lstStyle/>
          <a:p>
            <a:pPr algn="l"/>
            <a:endParaRPr lang="en-US" altLang="ko-KR" sz="1800" b="0">
              <a:solidFill>
                <a:srgbClr val="FF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Rectangle 15"/>
          <p:cNvSpPr>
            <a:spLocks noChangeArrowheads="1"/>
          </p:cNvSpPr>
          <p:nvPr/>
        </p:nvSpPr>
        <p:spPr bwMode="auto">
          <a:xfrm>
            <a:off x="864393" y="3051970"/>
            <a:ext cx="7343775" cy="282575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ko-KR" altLang="en-US" sz="21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세차시설의 효과적인 사용방법</a:t>
            </a:r>
          </a:p>
          <a:p>
            <a:pPr algn="l">
              <a:lnSpc>
                <a:spcPct val="120000"/>
              </a:lnSpc>
              <a:defRPr/>
            </a:pP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⇒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자동식 </a:t>
            </a:r>
          </a:p>
          <a:p>
            <a:pPr algn="l">
              <a:lnSpc>
                <a:spcPct val="120000"/>
              </a:lnSpc>
              <a:defRPr/>
            </a:pP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en-US" altLang="ko-KR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1600" b="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분체상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물질이 가장 많이 부착되는 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바퀴 및 </a:t>
            </a:r>
            <a:r>
              <a:rPr lang="ko-KR" altLang="en-US" sz="1600" b="0" dirty="0" err="1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흙받이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 부근 </a:t>
            </a:r>
            <a:r>
              <a:rPr lang="ko-KR" altLang="en-US" sz="1600" b="0" dirty="0" err="1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세륜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 및 측면살수</a:t>
            </a:r>
          </a:p>
          <a:p>
            <a:pPr algn="l">
              <a:lnSpc>
                <a:spcPct val="120000"/>
              </a:lnSpc>
              <a:defRPr/>
            </a:pP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en-US" altLang="ko-KR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이동식 고압살수기로 남은 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토사 제거 및</a:t>
            </a:r>
            <a:r>
              <a:rPr lang="en-US" altLang="ko-KR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차체 물기 제거</a:t>
            </a:r>
          </a:p>
          <a:p>
            <a:pPr algn="l">
              <a:lnSpc>
                <a:spcPct val="120000"/>
              </a:lnSpc>
              <a:defRPr/>
            </a:pP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en-US" altLang="ko-KR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1600" b="0" dirty="0" err="1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자동센서식</a:t>
            </a:r>
            <a:r>
              <a:rPr lang="ko-KR" altLang="en-US" sz="1600" b="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의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경우 정지하지 않고 통과하는 경우 토사제거  효율이 </a:t>
            </a:r>
          </a:p>
          <a:p>
            <a:pPr algn="l">
              <a:lnSpc>
                <a:spcPct val="120000"/>
              </a:lnSpc>
              <a:defRPr/>
            </a:pP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   </a:t>
            </a:r>
            <a:r>
              <a:rPr lang="ko-KR" altLang="en-US" sz="1600" b="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구동식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보다 낮으므로 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일정시간 체류 후 통과</a:t>
            </a:r>
          </a:p>
          <a:p>
            <a:pPr algn="l">
              <a:lnSpc>
                <a:spcPct val="120000"/>
              </a:lnSpc>
              <a:defRPr/>
            </a:pP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⇒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 err="1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수조식</a:t>
            </a:r>
            <a:endParaRPr lang="ko-KR" altLang="en-US" sz="1600" b="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20000"/>
              </a:lnSpc>
              <a:defRPr/>
            </a:pPr>
            <a:r>
              <a:rPr lang="en-US" altLang="ko-KR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-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바퀴가 충분히 </a:t>
            </a:r>
            <a:r>
              <a:rPr lang="ko-KR" altLang="en-US" sz="1600" b="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잠길수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있도록 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충분한 물 공급 및 깨끗한 용수 공급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을 위한</a:t>
            </a:r>
          </a:p>
          <a:p>
            <a:pPr algn="l">
              <a:lnSpc>
                <a:spcPct val="120000"/>
              </a:lnSpc>
              <a:defRPr/>
            </a:pP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   </a:t>
            </a:r>
            <a:r>
              <a:rPr lang="ko-KR" altLang="en-US" sz="1600" b="0" dirty="0" err="1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침전조</a:t>
            </a:r>
            <a:r>
              <a:rPr lang="en-US" altLang="ko-KR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순환배관 설치</a:t>
            </a:r>
          </a:p>
        </p:txBody>
      </p:sp>
      <p:sp useBgFill="1">
        <p:nvSpPr>
          <p:cNvPr id="9" name="AutoShape 19"/>
          <p:cNvSpPr>
            <a:spLocks noChangeArrowheads="1"/>
          </p:cNvSpPr>
          <p:nvPr/>
        </p:nvSpPr>
        <p:spPr bwMode="auto">
          <a:xfrm>
            <a:off x="900113" y="992188"/>
            <a:ext cx="7234237" cy="541337"/>
          </a:xfrm>
          <a:prstGeom prst="roundRect">
            <a:avLst>
              <a:gd name="adj" fmla="val 16667"/>
            </a:avLst>
          </a:prstGeom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l">
              <a:spcBef>
                <a:spcPct val="50000"/>
              </a:spcBef>
            </a:pPr>
            <a:endParaRPr lang="ko-KR" altLang="en-US" sz="26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684213" y="1063625"/>
            <a:ext cx="77041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 b="0" dirty="0" err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분체상물질</a:t>
            </a:r>
            <a:r>
              <a:rPr lang="ko-KR" altLang="en-US" sz="20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운반차량 관리는 이렇게 하여야 한다</a:t>
            </a:r>
            <a:r>
              <a:rPr lang="en-US" altLang="ko-KR" sz="20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(2)</a:t>
            </a:r>
          </a:p>
        </p:txBody>
      </p:sp>
      <p:sp>
        <p:nvSpPr>
          <p:cNvPr id="11" name="Rectangle 22"/>
          <p:cNvSpPr>
            <a:spLocks noChangeArrowheads="1"/>
          </p:cNvSpPr>
          <p:nvPr/>
        </p:nvSpPr>
        <p:spPr bwMode="auto">
          <a:xfrm>
            <a:off x="1150687" y="250825"/>
            <a:ext cx="51074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비산먼지사업장 관리요령</a:t>
            </a:r>
            <a:r>
              <a:rPr lang="en-US" altLang="ko-KR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Grp="1" noChangeArrowheads="1"/>
          </p:cNvSpPr>
          <p:nvPr>
            <p:ph type="body" sz="half" idx="1"/>
          </p:nvPr>
        </p:nvSpPr>
        <p:spPr bwMode="auto">
          <a:xfrm>
            <a:off x="457200" y="1600200"/>
            <a:ext cx="8229600" cy="45259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AutoShape 60"/>
          <p:cNvSpPr>
            <a:spLocks noChangeArrowheads="1"/>
          </p:cNvSpPr>
          <p:nvPr/>
        </p:nvSpPr>
        <p:spPr bwMode="auto">
          <a:xfrm>
            <a:off x="468313" y="1171575"/>
            <a:ext cx="8208962" cy="2879725"/>
          </a:xfrm>
          <a:prstGeom prst="roundRect">
            <a:avLst>
              <a:gd name="adj" fmla="val 1505"/>
            </a:avLst>
          </a:prstGeom>
          <a:gradFill rotWithShape="1">
            <a:gsLst>
              <a:gs pos="0">
                <a:srgbClr val="66CCFF"/>
              </a:gs>
              <a:gs pos="100000">
                <a:srgbClr val="FFFFFF"/>
              </a:gs>
            </a:gsLst>
            <a:lin ang="2700000" scaled="1"/>
          </a:gradFill>
          <a:ln w="28575">
            <a:solidFill>
              <a:srgbClr val="B2B2B2"/>
            </a:solidFill>
            <a:round/>
            <a:headEnd/>
            <a:tailEnd/>
          </a:ln>
          <a:effectLst>
            <a:prstShdw prst="shdw17" dist="35921" dir="2700000">
              <a:srgbClr val="777777"/>
            </a:prstShdw>
          </a:effectLst>
        </p:spPr>
        <p:txBody>
          <a:bodyPr wrap="none" anchor="ctr"/>
          <a:lstStyle/>
          <a:p>
            <a:pPr algn="l" eaLnBrk="0" latinLnBrk="0" hangingPunct="0">
              <a:lnSpc>
                <a:spcPct val="130000"/>
              </a:lnSpc>
            </a:pPr>
            <a:endParaRPr lang="ko-KR" altLang="ko-KR" sz="4000" b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AutoShape 60"/>
          <p:cNvSpPr>
            <a:spLocks noChangeArrowheads="1"/>
          </p:cNvSpPr>
          <p:nvPr/>
        </p:nvSpPr>
        <p:spPr bwMode="auto">
          <a:xfrm>
            <a:off x="466725" y="4483100"/>
            <a:ext cx="8208963" cy="1889125"/>
          </a:xfrm>
          <a:prstGeom prst="roundRect">
            <a:avLst>
              <a:gd name="adj" fmla="val 1505"/>
            </a:avLst>
          </a:prstGeom>
          <a:gradFill rotWithShape="1">
            <a:gsLst>
              <a:gs pos="0">
                <a:srgbClr val="66CCFF"/>
              </a:gs>
              <a:gs pos="100000">
                <a:srgbClr val="FFFFFF"/>
              </a:gs>
            </a:gsLst>
            <a:lin ang="2700000" scaled="1"/>
          </a:gradFill>
          <a:ln w="28575">
            <a:solidFill>
              <a:srgbClr val="B2B2B2"/>
            </a:solidFill>
            <a:round/>
            <a:headEnd/>
            <a:tailEnd/>
          </a:ln>
          <a:effectLst>
            <a:prstShdw prst="shdw17" dist="35921" dir="2700000">
              <a:srgbClr val="777777"/>
            </a:prstShdw>
          </a:effectLst>
        </p:spPr>
        <p:txBody>
          <a:bodyPr wrap="none" anchor="ctr"/>
          <a:lstStyle/>
          <a:p>
            <a:pPr algn="l" eaLnBrk="0" latinLnBrk="0" hangingPunct="0">
              <a:lnSpc>
                <a:spcPct val="130000"/>
              </a:lnSpc>
            </a:pPr>
            <a:endParaRPr lang="ko-KR" altLang="ko-KR" sz="4000" b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AutoShape 17"/>
          <p:cNvSpPr>
            <a:spLocks noChangeArrowheads="1"/>
          </p:cNvSpPr>
          <p:nvPr/>
        </p:nvSpPr>
        <p:spPr bwMode="auto">
          <a:xfrm>
            <a:off x="827089" y="1533525"/>
            <a:ext cx="7288211" cy="2408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FFF9"/>
              </a:gs>
            </a:gsLst>
            <a:lin ang="5400000" scaled="1"/>
          </a:gradFill>
          <a:ln w="19050">
            <a:solidFill>
              <a:srgbClr val="0099CC"/>
            </a:solidFill>
            <a:round/>
            <a:headEnd/>
            <a:tailEnd/>
          </a:ln>
        </p:spPr>
        <p:txBody>
          <a:bodyPr wrap="none" tIns="90000" bIns="90000" anchor="ctr"/>
          <a:lstStyle/>
          <a:p>
            <a:pPr algn="l"/>
            <a:endParaRPr lang="en-US" altLang="ko-KR" sz="1800" b="0">
              <a:solidFill>
                <a:srgbClr val="FF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AutoShape 18"/>
          <p:cNvSpPr>
            <a:spLocks noChangeArrowheads="1"/>
          </p:cNvSpPr>
          <p:nvPr/>
        </p:nvSpPr>
        <p:spPr bwMode="auto">
          <a:xfrm>
            <a:off x="827088" y="4914900"/>
            <a:ext cx="7346950" cy="12969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0099CC"/>
            </a:solidFill>
            <a:round/>
            <a:headEnd/>
            <a:tailEnd/>
          </a:ln>
        </p:spPr>
        <p:txBody>
          <a:bodyPr wrap="none" tIns="90000" bIns="90000" anchor="ctr"/>
          <a:lstStyle/>
          <a:p>
            <a:pPr algn="l">
              <a:lnSpc>
                <a:spcPct val="150000"/>
              </a:lnSpc>
            </a:pP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건축물해체작업을 하는 경우 먼지가 공사장 밖으로 흩날리지 아니하도록</a:t>
            </a:r>
          </a:p>
          <a:p>
            <a:pPr algn="l">
              <a:lnSpc>
                <a:spcPct val="150000"/>
              </a:lnSpc>
            </a:pPr>
            <a:r>
              <a:rPr lang="ko-KR" altLang="en-US" sz="1600" b="0" dirty="0" err="1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방진막</a:t>
            </a:r>
            <a:r>
              <a:rPr lang="en-US" altLang="ko-KR" sz="1600" b="0" dirty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b="0" dirty="0" err="1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방진벽을</a:t>
            </a:r>
            <a:r>
              <a:rPr lang="ko-KR" altLang="en-US" sz="1600" b="0" dirty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 설치하고</a:t>
            </a:r>
            <a:r>
              <a:rPr lang="en-US" altLang="ko-KR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 err="1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물뿌림</a:t>
            </a:r>
            <a:r>
              <a:rPr lang="ko-KR" altLang="en-US" sz="1600" b="0" dirty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 시설을 설치하여 작업 시 물을 뿌리는</a:t>
            </a:r>
          </a:p>
          <a:p>
            <a:pPr algn="l">
              <a:lnSpc>
                <a:spcPct val="150000"/>
              </a:lnSpc>
            </a:pPr>
            <a:r>
              <a:rPr lang="ko-KR" altLang="en-US" sz="1600" b="0" dirty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등 비산먼지 발생 최소화</a:t>
            </a:r>
            <a:endParaRPr lang="ko-KR" altLang="en-US" sz="1600" dirty="0">
              <a:solidFill>
                <a:srgbClr val="FF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Rectangle 19"/>
          <p:cNvSpPr>
            <a:spLocks noChangeArrowheads="1"/>
          </p:cNvSpPr>
          <p:nvPr/>
        </p:nvSpPr>
        <p:spPr bwMode="auto">
          <a:xfrm>
            <a:off x="900113" y="1444625"/>
            <a:ext cx="7559675" cy="2484438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60000"/>
              </a:lnSpc>
              <a:buFontTx/>
              <a:buBlip>
                <a:blip r:embed="rId2"/>
              </a:buBlip>
              <a:defRPr/>
            </a:pP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인천시 엄격한 관리기준</a:t>
            </a:r>
            <a:r>
              <a:rPr lang="en-US" altLang="ko-KR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(2009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년부터 시행</a:t>
            </a:r>
            <a:r>
              <a:rPr lang="en-US" altLang="ko-KR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algn="l">
              <a:lnSpc>
                <a:spcPct val="160000"/>
              </a:lnSpc>
              <a:defRPr/>
            </a:pPr>
            <a:r>
              <a:rPr lang="ko-KR" altLang="en-US" sz="14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14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⇒ </a:t>
            </a:r>
            <a:r>
              <a:rPr lang="ko-KR" altLang="en-US" sz="1600" b="0" dirty="0" err="1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자동세륜시설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 err="1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출구별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대 설치</a:t>
            </a:r>
          </a:p>
          <a:p>
            <a:pPr algn="l">
              <a:lnSpc>
                <a:spcPct val="160000"/>
              </a:lnSpc>
              <a:defRPr/>
            </a:pPr>
            <a:r>
              <a:rPr lang="ko-KR" altLang="en-US" sz="14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  ⇒ </a:t>
            </a:r>
            <a:r>
              <a:rPr lang="ko-KR" altLang="en-US" sz="1600" b="0" dirty="0" err="1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살수압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b="0" dirty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5kg/㎠</a:t>
            </a: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이상</a:t>
            </a: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차량 </a:t>
            </a:r>
            <a:r>
              <a:rPr lang="ko-KR" altLang="en-US" sz="1600" b="0" dirty="0" err="1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세륜시설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진입 </a:t>
            </a:r>
            <a:r>
              <a:rPr lang="en-US" altLang="ko-KR" sz="1600" b="0" dirty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10</a:t>
            </a:r>
            <a:r>
              <a:rPr lang="ko-KR" altLang="en-US" sz="1600" b="0" dirty="0" err="1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초전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살수</a:t>
            </a:r>
          </a:p>
          <a:p>
            <a:pPr algn="l">
              <a:lnSpc>
                <a:spcPct val="160000"/>
              </a:lnSpc>
              <a:defRPr/>
            </a:pP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     </a:t>
            </a:r>
            <a:r>
              <a:rPr lang="en-US" altLang="ko-KR" sz="1600" b="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적재함 전체 높이로 살수</a:t>
            </a: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) </a:t>
            </a:r>
          </a:p>
          <a:p>
            <a:pPr algn="l">
              <a:lnSpc>
                <a:spcPct val="160000"/>
              </a:lnSpc>
              <a:defRPr/>
            </a:pPr>
            <a:r>
              <a:rPr lang="ko-KR" altLang="en-US" sz="14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  ⇒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차량 측면</a:t>
            </a: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후면</a:t>
            </a: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돌출부위 </a:t>
            </a:r>
            <a:r>
              <a:rPr lang="ko-KR" altLang="en-US" sz="1600" b="0" dirty="0" err="1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분체상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물질 제거</a:t>
            </a:r>
          </a:p>
          <a:p>
            <a:pPr algn="l">
              <a:lnSpc>
                <a:spcPct val="160000"/>
              </a:lnSpc>
              <a:defRPr/>
            </a:pP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     </a:t>
            </a:r>
            <a:r>
              <a:rPr lang="en-US" altLang="ko-KR" sz="1600" b="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자동식 </a:t>
            </a:r>
            <a:r>
              <a:rPr lang="ko-KR" altLang="en-US" sz="1600" b="0" dirty="0" err="1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세륜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세차시설 높이 </a:t>
            </a: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en-US" altLang="ko-KR" sz="16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2.2m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이상 </a:t>
            </a:r>
            <a:r>
              <a:rPr lang="en-US" altLang="ko-KR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</p:txBody>
      </p:sp>
      <p:sp useBgFill="1">
        <p:nvSpPr>
          <p:cNvPr id="9" name="AutoShape 23"/>
          <p:cNvSpPr>
            <a:spLocks noChangeArrowheads="1"/>
          </p:cNvSpPr>
          <p:nvPr/>
        </p:nvSpPr>
        <p:spPr bwMode="auto">
          <a:xfrm>
            <a:off x="900113" y="904875"/>
            <a:ext cx="7158037" cy="541338"/>
          </a:xfrm>
          <a:prstGeom prst="roundRect">
            <a:avLst>
              <a:gd name="adj" fmla="val 16667"/>
            </a:avLst>
          </a:prstGeom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l">
              <a:spcBef>
                <a:spcPct val="50000"/>
              </a:spcBef>
            </a:pPr>
            <a:endParaRPr lang="ko-KR" altLang="en-US" sz="26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701676" y="977106"/>
            <a:ext cx="77041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 b="0" dirty="0" err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분체상물질</a:t>
            </a:r>
            <a:r>
              <a:rPr lang="ko-KR" altLang="en-US" sz="20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운반차량 관리는 이렇게 하여야 한다</a:t>
            </a:r>
            <a:r>
              <a:rPr lang="en-US" altLang="ko-KR" sz="20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(3)</a:t>
            </a:r>
          </a:p>
        </p:txBody>
      </p:sp>
      <p:sp useBgFill="1">
        <p:nvSpPr>
          <p:cNvPr id="11" name="AutoShape 24"/>
          <p:cNvSpPr>
            <a:spLocks noChangeArrowheads="1"/>
          </p:cNvSpPr>
          <p:nvPr/>
        </p:nvSpPr>
        <p:spPr bwMode="auto">
          <a:xfrm>
            <a:off x="939800" y="4211638"/>
            <a:ext cx="7234238" cy="541337"/>
          </a:xfrm>
          <a:prstGeom prst="roundRect">
            <a:avLst>
              <a:gd name="adj" fmla="val 16667"/>
            </a:avLst>
          </a:prstGeom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l">
              <a:spcBef>
                <a:spcPct val="50000"/>
              </a:spcBef>
            </a:pPr>
            <a:endParaRPr lang="ko-KR" altLang="en-US" sz="26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Text Box 16"/>
          <p:cNvSpPr txBox="1">
            <a:spLocks noChangeArrowheads="1"/>
          </p:cNvSpPr>
          <p:nvPr/>
        </p:nvSpPr>
        <p:spPr bwMode="auto">
          <a:xfrm>
            <a:off x="684213" y="4229100"/>
            <a:ext cx="77041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건축물 해체공사장에서는 이렇게 하여야 한다</a:t>
            </a:r>
            <a:r>
              <a:rPr lang="en-US" altLang="ko-KR" sz="2000" b="0" dirty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</a:p>
        </p:txBody>
      </p:sp>
      <p:sp>
        <p:nvSpPr>
          <p:cNvPr id="13" name="Rectangle 22"/>
          <p:cNvSpPr>
            <a:spLocks noChangeArrowheads="1"/>
          </p:cNvSpPr>
          <p:nvPr/>
        </p:nvSpPr>
        <p:spPr bwMode="auto">
          <a:xfrm>
            <a:off x="1150687" y="250825"/>
            <a:ext cx="51074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비산먼지사업장 관리요령</a:t>
            </a:r>
            <a:r>
              <a:rPr lang="en-US" altLang="ko-KR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60"/>
          <p:cNvSpPr>
            <a:spLocks noChangeArrowheads="1"/>
          </p:cNvSpPr>
          <p:nvPr/>
        </p:nvSpPr>
        <p:spPr bwMode="auto">
          <a:xfrm>
            <a:off x="466725" y="1341438"/>
            <a:ext cx="8208963" cy="4894262"/>
          </a:xfrm>
          <a:prstGeom prst="roundRect">
            <a:avLst>
              <a:gd name="adj" fmla="val 1505"/>
            </a:avLst>
          </a:prstGeom>
          <a:noFill/>
          <a:ln w="28575">
            <a:solidFill>
              <a:srgbClr val="B2B2B2"/>
            </a:solidFill>
            <a:round/>
            <a:headEnd/>
            <a:tailEnd/>
          </a:ln>
          <a:effectLst>
            <a:prstShdw prst="shdw17" dist="35921" dir="2700000">
              <a:srgbClr val="777777"/>
            </a:prstShdw>
          </a:effectLst>
        </p:spPr>
        <p:txBody>
          <a:bodyPr wrap="none" anchor="ctr"/>
          <a:lstStyle/>
          <a:p>
            <a:pPr algn="l" eaLnBrk="0" latinLnBrk="0" hangingPunct="0">
              <a:lnSpc>
                <a:spcPct val="130000"/>
              </a:lnSpc>
            </a:pPr>
            <a:endParaRPr lang="ko-KR" altLang="ko-KR" sz="4000" b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971550" y="1844675"/>
            <a:ext cx="7346950" cy="10795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0099CC"/>
            </a:solidFill>
            <a:round/>
            <a:headEnd/>
            <a:tailEnd/>
          </a:ln>
        </p:spPr>
        <p:txBody>
          <a:bodyPr wrap="none" tIns="90000" bIns="90000" anchor="ctr"/>
          <a:lstStyle/>
          <a:p>
            <a:pPr algn="l">
              <a:lnSpc>
                <a:spcPct val="120000"/>
              </a:lnSpc>
            </a:pP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비산먼지가 발생되는 작업을 할 때에는 해당 작업부위 혹은 해당 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층에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대하여</a:t>
            </a:r>
            <a:endParaRPr lang="en-US" altLang="ko-KR" sz="1600" b="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20000"/>
              </a:lnSpc>
            </a:pPr>
            <a:r>
              <a:rPr lang="ko-KR" altLang="en-US" sz="1600" b="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방진막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등을 설치</a:t>
            </a:r>
          </a:p>
          <a:p>
            <a:pPr algn="l">
              <a:lnSpc>
                <a:spcPct val="120000"/>
              </a:lnSpc>
              <a:buFontTx/>
              <a:buBlip>
                <a:blip r:embed="rId2"/>
              </a:buBlip>
            </a:pPr>
            <a:r>
              <a:rPr lang="ko-KR" altLang="en-US" sz="1600" dirty="0">
                <a:solidFill>
                  <a:srgbClr val="435985"/>
                </a:solidFill>
                <a:latin typeface="HY헤드라인M" pitchFamily="18" charset="-127"/>
                <a:ea typeface="HY헤드라인M" pitchFamily="18" charset="-127"/>
              </a:rPr>
              <a:t> 커튼 월</a:t>
            </a:r>
            <a:r>
              <a:rPr lang="en-US" altLang="ko-KR" sz="1600" dirty="0">
                <a:solidFill>
                  <a:srgbClr val="435985"/>
                </a:solidFill>
                <a:latin typeface="HY헤드라인M" pitchFamily="18" charset="-127"/>
                <a:ea typeface="HY헤드라인M" pitchFamily="18" charset="-127"/>
              </a:rPr>
              <a:t>(Curtain Wall) </a:t>
            </a:r>
            <a:r>
              <a:rPr lang="ko-KR" altLang="en-US" sz="1600" dirty="0">
                <a:solidFill>
                  <a:srgbClr val="435985"/>
                </a:solidFill>
                <a:latin typeface="HY헤드라인M" pitchFamily="18" charset="-127"/>
                <a:ea typeface="HY헤드라인M" pitchFamily="18" charset="-127"/>
              </a:rPr>
              <a:t>및 창호공사가 완료된 경우에는 제외</a:t>
            </a:r>
          </a:p>
        </p:txBody>
      </p:sp>
      <p:sp>
        <p:nvSpPr>
          <p:cNvPr id="6" name="AutoShape 13"/>
          <p:cNvSpPr>
            <a:spLocks noChangeArrowheads="1"/>
          </p:cNvSpPr>
          <p:nvPr/>
        </p:nvSpPr>
        <p:spPr bwMode="auto">
          <a:xfrm>
            <a:off x="971550" y="5084763"/>
            <a:ext cx="7346950" cy="863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0099CC"/>
            </a:solidFill>
            <a:round/>
            <a:headEnd/>
            <a:tailEnd/>
          </a:ln>
        </p:spPr>
        <p:txBody>
          <a:bodyPr wrap="none" tIns="90000" bIns="90000" anchor="ctr"/>
          <a:lstStyle/>
          <a:p>
            <a:pPr algn="l">
              <a:lnSpc>
                <a:spcPct val="120000"/>
              </a:lnSpc>
            </a:pP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건축물 축조 공사장 및 토목 공사장에서 철 구조물의 </a:t>
            </a:r>
            <a:r>
              <a:rPr lang="ko-KR" altLang="en-US" sz="1600" b="0" dirty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분사방식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에 대한</a:t>
            </a:r>
          </a:p>
          <a:p>
            <a:pPr algn="l">
              <a:lnSpc>
                <a:spcPct val="120000"/>
              </a:lnSpc>
            </a:pPr>
            <a:r>
              <a:rPr lang="ko-KR" altLang="en-US" sz="1600" b="0" dirty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야외도장 시 </a:t>
            </a:r>
            <a:r>
              <a:rPr lang="ko-KR" altLang="en-US" sz="1600" b="0" dirty="0" err="1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방진막</a:t>
            </a:r>
            <a:r>
              <a:rPr lang="ko-KR" altLang="en-US" sz="1600" b="0" dirty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 등을 설치</a:t>
            </a:r>
            <a:endParaRPr lang="ko-KR" altLang="en-US" sz="1600" dirty="0">
              <a:solidFill>
                <a:srgbClr val="FF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AutoShape 14"/>
          <p:cNvSpPr>
            <a:spLocks noChangeArrowheads="1"/>
          </p:cNvSpPr>
          <p:nvPr/>
        </p:nvSpPr>
        <p:spPr bwMode="auto">
          <a:xfrm>
            <a:off x="1042988" y="3109913"/>
            <a:ext cx="7200900" cy="1685925"/>
          </a:xfrm>
          <a:prstGeom prst="roundRect">
            <a:avLst>
              <a:gd name="adj" fmla="val 6356"/>
            </a:avLst>
          </a:prstGeom>
          <a:solidFill>
            <a:srgbClr val="CCD3E0"/>
          </a:solidFill>
          <a:ln w="12700">
            <a:noFill/>
            <a:round/>
            <a:headEnd/>
            <a:tailEnd/>
          </a:ln>
        </p:spPr>
        <p:txBody>
          <a:bodyPr wrap="none" lIns="90000" anchor="ctr"/>
          <a:lstStyle/>
          <a:p>
            <a:pPr algn="l"/>
            <a:endParaRPr lang="ko-KR" altLang="en-US" sz="17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Line 15"/>
          <p:cNvSpPr>
            <a:spLocks noChangeShapeType="1"/>
          </p:cNvSpPr>
          <p:nvPr/>
        </p:nvSpPr>
        <p:spPr bwMode="auto">
          <a:xfrm>
            <a:off x="1198563" y="3759200"/>
            <a:ext cx="6837362" cy="0"/>
          </a:xfrm>
          <a:prstGeom prst="line">
            <a:avLst/>
          </a:prstGeom>
          <a:noFill/>
          <a:ln w="8890">
            <a:solidFill>
              <a:srgbClr val="666699"/>
            </a:solidFill>
            <a:round/>
            <a:headEnd/>
            <a:tailEnd/>
          </a:ln>
          <a:effectLst>
            <a:outerShdw dist="12700" dir="5400000" algn="ctr" rotWithShape="0">
              <a:schemeClr val="bg1"/>
            </a:outerShdw>
          </a:effectLst>
        </p:spPr>
        <p:txBody>
          <a:bodyPr/>
          <a:lstStyle/>
          <a:p>
            <a:pPr algn="l"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Rectangle 16"/>
          <p:cNvSpPr>
            <a:spLocks noChangeArrowheads="1"/>
          </p:cNvSpPr>
          <p:nvPr/>
        </p:nvSpPr>
        <p:spPr bwMode="auto">
          <a:xfrm>
            <a:off x="1116013" y="3171825"/>
            <a:ext cx="6769100" cy="54927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buFontTx/>
              <a:buBlip>
                <a:blip r:embed="rId3"/>
              </a:buBlip>
              <a:defRPr/>
            </a:pPr>
            <a:r>
              <a:rPr lang="ko-KR" altLang="en-US" sz="1500" b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철골 구조물의 내화 피복 작업시에는 </a:t>
            </a:r>
            <a:r>
              <a:rPr lang="ko-KR" altLang="en-US" sz="1500" b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먼지 발생량이 적은 공법을 사용하고</a:t>
            </a:r>
          </a:p>
          <a:p>
            <a:pPr algn="l">
              <a:defRPr/>
            </a:pPr>
            <a:r>
              <a:rPr lang="ko-KR" altLang="en-US" sz="1500" b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1500" b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비산먼지</a:t>
            </a:r>
            <a:r>
              <a:rPr lang="ko-KR" altLang="en-US" sz="1500" b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가 </a:t>
            </a:r>
            <a:r>
              <a:rPr lang="ko-KR" altLang="en-US" sz="1500" b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외부</a:t>
            </a:r>
            <a:r>
              <a:rPr lang="ko-KR" altLang="en-US" sz="1500" b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로 </a:t>
            </a:r>
            <a:r>
              <a:rPr lang="ko-KR" altLang="en-US" sz="1500" b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확산되지 아니하도록</a:t>
            </a:r>
            <a:r>
              <a:rPr lang="ko-KR" altLang="en-US" sz="1500" b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500" b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방진막</a:t>
            </a:r>
            <a:r>
              <a:rPr lang="ko-KR" altLang="en-US" sz="1500" b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등을 설치</a:t>
            </a:r>
          </a:p>
        </p:txBody>
      </p:sp>
      <p:sp>
        <p:nvSpPr>
          <p:cNvPr id="10" name="Rectangle 17"/>
          <p:cNvSpPr>
            <a:spLocks noChangeArrowheads="1"/>
          </p:cNvSpPr>
          <p:nvPr/>
        </p:nvSpPr>
        <p:spPr bwMode="auto">
          <a:xfrm>
            <a:off x="1116013" y="3784600"/>
            <a:ext cx="6769100" cy="54927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buFontTx/>
              <a:buBlip>
                <a:blip r:embed="rId3"/>
              </a:buBlip>
              <a:defRPr/>
            </a:pPr>
            <a:r>
              <a:rPr lang="ko-KR" altLang="en-US" sz="1500" b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콘크리트 구조물의 내부 마감 공사시 거푸집 해체에 따른 조인트 부위 등 </a:t>
            </a:r>
          </a:p>
          <a:p>
            <a:pPr algn="l">
              <a:defRPr/>
            </a:pPr>
            <a:r>
              <a:rPr lang="ko-KR" altLang="en-US" sz="1500" b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  돌출면의 면고르기 연마작업시에는 </a:t>
            </a:r>
            <a:r>
              <a:rPr lang="ko-KR" altLang="en-US" sz="1500" b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방진막 </a:t>
            </a:r>
            <a:r>
              <a:rPr lang="ko-KR" altLang="en-US" sz="1500" b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등을 설치</a:t>
            </a:r>
          </a:p>
        </p:txBody>
      </p:sp>
      <p:sp>
        <p:nvSpPr>
          <p:cNvPr id="11" name="Rectangle 18"/>
          <p:cNvSpPr>
            <a:spLocks noChangeArrowheads="1"/>
          </p:cNvSpPr>
          <p:nvPr/>
        </p:nvSpPr>
        <p:spPr bwMode="auto">
          <a:xfrm>
            <a:off x="1116013" y="4406900"/>
            <a:ext cx="7046912" cy="32067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buFontTx/>
              <a:buBlip>
                <a:blip r:embed="rId3"/>
              </a:buBlip>
              <a:defRPr/>
            </a:pPr>
            <a:r>
              <a:rPr lang="ko-KR" altLang="en-US" sz="1500" b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공사중 건물 내부바닥은 항상 청결하게 유지 관리하여 비산먼지 발생 최소화</a:t>
            </a:r>
          </a:p>
        </p:txBody>
      </p:sp>
      <p:sp>
        <p:nvSpPr>
          <p:cNvPr id="12" name="Line 19"/>
          <p:cNvSpPr>
            <a:spLocks noChangeShapeType="1"/>
          </p:cNvSpPr>
          <p:nvPr/>
        </p:nvSpPr>
        <p:spPr bwMode="auto">
          <a:xfrm>
            <a:off x="1187450" y="4354513"/>
            <a:ext cx="6837363" cy="0"/>
          </a:xfrm>
          <a:prstGeom prst="line">
            <a:avLst/>
          </a:prstGeom>
          <a:noFill/>
          <a:ln w="8890">
            <a:solidFill>
              <a:srgbClr val="666699"/>
            </a:solidFill>
            <a:round/>
            <a:headEnd/>
            <a:tailEnd/>
          </a:ln>
          <a:effectLst>
            <a:outerShdw dist="12700" dir="5400000" algn="ctr" rotWithShape="0">
              <a:schemeClr val="bg1"/>
            </a:outerShdw>
          </a:effectLst>
        </p:spPr>
        <p:txBody>
          <a:bodyPr/>
          <a:lstStyle/>
          <a:p>
            <a:pPr algn="l"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 useBgFill="1">
        <p:nvSpPr>
          <p:cNvPr id="13" name="AutoShape 23"/>
          <p:cNvSpPr>
            <a:spLocks noChangeArrowheads="1"/>
          </p:cNvSpPr>
          <p:nvPr/>
        </p:nvSpPr>
        <p:spPr bwMode="auto">
          <a:xfrm>
            <a:off x="900113" y="1058863"/>
            <a:ext cx="7234237" cy="541337"/>
          </a:xfrm>
          <a:prstGeom prst="roundRect">
            <a:avLst>
              <a:gd name="adj" fmla="val 16667"/>
            </a:avLst>
          </a:prstGeom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l">
              <a:spcBef>
                <a:spcPct val="50000"/>
              </a:spcBef>
            </a:pPr>
            <a:endParaRPr lang="ko-KR" altLang="en-US" sz="26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684213" y="1125538"/>
            <a:ext cx="77041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건축물 축조공사장</a:t>
            </a:r>
            <a:r>
              <a:rPr lang="en-US" altLang="ko-KR" sz="20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토목공사장에서는 이렇게 하여야 </a:t>
            </a:r>
            <a:r>
              <a:rPr lang="ko-KR" altLang="en-US" sz="2000" b="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한다</a:t>
            </a:r>
            <a:endParaRPr lang="en-US" altLang="ko-KR" sz="2000" b="0" dirty="0">
              <a:solidFill>
                <a:srgbClr val="FFFF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Rectangle 22"/>
          <p:cNvSpPr>
            <a:spLocks noChangeArrowheads="1"/>
          </p:cNvSpPr>
          <p:nvPr/>
        </p:nvSpPr>
        <p:spPr bwMode="auto">
          <a:xfrm>
            <a:off x="1150687" y="250825"/>
            <a:ext cx="51074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비산먼지사업장 관리요령</a:t>
            </a:r>
            <a:r>
              <a:rPr lang="en-US" altLang="ko-KR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60"/>
          <p:cNvSpPr>
            <a:spLocks noChangeArrowheads="1"/>
          </p:cNvSpPr>
          <p:nvPr/>
        </p:nvSpPr>
        <p:spPr bwMode="auto">
          <a:xfrm>
            <a:off x="468313" y="1314451"/>
            <a:ext cx="8208962" cy="4267200"/>
          </a:xfrm>
          <a:prstGeom prst="roundRect">
            <a:avLst>
              <a:gd name="adj" fmla="val 1505"/>
            </a:avLst>
          </a:prstGeom>
          <a:solidFill>
            <a:schemeClr val="bg1"/>
          </a:solidFill>
          <a:ln w="28575">
            <a:solidFill>
              <a:srgbClr val="B2B2B2"/>
            </a:solidFill>
            <a:round/>
            <a:headEnd/>
            <a:tailEnd/>
          </a:ln>
          <a:effectLst>
            <a:prstShdw prst="shdw17" dist="35921" dir="2700000">
              <a:srgbClr val="777777"/>
            </a:prstShdw>
          </a:effectLst>
        </p:spPr>
        <p:txBody>
          <a:bodyPr wrap="none" anchor="ctr"/>
          <a:lstStyle/>
          <a:p>
            <a:pPr algn="l" eaLnBrk="0" latinLnBrk="0" hangingPunct="0">
              <a:lnSpc>
                <a:spcPct val="130000"/>
              </a:lnSpc>
            </a:pPr>
            <a:endParaRPr lang="ko-KR" altLang="ko-KR" sz="4000" b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 useBgFill="1">
        <p:nvSpPr>
          <p:cNvPr id="6" name="AutoShape 23"/>
          <p:cNvSpPr>
            <a:spLocks noChangeArrowheads="1"/>
          </p:cNvSpPr>
          <p:nvPr/>
        </p:nvSpPr>
        <p:spPr bwMode="auto">
          <a:xfrm>
            <a:off x="900113" y="1047750"/>
            <a:ext cx="7234237" cy="541338"/>
          </a:xfrm>
          <a:prstGeom prst="roundRect">
            <a:avLst>
              <a:gd name="adj" fmla="val 16667"/>
            </a:avLst>
          </a:prstGeom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l">
              <a:spcBef>
                <a:spcPct val="50000"/>
              </a:spcBef>
            </a:pPr>
            <a:endParaRPr lang="ko-KR" altLang="en-US" sz="26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904875" y="1076326"/>
            <a:ext cx="7210426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/>
            <a:r>
              <a:rPr lang="ko-KR" altLang="en-US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비산먼지발생대상사업</a:t>
            </a:r>
            <a:endParaRPr lang="en-US" altLang="ko-KR" dirty="0" smtClean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 algn="l"/>
            <a:endParaRPr lang="ko-KR" altLang="en-US" dirty="0" smtClean="0">
              <a:solidFill>
                <a:srgbClr val="3366FF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 algn="l">
              <a:lnSpc>
                <a:spcPct val="150000"/>
              </a:lnSpc>
            </a:pPr>
            <a:r>
              <a:rPr lang="en-US" altLang="ko-KR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시멘트·석회 ·</a:t>
            </a:r>
            <a:r>
              <a:rPr lang="ko-KR" altLang="en-US" sz="16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플라스터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및 시멘트 관련 제품의 제조 및 가공업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marL="457200" indent="-457200" algn="l">
              <a:lnSpc>
                <a:spcPct val="150000"/>
              </a:lnSpc>
            </a:pPr>
            <a:r>
              <a:rPr lang="en-US" altLang="ko-KR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비금속물질의 채취 ·제조 ·가공업</a:t>
            </a:r>
            <a:endParaRPr lang="en-US" altLang="ko-KR" sz="16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 algn="l">
              <a:lnSpc>
                <a:spcPct val="150000"/>
              </a:lnSpc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제1차 금속제조업</a:t>
            </a:r>
            <a:endParaRPr lang="en-US" altLang="ko-KR" sz="16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 algn="l">
              <a:lnSpc>
                <a:spcPct val="150000"/>
              </a:lnSpc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4.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비료 </a:t>
            </a: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및 사료제품의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제조업</a:t>
            </a:r>
            <a:endParaRPr lang="en-US" altLang="ko-KR" sz="16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 algn="l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5</a:t>
            </a: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건설업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marL="457200" indent="-457200" algn="l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6</a:t>
            </a: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시멘트 </a:t>
            </a: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·석탄 ·토사 ·사료 ·곡물 ·고철의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운송업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marL="457200" indent="-457200" algn="l">
              <a:lnSpc>
                <a:spcPct val="150000"/>
              </a:lnSpc>
            </a:pPr>
            <a:r>
              <a:rPr lang="en-US" altLang="ko-KR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7.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운송장비제조업</a:t>
            </a:r>
            <a:endParaRPr lang="en-US" altLang="ko-KR" sz="16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 algn="l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8</a:t>
            </a: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저탄시설의 </a:t>
            </a: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설치가 필요한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사업</a:t>
            </a:r>
            <a:endParaRPr lang="en-US" altLang="ko-KR" sz="16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 algn="l">
              <a:lnSpc>
                <a:spcPct val="150000"/>
              </a:lnSpc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9.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고철 </a:t>
            </a: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·곡물 ·사료 ·목재 및 광석의 하역업 또는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보관업</a:t>
            </a:r>
            <a:endParaRPr lang="en-US" altLang="ko-KR" sz="16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 algn="l">
              <a:lnSpc>
                <a:spcPct val="150000"/>
              </a:lnSpc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10.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금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속제품 </a:t>
            </a: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제조가공업</a:t>
            </a:r>
          </a:p>
          <a:p>
            <a:pPr marL="914400" lvl="1" indent="-457200" algn="l">
              <a:spcBef>
                <a:spcPct val="20000"/>
              </a:spcBef>
              <a:buFontTx/>
              <a:buChar char="–"/>
            </a:pPr>
            <a:endParaRPr lang="ko-KR" altLang="en-US" sz="24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Rectangle 22"/>
          <p:cNvSpPr>
            <a:spLocks noChangeArrowheads="1"/>
          </p:cNvSpPr>
          <p:nvPr/>
        </p:nvSpPr>
        <p:spPr bwMode="auto">
          <a:xfrm>
            <a:off x="1331026" y="250825"/>
            <a:ext cx="47468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비산먼지 관계 법령 해석</a:t>
            </a:r>
            <a:endParaRPr lang="en-US" altLang="ko-KR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0"/>
          <p:cNvSpPr>
            <a:spLocks noChangeArrowheads="1"/>
          </p:cNvSpPr>
          <p:nvPr/>
        </p:nvSpPr>
        <p:spPr bwMode="auto">
          <a:xfrm>
            <a:off x="398462" y="1892301"/>
            <a:ext cx="8208962" cy="4059237"/>
          </a:xfrm>
          <a:prstGeom prst="roundRect">
            <a:avLst>
              <a:gd name="adj" fmla="val 1505"/>
            </a:avLst>
          </a:prstGeom>
          <a:solidFill>
            <a:schemeClr val="bg1"/>
          </a:solidFill>
          <a:ln w="28575">
            <a:solidFill>
              <a:srgbClr val="B2B2B2"/>
            </a:solidFill>
            <a:round/>
            <a:headEnd/>
            <a:tailEnd/>
          </a:ln>
          <a:effectLst>
            <a:prstShdw prst="shdw17" dist="35921" dir="2700000">
              <a:srgbClr val="777777"/>
            </a:prstShdw>
          </a:effectLst>
        </p:spPr>
        <p:txBody>
          <a:bodyPr wrap="none" anchor="ctr"/>
          <a:lstStyle/>
          <a:p>
            <a:pPr algn="l" eaLnBrk="0" latinLnBrk="0" hangingPunct="0">
              <a:lnSpc>
                <a:spcPct val="130000"/>
              </a:lnSpc>
            </a:pPr>
            <a:endParaRPr lang="ko-KR" altLang="ko-KR" sz="4000" b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 useBgFill="1">
        <p:nvSpPr>
          <p:cNvPr id="8" name="AutoShape 23"/>
          <p:cNvSpPr>
            <a:spLocks noChangeArrowheads="1"/>
          </p:cNvSpPr>
          <p:nvPr/>
        </p:nvSpPr>
        <p:spPr bwMode="auto">
          <a:xfrm>
            <a:off x="995361" y="1230312"/>
            <a:ext cx="7234237" cy="541338"/>
          </a:xfrm>
          <a:prstGeom prst="roundRect">
            <a:avLst>
              <a:gd name="adj" fmla="val 16667"/>
            </a:avLst>
          </a:prstGeom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l">
              <a:spcBef>
                <a:spcPct val="50000"/>
              </a:spcBef>
            </a:pPr>
            <a:endParaRPr lang="ko-KR" altLang="en-US" sz="26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Rectangle 17"/>
          <p:cNvSpPr>
            <a:spLocks noChangeArrowheads="1"/>
          </p:cNvSpPr>
          <p:nvPr/>
        </p:nvSpPr>
        <p:spPr bwMode="auto">
          <a:xfrm>
            <a:off x="950118" y="1286669"/>
            <a:ext cx="732472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/>
            <a:r>
              <a:rPr lang="ko-KR" altLang="en-US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비산먼지발생사업 중 건설업 신고대상사업</a:t>
            </a:r>
            <a:endParaRPr lang="ko-KR" altLang="en-US" sz="200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>
              <a:buFont typeface="Wingdings" pitchFamily="2" charset="2"/>
              <a:buNone/>
            </a:pPr>
            <a:endParaRPr lang="ko-KR" altLang="en-US" sz="10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914400" lvl="1" indent="-457200">
              <a:lnSpc>
                <a:spcPct val="120000"/>
              </a:lnSpc>
              <a:spcBef>
                <a:spcPct val="20000"/>
              </a:spcBef>
            </a:pPr>
            <a:endParaRPr lang="ko-KR" altLang="en-US" sz="8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 algn="l">
              <a:lnSpc>
                <a:spcPct val="120000"/>
              </a:lnSpc>
              <a:spcBef>
                <a:spcPct val="20000"/>
              </a:spcBef>
            </a:pPr>
            <a:endParaRPr lang="en-US" altLang="ko-KR" sz="16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 algn="l">
              <a:lnSpc>
                <a:spcPct val="120000"/>
              </a:lnSpc>
              <a:spcBef>
                <a:spcPct val="20000"/>
              </a:spcBef>
            </a:pP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가</a:t>
            </a: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 건축물축조공사 :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건축물의 </a:t>
            </a: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증·개축 및 재축을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포함하며</a:t>
            </a:r>
            <a:r>
              <a:rPr lang="en-US" altLang="ko-KR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연면적 </a:t>
            </a:r>
            <a:r>
              <a:rPr lang="en-US" altLang="ko-KR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1,000</a:t>
            </a:r>
            <a:r>
              <a:rPr lang="ko-KR" altLang="en-US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㎡</a:t>
            </a:r>
            <a:r>
              <a:rPr lang="en-US" altLang="ko-KR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 marL="457200" indent="-457200" algn="l">
              <a:lnSpc>
                <a:spcPct val="120000"/>
              </a:lnSpc>
              <a:spcBef>
                <a:spcPct val="20000"/>
              </a:spcBef>
            </a:pPr>
            <a:r>
              <a:rPr lang="en-US" altLang="ko-KR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                           </a:t>
            </a:r>
            <a:r>
              <a:rPr lang="ko-KR" altLang="en-US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이상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인 공사만 해당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.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다만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굴정공사는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총연장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200</a:t>
            </a:r>
            <a:r>
              <a:rPr lang="en-US" altLang="ko-KR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m </a:t>
            </a:r>
            <a:r>
              <a:rPr lang="ko-KR" altLang="en-US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이상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en-US" altLang="ko-KR" sz="16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 algn="l">
              <a:lnSpc>
                <a:spcPct val="120000"/>
              </a:lnSpc>
              <a:spcBef>
                <a:spcPct val="20000"/>
              </a:spcBef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                       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또는 </a:t>
            </a:r>
            <a:r>
              <a:rPr lang="ko-KR" altLang="en-US" sz="16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굴착토사량</a:t>
            </a:r>
            <a:r>
              <a:rPr lang="ko-KR" altLang="en-US" sz="16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200㎥이상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 algn="l">
              <a:lnSpc>
                <a:spcPct val="120000"/>
              </a:lnSpc>
              <a:spcBef>
                <a:spcPct val="20000"/>
              </a:spcBef>
            </a:pP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나. 토목공사 : 구조물의 용적 합계 1,000㎥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이상이거나 </a:t>
            </a:r>
            <a:r>
              <a:rPr lang="ko-KR" altLang="en-US" sz="16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공사면적 </a:t>
            </a:r>
            <a:r>
              <a:rPr lang="ko-KR" altLang="en-US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1,000</a:t>
            </a:r>
            <a:r>
              <a:rPr lang="ko-KR" altLang="en-US" sz="16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㎡ </a:t>
            </a:r>
            <a:r>
              <a:rPr lang="ko-KR" altLang="en-US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이상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 marL="457200" indent="-457200" algn="l">
              <a:lnSpc>
                <a:spcPct val="120000"/>
              </a:lnSpc>
              <a:spcBef>
                <a:spcPct val="20000"/>
              </a:spcBef>
            </a:pPr>
            <a:r>
              <a:rPr lang="en-US" altLang="ko-KR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              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또는 </a:t>
            </a:r>
            <a:r>
              <a:rPr lang="ko-KR" altLang="en-US" sz="16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총연장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200</a:t>
            </a:r>
            <a:r>
              <a:rPr lang="en-US" altLang="ko-KR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m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이상인 공사 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 algn="l">
              <a:lnSpc>
                <a:spcPct val="120000"/>
              </a:lnSpc>
              <a:spcBef>
                <a:spcPct val="20000"/>
              </a:spcBef>
            </a:pP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다. 조경공사 : </a:t>
            </a:r>
            <a:r>
              <a:rPr lang="ko-KR" altLang="en-US" sz="16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면적 합계 5,000㎡ 이상</a:t>
            </a: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 marL="457200" indent="-457200" algn="l">
              <a:lnSpc>
                <a:spcPct val="120000"/>
              </a:lnSpc>
              <a:spcBef>
                <a:spcPct val="20000"/>
              </a:spcBef>
            </a:pP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라. 지반조성공사 중 건축물해체공사 : </a:t>
            </a:r>
            <a:r>
              <a:rPr lang="ko-KR" altLang="en-US" sz="16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연면적 3,000㎡ 이상</a:t>
            </a:r>
          </a:p>
          <a:p>
            <a:pPr marL="457200" indent="-457200" algn="l">
              <a:lnSpc>
                <a:spcPct val="120000"/>
              </a:lnSpc>
              <a:spcBef>
                <a:spcPct val="20000"/>
              </a:spcBef>
            </a:pP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마. </a:t>
            </a:r>
            <a:r>
              <a:rPr lang="ko-KR" altLang="en-US" sz="160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토공사</a:t>
            </a: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및 정지공사 : 공사면적 합계 1,000㎡ 이상(농지정리 제외) </a:t>
            </a:r>
          </a:p>
          <a:p>
            <a:pPr marL="457200" indent="-457200" algn="l">
              <a:lnSpc>
                <a:spcPct val="120000"/>
              </a:lnSpc>
              <a:spcBef>
                <a:spcPct val="20000"/>
              </a:spcBef>
            </a:pP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바. 그 밖에 공사 : </a:t>
            </a:r>
            <a:r>
              <a:rPr lang="ko-KR" altLang="en-US" sz="160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가목부터</a:t>
            </a: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마목까지의</a:t>
            </a: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공사에 준하는 공사로서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해당 </a:t>
            </a:r>
            <a:endParaRPr lang="en-US" altLang="ko-KR" sz="16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 algn="l">
              <a:lnSpc>
                <a:spcPct val="120000"/>
              </a:lnSpc>
              <a:spcBef>
                <a:spcPct val="20000"/>
              </a:spcBef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                    </a:t>
            </a:r>
            <a:r>
              <a:rPr lang="ko-KR" altLang="en-US" sz="16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가목부터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마</a:t>
            </a:r>
            <a:r>
              <a:rPr lang="ko-KR" altLang="en-US" sz="16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목까지의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공사규모 이상인 공사만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해당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914400" lvl="1" indent="-457200" algn="l">
              <a:spcBef>
                <a:spcPct val="20000"/>
              </a:spcBef>
            </a:pP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Rectangle 22"/>
          <p:cNvSpPr>
            <a:spLocks noChangeArrowheads="1"/>
          </p:cNvSpPr>
          <p:nvPr/>
        </p:nvSpPr>
        <p:spPr bwMode="auto">
          <a:xfrm>
            <a:off x="1331026" y="250825"/>
            <a:ext cx="47468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비산먼지 관계 법령 해석</a:t>
            </a:r>
            <a:endParaRPr lang="en-US" altLang="ko-KR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6"/>
          <p:cNvSpPr>
            <a:spLocks noChangeArrowheads="1"/>
          </p:cNvSpPr>
          <p:nvPr/>
        </p:nvSpPr>
        <p:spPr bwMode="auto">
          <a:xfrm>
            <a:off x="381000" y="1200150"/>
            <a:ext cx="610552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/>
            <a:r>
              <a:rPr lang="ko-KR" altLang="en-US" sz="2000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비산먼지발생억제를 </a:t>
            </a:r>
            <a:r>
              <a:rPr lang="ko-KR" altLang="en-US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위한 시설 및 조치</a:t>
            </a:r>
          </a:p>
        </p:txBody>
      </p:sp>
      <p:graphicFrame>
        <p:nvGraphicFramePr>
          <p:cNvPr id="4" name="Group 29"/>
          <p:cNvGraphicFramePr>
            <a:graphicFrameLocks noGrp="1"/>
          </p:cNvGraphicFramePr>
          <p:nvPr/>
        </p:nvGraphicFramePr>
        <p:xfrm>
          <a:off x="381000" y="1781175"/>
          <a:ext cx="8486776" cy="4542155"/>
        </p:xfrm>
        <a:graphic>
          <a:graphicData uri="http://schemas.openxmlformats.org/drawingml/2006/table">
            <a:tbl>
              <a:tblPr/>
              <a:tblGrid>
                <a:gridCol w="1674853"/>
                <a:gridCol w="6811923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배출공정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CCCCFF"/>
                        </a:gs>
                        <a:gs pos="100000">
                          <a:srgbClr val="CCCCFF">
                            <a:gamma/>
                            <a:tint val="0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시설의 설치 및 조치에 관한 기준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CCCCFF"/>
                        </a:gs>
                        <a:gs pos="100000">
                          <a:srgbClr val="CCCCFF">
                            <a:gamma/>
                            <a:tint val="0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</a:tr>
              <a:tr h="4206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1. 야적(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분체상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물질을 야적하는 경우에 한한다)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가.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야적물질을 1일 이상 보관하는 경우 방진덮개로 덮을 것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나. 야적물질의 최고저장높이의 1/3 이상의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방진벽을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설치하고,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최고저장높이의 1.25배 이상의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방진망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(막)을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설치할것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 다만,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건축물축조 및 토목공사장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HY헤드라인M" pitchFamily="18" charset="-127"/>
                        </a:rPr>
                        <a:t>·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조경공사장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HY헤드라인M" pitchFamily="18" charset="-127"/>
                        </a:rPr>
                        <a:t>·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건축물해체공사장의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공사장경계에는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높이 1.8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m(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공사장 부지 경계선으로부터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50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m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이내에 주거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/>
                          <a:ea typeface="HY헤드라인M" pitchFamily="18" charset="-127"/>
                        </a:rPr>
                        <a:t>·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상가 건물이 있는 곳의 경우에는 3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m)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이상의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방진벽을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설치하되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, 둘 이상의 공사장이 붙어 있는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경우의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공동경계면에는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방진벽을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설치하지 아니할 수 있다.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다. 야적물질로 인한 비산먼지 발생억제를 위하여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물을 뿌리는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시설을 설치할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것(고철야적장과 수용성물질 등의 경우는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제외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라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공장 내 시멘트 제조를 위한 원료 및 연료는 최대한 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3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면이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막히고 지붕이 있는 구조물 내에 보관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보관시설의 출입구는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방진망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막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)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설치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시멘트 제조업만 해당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마. 가 내지 라와 동등하거나 그 이상의 효과를 가지는 시설의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설치 또는 조치를 하는 경우에는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가목부터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다목까지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그에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해당하는 시설의 설치 또는 조치를 제외한다.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Rectangle 22"/>
          <p:cNvSpPr>
            <a:spLocks noChangeArrowheads="1"/>
          </p:cNvSpPr>
          <p:nvPr/>
        </p:nvSpPr>
        <p:spPr bwMode="auto">
          <a:xfrm>
            <a:off x="1331026" y="250825"/>
            <a:ext cx="47468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비산먼지 관계 법령 해석</a:t>
            </a:r>
            <a:endParaRPr lang="en-US" altLang="ko-KR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6"/>
          <p:cNvSpPr>
            <a:spLocks noChangeArrowheads="1"/>
          </p:cNvSpPr>
          <p:nvPr/>
        </p:nvSpPr>
        <p:spPr bwMode="auto">
          <a:xfrm>
            <a:off x="381000" y="1200150"/>
            <a:ext cx="610552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/>
            <a:r>
              <a:rPr lang="ko-KR" altLang="en-US" sz="2000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비산먼지발생억제를 </a:t>
            </a:r>
            <a:r>
              <a:rPr lang="ko-KR" altLang="en-US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위한 시설 및 조치</a:t>
            </a:r>
          </a:p>
        </p:txBody>
      </p:sp>
      <p:graphicFrame>
        <p:nvGraphicFramePr>
          <p:cNvPr id="4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806566"/>
              </p:ext>
            </p:extLst>
          </p:nvPr>
        </p:nvGraphicFramePr>
        <p:xfrm>
          <a:off x="409575" y="2028825"/>
          <a:ext cx="8486776" cy="4133850"/>
        </p:xfrm>
        <a:graphic>
          <a:graphicData uri="http://schemas.openxmlformats.org/drawingml/2006/table">
            <a:tbl>
              <a:tblPr/>
              <a:tblGrid>
                <a:gridCol w="1674853"/>
                <a:gridCol w="6811923"/>
              </a:tblGrid>
              <a:tr h="4524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배출공정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시설의 설치 및 조치에 관한 기준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6814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 싣기 및 내리기(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분체상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물질을 싣고 내리는 경우만 해당)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가. 이동식 집진시설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또는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분무식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집진시설 설치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석탄제품제조업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제철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·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제강업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또는 곡물하역업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나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고정식 또는 이동식 물을 뿌리는 시설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살수반경 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5m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이상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수압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3kg/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㎤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을 설치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·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운영 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곡물작업장 제외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다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풍속 평균초속 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8m/s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이상일 경우 작업 중지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라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공장 내 싣기 및 내리기는 최대한 밀폐된 시설에서만 실시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(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시멘트 제조업만 해당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마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조쇄를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위한 내리기 작업은 최대한 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3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면이 막히고 지붕이 있는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구조물 내에서 실시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다만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수직갱에서의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조쇄를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위한 내리기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작업은 충분한 살수를 실시할 수 있는 시설 설치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시멘트 제조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업만 해당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바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가목부터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마목까지와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같거나 그 이상의 효과를 가지는 시설을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설치하거나 조치하는 경우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가목부터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마목까지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중 그에 해당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하는 시설의 설치 또는 조치를 제외한다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Rectangle 22"/>
          <p:cNvSpPr>
            <a:spLocks noChangeArrowheads="1"/>
          </p:cNvSpPr>
          <p:nvPr/>
        </p:nvSpPr>
        <p:spPr bwMode="auto">
          <a:xfrm>
            <a:off x="1331026" y="250825"/>
            <a:ext cx="47468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비산먼지 관계 법령 해석</a:t>
            </a:r>
            <a:endParaRPr lang="en-US" altLang="ko-KR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0857141"/>
              </p:ext>
            </p:extLst>
          </p:nvPr>
        </p:nvGraphicFramePr>
        <p:xfrm>
          <a:off x="352425" y="2162175"/>
          <a:ext cx="8601075" cy="3703637"/>
        </p:xfrm>
        <a:graphic>
          <a:graphicData uri="http://schemas.openxmlformats.org/drawingml/2006/table">
            <a:tbl>
              <a:tblPr/>
              <a:tblGrid>
                <a:gridCol w="1628991"/>
                <a:gridCol w="6972084"/>
              </a:tblGrid>
              <a:tr h="552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배출공정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시설의 설치 및 조치에 관한 기준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31511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3. 수송 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가. 적재함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덮개를 설치하여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적재물이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외부에서 보이지 아니하고 흘림이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없도록 할 것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나.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적재함 상단으로부터 수평 5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cm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이하까지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적재물을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수평으로 적재할 것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다. 도로가 비포장 사설도로인 경우 비포장 사설도로로부터 반지름 </a:t>
                      </a:r>
                      <a:r>
                        <a:rPr kumimoji="1" lang="ko-KR" altLang="en-US" sz="1600" b="0" i="0" u="none" strike="noStrike" cap="none" spc="-3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500</a:t>
                      </a:r>
                      <a:r>
                        <a:rPr kumimoji="1" lang="en-US" altLang="ko-KR" sz="1600" b="0" i="0" u="none" strike="noStrike" cap="none" spc="-3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m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spc="-3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kumimoji="1" lang="ko-KR" altLang="en-US" sz="1600" b="0" i="0" u="none" strike="noStrike" cap="none" spc="-9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이내에 10가구 이상의 주거시설이 있을 때에는 해당 부락으로부터 반지름</a:t>
                      </a:r>
                      <a:endParaRPr kumimoji="1" lang="en-US" altLang="ko-KR" sz="1600" b="0" i="0" u="none" strike="noStrike" cap="none" spc="-9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</a:t>
                      </a:r>
                      <a:r>
                        <a:rPr kumimoji="1" lang="ko-KR" altLang="en-US" sz="1600" b="0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1</a:t>
                      </a:r>
                      <a:r>
                        <a:rPr kumimoji="1" lang="en-US" altLang="ko-KR" sz="1600" b="0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km </a:t>
                      </a:r>
                      <a:r>
                        <a:rPr kumimoji="1" lang="ko-KR" altLang="en-US" sz="1600" b="0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이내의 경우에는 </a:t>
                      </a:r>
                      <a:r>
                        <a:rPr kumimoji="1" lang="ko-KR" altLang="en-US" sz="1600" b="0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포장, 간이포장 또는 </a:t>
                      </a:r>
                      <a:r>
                        <a:rPr kumimoji="1" lang="ko-KR" altLang="en-US" sz="1600" b="0" i="0" u="none" strike="noStrike" cap="none" spc="-50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살수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등을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할 것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라. 다음의 어느 하나에 해당하는 시설을 설치할 것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/>
                          <a:ea typeface="HY헤드라인M" pitchFamily="18" charset="-127"/>
                        </a:rPr>
                        <a:t> 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(1)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자동식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세륜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洗輪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)시설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/>
                          <a:ea typeface="HY헤드라인M" pitchFamily="18" charset="-127"/>
                        </a:rPr>
                        <a:t>    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금속지지대에 설치된 롤러에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차바퀴를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닿게 한 후 전력 또는 차량의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동력을 이용하여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차바퀴를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회전시키는 방법으로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차바퀴에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묻은 흙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등을 제거할 수 있는 시설 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22"/>
          <p:cNvSpPr>
            <a:spLocks noChangeArrowheads="1"/>
          </p:cNvSpPr>
          <p:nvPr/>
        </p:nvSpPr>
        <p:spPr bwMode="auto">
          <a:xfrm>
            <a:off x="1331026" y="250825"/>
            <a:ext cx="47468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비산먼지 관계 법령 해석</a:t>
            </a:r>
            <a:endParaRPr lang="en-US" altLang="ko-KR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pic>
        <p:nvPicPr>
          <p:cNvPr id="5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/>
        </p:nvSpPr>
        <p:spPr bwMode="auto">
          <a:xfrm>
            <a:off x="381000" y="1200150"/>
            <a:ext cx="610552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/>
            <a:r>
              <a:rPr lang="ko-KR" altLang="en-US" sz="2000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비산먼지발생억제를 </a:t>
            </a:r>
            <a:r>
              <a:rPr lang="ko-KR" altLang="en-US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위한 시설 및 조치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oup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7753088"/>
              </p:ext>
            </p:extLst>
          </p:nvPr>
        </p:nvGraphicFramePr>
        <p:xfrm>
          <a:off x="409575" y="2143125"/>
          <a:ext cx="8543925" cy="3914775"/>
        </p:xfrm>
        <a:graphic>
          <a:graphicData uri="http://schemas.openxmlformats.org/drawingml/2006/table">
            <a:tbl>
              <a:tblPr/>
              <a:tblGrid>
                <a:gridCol w="1617663"/>
                <a:gridCol w="6926262"/>
              </a:tblGrid>
              <a:tr h="412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배출공정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시설의 설치 및 조치에 관한 기준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3502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3. 수송 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0" indent="-457200" algn="l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(2) 수조를 이용한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세륜시설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</a:p>
                    <a:p>
                      <a:pPr marL="457200" marR="0" lvl="0" indent="-457200" algn="l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/>
                          <a:ea typeface="HY헤드라인M" pitchFamily="18" charset="-127"/>
                        </a:rPr>
                        <a:t>   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- 수조의 넓이 : 수송차량의 1.2배 이상 </a:t>
                      </a:r>
                    </a:p>
                    <a:p>
                      <a:pPr marL="457200" marR="0" lvl="0" indent="-457200" algn="l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/>
                          <a:ea typeface="HY헤드라인M" pitchFamily="18" charset="-127"/>
                        </a:rPr>
                        <a:t>   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- 수조의 깊이 : 20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cm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이상 </a:t>
                      </a:r>
                    </a:p>
                    <a:p>
                      <a:pPr marL="457200" marR="0" lvl="0" indent="-457200" algn="l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/>
                          <a:ea typeface="HY헤드라인M" pitchFamily="18" charset="-127"/>
                        </a:rPr>
                        <a:t>   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- 수조의 길이 : 수송차량 전체길이의 2배 이상 </a:t>
                      </a:r>
                    </a:p>
                    <a:p>
                      <a:pPr marL="457200" marR="0" lvl="0" indent="-457200" algn="l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/>
                          <a:ea typeface="HY헤드라인M" pitchFamily="18" charset="-127"/>
                        </a:rPr>
                        <a:t>   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- </a:t>
                      </a:r>
                      <a:r>
                        <a:rPr kumimoji="1" lang="ko-KR" altLang="en-US" sz="1600" b="0" i="0" u="none" strike="noStrike" cap="none" spc="-5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수조수</a:t>
                      </a:r>
                      <a:r>
                        <a:rPr kumimoji="1" lang="ko-KR" altLang="en-US" sz="1600" b="0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순환을 위한 </a:t>
                      </a:r>
                      <a:r>
                        <a:rPr kumimoji="1" lang="ko-KR" altLang="en-US" sz="1600" b="0" i="0" u="none" strike="noStrike" cap="none" spc="-5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침전조</a:t>
                      </a:r>
                      <a:r>
                        <a:rPr kumimoji="1" lang="ko-KR" altLang="en-US" sz="1600" b="0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및 배관을 설치하거나 물을 연속적</a:t>
                      </a:r>
                      <a:r>
                        <a:rPr kumimoji="1" lang="en-US" altLang="ko-KR" sz="1600" b="0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</a:t>
                      </a:r>
                    </a:p>
                    <a:p>
                      <a:pPr marL="457200" marR="0" lvl="0" indent="-457200" algn="l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으로 흘려 보낼 수 있는 시설을 설치할 것 </a:t>
                      </a:r>
                    </a:p>
                    <a:p>
                      <a:pPr marL="457200" marR="0" lvl="0" indent="-457200" algn="l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마. 다음 규격의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측면살수시설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을 설치할 것 </a:t>
                      </a:r>
                    </a:p>
                    <a:p>
                      <a:pPr marL="457200" marR="0" lvl="0" indent="-457200" algn="l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/>
                          <a:ea typeface="HY헤드라인M" pitchFamily="18" charset="-127"/>
                        </a:rPr>
                        <a:t>   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- 살수높이 : 수송차량의 바퀴부터 적재함 하단부까지 </a:t>
                      </a:r>
                    </a:p>
                    <a:p>
                      <a:pPr marL="457200" marR="0" lvl="0" indent="-457200" algn="l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/>
                          <a:ea typeface="HY헤드라인M" pitchFamily="18" charset="-127"/>
                        </a:rPr>
                        <a:t>   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- 살수길이 : 수송차량 전장의 1.5배 이상 </a:t>
                      </a:r>
                    </a:p>
                    <a:p>
                      <a:pPr marL="457200" marR="0" lvl="0" indent="-457200" algn="l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/>
                          <a:ea typeface="HY헤드라인M" pitchFamily="18" charset="-127"/>
                        </a:rPr>
                        <a:t>   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- 살 수 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압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: 3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kg/㎠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이상 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22"/>
          <p:cNvSpPr>
            <a:spLocks noChangeArrowheads="1"/>
          </p:cNvSpPr>
          <p:nvPr/>
        </p:nvSpPr>
        <p:spPr bwMode="auto">
          <a:xfrm>
            <a:off x="1331026" y="250825"/>
            <a:ext cx="47468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비산먼지 관계 법령 해석</a:t>
            </a:r>
            <a:endParaRPr lang="en-US" altLang="ko-KR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pic>
        <p:nvPicPr>
          <p:cNvPr id="5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/>
        </p:nvSpPr>
        <p:spPr bwMode="auto">
          <a:xfrm>
            <a:off x="381000" y="1200150"/>
            <a:ext cx="610552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/>
            <a:r>
              <a:rPr lang="ko-KR" altLang="en-US" sz="2000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비산먼지발생억제를 </a:t>
            </a:r>
            <a:r>
              <a:rPr lang="ko-KR" altLang="en-US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위한 시설 및 조치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oup 47"/>
          <p:cNvGraphicFramePr>
            <a:graphicFrameLocks noGrp="1"/>
          </p:cNvGraphicFramePr>
          <p:nvPr/>
        </p:nvGraphicFramePr>
        <p:xfrm>
          <a:off x="381000" y="1857375"/>
          <a:ext cx="8543925" cy="4429125"/>
        </p:xfrm>
        <a:graphic>
          <a:graphicData uri="http://schemas.openxmlformats.org/drawingml/2006/table">
            <a:tbl>
              <a:tblPr/>
              <a:tblGrid>
                <a:gridCol w="1617663"/>
                <a:gridCol w="6926262"/>
              </a:tblGrid>
              <a:tr h="497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배출공정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시설의 설치 및 조치에 관한 기준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3931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3. 수송 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0" indent="-45720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바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수송차량은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세륜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및 측면 살수 후 운행하도록 할 것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457200" marR="0" lvl="0" indent="-45720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사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 </a:t>
                      </a:r>
                      <a:r>
                        <a:rPr kumimoji="1" lang="ko-KR" altLang="en-US" sz="1600" b="0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먼지가 흩날리지 아니하도록 공사장안의 통행차량은 시속 </a:t>
                      </a:r>
                      <a:r>
                        <a:rPr kumimoji="1" lang="en-US" altLang="ko-KR" sz="1600" b="0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20km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이하로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457200" marR="0" lvl="0" indent="-45720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운행할 것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457200" marR="0" lvl="0" indent="-45720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아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 </a:t>
                      </a:r>
                      <a:r>
                        <a:rPr kumimoji="1" lang="ko-KR" altLang="en-US" sz="1600" b="0" i="0" u="none" strike="noStrike" cap="none" spc="-9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통행차량의 운행기간 중 공사장 안의 통행도로에는 </a:t>
                      </a:r>
                      <a:r>
                        <a:rPr kumimoji="1" lang="en-US" altLang="ko-KR" sz="1600" b="0" i="0" u="none" strike="noStrike" cap="none" spc="-9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</a:t>
                      </a:r>
                      <a:r>
                        <a:rPr kumimoji="1" lang="ko-KR" altLang="en-US" sz="1600" b="0" i="0" u="none" strike="noStrike" cap="none" spc="-9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일 </a:t>
                      </a:r>
                      <a:r>
                        <a:rPr kumimoji="1" lang="en-US" altLang="ko-KR" sz="1600" b="0" i="0" u="none" strike="noStrike" cap="none" spc="-9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</a:t>
                      </a:r>
                      <a:r>
                        <a:rPr kumimoji="1" lang="ko-KR" altLang="en-US" sz="1600" b="0" i="0" u="none" strike="noStrike" cap="none" spc="-9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회 이상 살수할 것</a:t>
                      </a:r>
                      <a:endParaRPr kumimoji="1" lang="en-US" altLang="ko-KR" sz="1600" b="0" i="0" u="none" strike="noStrike" cap="none" spc="-9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457200" marR="0" lvl="0" indent="-45720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자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광산 진입로는 임시로 포장하여 먼지가 흩날리지 아니하도록 할 것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457200" marR="0" lvl="0" indent="-45720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(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시멘트 제조업만 해당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  <a:p>
                      <a:pPr marL="457200" marR="0" lvl="0" indent="-45720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차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가목부터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자목까지의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같거나 그 이상의 효과를 가지는 시설을 </a:t>
                      </a:r>
                      <a:r>
                        <a:rPr kumimoji="1" lang="ko-KR" altLang="en-US" sz="1600" b="0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설치</a:t>
                      </a:r>
                      <a:endParaRPr kumimoji="1" lang="en-US" altLang="ko-KR" sz="1600" b="0" i="0" u="none" strike="noStrike" cap="none" spc="-5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457200" marR="0" lvl="0" indent="-45720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kumimoji="1" lang="ko-KR" altLang="en-US" sz="1600" b="0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하거나 조치하는 경우에는 </a:t>
                      </a:r>
                      <a:r>
                        <a:rPr kumimoji="1" lang="ko-KR" altLang="en-US" sz="1600" b="0" i="0" u="none" strike="noStrike" cap="none" spc="-5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가목부터</a:t>
                      </a:r>
                      <a:r>
                        <a:rPr kumimoji="1" lang="ko-KR" altLang="en-US" sz="1600" b="0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spc="-5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자목까지</a:t>
                      </a:r>
                      <a:r>
                        <a:rPr kumimoji="1" lang="ko-KR" altLang="en-US" sz="1600" b="0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중 그에 해당하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는 시설의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457200" marR="0" lvl="0" indent="-45720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설치 또는 조치를 제외한다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.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22"/>
          <p:cNvSpPr>
            <a:spLocks noChangeArrowheads="1"/>
          </p:cNvSpPr>
          <p:nvPr/>
        </p:nvSpPr>
        <p:spPr bwMode="auto">
          <a:xfrm>
            <a:off x="1331026" y="250825"/>
            <a:ext cx="47468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비산먼지 관계 법령 해석</a:t>
            </a:r>
            <a:endParaRPr lang="en-US" altLang="ko-KR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pic>
        <p:nvPicPr>
          <p:cNvPr id="5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/>
        </p:nvSpPr>
        <p:spPr bwMode="auto">
          <a:xfrm>
            <a:off x="381000" y="1200150"/>
            <a:ext cx="610552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/>
            <a:r>
              <a:rPr lang="ko-KR" altLang="en-US" sz="2000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비산먼지발생억제를 </a:t>
            </a:r>
            <a:r>
              <a:rPr lang="ko-KR" altLang="en-US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위한 시설 및 조치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6042178"/>
              </p:ext>
            </p:extLst>
          </p:nvPr>
        </p:nvGraphicFramePr>
        <p:xfrm>
          <a:off x="381000" y="1747266"/>
          <a:ext cx="8382000" cy="4482084"/>
        </p:xfrm>
        <a:graphic>
          <a:graphicData uri="http://schemas.openxmlformats.org/drawingml/2006/table">
            <a:tbl>
              <a:tblPr/>
              <a:tblGrid>
                <a:gridCol w="1587500"/>
                <a:gridCol w="6794500"/>
              </a:tblGrid>
              <a:tr h="342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배출공정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시설의 설치 및 조치에 관한 기준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4095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10.그 밖에 공정(건축물축조공사장, 토목공사장 및 건물해체공사장의 경우만 해당한다) 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가. 건축물축조공사장에서는 먼지가 공사장 밖으로 흩날리지 아니하도록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다음과 같은 시설을 설치하거나 조치를 할 것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/>
                          <a:ea typeface="HY헤드라인M" pitchFamily="18" charset="-127"/>
                        </a:rPr>
                        <a:t>   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(1) 비산먼지가 발생되는 작업(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바닥청소, 벽체연마작업, 절단작업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,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분사방식에 의한 도장작업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등의 작업을 말한다)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    을 할 때에는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해당작업부위 혹은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해당층에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대하여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방진막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등을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설치할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것. 다만, 커튼 월(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curtain wall)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및 창호공사가 완료된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경우에는 그러하지 아니하다.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/>
                          <a:ea typeface="HY헤드라인M" pitchFamily="18" charset="-127"/>
                        </a:rPr>
                        <a:t>   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(2) 철골구조물의 내화피복작업 시에는 먼지발생량이 적은 공법을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사용하고 비산먼지가 외부로 확산되지 아니하도록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방진막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등을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설치할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것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/>
                          <a:ea typeface="HY헤드라인M" pitchFamily="18" charset="-127"/>
                        </a:rPr>
                        <a:t>   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(3) 콘크리트구조물의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내부마감공사시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거푸집 해체에 따른 조인트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부위 등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돌출면의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면고르기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연마작업시에는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방진막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등을 설치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하여 비산먼지 발생을 최소화할 것 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22"/>
          <p:cNvSpPr>
            <a:spLocks noChangeArrowheads="1"/>
          </p:cNvSpPr>
          <p:nvPr/>
        </p:nvSpPr>
        <p:spPr bwMode="auto">
          <a:xfrm>
            <a:off x="1331026" y="250825"/>
            <a:ext cx="47468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비산먼지 관계 법령 해석</a:t>
            </a:r>
            <a:endParaRPr lang="en-US" altLang="ko-KR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pic>
        <p:nvPicPr>
          <p:cNvPr id="5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/>
        </p:nvSpPr>
        <p:spPr bwMode="auto">
          <a:xfrm>
            <a:off x="381000" y="1200150"/>
            <a:ext cx="610552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/>
            <a:r>
              <a:rPr lang="ko-KR" altLang="en-US" sz="2000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비산먼지발생억제를 </a:t>
            </a:r>
            <a:r>
              <a:rPr lang="ko-KR" altLang="en-US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위한 시설 및 조치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8533915"/>
              </p:ext>
            </p:extLst>
          </p:nvPr>
        </p:nvGraphicFramePr>
        <p:xfrm>
          <a:off x="381000" y="1924050"/>
          <a:ext cx="8382000" cy="4246798"/>
        </p:xfrm>
        <a:graphic>
          <a:graphicData uri="http://schemas.openxmlformats.org/drawingml/2006/table">
            <a:tbl>
              <a:tblPr/>
              <a:tblGrid>
                <a:gridCol w="1587500"/>
                <a:gridCol w="6794500"/>
              </a:tblGrid>
              <a:tr h="4062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배출공정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시설의 설치 및 조치에 관한 기준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7845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1. 야적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가. 야적물질을 최대한 밀폐된 시설에 저장 또는 보관할 것</a:t>
                      </a:r>
                    </a:p>
                    <a:p>
                      <a: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나. 수송 및 작업차량 출입문을 설치할 것</a:t>
                      </a:r>
                    </a:p>
                    <a:p>
                      <a: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다. 보관·저장시설은 가능한 한 3면이 막히고 지붕이 있는 구조가</a:t>
                      </a:r>
                      <a:endParaRPr lang="en-US" altLang="ko-KR" sz="16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   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되도록 할 것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56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2. 싣기</a:t>
                      </a:r>
                      <a:r>
                        <a:rPr lang="ko-KR" altLang="en-US" sz="1600" b="0" baseline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및</a:t>
                      </a:r>
                      <a:endParaRPr lang="en-US" altLang="ko-KR" sz="1600" b="0" baseline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600" b="0" baseline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  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내리기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가. 최대한 밀폐된 저장 또는 보관시설 내에서만 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분체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상 물질을 싣거나 </a:t>
                      </a:r>
                      <a:endParaRPr lang="en-US" altLang="ko-KR" sz="16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내릴 것</a:t>
                      </a:r>
                    </a:p>
                    <a:p>
                      <a: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나. 싣거나 내리는 장소 주위에 고정식 또는 이동식 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물뿌림시설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물뿌림</a:t>
                      </a:r>
                      <a:endParaRPr lang="en-US" altLang="ko-KR" sz="16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반경 7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m 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이상, </a:t>
                      </a:r>
                      <a:r>
                        <a:rPr lang="ko-KR" altLang="en-US" sz="1600" b="0" dirty="0" smtClean="0">
                          <a:solidFill>
                            <a:srgbClr val="FF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수압 5</a:t>
                      </a:r>
                      <a:r>
                        <a:rPr lang="en-US" altLang="ko-KR" sz="1600" b="0" dirty="0" smtClean="0">
                          <a:solidFill>
                            <a:srgbClr val="FF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kg/㎠</a:t>
                      </a:r>
                      <a:r>
                        <a:rPr lang="ko-KR" altLang="en-US" sz="1600" b="0" dirty="0" smtClean="0">
                          <a:solidFill>
                            <a:srgbClr val="FF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이상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)을 설치할 것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22"/>
          <p:cNvSpPr>
            <a:spLocks noChangeArrowheads="1"/>
          </p:cNvSpPr>
          <p:nvPr/>
        </p:nvSpPr>
        <p:spPr bwMode="auto">
          <a:xfrm>
            <a:off x="1331026" y="250825"/>
            <a:ext cx="47468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비산먼지 관계 법령 해석</a:t>
            </a:r>
            <a:endParaRPr lang="en-US" altLang="ko-KR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pic>
        <p:nvPicPr>
          <p:cNvPr id="5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/>
        </p:nvSpPr>
        <p:spPr bwMode="auto">
          <a:xfrm>
            <a:off x="381000" y="1200150"/>
            <a:ext cx="610552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/>
            <a:r>
              <a:rPr lang="ko-KR" altLang="en-US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비산먼지발생억제를 </a:t>
            </a:r>
            <a:r>
              <a:rPr lang="ko-KR" altLang="en-US" sz="20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위한 </a:t>
            </a:r>
            <a:r>
              <a:rPr lang="ko-KR" altLang="en-US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엄격한 기준</a:t>
            </a:r>
            <a:endParaRPr lang="ko-KR" altLang="en-US" sz="200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8931741"/>
              </p:ext>
            </p:extLst>
          </p:nvPr>
        </p:nvGraphicFramePr>
        <p:xfrm>
          <a:off x="381000" y="1790699"/>
          <a:ext cx="8382000" cy="4548928"/>
        </p:xfrm>
        <a:graphic>
          <a:graphicData uri="http://schemas.openxmlformats.org/drawingml/2006/table">
            <a:tbl>
              <a:tblPr/>
              <a:tblGrid>
                <a:gridCol w="1587500"/>
                <a:gridCol w="6794500"/>
              </a:tblGrid>
              <a:tr h="4097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배출공정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시설의 설치 및 조치에 관한 기준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40574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3. 수송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가. 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적재물이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흘러내리거나 흩날리지 아니하도록 덮개가 장치된 차량</a:t>
                      </a:r>
                      <a:endParaRPr lang="en-US" altLang="ko-KR" sz="16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으로 수송할 것</a:t>
                      </a:r>
                    </a:p>
                    <a:p>
                      <a: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나. 다음 규격의 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세륜시설을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설치할 것</a:t>
                      </a:r>
                    </a:p>
                    <a:p>
                      <a: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    금속지지대에 설치된 롤러에 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차바퀴를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닿게 한 후 전력 또는 차량의 동력을 이용하여 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차바퀴를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회전시키는 방법 또는 이와 동등하거나</a:t>
                      </a:r>
                      <a:endParaRPr lang="en-US" altLang="ko-KR" sz="16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    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그 이상의 효과를 지닌 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자동물뿌림</a:t>
                      </a:r>
                      <a:r>
                        <a:rPr lang="en-US" altLang="ko-KR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장치를 이용하여 </a:t>
                      </a:r>
                      <a:r>
                        <a:rPr lang="ko-KR" altLang="en-US" sz="1600" b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차바퀴에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묻은 </a:t>
                      </a:r>
                      <a:endParaRPr lang="en-US" altLang="ko-KR" sz="16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    흙 등을 제거할 수 있는 시설</a:t>
                      </a:r>
                    </a:p>
                    <a:p>
                      <a: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다. </a:t>
                      </a:r>
                      <a:r>
                        <a:rPr lang="ko-KR" altLang="en-US" sz="1600" b="0" spc="-80" baseline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공사장 출입구에</a:t>
                      </a:r>
                      <a:r>
                        <a:rPr lang="ko-KR" altLang="en-US" sz="1600" b="0" spc="-80" baseline="0" dirty="0" smtClean="0">
                          <a:solidFill>
                            <a:srgbClr val="FF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환경전담요원</a:t>
                      </a:r>
                      <a:r>
                        <a:rPr lang="ko-KR" altLang="en-US" sz="1600" b="0" spc="-80" baseline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을 </a:t>
                      </a:r>
                      <a:r>
                        <a:rPr lang="ko-KR" altLang="en-US" sz="1600" b="0" spc="-80" baseline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고정배치하여</a:t>
                      </a:r>
                      <a:r>
                        <a:rPr lang="ko-KR" altLang="en-US" sz="1600" b="0" spc="-80" baseline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출입차량의 </a:t>
                      </a:r>
                      <a:r>
                        <a:rPr lang="ko-KR" altLang="en-US" sz="1600" b="0" spc="-80" baseline="0" dirty="0" err="1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세륜</a:t>
                      </a:r>
                      <a:r>
                        <a:rPr lang="ko-KR" altLang="en-US" sz="1600" b="0" spc="-80" baseline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·세차를</a:t>
                      </a:r>
                      <a:endParaRPr lang="en-US" altLang="ko-KR" sz="1600" b="0" spc="-80" baseline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    통제하고</a:t>
                      </a:r>
                      <a:r>
                        <a:rPr lang="en-US" altLang="ko-KR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공사장 밖으로 토사가 유출되지 아니하도록 관리할 것</a:t>
                      </a:r>
                    </a:p>
                    <a:p>
                      <a: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라. 공사장내 차량통행도로는 다른 공사에 우선하여 포장하도록 할 것</a:t>
                      </a:r>
                      <a:endParaRPr lang="ko-KR" altLang="en-US" sz="1600" b="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22"/>
          <p:cNvSpPr>
            <a:spLocks noChangeArrowheads="1"/>
          </p:cNvSpPr>
          <p:nvPr/>
        </p:nvSpPr>
        <p:spPr bwMode="auto">
          <a:xfrm>
            <a:off x="1331026" y="250825"/>
            <a:ext cx="47468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비산먼지 관계 법령 해석</a:t>
            </a:r>
            <a:endParaRPr lang="en-US" altLang="ko-KR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pic>
        <p:nvPicPr>
          <p:cNvPr id="5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/>
        </p:nvSpPr>
        <p:spPr bwMode="auto">
          <a:xfrm>
            <a:off x="381000" y="1200150"/>
            <a:ext cx="610552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/>
            <a:r>
              <a:rPr lang="ko-KR" altLang="en-US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비산먼지발생억제를 </a:t>
            </a:r>
            <a:r>
              <a:rPr lang="ko-KR" altLang="en-US" sz="20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위한 </a:t>
            </a:r>
            <a:r>
              <a:rPr lang="ko-KR" altLang="en-US" sz="2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엄격한 기준</a:t>
            </a:r>
            <a:endParaRPr lang="ko-KR" altLang="en-US" sz="200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AutoShape 27"/>
          <p:cNvSpPr>
            <a:spLocks noChangeArrowheads="1"/>
          </p:cNvSpPr>
          <p:nvPr/>
        </p:nvSpPr>
        <p:spPr bwMode="gray">
          <a:xfrm>
            <a:off x="457200" y="3822700"/>
            <a:ext cx="8324850" cy="24923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1093408" y="222250"/>
            <a:ext cx="661270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비산먼지발생사업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변경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)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신고 절차</a:t>
            </a:r>
            <a:endParaRPr lang="en-US" altLang="ko-KR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4" name="Rectangle 26"/>
          <p:cNvSpPr>
            <a:spLocks noChangeArrowheads="1"/>
          </p:cNvSpPr>
          <p:nvPr/>
        </p:nvSpPr>
        <p:spPr bwMode="auto">
          <a:xfrm>
            <a:off x="381000" y="4029076"/>
            <a:ext cx="8382000" cy="2447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❍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신고자 : 발주자로부터 최초로 공사를 </a:t>
            </a:r>
            <a:r>
              <a:rPr lang="ko-KR" altLang="en-US" sz="1600" b="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도급받은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자 </a:t>
            </a:r>
          </a:p>
          <a:p>
            <a: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    </a:t>
            </a:r>
            <a:r>
              <a:rPr lang="ko-KR" altLang="en-US" sz="1600" b="0" dirty="0">
                <a:solidFill>
                  <a:srgbClr val="0066FF"/>
                </a:solidFill>
                <a:latin typeface="HY헤드라인M" pitchFamily="18" charset="-127"/>
                <a:ea typeface="HY헤드라인M" pitchFamily="18" charset="-127"/>
              </a:rPr>
              <a:t> 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※</a:t>
            </a:r>
            <a:r>
              <a:rPr lang="ko-KR" altLang="en-US" sz="1600" b="0" dirty="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공사지역이 2이상의 </a:t>
            </a:r>
            <a:r>
              <a:rPr lang="ko-KR" altLang="en-US" sz="1600" b="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특별시ㆍ광역시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또는 도에 걸쳐 있는 경우 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당해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공사지역의 </a:t>
            </a:r>
            <a:endParaRPr lang="en-US" altLang="ko-KR" sz="1600" b="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     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면적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또는 길이가 가장 많이 포함되는 지역 관할 </a:t>
            </a:r>
            <a:r>
              <a:rPr lang="ko-KR" altLang="en-US" sz="1600" b="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시ㆍ도지사에게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신고 </a:t>
            </a:r>
            <a:endParaRPr lang="ko-KR" altLang="en-US" sz="1600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ko-KR" altLang="en-US" sz="1600" b="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❍ 변경신고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600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      -</a:t>
            </a:r>
            <a:r>
              <a:rPr lang="ko-KR" altLang="en-US" sz="1600" b="0" dirty="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사업장 명칭 또는</a:t>
            </a:r>
            <a:r>
              <a:rPr lang="ko-KR" altLang="en-US" sz="1600" b="0" dirty="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대표자 변경, 공사기간 연장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1600" b="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변경 후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7일이내]     </a:t>
            </a:r>
          </a:p>
          <a:p>
            <a: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      - 비산먼지 배출공정 변경, 사업규모 변경 및 종류추가, 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비산먼지발생억제시설 또는</a:t>
            </a:r>
            <a:endParaRPr lang="en-US" altLang="ko-KR" sz="1600" b="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    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조치사항 변경 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1600" b="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변경 전</a:t>
            </a:r>
            <a:r>
              <a:rPr lang="ko-KR" altLang="en-US" sz="16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〕 </a:t>
            </a:r>
          </a:p>
        </p:txBody>
      </p:sp>
      <p:sp>
        <p:nvSpPr>
          <p:cNvPr id="5" name="AutoShape 27"/>
          <p:cNvSpPr>
            <a:spLocks noChangeArrowheads="1"/>
          </p:cNvSpPr>
          <p:nvPr/>
        </p:nvSpPr>
        <p:spPr bwMode="ltGray">
          <a:xfrm>
            <a:off x="439738" y="1066800"/>
            <a:ext cx="4043362" cy="4572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339966"/>
              </a:gs>
              <a:gs pos="100000">
                <a:srgbClr val="B1D8C5"/>
              </a:gs>
            </a:gsLst>
            <a:lin ang="2700000" scaled="1"/>
          </a:gradFill>
          <a:ln w="6350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착공전</a:t>
            </a:r>
            <a:r>
              <a:rPr lang="ko-KR" altLang="en-US" sz="20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비산먼지 발생사업 신고</a:t>
            </a:r>
          </a:p>
        </p:txBody>
      </p:sp>
      <p:sp>
        <p:nvSpPr>
          <p:cNvPr id="6" name="AutoShape 28"/>
          <p:cNvSpPr>
            <a:spLocks noChangeArrowheads="1"/>
          </p:cNvSpPr>
          <p:nvPr/>
        </p:nvSpPr>
        <p:spPr bwMode="ltGray">
          <a:xfrm>
            <a:off x="5778500" y="1066800"/>
            <a:ext cx="298450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6600"/>
              </a:gs>
              <a:gs pos="50000">
                <a:srgbClr val="FFCC66"/>
              </a:gs>
              <a:gs pos="100000">
                <a:srgbClr val="FF6600"/>
              </a:gs>
            </a:gsLst>
            <a:lin ang="5400000" scaled="1"/>
          </a:gradFill>
          <a:ln w="6350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서구 환경보전과</a:t>
            </a:r>
          </a:p>
        </p:txBody>
      </p:sp>
      <p:sp>
        <p:nvSpPr>
          <p:cNvPr id="7" name="AutoShape 29"/>
          <p:cNvSpPr>
            <a:spLocks noChangeArrowheads="1"/>
          </p:cNvSpPr>
          <p:nvPr/>
        </p:nvSpPr>
        <p:spPr bwMode="ltGray">
          <a:xfrm>
            <a:off x="5778500" y="1749425"/>
            <a:ext cx="2984500" cy="3905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6600"/>
              </a:gs>
              <a:gs pos="50000">
                <a:srgbClr val="FFCC66"/>
              </a:gs>
              <a:gs pos="100000">
                <a:srgbClr val="FF6600"/>
              </a:gs>
            </a:gsLst>
            <a:lin ang="5400000" scaled="1"/>
          </a:gradFill>
          <a:ln w="6350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서구 환경보전과</a:t>
            </a:r>
          </a:p>
        </p:txBody>
      </p:sp>
      <p:sp>
        <p:nvSpPr>
          <p:cNvPr id="8" name="AutoShape 30"/>
          <p:cNvSpPr>
            <a:spLocks noChangeArrowheads="1"/>
          </p:cNvSpPr>
          <p:nvPr/>
        </p:nvSpPr>
        <p:spPr bwMode="ltGray">
          <a:xfrm>
            <a:off x="5788025" y="2454275"/>
            <a:ext cx="2984500" cy="4699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6600"/>
              </a:gs>
              <a:gs pos="50000">
                <a:srgbClr val="FFCC66"/>
              </a:gs>
              <a:gs pos="100000">
                <a:srgbClr val="FF6600"/>
              </a:gs>
            </a:gsLst>
            <a:lin ang="5400000" scaled="1"/>
          </a:gradFill>
          <a:ln w="6350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신고수리 후 즉시</a:t>
            </a:r>
          </a:p>
        </p:txBody>
      </p:sp>
      <p:sp>
        <p:nvSpPr>
          <p:cNvPr id="9" name="AutoShape 31"/>
          <p:cNvSpPr>
            <a:spLocks noChangeArrowheads="1"/>
          </p:cNvSpPr>
          <p:nvPr/>
        </p:nvSpPr>
        <p:spPr bwMode="ltGray">
          <a:xfrm>
            <a:off x="5797550" y="3178175"/>
            <a:ext cx="2984500" cy="4508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6600"/>
              </a:gs>
              <a:gs pos="50000">
                <a:srgbClr val="FFCC66"/>
              </a:gs>
              <a:gs pos="100000">
                <a:srgbClr val="FF6600"/>
              </a:gs>
            </a:gsLst>
            <a:lin ang="5400000" scaled="1"/>
          </a:gradFill>
          <a:ln w="6350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서구 환경보전과</a:t>
            </a:r>
          </a:p>
        </p:txBody>
      </p:sp>
      <p:sp>
        <p:nvSpPr>
          <p:cNvPr id="10" name="AutoShape 32"/>
          <p:cNvSpPr>
            <a:spLocks noChangeArrowheads="1"/>
          </p:cNvSpPr>
          <p:nvPr/>
        </p:nvSpPr>
        <p:spPr bwMode="ltGray">
          <a:xfrm>
            <a:off x="4851400" y="1000125"/>
            <a:ext cx="520700" cy="5715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99CC00"/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" name="AutoShape 33"/>
          <p:cNvSpPr>
            <a:spLocks noChangeArrowheads="1"/>
          </p:cNvSpPr>
          <p:nvPr/>
        </p:nvSpPr>
        <p:spPr bwMode="ltGray">
          <a:xfrm>
            <a:off x="4854575" y="1673225"/>
            <a:ext cx="520700" cy="5715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99CC00"/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AutoShape 34"/>
          <p:cNvSpPr>
            <a:spLocks noChangeArrowheads="1"/>
          </p:cNvSpPr>
          <p:nvPr/>
        </p:nvSpPr>
        <p:spPr bwMode="ltGray">
          <a:xfrm>
            <a:off x="4870450" y="2406650"/>
            <a:ext cx="520700" cy="5715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99CC00"/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AutoShape 35"/>
          <p:cNvSpPr>
            <a:spLocks noChangeArrowheads="1"/>
          </p:cNvSpPr>
          <p:nvPr/>
        </p:nvSpPr>
        <p:spPr bwMode="ltGray">
          <a:xfrm>
            <a:off x="4860925" y="3092450"/>
            <a:ext cx="520700" cy="5715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99CC00"/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" name="AutoShape 36"/>
          <p:cNvSpPr>
            <a:spLocks noChangeArrowheads="1"/>
          </p:cNvSpPr>
          <p:nvPr/>
        </p:nvSpPr>
        <p:spPr bwMode="ltGray">
          <a:xfrm>
            <a:off x="439738" y="1771650"/>
            <a:ext cx="4043362" cy="45085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339966"/>
              </a:gs>
              <a:gs pos="100000">
                <a:srgbClr val="B1D8C5"/>
              </a:gs>
            </a:gsLst>
            <a:lin ang="2700000" scaled="1"/>
          </a:gradFill>
          <a:ln w="6350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신고필증 교부</a:t>
            </a:r>
          </a:p>
        </p:txBody>
      </p:sp>
      <p:sp>
        <p:nvSpPr>
          <p:cNvPr id="15" name="AutoShape 37"/>
          <p:cNvSpPr>
            <a:spLocks noChangeArrowheads="1"/>
          </p:cNvSpPr>
          <p:nvPr/>
        </p:nvSpPr>
        <p:spPr bwMode="ltGray">
          <a:xfrm>
            <a:off x="449263" y="2495550"/>
            <a:ext cx="4043362" cy="42862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339966"/>
              </a:gs>
              <a:gs pos="100000">
                <a:srgbClr val="B1D8C5"/>
              </a:gs>
            </a:gsLst>
            <a:lin ang="2700000" scaled="1"/>
          </a:gradFill>
          <a:ln w="6350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비산먼지 발생억제시설 설치</a:t>
            </a:r>
          </a:p>
        </p:txBody>
      </p:sp>
      <p:sp>
        <p:nvSpPr>
          <p:cNvPr id="16" name="AutoShape 38"/>
          <p:cNvSpPr>
            <a:spLocks noChangeArrowheads="1"/>
          </p:cNvSpPr>
          <p:nvPr/>
        </p:nvSpPr>
        <p:spPr bwMode="ltGray">
          <a:xfrm>
            <a:off x="449263" y="3209925"/>
            <a:ext cx="4043362" cy="42862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339966"/>
              </a:gs>
              <a:gs pos="100000">
                <a:srgbClr val="B1D8C5"/>
              </a:gs>
            </a:gsLst>
            <a:lin ang="2700000" scaled="1"/>
          </a:gradFill>
          <a:ln w="6350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변경사유 발생시 변경신고</a:t>
            </a:r>
          </a:p>
        </p:txBody>
      </p:sp>
      <p:sp>
        <p:nvSpPr>
          <p:cNvPr id="17" name="Line 39"/>
          <p:cNvSpPr>
            <a:spLocks noChangeShapeType="1"/>
          </p:cNvSpPr>
          <p:nvPr/>
        </p:nvSpPr>
        <p:spPr bwMode="auto">
          <a:xfrm>
            <a:off x="263526" y="1173162"/>
            <a:ext cx="0" cy="2562225"/>
          </a:xfrm>
          <a:prstGeom prst="line">
            <a:avLst/>
          </a:prstGeom>
          <a:noFill/>
          <a:ln w="63500">
            <a:solidFill>
              <a:srgbClr val="80808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1"/>
          <p:cNvSpPr>
            <a:spLocks noChangeArrowheads="1"/>
          </p:cNvSpPr>
          <p:nvPr/>
        </p:nvSpPr>
        <p:spPr bwMode="auto">
          <a:xfrm>
            <a:off x="1038225" y="241300"/>
            <a:ext cx="537999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위반사항에 </a:t>
            </a:r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따른 벌칙 규정 </a:t>
            </a:r>
          </a:p>
        </p:txBody>
      </p:sp>
      <p:sp>
        <p:nvSpPr>
          <p:cNvPr id="3" name="Rectangle 72"/>
          <p:cNvSpPr>
            <a:spLocks noChangeArrowheads="1"/>
          </p:cNvSpPr>
          <p:nvPr/>
        </p:nvSpPr>
        <p:spPr bwMode="auto">
          <a:xfrm>
            <a:off x="723900" y="1790700"/>
            <a:ext cx="79152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ko-KR" altLang="en-US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- 비산먼지 발생시설에 대한 사용제한 등의  명령 위반</a:t>
            </a:r>
          </a:p>
        </p:txBody>
      </p:sp>
      <p:sp>
        <p:nvSpPr>
          <p:cNvPr id="4" name="AutoShape 73"/>
          <p:cNvSpPr>
            <a:spLocks noChangeArrowheads="1"/>
          </p:cNvSpPr>
          <p:nvPr/>
        </p:nvSpPr>
        <p:spPr bwMode="ltGray">
          <a:xfrm>
            <a:off x="685800" y="1266825"/>
            <a:ext cx="5413375" cy="420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99"/>
              </a:gs>
              <a:gs pos="100000">
                <a:srgbClr val="000000"/>
              </a:gs>
            </a:gsLst>
            <a:lin ang="2700000" scaled="1"/>
          </a:gradFill>
          <a:ln w="6350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l"/>
            <a:r>
              <a:rPr lang="ko-KR" altLang="en-US" sz="2000" b="0" dirty="0">
                <a:solidFill>
                  <a:srgbClr val="FFFF66"/>
                </a:solidFill>
                <a:latin typeface="HY헤드라인M" pitchFamily="18" charset="-127"/>
                <a:ea typeface="HY헤드라인M" pitchFamily="18" charset="-127"/>
              </a:rPr>
              <a:t>1년 이하의 징역 또는 </a:t>
            </a:r>
            <a:r>
              <a:rPr lang="en-US" altLang="ko-KR" sz="2000" b="0" dirty="0" smtClean="0">
                <a:solidFill>
                  <a:srgbClr val="FFFF66"/>
                </a:solidFill>
                <a:latin typeface="HY헤드라인M" pitchFamily="18" charset="-127"/>
                <a:ea typeface="HY헤드라인M" pitchFamily="18" charset="-127"/>
              </a:rPr>
              <a:t>1,0</a:t>
            </a:r>
            <a:r>
              <a:rPr lang="ko-KR" altLang="en-US" sz="2000" b="0" dirty="0" smtClean="0">
                <a:solidFill>
                  <a:srgbClr val="FFFF66"/>
                </a:solidFill>
                <a:latin typeface="HY헤드라인M" pitchFamily="18" charset="-127"/>
                <a:ea typeface="HY헤드라인M" pitchFamily="18" charset="-127"/>
              </a:rPr>
              <a:t>00</a:t>
            </a:r>
            <a:r>
              <a:rPr lang="ko-KR" altLang="en-US" sz="2000" b="0" dirty="0">
                <a:solidFill>
                  <a:srgbClr val="FFFF66"/>
                </a:solidFill>
                <a:latin typeface="HY헤드라인M" pitchFamily="18" charset="-127"/>
                <a:ea typeface="HY헤드라인M" pitchFamily="18" charset="-127"/>
              </a:rPr>
              <a:t>만원 이하 벌금</a:t>
            </a:r>
          </a:p>
        </p:txBody>
      </p:sp>
      <p:sp>
        <p:nvSpPr>
          <p:cNvPr id="5" name="Rectangle 74"/>
          <p:cNvSpPr>
            <a:spLocks noChangeArrowheads="1"/>
          </p:cNvSpPr>
          <p:nvPr/>
        </p:nvSpPr>
        <p:spPr bwMode="ltGray">
          <a:xfrm>
            <a:off x="685800" y="2724152"/>
            <a:ext cx="7785100" cy="118745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>
              <a:buFontTx/>
              <a:buChar char="-"/>
            </a:pPr>
            <a:r>
              <a:rPr lang="ko-KR" altLang="en-US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비산먼지 발생을 억제하기 위한 시설 </a:t>
            </a:r>
            <a:r>
              <a:rPr lang="ko-KR" altLang="en-US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미 설치 </a:t>
            </a:r>
            <a:r>
              <a:rPr lang="ko-KR" altLang="en-US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또는 </a:t>
            </a:r>
            <a:r>
              <a:rPr lang="ko-KR" altLang="en-US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미 조치</a:t>
            </a:r>
            <a:endParaRPr lang="ko-KR" altLang="en-US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buFontTx/>
              <a:buChar char="-"/>
            </a:pPr>
            <a:r>
              <a:rPr lang="ko-KR" altLang="en-US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비산먼지의 발생을 억제하기 위한 시설의 설치나 조치의 </a:t>
            </a:r>
            <a:r>
              <a:rPr lang="ko-KR" altLang="en-US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이행 또는</a:t>
            </a:r>
            <a:endParaRPr lang="en-US" altLang="ko-KR" b="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개선명령을 </a:t>
            </a:r>
            <a:r>
              <a:rPr lang="ko-KR" altLang="en-US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이행하지 아니한 </a:t>
            </a:r>
            <a:r>
              <a:rPr lang="ko-KR" altLang="en-US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경우</a:t>
            </a:r>
            <a:endParaRPr lang="en-US" altLang="ko-KR" b="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/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- 비산먼지 발생 신고 또는 변경신고를 아니한 경우 </a:t>
            </a:r>
            <a:endParaRPr lang="ko-KR" altLang="en-US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Rectangle 75"/>
          <p:cNvSpPr>
            <a:spLocks noChangeArrowheads="1"/>
          </p:cNvSpPr>
          <p:nvPr/>
        </p:nvSpPr>
        <p:spPr bwMode="ltGray">
          <a:xfrm>
            <a:off x="657225" y="5794375"/>
            <a:ext cx="7785100" cy="5080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ko-KR" altLang="en-US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- 비산먼지 발생 </a:t>
            </a:r>
            <a:r>
              <a:rPr lang="ko-KR" altLang="en-US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변경신고를 하지 아니한 </a:t>
            </a:r>
            <a:r>
              <a:rPr lang="ko-KR" altLang="en-US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경우 </a:t>
            </a:r>
          </a:p>
        </p:txBody>
      </p:sp>
      <p:sp>
        <p:nvSpPr>
          <p:cNvPr id="7" name="Rectangle 76"/>
          <p:cNvSpPr>
            <a:spLocks noChangeArrowheads="1"/>
          </p:cNvSpPr>
          <p:nvPr/>
        </p:nvSpPr>
        <p:spPr bwMode="ltGray">
          <a:xfrm>
            <a:off x="704850" y="4514849"/>
            <a:ext cx="7785100" cy="796925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>
              <a:buFontTx/>
              <a:buChar char="-"/>
            </a:pPr>
            <a:r>
              <a:rPr lang="ko-KR" altLang="en-US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비산먼지 발생을 억제하기 위한 시설 </a:t>
            </a:r>
            <a:r>
              <a:rPr lang="ko-KR" altLang="en-US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미 설치 </a:t>
            </a:r>
            <a:r>
              <a:rPr lang="ko-KR" altLang="en-US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또는 </a:t>
            </a:r>
            <a:r>
              <a:rPr lang="ko-KR" altLang="en-US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미 조치</a:t>
            </a:r>
            <a:endParaRPr lang="ko-KR" altLang="en-US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/>
            <a:r>
              <a:rPr lang="ko-KR" altLang="en-US" b="0" dirty="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(시멘트, 석탄, 토사 등 </a:t>
            </a:r>
            <a:r>
              <a:rPr lang="ko-KR" altLang="en-US" b="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분체</a:t>
            </a:r>
            <a:r>
              <a:rPr lang="ko-KR" altLang="en-US" b="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상 </a:t>
            </a:r>
            <a:r>
              <a:rPr lang="ko-KR" altLang="en-US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물질 운반의 경우) </a:t>
            </a:r>
          </a:p>
        </p:txBody>
      </p:sp>
      <p:sp>
        <p:nvSpPr>
          <p:cNvPr id="8" name="AutoShape 77"/>
          <p:cNvSpPr>
            <a:spLocks noChangeArrowheads="1"/>
          </p:cNvSpPr>
          <p:nvPr/>
        </p:nvSpPr>
        <p:spPr bwMode="ltGray">
          <a:xfrm>
            <a:off x="685800" y="2219325"/>
            <a:ext cx="2984500" cy="412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99"/>
              </a:gs>
              <a:gs pos="100000">
                <a:srgbClr val="000000"/>
              </a:gs>
            </a:gsLst>
            <a:lin ang="2700000" scaled="1"/>
          </a:gradFill>
          <a:ln w="6350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l"/>
            <a:r>
              <a:rPr lang="ko-KR" altLang="en-US" sz="2000" b="0" dirty="0">
                <a:solidFill>
                  <a:srgbClr val="FFFF66"/>
                </a:solidFill>
                <a:latin typeface="HY헤드라인M" pitchFamily="18" charset="-127"/>
                <a:ea typeface="HY헤드라인M" pitchFamily="18" charset="-127"/>
              </a:rPr>
              <a:t>300만원 이하 벌금</a:t>
            </a:r>
          </a:p>
        </p:txBody>
      </p:sp>
      <p:sp>
        <p:nvSpPr>
          <p:cNvPr id="9" name="AutoShape 80"/>
          <p:cNvSpPr>
            <a:spLocks noChangeArrowheads="1"/>
          </p:cNvSpPr>
          <p:nvPr/>
        </p:nvSpPr>
        <p:spPr bwMode="ltGray">
          <a:xfrm>
            <a:off x="714375" y="4073525"/>
            <a:ext cx="2984500" cy="412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99"/>
              </a:gs>
              <a:gs pos="100000">
                <a:srgbClr val="000000"/>
              </a:gs>
            </a:gsLst>
            <a:lin ang="2700000" scaled="1"/>
          </a:gradFill>
          <a:ln w="6350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l"/>
            <a:r>
              <a:rPr lang="ko-KR" altLang="en-US" sz="2000" b="0" dirty="0">
                <a:solidFill>
                  <a:srgbClr val="FFFF66"/>
                </a:solidFill>
                <a:latin typeface="HY헤드라인M" pitchFamily="18" charset="-127"/>
                <a:ea typeface="HY헤드라인M" pitchFamily="18" charset="-127"/>
              </a:rPr>
              <a:t>200만원 이하 과태료</a:t>
            </a:r>
          </a:p>
        </p:txBody>
      </p:sp>
      <p:sp>
        <p:nvSpPr>
          <p:cNvPr id="10" name="AutoShape 81"/>
          <p:cNvSpPr>
            <a:spLocks noChangeArrowheads="1"/>
          </p:cNvSpPr>
          <p:nvPr/>
        </p:nvSpPr>
        <p:spPr bwMode="ltGray">
          <a:xfrm>
            <a:off x="714375" y="5362575"/>
            <a:ext cx="2984500" cy="4127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99"/>
              </a:gs>
              <a:gs pos="100000">
                <a:srgbClr val="000000"/>
              </a:gs>
            </a:gsLst>
            <a:lin ang="2700000" scaled="1"/>
          </a:gradFill>
          <a:ln w="6350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l"/>
            <a:r>
              <a:rPr lang="ko-KR" altLang="en-US" sz="2000" b="0">
                <a:solidFill>
                  <a:srgbClr val="FFFF66"/>
                </a:solidFill>
                <a:latin typeface="HY헤드라인M" pitchFamily="18" charset="-127"/>
                <a:ea typeface="HY헤드라인M" pitchFamily="18" charset="-127"/>
              </a:rPr>
              <a:t>100만원 이하 과태료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1"/>
          <p:cNvSpPr>
            <a:spLocks noChangeArrowheads="1"/>
          </p:cNvSpPr>
          <p:nvPr/>
        </p:nvSpPr>
        <p:spPr bwMode="auto">
          <a:xfrm>
            <a:off x="1076325" y="250825"/>
            <a:ext cx="299312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200" dirty="0">
                <a:solidFill>
                  <a:srgbClr val="006600"/>
                </a:solidFill>
                <a:latin typeface="양재참숯체B" pitchFamily="18" charset="-127"/>
                <a:ea typeface="양재참숯체B" pitchFamily="18" charset="-127"/>
              </a:rPr>
              <a:t> </a:t>
            </a:r>
            <a:r>
              <a:rPr lang="ko-KR" altLang="en-US" sz="3200" dirty="0" smtClean="0">
                <a:solidFill>
                  <a:srgbClr val="006600"/>
                </a:solidFill>
                <a:latin typeface="양재참숯체B" pitchFamily="18" charset="-127"/>
                <a:ea typeface="양재참숯체B" pitchFamily="18" charset="-127"/>
              </a:rPr>
              <a:t> 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행정처분기준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graphicFrame>
        <p:nvGraphicFramePr>
          <p:cNvPr id="7" name="Group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132951"/>
              </p:ext>
            </p:extLst>
          </p:nvPr>
        </p:nvGraphicFramePr>
        <p:xfrm>
          <a:off x="639763" y="1349375"/>
          <a:ext cx="7983537" cy="4871404"/>
        </p:xfrm>
        <a:graphic>
          <a:graphicData uri="http://schemas.openxmlformats.org/drawingml/2006/table">
            <a:tbl>
              <a:tblPr/>
              <a:tblGrid>
                <a:gridCol w="2832100"/>
                <a:gridCol w="1385887"/>
                <a:gridCol w="1447800"/>
                <a:gridCol w="1195388"/>
                <a:gridCol w="1122362"/>
              </a:tblGrid>
              <a:tr h="45402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4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위 반 사 항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근거법령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행정처분기준 </a:t>
                      </a:r>
                      <a:r>
                        <a:rPr kumimoji="1" lang="en-US" altLang="ko-K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(1</a:t>
                      </a:r>
                      <a:r>
                        <a:rPr kumimoji="1" lang="ko-KR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년</a:t>
                      </a:r>
                      <a:r>
                        <a:rPr kumimoji="1" lang="en-US" altLang="ko-K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02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3차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019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비산먼지발생사업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신고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또는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변경신고를 하지 아니한 경우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법 제43조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제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항, 제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경   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사용중지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66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0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법 제43조제1항의 규정에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의한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필요한 조치를 이행하지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아니한 경우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조치이행명령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사용중지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66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0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법 제43조제2항의 규정에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의한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시설이나 조치가 기준에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맞지 아니한 경우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법 제43조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제2항, 제3항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개선명령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사용중지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66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0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법 제43조제2항의 규정에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의한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조치의 이행 또는 개선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명령을 이행하지 아니한 경우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법 제43조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제3항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사용중지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0066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3"/>
          <p:cNvSpPr>
            <a:spLocks noChangeArrowheads="1"/>
          </p:cNvSpPr>
          <p:nvPr/>
        </p:nvSpPr>
        <p:spPr bwMode="gray">
          <a:xfrm>
            <a:off x="528638" y="1287463"/>
            <a:ext cx="5761037" cy="1439862"/>
          </a:xfrm>
          <a:prstGeom prst="roundRect">
            <a:avLst>
              <a:gd name="adj" fmla="val 4389"/>
            </a:avLst>
          </a:prstGeom>
          <a:solidFill>
            <a:srgbClr val="EAEAEA"/>
          </a:solidFill>
          <a:ln>
            <a:noFill/>
          </a:ln>
          <a:effectLst>
            <a:outerShdw dist="38100" dir="2700000" algn="tl" rotWithShape="0">
              <a:srgbClr val="000000">
                <a:alpha val="39998"/>
              </a:srgbClr>
            </a:outerShdw>
          </a:effectLst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l" eaLnBrk="1" hangingPunct="1">
              <a:lnSpc>
                <a:spcPct val="120000"/>
              </a:lnSpc>
              <a:spcAft>
                <a:spcPct val="20000"/>
              </a:spcAft>
              <a:buFontTx/>
              <a:buBlip>
                <a:blip r:embed="rId2"/>
              </a:buBlip>
            </a:pPr>
            <a:r>
              <a:rPr lang="ko-KR" altLang="en-US" sz="1800" dirty="0"/>
              <a:t> </a:t>
            </a:r>
            <a:r>
              <a:rPr lang="ko-KR" altLang="en-US" sz="1800" dirty="0">
                <a:solidFill>
                  <a:schemeClr val="hlink"/>
                </a:solidFill>
              </a:rPr>
              <a:t>살수 시설</a:t>
            </a:r>
            <a:r>
              <a:rPr lang="ko-KR" altLang="en-US" sz="1800" dirty="0"/>
              <a:t> 설치 및 조치 기준 위반</a:t>
            </a:r>
          </a:p>
          <a:p>
            <a:pPr algn="l" eaLnBrk="1" hangingPunct="1">
              <a:lnSpc>
                <a:spcPct val="130000"/>
              </a:lnSpc>
              <a:buFontTx/>
              <a:buNone/>
            </a:pPr>
            <a:r>
              <a:rPr lang="en-US" altLang="ko-KR" sz="1600" dirty="0"/>
              <a:t> - </a:t>
            </a:r>
            <a:r>
              <a:rPr lang="ko-KR" altLang="en-US" sz="1600" dirty="0"/>
              <a:t>고정식 또는 이동식 살수시설 미 설치 또는 </a:t>
            </a:r>
            <a:r>
              <a:rPr lang="ko-KR" altLang="en-US" sz="1600" dirty="0" err="1"/>
              <a:t>살수량</a:t>
            </a:r>
            <a:r>
              <a:rPr lang="ko-KR" altLang="en-US" sz="1600" dirty="0"/>
              <a:t> 부족</a:t>
            </a:r>
          </a:p>
          <a:p>
            <a:pPr algn="l" eaLnBrk="1" hangingPunct="1">
              <a:lnSpc>
                <a:spcPct val="130000"/>
              </a:lnSpc>
              <a:buFontTx/>
              <a:buNone/>
            </a:pPr>
            <a:r>
              <a:rPr lang="en-US" altLang="ko-KR" sz="1600" dirty="0"/>
              <a:t>    :</a:t>
            </a:r>
            <a:r>
              <a:rPr lang="ko-KR" altLang="en-US" sz="1600" dirty="0"/>
              <a:t> </a:t>
            </a:r>
            <a:r>
              <a:rPr lang="ko-KR" altLang="en-US" sz="1600" dirty="0" err="1"/>
              <a:t>분체상</a:t>
            </a:r>
            <a:r>
              <a:rPr lang="ko-KR" altLang="en-US" sz="1600" dirty="0"/>
              <a:t> 물질 싣고 내리는 장소 주위에서 반드시 설치 운영</a:t>
            </a:r>
          </a:p>
          <a:p>
            <a:pPr algn="l" eaLnBrk="1" hangingPunct="1">
              <a:lnSpc>
                <a:spcPct val="130000"/>
              </a:lnSpc>
              <a:buFontTx/>
              <a:buNone/>
            </a:pPr>
            <a:r>
              <a:rPr lang="en-US" altLang="ko-KR" sz="1600" dirty="0"/>
              <a:t> -  </a:t>
            </a:r>
            <a:r>
              <a:rPr lang="ko-KR" altLang="en-US" sz="1600" dirty="0"/>
              <a:t>공사장 안 통행도로 살수 </a:t>
            </a:r>
            <a:r>
              <a:rPr lang="ko-KR" altLang="en-US" sz="1600" dirty="0" err="1"/>
              <a:t>미조치</a:t>
            </a:r>
            <a:r>
              <a:rPr lang="ko-KR" altLang="en-US" sz="1600" dirty="0"/>
              <a:t> 또는 </a:t>
            </a:r>
            <a:r>
              <a:rPr lang="ko-KR" altLang="en-US" sz="1600" dirty="0" err="1"/>
              <a:t>살수량</a:t>
            </a:r>
            <a:r>
              <a:rPr lang="ko-KR" altLang="en-US" sz="1600" dirty="0"/>
              <a:t> 부족</a:t>
            </a: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gray">
          <a:xfrm>
            <a:off x="542926" y="3161510"/>
            <a:ext cx="5761037" cy="1296988"/>
          </a:xfrm>
          <a:prstGeom prst="roundRect">
            <a:avLst>
              <a:gd name="adj" fmla="val 4389"/>
            </a:avLst>
          </a:prstGeom>
          <a:solidFill>
            <a:srgbClr val="EAEAEA"/>
          </a:solidFill>
          <a:ln>
            <a:noFill/>
          </a:ln>
          <a:effectLst>
            <a:outerShdw dist="38100" dir="2700000" algn="tl" rotWithShape="0">
              <a:srgbClr val="000000">
                <a:alpha val="39998"/>
              </a:srgbClr>
            </a:outerShdw>
          </a:effectLst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l" eaLnBrk="1" hangingPunct="1">
              <a:lnSpc>
                <a:spcPct val="100000"/>
              </a:lnSpc>
              <a:buFontTx/>
              <a:buBlip>
                <a:blip r:embed="rId2"/>
              </a:buBlip>
            </a:pPr>
            <a:r>
              <a:rPr lang="ko-KR" altLang="en-US" sz="1800" dirty="0"/>
              <a:t> </a:t>
            </a:r>
            <a:r>
              <a:rPr lang="ko-KR" altLang="en-US" sz="1800" dirty="0">
                <a:solidFill>
                  <a:schemeClr val="hlink"/>
                </a:solidFill>
              </a:rPr>
              <a:t>수송차량 </a:t>
            </a:r>
            <a:r>
              <a:rPr lang="ko-KR" altLang="en-US" sz="1800" dirty="0" err="1">
                <a:solidFill>
                  <a:schemeClr val="hlink"/>
                </a:solidFill>
              </a:rPr>
              <a:t>적재물</a:t>
            </a:r>
            <a:r>
              <a:rPr lang="ko-KR" altLang="en-US" sz="1800" dirty="0"/>
              <a:t> 적재기준 위반</a:t>
            </a:r>
          </a:p>
          <a:p>
            <a:pPr algn="l" eaLnBrk="1" hangingPunct="1">
              <a:buFontTx/>
              <a:buNone/>
            </a:pPr>
            <a:r>
              <a:rPr lang="en-US" altLang="ko-KR" sz="1600" dirty="0"/>
              <a:t> - </a:t>
            </a:r>
            <a:r>
              <a:rPr lang="ko-KR" altLang="en-US" sz="1600" dirty="0"/>
              <a:t>적재함 상단 </a:t>
            </a:r>
            <a:r>
              <a:rPr lang="en-US" altLang="ko-KR" sz="1600" dirty="0"/>
              <a:t>5cm </a:t>
            </a:r>
            <a:r>
              <a:rPr lang="ko-KR" altLang="en-US" sz="1600" dirty="0"/>
              <a:t>이하 미 준수 </a:t>
            </a:r>
          </a:p>
          <a:p>
            <a:pPr algn="l" eaLnBrk="1" hangingPunct="1">
              <a:buFontTx/>
              <a:buNone/>
            </a:pPr>
            <a:r>
              <a:rPr lang="ko-KR" altLang="en-US" sz="1600" dirty="0"/>
              <a:t> </a:t>
            </a:r>
            <a:r>
              <a:rPr lang="en-US" altLang="ko-KR" sz="1600" dirty="0"/>
              <a:t>- </a:t>
            </a:r>
            <a:r>
              <a:rPr lang="ko-KR" altLang="en-US" sz="1600" dirty="0"/>
              <a:t>청소 상태 불량 및 덮게 적정하게 덮지 않아 </a:t>
            </a:r>
            <a:r>
              <a:rPr lang="en-US" altLang="ko-KR" sz="1600" dirty="0"/>
              <a:t> </a:t>
            </a:r>
            <a:r>
              <a:rPr lang="ko-KR" altLang="en-US" sz="1600" dirty="0"/>
              <a:t>먼지유출</a:t>
            </a: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gray">
          <a:xfrm>
            <a:off x="542926" y="4996657"/>
            <a:ext cx="5761037" cy="1152525"/>
          </a:xfrm>
          <a:prstGeom prst="roundRect">
            <a:avLst>
              <a:gd name="adj" fmla="val 4389"/>
            </a:avLst>
          </a:prstGeom>
          <a:solidFill>
            <a:srgbClr val="EAEAEA"/>
          </a:solidFill>
          <a:ln>
            <a:noFill/>
          </a:ln>
          <a:effectLst>
            <a:outerShdw dist="38100" dir="2700000" algn="tl" rotWithShape="0">
              <a:srgbClr val="000000">
                <a:alpha val="39998"/>
              </a:srgbClr>
            </a:outerShdw>
          </a:effectLst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l" eaLnBrk="1" hangingPunct="1">
              <a:lnSpc>
                <a:spcPct val="100000"/>
              </a:lnSpc>
              <a:buFontTx/>
              <a:buBlip>
                <a:blip r:embed="rId2"/>
              </a:buBlip>
            </a:pPr>
            <a:r>
              <a:rPr lang="ko-KR" altLang="en-US" sz="1800" dirty="0"/>
              <a:t> </a:t>
            </a:r>
            <a:r>
              <a:rPr lang="ko-KR" altLang="en-US" sz="1800" dirty="0" err="1">
                <a:solidFill>
                  <a:schemeClr val="hlink"/>
                </a:solidFill>
              </a:rPr>
              <a:t>세륜</a:t>
            </a:r>
            <a:r>
              <a:rPr lang="en-US" altLang="ko-KR" sz="1800" dirty="0">
                <a:solidFill>
                  <a:schemeClr val="hlink"/>
                </a:solidFill>
                <a:latin typeface="Arial" pitchFamily="34" charset="0"/>
              </a:rPr>
              <a:t>·</a:t>
            </a:r>
            <a:r>
              <a:rPr lang="ko-KR" altLang="en-US" sz="1800" dirty="0">
                <a:solidFill>
                  <a:schemeClr val="hlink"/>
                </a:solidFill>
              </a:rPr>
              <a:t>세차시설</a:t>
            </a:r>
            <a:r>
              <a:rPr lang="ko-KR" altLang="en-US" sz="1800" dirty="0"/>
              <a:t> </a:t>
            </a:r>
            <a:r>
              <a:rPr lang="ko-KR" altLang="en-US" sz="1800" dirty="0" err="1"/>
              <a:t>부적정</a:t>
            </a:r>
            <a:r>
              <a:rPr lang="ko-KR" altLang="en-US" sz="1800" dirty="0"/>
              <a:t> 설치 사용</a:t>
            </a:r>
          </a:p>
          <a:p>
            <a:pPr algn="l" eaLnBrk="1" hangingPunct="1">
              <a:buFontTx/>
              <a:buNone/>
            </a:pPr>
            <a:r>
              <a:rPr lang="en-US" altLang="ko-KR" sz="1600" dirty="0"/>
              <a:t> - </a:t>
            </a:r>
            <a:r>
              <a:rPr lang="ko-KR" altLang="en-US" sz="1600" dirty="0" err="1"/>
              <a:t>세륜시간</a:t>
            </a:r>
            <a:r>
              <a:rPr lang="ko-KR" altLang="en-US" sz="1600" dirty="0"/>
              <a:t> 미 준수로 주변도로 토사 유출 </a:t>
            </a:r>
          </a:p>
          <a:p>
            <a:pPr algn="l" eaLnBrk="1" hangingPunct="1">
              <a:buFontTx/>
              <a:buNone/>
            </a:pPr>
            <a:r>
              <a:rPr lang="ko-KR" altLang="en-US" sz="1600" dirty="0"/>
              <a:t> </a:t>
            </a:r>
            <a:r>
              <a:rPr lang="en-US" altLang="ko-KR" sz="1600" dirty="0"/>
              <a:t>- </a:t>
            </a:r>
            <a:r>
              <a:rPr lang="ko-KR" altLang="en-US" sz="1600" dirty="0"/>
              <a:t>부직포 대용 사용으로 주변도로 토사 유출 </a:t>
            </a:r>
          </a:p>
        </p:txBody>
      </p:sp>
      <p:sp>
        <p:nvSpPr>
          <p:cNvPr id="9" name="AutoShape 10"/>
          <p:cNvSpPr>
            <a:spLocks noChangeArrowheads="1"/>
          </p:cNvSpPr>
          <p:nvPr/>
        </p:nvSpPr>
        <p:spPr bwMode="auto">
          <a:xfrm>
            <a:off x="6480181" y="3810004"/>
            <a:ext cx="2519362" cy="2290763"/>
          </a:xfrm>
          <a:prstGeom prst="roundRect">
            <a:avLst>
              <a:gd name="adj" fmla="val 6583"/>
            </a:avLst>
          </a:prstGeom>
          <a:gradFill rotWithShape="0">
            <a:gsLst>
              <a:gs pos="0">
                <a:srgbClr val="E6E6E6"/>
              </a:gs>
              <a:gs pos="50000">
                <a:srgbClr val="FFFFFF"/>
              </a:gs>
              <a:gs pos="100000">
                <a:srgbClr val="E6E6E6"/>
              </a:gs>
            </a:gsLst>
            <a:lin ang="5400000" scaled="1"/>
          </a:gra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lvl1pPr eaLnBrk="0" hangingPunct="0">
              <a:spcBef>
                <a:spcPct val="20000"/>
              </a:spcBef>
              <a:buFont typeface="Arial" pitchFamily="34" charset="0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kumimoji="1" lang="ko-KR" altLang="en-US" sz="1600">
              <a:solidFill>
                <a:srgbClr val="336699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6562728" y="5692366"/>
            <a:ext cx="2417650" cy="338554"/>
          </a:xfrm>
          <a:prstGeom prst="rect">
            <a:avLst/>
          </a:prstGeom>
          <a:noFill/>
          <a:ln>
            <a:noFill/>
          </a:ln>
          <a:effectLst>
            <a:prstShdw prst="shdw12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ko-KR" altLang="en-US" sz="1600" dirty="0">
                <a:latin typeface="HY헤드라인M" pitchFamily="18" charset="-127"/>
                <a:ea typeface="HY헤드라인M" pitchFamily="18" charset="-127"/>
              </a:rPr>
              <a:t>수송차량 적재</a:t>
            </a:r>
            <a:r>
              <a:rPr kumimoji="1" lang="en-US" altLang="ko-KR" sz="1600" dirty="0">
                <a:latin typeface="HY헤드라인M" pitchFamily="18" charset="-127"/>
                <a:ea typeface="HY헤드라인M" pitchFamily="18" charset="-127"/>
              </a:rPr>
              <a:t>,</a:t>
            </a:r>
            <a:r>
              <a:rPr kumimoji="1" lang="ko-KR" altLang="en-US" sz="1600" dirty="0" smtClean="0">
                <a:latin typeface="HY헤드라인M" pitchFamily="18" charset="-127"/>
                <a:ea typeface="HY헤드라인M" pitchFamily="18" charset="-127"/>
              </a:rPr>
              <a:t>덮개 </a:t>
            </a:r>
            <a:r>
              <a:rPr kumimoji="1" lang="ko-KR" altLang="en-US" sz="1600" dirty="0">
                <a:latin typeface="HY헤드라인M" pitchFamily="18" charset="-127"/>
                <a:ea typeface="HY헤드라인M" pitchFamily="18" charset="-127"/>
              </a:rPr>
              <a:t>불량</a:t>
            </a:r>
          </a:p>
        </p:txBody>
      </p:sp>
      <p:pic>
        <p:nvPicPr>
          <p:cNvPr id="11" name="Picture 12" descr="사진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728" y="3920716"/>
            <a:ext cx="2376488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AutoShape 13"/>
          <p:cNvSpPr>
            <a:spLocks noChangeArrowheads="1"/>
          </p:cNvSpPr>
          <p:nvPr/>
        </p:nvSpPr>
        <p:spPr bwMode="auto">
          <a:xfrm>
            <a:off x="6480178" y="1193012"/>
            <a:ext cx="2519362" cy="2378863"/>
          </a:xfrm>
          <a:prstGeom prst="roundRect">
            <a:avLst>
              <a:gd name="adj" fmla="val 6583"/>
            </a:avLst>
          </a:prstGeom>
          <a:gradFill rotWithShape="0">
            <a:gsLst>
              <a:gs pos="0">
                <a:srgbClr val="E6E6E6"/>
              </a:gs>
              <a:gs pos="50000">
                <a:srgbClr val="FFFFFF"/>
              </a:gs>
              <a:gs pos="100000">
                <a:srgbClr val="E6E6E6"/>
              </a:gs>
            </a:gsLst>
            <a:lin ang="5400000" scaled="1"/>
          </a:gra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lvl1pPr eaLnBrk="0" hangingPunct="0">
              <a:spcBef>
                <a:spcPct val="20000"/>
              </a:spcBef>
              <a:buFont typeface="Arial" pitchFamily="34" charset="0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kumimoji="1" lang="ko-KR" altLang="en-US" sz="1600">
              <a:solidFill>
                <a:srgbClr val="336699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6791214" y="3161510"/>
            <a:ext cx="1963738" cy="338137"/>
          </a:xfrm>
          <a:prstGeom prst="rect">
            <a:avLst/>
          </a:prstGeom>
          <a:noFill/>
          <a:ln>
            <a:noFill/>
          </a:ln>
          <a:effectLst>
            <a:prstShdw prst="shdw12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ko-KR" altLang="en-US" sz="1600" dirty="0" err="1">
                <a:latin typeface="HY헤드라인M" pitchFamily="18" charset="-127"/>
                <a:ea typeface="HY헤드라인M" pitchFamily="18" charset="-127"/>
              </a:rPr>
              <a:t>세륜세차</a:t>
            </a:r>
            <a:r>
              <a:rPr kumimoji="1" lang="ko-KR" altLang="en-US" sz="1600" dirty="0">
                <a:latin typeface="HY헤드라인M" pitchFamily="18" charset="-127"/>
                <a:ea typeface="HY헤드라인M" pitchFamily="18" charset="-127"/>
              </a:rPr>
              <a:t> 시설 불량</a:t>
            </a:r>
          </a:p>
        </p:txBody>
      </p:sp>
      <p:pic>
        <p:nvPicPr>
          <p:cNvPr id="14" name="Picture 16" descr="SV40002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728" y="1316042"/>
            <a:ext cx="2376488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71"/>
          <p:cNvSpPr>
            <a:spLocks noChangeArrowheads="1"/>
          </p:cNvSpPr>
          <p:nvPr/>
        </p:nvSpPr>
        <p:spPr bwMode="auto">
          <a:xfrm>
            <a:off x="1076325" y="250825"/>
            <a:ext cx="447590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200" dirty="0">
                <a:solidFill>
                  <a:srgbClr val="006600"/>
                </a:solidFill>
                <a:latin typeface="양재참숯체B" pitchFamily="18" charset="-127"/>
                <a:ea typeface="양재참숯체B" pitchFamily="18" charset="-127"/>
              </a:rPr>
              <a:t> </a:t>
            </a:r>
            <a:r>
              <a:rPr lang="ko-KR" altLang="en-US" sz="3200" dirty="0" smtClean="0">
                <a:solidFill>
                  <a:srgbClr val="006600"/>
                </a:solidFill>
                <a:latin typeface="양재참숯체B" pitchFamily="18" charset="-127"/>
                <a:ea typeface="양재참숯체B" pitchFamily="18" charset="-127"/>
              </a:rPr>
              <a:t>주요 위반 지적 사례</a:t>
            </a:r>
            <a:r>
              <a:rPr lang="en-US" altLang="ko-KR" sz="3200" dirty="0" smtClean="0">
                <a:solidFill>
                  <a:srgbClr val="006600"/>
                </a:solidFill>
                <a:latin typeface="양재참숯체B" pitchFamily="18" charset="-127"/>
                <a:ea typeface="양재참숯체B" pitchFamily="18" charset="-127"/>
              </a:rPr>
              <a:t>(1)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60614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3"/>
          <p:cNvSpPr>
            <a:spLocks noChangeArrowheads="1"/>
          </p:cNvSpPr>
          <p:nvPr/>
        </p:nvSpPr>
        <p:spPr bwMode="gray">
          <a:xfrm>
            <a:off x="336934" y="1404718"/>
            <a:ext cx="5761037" cy="1800225"/>
          </a:xfrm>
          <a:prstGeom prst="roundRect">
            <a:avLst>
              <a:gd name="adj" fmla="val 4389"/>
            </a:avLst>
          </a:prstGeom>
          <a:solidFill>
            <a:srgbClr val="EAEAEA"/>
          </a:solidFill>
          <a:ln>
            <a:noFill/>
          </a:ln>
          <a:effectLst>
            <a:outerShdw dist="38100" dir="2700000" algn="tl" rotWithShape="0">
              <a:srgbClr val="000000">
                <a:alpha val="39998"/>
              </a:srgbClr>
            </a:outerShdw>
          </a:effectLst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l" eaLnBrk="1" hangingPunct="1">
              <a:lnSpc>
                <a:spcPct val="100000"/>
              </a:lnSpc>
              <a:buFontTx/>
              <a:buBlip>
                <a:blip r:embed="rId2"/>
              </a:buBlip>
            </a:pPr>
            <a:r>
              <a:rPr lang="ko-KR" altLang="en-US" sz="1800" dirty="0"/>
              <a:t> 비산먼지 발생사업  신고 및 변경신고 미 이행</a:t>
            </a:r>
          </a:p>
          <a:p>
            <a:pPr algn="l" eaLnBrk="1" hangingPunct="1">
              <a:buFontTx/>
              <a:buNone/>
            </a:pPr>
            <a:r>
              <a:rPr lang="en-US" altLang="ko-KR" sz="1600" dirty="0" smtClean="0"/>
              <a:t>  【 </a:t>
            </a:r>
            <a:r>
              <a:rPr lang="ko-KR" altLang="en-US" sz="1600" dirty="0"/>
              <a:t>주요 변경신고 사항 </a:t>
            </a:r>
            <a:r>
              <a:rPr lang="en-US" altLang="ko-KR" sz="1600" dirty="0"/>
              <a:t>】</a:t>
            </a:r>
          </a:p>
          <a:p>
            <a:pPr algn="l" eaLnBrk="1" hangingPunct="1">
              <a:buFontTx/>
              <a:buNone/>
            </a:pPr>
            <a:r>
              <a:rPr lang="ko-KR" altLang="en-US" sz="1600" dirty="0"/>
              <a:t> </a:t>
            </a:r>
            <a:r>
              <a:rPr lang="ko-KR" altLang="en-US" sz="1600" dirty="0" smtClean="0"/>
              <a:t>  </a:t>
            </a:r>
            <a:r>
              <a:rPr lang="en-US" altLang="ko-KR" sz="1600" dirty="0" smtClean="0"/>
              <a:t>-  </a:t>
            </a:r>
            <a:r>
              <a:rPr lang="ko-KR" altLang="en-US" sz="1600" dirty="0" smtClean="0"/>
              <a:t>공정 </a:t>
            </a:r>
            <a:r>
              <a:rPr lang="ko-KR" altLang="en-US" sz="1600" dirty="0"/>
              <a:t>변경</a:t>
            </a:r>
            <a:r>
              <a:rPr lang="en-US" altLang="ko-KR" sz="1600" dirty="0"/>
              <a:t>, </a:t>
            </a:r>
            <a:r>
              <a:rPr lang="ko-KR" altLang="en-US" sz="1600" dirty="0"/>
              <a:t>규모 증가</a:t>
            </a:r>
            <a:r>
              <a:rPr lang="en-US" altLang="ko-KR" sz="1600" dirty="0"/>
              <a:t>, </a:t>
            </a:r>
            <a:r>
              <a:rPr lang="ko-KR" altLang="en-US" sz="1600" dirty="0"/>
              <a:t>축소</a:t>
            </a:r>
            <a:r>
              <a:rPr lang="en-US" altLang="ko-KR" sz="1600" dirty="0"/>
              <a:t>, </a:t>
            </a:r>
            <a:r>
              <a:rPr lang="ko-KR" altLang="en-US" sz="1600" dirty="0"/>
              <a:t>추가 시 </a:t>
            </a:r>
            <a:r>
              <a:rPr lang="ko-KR" altLang="en-US" sz="1600" dirty="0">
                <a:solidFill>
                  <a:srgbClr val="FE2C02"/>
                </a:solidFill>
              </a:rPr>
              <a:t>사전 </a:t>
            </a:r>
            <a:r>
              <a:rPr lang="ko-KR" altLang="en-US" sz="1600" dirty="0"/>
              <a:t>변경신고</a:t>
            </a:r>
            <a:r>
              <a:rPr lang="en-US" altLang="ko-KR" sz="1600" dirty="0"/>
              <a:t>,</a:t>
            </a:r>
          </a:p>
          <a:p>
            <a:pPr algn="l" eaLnBrk="1" hangingPunct="1">
              <a:buFontTx/>
              <a:buNone/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 -  </a:t>
            </a:r>
            <a:r>
              <a:rPr lang="ko-KR" altLang="en-US" sz="1600" dirty="0" smtClean="0"/>
              <a:t>사업장 </a:t>
            </a:r>
            <a:r>
              <a:rPr lang="ko-KR" altLang="en-US" sz="1600" dirty="0"/>
              <a:t>명칭</a:t>
            </a:r>
            <a:r>
              <a:rPr lang="en-US" altLang="ko-KR" sz="1600" dirty="0"/>
              <a:t>, </a:t>
            </a:r>
            <a:r>
              <a:rPr lang="ko-KR" altLang="en-US" sz="1600" dirty="0"/>
              <a:t>대표자 변경 후 </a:t>
            </a:r>
            <a:r>
              <a:rPr lang="en-US" altLang="ko-KR" sz="1600" dirty="0"/>
              <a:t>7</a:t>
            </a:r>
            <a:r>
              <a:rPr lang="ko-KR" altLang="en-US" sz="1600" dirty="0"/>
              <a:t>일 이내</a:t>
            </a:r>
            <a:r>
              <a:rPr lang="en-US" altLang="ko-KR" sz="1600" dirty="0"/>
              <a:t>, </a:t>
            </a:r>
          </a:p>
          <a:p>
            <a:pPr algn="l" eaLnBrk="1" hangingPunct="1">
              <a:buFontTx/>
              <a:buNone/>
            </a:pPr>
            <a:r>
              <a:rPr lang="ko-KR" altLang="en-US" sz="1600" dirty="0" smtClean="0"/>
              <a:t>   </a:t>
            </a:r>
            <a:r>
              <a:rPr lang="en-US" altLang="ko-KR" sz="1600" dirty="0" smtClean="0"/>
              <a:t>-  </a:t>
            </a:r>
            <a:r>
              <a:rPr lang="ko-KR" altLang="en-US" sz="1600" dirty="0" smtClean="0"/>
              <a:t>건설 </a:t>
            </a:r>
            <a:r>
              <a:rPr lang="ko-KR" altLang="en-US" sz="1600" dirty="0"/>
              <a:t>공사기간 연장 시 </a:t>
            </a:r>
            <a:r>
              <a:rPr lang="en-US" altLang="ko-KR" sz="1600" dirty="0"/>
              <a:t>7</a:t>
            </a:r>
            <a:r>
              <a:rPr lang="ko-KR" altLang="en-US" sz="1600" dirty="0"/>
              <a:t>일 이내 </a:t>
            </a:r>
            <a:r>
              <a:rPr lang="ko-KR" altLang="en-US" sz="1600" dirty="0" smtClean="0"/>
              <a:t>   </a:t>
            </a:r>
            <a:endParaRPr lang="ko-KR" altLang="en-US" sz="1600" dirty="0"/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gray">
          <a:xfrm>
            <a:off x="379796" y="3905251"/>
            <a:ext cx="5675312" cy="1584325"/>
          </a:xfrm>
          <a:prstGeom prst="roundRect">
            <a:avLst>
              <a:gd name="adj" fmla="val 4389"/>
            </a:avLst>
          </a:prstGeom>
          <a:solidFill>
            <a:srgbClr val="EAEAEA"/>
          </a:solidFill>
          <a:ln>
            <a:noFill/>
          </a:ln>
          <a:effectLst>
            <a:outerShdw dist="38100" dir="2700000" algn="tl" rotWithShape="0">
              <a:srgbClr val="000000">
                <a:alpha val="39998"/>
              </a:srgbClr>
            </a:outerShdw>
          </a:effectLst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l" eaLnBrk="1" hangingPunct="1">
              <a:lnSpc>
                <a:spcPct val="100000"/>
              </a:lnSpc>
              <a:buFontTx/>
              <a:buBlip>
                <a:blip r:embed="rId2"/>
              </a:buBlip>
            </a:pPr>
            <a:r>
              <a:rPr lang="ko-KR" altLang="en-US" sz="1800" dirty="0"/>
              <a:t> 야적물질 보관 및 관리 부적합 </a:t>
            </a:r>
          </a:p>
          <a:p>
            <a:pPr algn="l" eaLnBrk="1" hangingPunct="1">
              <a:buFontTx/>
              <a:buChar char="-"/>
            </a:pPr>
            <a:r>
              <a:rPr lang="ko-KR" altLang="en-US" sz="1600" dirty="0" smtClean="0"/>
              <a:t>  </a:t>
            </a:r>
            <a:r>
              <a:rPr lang="ko-KR" altLang="en-US" sz="1600" dirty="0" err="1"/>
              <a:t>방진벽</a:t>
            </a:r>
            <a:r>
              <a:rPr lang="ko-KR" altLang="en-US" sz="1600" dirty="0"/>
              <a:t> 낮게 설치 </a:t>
            </a:r>
            <a:r>
              <a:rPr lang="en-US" altLang="ko-KR" sz="1600" dirty="0"/>
              <a:t>: </a:t>
            </a:r>
            <a:r>
              <a:rPr lang="ko-KR" altLang="en-US" sz="1600" dirty="0"/>
              <a:t>최고 저장 높이 </a:t>
            </a:r>
            <a:r>
              <a:rPr lang="en-US" altLang="ko-KR" sz="1600" dirty="0"/>
              <a:t>1/3 </a:t>
            </a:r>
            <a:r>
              <a:rPr lang="ko-KR" altLang="en-US" sz="1600" dirty="0"/>
              <a:t>이상 설치 </a:t>
            </a:r>
          </a:p>
          <a:p>
            <a:pPr algn="l" eaLnBrk="1" hangingPunct="1">
              <a:buFontTx/>
              <a:buChar char="-"/>
            </a:pPr>
            <a:r>
              <a:rPr lang="ko-KR" altLang="en-US" sz="1600" dirty="0"/>
              <a:t> 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방진망</a:t>
            </a:r>
            <a:r>
              <a:rPr lang="en-US" altLang="ko-KR" sz="1600" dirty="0"/>
              <a:t>(</a:t>
            </a:r>
            <a:r>
              <a:rPr lang="ko-KR" altLang="en-US" sz="1600" dirty="0"/>
              <a:t>막</a:t>
            </a:r>
            <a:r>
              <a:rPr lang="en-US" altLang="ko-KR" sz="1600" dirty="0"/>
              <a:t>) </a:t>
            </a:r>
            <a:r>
              <a:rPr lang="ko-KR" altLang="en-US" sz="1600" dirty="0"/>
              <a:t>낮게 설치 </a:t>
            </a:r>
            <a:r>
              <a:rPr lang="en-US" altLang="ko-KR" sz="1600" dirty="0"/>
              <a:t>: </a:t>
            </a:r>
            <a:r>
              <a:rPr lang="ko-KR" altLang="en-US" sz="1600" dirty="0"/>
              <a:t>최고 저장 높이 </a:t>
            </a:r>
            <a:r>
              <a:rPr lang="en-US" altLang="ko-KR" sz="1600" dirty="0"/>
              <a:t>1.25</a:t>
            </a:r>
            <a:r>
              <a:rPr lang="ko-KR" altLang="en-US" sz="1600" dirty="0"/>
              <a:t>배 이상 </a:t>
            </a:r>
          </a:p>
          <a:p>
            <a:pPr algn="l" eaLnBrk="1" hangingPunct="1">
              <a:buFontTx/>
              <a:buChar char="-"/>
            </a:pPr>
            <a:r>
              <a:rPr lang="ko-KR" altLang="en-US" sz="1600" dirty="0"/>
              <a:t> </a:t>
            </a:r>
            <a:r>
              <a:rPr lang="ko-KR" altLang="en-US" sz="1600" dirty="0" smtClean="0"/>
              <a:t> 방진덮개 </a:t>
            </a:r>
            <a:r>
              <a:rPr lang="ko-KR" altLang="en-US" sz="1600" dirty="0"/>
              <a:t>미 설치 또는 일부 </a:t>
            </a:r>
            <a:r>
              <a:rPr lang="ko-KR" altLang="en-US" sz="1600" dirty="0" err="1"/>
              <a:t>미설치</a:t>
            </a:r>
            <a:r>
              <a:rPr lang="ko-KR" altLang="en-US" sz="1600" dirty="0"/>
              <a:t> </a:t>
            </a:r>
          </a:p>
        </p:txBody>
      </p:sp>
      <p:grpSp>
        <p:nvGrpSpPr>
          <p:cNvPr id="8" name="Group 39"/>
          <p:cNvGrpSpPr>
            <a:grpSpLocks/>
          </p:cNvGrpSpPr>
          <p:nvPr/>
        </p:nvGrpSpPr>
        <p:grpSpPr bwMode="auto">
          <a:xfrm>
            <a:off x="6422230" y="1151513"/>
            <a:ext cx="2519363" cy="2290763"/>
            <a:chOff x="4015" y="754"/>
            <a:chExt cx="1587" cy="1443"/>
          </a:xfrm>
        </p:grpSpPr>
        <p:sp>
          <p:nvSpPr>
            <p:cNvPr id="9" name="AutoShape 36"/>
            <p:cNvSpPr>
              <a:spLocks noChangeArrowheads="1"/>
            </p:cNvSpPr>
            <p:nvPr/>
          </p:nvSpPr>
          <p:spPr bwMode="auto">
            <a:xfrm>
              <a:off x="4015" y="754"/>
              <a:ext cx="1587" cy="1443"/>
            </a:xfrm>
            <a:prstGeom prst="roundRect">
              <a:avLst>
                <a:gd name="adj" fmla="val 5958"/>
              </a:avLst>
            </a:prstGeom>
            <a:gradFill rotWithShape="0">
              <a:gsLst>
                <a:gs pos="0">
                  <a:srgbClr val="E6E6E6"/>
                </a:gs>
                <a:gs pos="50000">
                  <a:srgbClr val="FFFFFF"/>
                </a:gs>
                <a:gs pos="100000">
                  <a:srgbClr val="E6E6E6"/>
                </a:gs>
              </a:gsLst>
              <a:lin ang="5400000" scaled="1"/>
            </a:gra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>
              <a:lvl1pPr eaLnBrk="0" hangingPunct="0">
                <a:spcBef>
                  <a:spcPct val="20000"/>
                </a:spcBef>
                <a:buFont typeface="Arial" pitchFamily="34" charset="0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kumimoji="1" lang="ko-KR" altLang="en-US" sz="1600">
                <a:solidFill>
                  <a:srgbClr val="336699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pic>
          <p:nvPicPr>
            <p:cNvPr id="10" name="Picture 35" descr="SV40004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0" y="791"/>
              <a:ext cx="1497" cy="1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ectangle 37"/>
            <p:cNvSpPr>
              <a:spLocks noChangeArrowheads="1"/>
            </p:cNvSpPr>
            <p:nvPr/>
          </p:nvSpPr>
          <p:spPr bwMode="auto">
            <a:xfrm>
              <a:off x="4241" y="1979"/>
              <a:ext cx="1108" cy="213"/>
            </a:xfrm>
            <a:prstGeom prst="rect">
              <a:avLst/>
            </a:prstGeom>
            <a:noFill/>
            <a:ln>
              <a:noFill/>
            </a:ln>
            <a:effectLst>
              <a:prstShdw prst="shdw12">
                <a:schemeClr val="bg2">
                  <a:alpha val="50000"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kumimoji="1" lang="ko-KR" altLang="en-US" sz="1600">
                  <a:latin typeface="HY헤드라인M" pitchFamily="18" charset="-127"/>
                  <a:ea typeface="HY헤드라인M" pitchFamily="18" charset="-127"/>
                </a:rPr>
                <a:t>방진덮개 미 설치</a:t>
              </a:r>
            </a:p>
          </p:txBody>
        </p:sp>
      </p:grpSp>
      <p:grpSp>
        <p:nvGrpSpPr>
          <p:cNvPr id="12" name="Group 45"/>
          <p:cNvGrpSpPr>
            <a:grpSpLocks/>
          </p:cNvGrpSpPr>
          <p:nvPr/>
        </p:nvGrpSpPr>
        <p:grpSpPr bwMode="auto">
          <a:xfrm>
            <a:off x="6493668" y="3846513"/>
            <a:ext cx="2519362" cy="2290763"/>
            <a:chOff x="4059" y="2486"/>
            <a:chExt cx="1587" cy="1443"/>
          </a:xfrm>
        </p:grpSpPr>
        <p:sp>
          <p:nvSpPr>
            <p:cNvPr id="13" name="AutoShape 42"/>
            <p:cNvSpPr>
              <a:spLocks noChangeArrowheads="1"/>
            </p:cNvSpPr>
            <p:nvPr/>
          </p:nvSpPr>
          <p:spPr bwMode="auto">
            <a:xfrm>
              <a:off x="4059" y="2486"/>
              <a:ext cx="1587" cy="1443"/>
            </a:xfrm>
            <a:prstGeom prst="roundRect">
              <a:avLst>
                <a:gd name="adj" fmla="val 5958"/>
              </a:avLst>
            </a:prstGeom>
            <a:gradFill rotWithShape="0">
              <a:gsLst>
                <a:gs pos="0">
                  <a:srgbClr val="E6E6E6"/>
                </a:gs>
                <a:gs pos="50000">
                  <a:srgbClr val="FFFFFF"/>
                </a:gs>
                <a:gs pos="100000">
                  <a:srgbClr val="E6E6E6"/>
                </a:gs>
              </a:gsLst>
              <a:lin ang="5400000" scaled="1"/>
            </a:gra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>
              <a:lvl1pPr eaLnBrk="0" hangingPunct="0">
                <a:spcBef>
                  <a:spcPct val="20000"/>
                </a:spcBef>
                <a:buFont typeface="Arial" pitchFamily="34" charset="0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kumimoji="1" lang="ko-KR" altLang="en-US" sz="1600">
                <a:solidFill>
                  <a:srgbClr val="336699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pic>
          <p:nvPicPr>
            <p:cNvPr id="14" name="Picture 4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5" y="2523"/>
              <a:ext cx="1497" cy="1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Rectangle 44"/>
            <p:cNvSpPr>
              <a:spLocks noChangeArrowheads="1"/>
            </p:cNvSpPr>
            <p:nvPr/>
          </p:nvSpPr>
          <p:spPr bwMode="auto">
            <a:xfrm>
              <a:off x="4285" y="3711"/>
              <a:ext cx="1151" cy="213"/>
            </a:xfrm>
            <a:prstGeom prst="rect">
              <a:avLst/>
            </a:prstGeom>
            <a:noFill/>
            <a:ln>
              <a:noFill/>
            </a:ln>
            <a:effectLst>
              <a:prstShdw prst="shdw12">
                <a:schemeClr val="bg2">
                  <a:alpha val="50000"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kumimoji="1" lang="ko-KR" altLang="en-US" sz="1600">
                  <a:latin typeface="HY헤드라인M" pitchFamily="18" charset="-127"/>
                  <a:ea typeface="HY헤드라인M" pitchFamily="18" charset="-127"/>
                </a:rPr>
                <a:t>방진벽 훼손 방치 </a:t>
              </a:r>
            </a:p>
          </p:txBody>
        </p:sp>
      </p:grpSp>
      <p:sp>
        <p:nvSpPr>
          <p:cNvPr id="16" name="Rectangle 71"/>
          <p:cNvSpPr>
            <a:spLocks noChangeArrowheads="1"/>
          </p:cNvSpPr>
          <p:nvPr/>
        </p:nvSpPr>
        <p:spPr bwMode="auto">
          <a:xfrm>
            <a:off x="1076325" y="250825"/>
            <a:ext cx="44791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200" dirty="0">
                <a:solidFill>
                  <a:srgbClr val="006600"/>
                </a:solidFill>
                <a:latin typeface="양재참숯체B" pitchFamily="18" charset="-127"/>
                <a:ea typeface="양재참숯체B" pitchFamily="18" charset="-127"/>
              </a:rPr>
              <a:t> </a:t>
            </a:r>
            <a:r>
              <a:rPr lang="ko-KR" altLang="en-US" sz="3200" dirty="0" smtClean="0">
                <a:solidFill>
                  <a:srgbClr val="006600"/>
                </a:solidFill>
                <a:latin typeface="양재참숯체B" pitchFamily="18" charset="-127"/>
                <a:ea typeface="양재참숯체B" pitchFamily="18" charset="-127"/>
              </a:rPr>
              <a:t>주요 위반 지적 사례</a:t>
            </a:r>
            <a:r>
              <a:rPr lang="en-US" altLang="ko-KR" sz="3200" dirty="0" smtClean="0">
                <a:solidFill>
                  <a:srgbClr val="006600"/>
                </a:solidFill>
                <a:latin typeface="양재참숯체B" pitchFamily="18" charset="-127"/>
                <a:ea typeface="양재참숯체B" pitchFamily="18" charset="-127"/>
              </a:rPr>
              <a:t>(2)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85343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5"/>
          <p:cNvSpPr>
            <a:spLocks noChangeArrowheads="1"/>
          </p:cNvSpPr>
          <p:nvPr/>
        </p:nvSpPr>
        <p:spPr bwMode="gray">
          <a:xfrm>
            <a:off x="4854576" y="1071563"/>
            <a:ext cx="4070349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gray">
          <a:xfrm>
            <a:off x="330201" y="1090613"/>
            <a:ext cx="4222749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2" name="Picture 97" descr="UNI0000058800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300" y="1754188"/>
            <a:ext cx="4387850" cy="41730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98"/>
          <p:cNvSpPr>
            <a:spLocks noChangeArrowheads="1"/>
          </p:cNvSpPr>
          <p:nvPr/>
        </p:nvSpPr>
        <p:spPr bwMode="ltGray">
          <a:xfrm>
            <a:off x="644525" y="1116013"/>
            <a:ext cx="3495569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 err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분체상</a:t>
            </a: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 물질 보호덮개 설치</a:t>
            </a:r>
          </a:p>
        </p:txBody>
      </p:sp>
      <p:pic>
        <p:nvPicPr>
          <p:cNvPr id="4" name="Picture 99" descr="UNI00000588007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4725" y="1709738"/>
            <a:ext cx="4244975" cy="4195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100"/>
          <p:cNvSpPr>
            <a:spLocks noChangeArrowheads="1"/>
          </p:cNvSpPr>
          <p:nvPr/>
        </p:nvSpPr>
        <p:spPr bwMode="ltGray">
          <a:xfrm>
            <a:off x="5146675" y="1127125"/>
            <a:ext cx="3369413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사업장 내부도로 </a:t>
            </a:r>
            <a:r>
              <a:rPr lang="ko-KR" altLang="en-US" sz="20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가 포장</a:t>
            </a:r>
            <a:endParaRPr lang="ko-KR" altLang="en-US" sz="2000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Rectangle 71"/>
          <p:cNvSpPr>
            <a:spLocks noChangeArrowheads="1"/>
          </p:cNvSpPr>
          <p:nvPr/>
        </p:nvSpPr>
        <p:spPr bwMode="auto">
          <a:xfrm>
            <a:off x="1038225" y="222250"/>
            <a:ext cx="53721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비산먼지 저감 우수사례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(1)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5"/>
          <p:cNvSpPr>
            <a:spLocks noChangeArrowheads="1"/>
          </p:cNvSpPr>
          <p:nvPr/>
        </p:nvSpPr>
        <p:spPr bwMode="gray">
          <a:xfrm>
            <a:off x="4749801" y="1071563"/>
            <a:ext cx="4203700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9" name="AutoShape 5"/>
          <p:cNvSpPr>
            <a:spLocks noChangeArrowheads="1"/>
          </p:cNvSpPr>
          <p:nvPr/>
        </p:nvSpPr>
        <p:spPr bwMode="gray">
          <a:xfrm>
            <a:off x="244476" y="1090613"/>
            <a:ext cx="4203700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" name="Rectangle 11"/>
          <p:cNvSpPr>
            <a:spLocks noChangeArrowheads="1"/>
          </p:cNvSpPr>
          <p:nvPr/>
        </p:nvSpPr>
        <p:spPr bwMode="ltGray">
          <a:xfrm>
            <a:off x="36513" y="1111250"/>
            <a:ext cx="4622800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공사장 내부 및 주변 살수차 운영</a:t>
            </a:r>
          </a:p>
        </p:txBody>
      </p:sp>
      <p:pic>
        <p:nvPicPr>
          <p:cNvPr id="3" name="Picture 13" descr="UNI00000588007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50" y="1638300"/>
            <a:ext cx="4421188" cy="433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14" descr="IMGP164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97413" y="1635125"/>
            <a:ext cx="4360862" cy="43132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16"/>
          <p:cNvSpPr>
            <a:spLocks noChangeArrowheads="1"/>
          </p:cNvSpPr>
          <p:nvPr/>
        </p:nvSpPr>
        <p:spPr bwMode="auto">
          <a:xfrm>
            <a:off x="7046913" y="3282950"/>
            <a:ext cx="469900" cy="295275"/>
          </a:xfrm>
          <a:prstGeom prst="rect">
            <a:avLst/>
          </a:prstGeom>
          <a:solidFill>
            <a:srgbClr val="DA8200"/>
          </a:solidFill>
          <a:ln w="6350">
            <a:solidFill>
              <a:srgbClr val="E8A51E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6" name="Rectangle 15"/>
          <p:cNvSpPr>
            <a:spLocks noChangeArrowheads="1"/>
          </p:cNvSpPr>
          <p:nvPr/>
        </p:nvSpPr>
        <p:spPr bwMode="ltGray">
          <a:xfrm>
            <a:off x="4500563" y="1101725"/>
            <a:ext cx="4622800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 사업장 외부 </a:t>
            </a:r>
            <a:r>
              <a:rPr lang="ko-KR" altLang="en-US" sz="20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도로 </a:t>
            </a: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진공청소차 운영</a:t>
            </a:r>
          </a:p>
        </p:txBody>
      </p:sp>
      <p:sp>
        <p:nvSpPr>
          <p:cNvPr id="8" name="Rectangle 71"/>
          <p:cNvSpPr>
            <a:spLocks noChangeArrowheads="1"/>
          </p:cNvSpPr>
          <p:nvPr/>
        </p:nvSpPr>
        <p:spPr bwMode="auto">
          <a:xfrm>
            <a:off x="1038225" y="222250"/>
            <a:ext cx="53721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비산먼지 저감 우수사례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(2)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5"/>
          <p:cNvSpPr>
            <a:spLocks noChangeArrowheads="1"/>
          </p:cNvSpPr>
          <p:nvPr/>
        </p:nvSpPr>
        <p:spPr bwMode="gray">
          <a:xfrm>
            <a:off x="4711701" y="1090613"/>
            <a:ext cx="4203700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8" name="AutoShape 5"/>
          <p:cNvSpPr>
            <a:spLocks noChangeArrowheads="1"/>
          </p:cNvSpPr>
          <p:nvPr/>
        </p:nvSpPr>
        <p:spPr bwMode="gray">
          <a:xfrm>
            <a:off x="244476" y="1090613"/>
            <a:ext cx="4203700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2" name="Picture 12" descr="UNI00000588008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513" y="1733550"/>
            <a:ext cx="4333875" cy="44751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13" descr="IMGP10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9950" y="1657350"/>
            <a:ext cx="4338638" cy="45132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14"/>
          <p:cNvSpPr>
            <a:spLocks noChangeArrowheads="1"/>
          </p:cNvSpPr>
          <p:nvPr/>
        </p:nvSpPr>
        <p:spPr bwMode="ltGray">
          <a:xfrm>
            <a:off x="4506913" y="1082675"/>
            <a:ext cx="4622800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 사업장 내부 수시 살수</a:t>
            </a:r>
          </a:p>
        </p:txBody>
      </p:sp>
      <p:sp>
        <p:nvSpPr>
          <p:cNvPr id="5" name="Rectangle 10"/>
          <p:cNvSpPr>
            <a:spLocks noChangeArrowheads="1"/>
          </p:cNvSpPr>
          <p:nvPr/>
        </p:nvSpPr>
        <p:spPr bwMode="ltGray">
          <a:xfrm>
            <a:off x="41275" y="1101725"/>
            <a:ext cx="4622800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건식 </a:t>
            </a:r>
            <a:r>
              <a:rPr lang="ko-KR" altLang="en-US" sz="2000" dirty="0" err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세륜기</a:t>
            </a: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 설치 운영</a:t>
            </a:r>
          </a:p>
        </p:txBody>
      </p:sp>
      <p:sp>
        <p:nvSpPr>
          <p:cNvPr id="7" name="Rectangle 71"/>
          <p:cNvSpPr>
            <a:spLocks noChangeArrowheads="1"/>
          </p:cNvSpPr>
          <p:nvPr/>
        </p:nvSpPr>
        <p:spPr bwMode="auto">
          <a:xfrm>
            <a:off x="1038225" y="222250"/>
            <a:ext cx="53721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비산먼지 저감 우수사례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(3)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5"/>
          <p:cNvSpPr>
            <a:spLocks noChangeArrowheads="1"/>
          </p:cNvSpPr>
          <p:nvPr/>
        </p:nvSpPr>
        <p:spPr bwMode="gray">
          <a:xfrm>
            <a:off x="4721226" y="1090613"/>
            <a:ext cx="4203700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8" name="AutoShape 5"/>
          <p:cNvSpPr>
            <a:spLocks noChangeArrowheads="1"/>
          </p:cNvSpPr>
          <p:nvPr/>
        </p:nvSpPr>
        <p:spPr bwMode="gray">
          <a:xfrm>
            <a:off x="244476" y="1090613"/>
            <a:ext cx="4203700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" name="Rectangle 10"/>
          <p:cNvSpPr>
            <a:spLocks noChangeArrowheads="1"/>
          </p:cNvSpPr>
          <p:nvPr/>
        </p:nvSpPr>
        <p:spPr bwMode="ltGray">
          <a:xfrm>
            <a:off x="152400" y="1101725"/>
            <a:ext cx="4622800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골재 </a:t>
            </a:r>
            <a:r>
              <a:rPr lang="ko-KR" altLang="en-US" sz="2000" dirty="0" err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이송로</a:t>
            </a: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 방진덮개 설치</a:t>
            </a:r>
          </a:p>
        </p:txBody>
      </p:sp>
      <p:pic>
        <p:nvPicPr>
          <p:cNvPr id="3" name="Picture 12" descr="DCP_0853"/>
          <p:cNvPicPr>
            <a:picLocks noChangeAspect="1" noChangeArrowheads="1"/>
          </p:cNvPicPr>
          <p:nvPr/>
        </p:nvPicPr>
        <p:blipFill>
          <a:blip r:embed="rId2" cstate="print"/>
          <a:srcRect l="1265"/>
          <a:stretch>
            <a:fillRect/>
          </a:stretch>
        </p:blipFill>
        <p:spPr bwMode="auto">
          <a:xfrm>
            <a:off x="152400" y="1617663"/>
            <a:ext cx="4344988" cy="4340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13" descr="IMGP1623"/>
          <p:cNvPicPr>
            <a:picLocks noChangeAspect="1" noChangeArrowheads="1"/>
          </p:cNvPicPr>
          <p:nvPr/>
        </p:nvPicPr>
        <p:blipFill>
          <a:blip r:embed="rId3" cstate="print"/>
          <a:srcRect r="1991" b="-458"/>
          <a:stretch>
            <a:fillRect/>
          </a:stretch>
        </p:blipFill>
        <p:spPr bwMode="auto">
          <a:xfrm>
            <a:off x="4702175" y="1651000"/>
            <a:ext cx="4335463" cy="4295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14"/>
          <p:cNvSpPr>
            <a:spLocks noChangeArrowheads="1"/>
          </p:cNvSpPr>
          <p:nvPr/>
        </p:nvSpPr>
        <p:spPr bwMode="ltGray">
          <a:xfrm>
            <a:off x="4359275" y="1092200"/>
            <a:ext cx="4622800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야적물질 방진덮개 설치</a:t>
            </a:r>
          </a:p>
        </p:txBody>
      </p:sp>
      <p:sp>
        <p:nvSpPr>
          <p:cNvPr id="7" name="Rectangle 71"/>
          <p:cNvSpPr>
            <a:spLocks noChangeArrowheads="1"/>
          </p:cNvSpPr>
          <p:nvPr/>
        </p:nvSpPr>
        <p:spPr bwMode="auto">
          <a:xfrm>
            <a:off x="1038225" y="222250"/>
            <a:ext cx="53721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비산먼지 저감 우수사례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(4)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3"/>
          <p:cNvSpPr txBox="1">
            <a:spLocks noChangeArrowheads="1"/>
          </p:cNvSpPr>
          <p:nvPr/>
        </p:nvSpPr>
        <p:spPr bwMode="auto">
          <a:xfrm>
            <a:off x="542925" y="3217863"/>
            <a:ext cx="324008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latinLnBrk="0" hangingPunct="0">
              <a:spcBef>
                <a:spcPct val="50000"/>
              </a:spcBef>
            </a:pPr>
            <a:r>
              <a:rPr kumimoji="0" lang="ko-KR" altLang="en-US" sz="15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비산먼지 날림 방지틀 활용</a:t>
            </a: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2076953" y="2131496"/>
            <a:ext cx="184731" cy="369332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" name="Picture 15" descr="그라인딩집진기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0225" y="1116013"/>
            <a:ext cx="3271838" cy="2057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5089525" y="3227388"/>
            <a:ext cx="324008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latinLnBrk="0" hangingPunct="0">
              <a:spcBef>
                <a:spcPct val="50000"/>
              </a:spcBef>
            </a:pPr>
            <a:r>
              <a:rPr kumimoji="0" lang="ko-KR" altLang="en-US" sz="15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그라인더 </a:t>
            </a:r>
            <a:r>
              <a:rPr kumimoji="0" lang="ko-KR" altLang="en-US" sz="150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집진기</a:t>
            </a:r>
            <a:r>
              <a:rPr kumimoji="0" lang="ko-KR" altLang="en-US" sz="15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활용</a:t>
            </a:r>
            <a:endParaRPr kumimoji="0" lang="en-US" altLang="ko-KR" sz="15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Rectangle 17"/>
          <p:cNvSpPr>
            <a:spLocks noChangeArrowheads="1"/>
          </p:cNvSpPr>
          <p:nvPr/>
        </p:nvSpPr>
        <p:spPr bwMode="auto">
          <a:xfrm>
            <a:off x="6623553" y="2141021"/>
            <a:ext cx="184731" cy="369332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5081588" y="1114425"/>
            <a:ext cx="3271837" cy="2084388"/>
            <a:chOff x="3201" y="792"/>
            <a:chExt cx="2061" cy="1313"/>
          </a:xfrm>
        </p:grpSpPr>
        <p:pic>
          <p:nvPicPr>
            <p:cNvPr id="8" name="Picture 19" descr="그라인딩집진기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01" y="792"/>
              <a:ext cx="2061" cy="131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9" name="Picture 20" descr="그라인딩집진기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604" y="1676"/>
              <a:ext cx="652" cy="42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sp>
        <p:nvSpPr>
          <p:cNvPr id="10" name="Text Box 21"/>
          <p:cNvSpPr txBox="1">
            <a:spLocks noChangeArrowheads="1"/>
          </p:cNvSpPr>
          <p:nvPr/>
        </p:nvSpPr>
        <p:spPr bwMode="auto">
          <a:xfrm>
            <a:off x="552450" y="5883275"/>
            <a:ext cx="324008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latinLnBrk="0" hangingPunct="0">
              <a:spcBef>
                <a:spcPct val="50000"/>
              </a:spcBef>
            </a:pPr>
            <a:r>
              <a:rPr kumimoji="0" lang="ko-KR" altLang="en-US" sz="15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배풍기 설치</a:t>
            </a:r>
          </a:p>
        </p:txBody>
      </p:sp>
      <p:sp>
        <p:nvSpPr>
          <p:cNvPr id="11" name="Rectangle 22"/>
          <p:cNvSpPr>
            <a:spLocks noChangeArrowheads="1"/>
          </p:cNvSpPr>
          <p:nvPr/>
        </p:nvSpPr>
        <p:spPr bwMode="auto">
          <a:xfrm>
            <a:off x="2086478" y="4796909"/>
            <a:ext cx="184731" cy="369332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2" name="Picture 23" descr="배풍기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750" y="3781425"/>
            <a:ext cx="3262313" cy="204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Text Box 24"/>
          <p:cNvSpPr txBox="1">
            <a:spLocks noChangeArrowheads="1"/>
          </p:cNvSpPr>
          <p:nvPr/>
        </p:nvSpPr>
        <p:spPr bwMode="auto">
          <a:xfrm>
            <a:off x="4811713" y="5891213"/>
            <a:ext cx="3830637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latinLnBrk="0" hangingPunct="0">
              <a:spcBef>
                <a:spcPct val="50000"/>
              </a:spcBef>
            </a:pPr>
            <a:r>
              <a:rPr kumimoji="0" lang="ko-KR" altLang="en-US" sz="15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지하주차장 살수 실시</a:t>
            </a:r>
            <a:r>
              <a:rPr kumimoji="0" lang="en-US" altLang="ko-KR" sz="15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kumimoji="0" lang="ko-KR" altLang="en-US" sz="15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고무호스 이용</a:t>
            </a:r>
            <a:r>
              <a:rPr kumimoji="0" lang="en-US" altLang="ko-KR" sz="15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auto">
          <a:xfrm>
            <a:off x="6623553" y="4820235"/>
            <a:ext cx="184731" cy="338554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ko-KR" altLang="en-US" sz="1600" b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5" name="Picture 26" descr="살수수전(주차장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825" y="3794125"/>
            <a:ext cx="3270250" cy="20335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Oval 27"/>
          <p:cNvSpPr>
            <a:spLocks noChangeArrowheads="1"/>
          </p:cNvSpPr>
          <p:nvPr/>
        </p:nvSpPr>
        <p:spPr bwMode="auto">
          <a:xfrm>
            <a:off x="7092950" y="1621512"/>
            <a:ext cx="647700" cy="519351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7" name="Oval 28"/>
          <p:cNvSpPr>
            <a:spLocks noChangeArrowheads="1"/>
          </p:cNvSpPr>
          <p:nvPr/>
        </p:nvSpPr>
        <p:spPr bwMode="auto">
          <a:xfrm>
            <a:off x="5003800" y="1873131"/>
            <a:ext cx="863600" cy="519351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8" name="Oval 29"/>
          <p:cNvSpPr>
            <a:spLocks noChangeArrowheads="1"/>
          </p:cNvSpPr>
          <p:nvPr/>
        </p:nvSpPr>
        <p:spPr bwMode="auto">
          <a:xfrm>
            <a:off x="6443663" y="4681418"/>
            <a:ext cx="863600" cy="519351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9" name="Oval 30"/>
          <p:cNvSpPr>
            <a:spLocks noChangeArrowheads="1"/>
          </p:cNvSpPr>
          <p:nvPr/>
        </p:nvSpPr>
        <p:spPr bwMode="auto">
          <a:xfrm>
            <a:off x="1835150" y="4394081"/>
            <a:ext cx="863600" cy="519351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0" name="Oval 31"/>
          <p:cNvSpPr>
            <a:spLocks noChangeArrowheads="1"/>
          </p:cNvSpPr>
          <p:nvPr/>
        </p:nvSpPr>
        <p:spPr bwMode="auto">
          <a:xfrm>
            <a:off x="457200" y="1889799"/>
            <a:ext cx="1909763" cy="519351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2" name="Rectangle 71"/>
          <p:cNvSpPr>
            <a:spLocks noChangeArrowheads="1"/>
          </p:cNvSpPr>
          <p:nvPr/>
        </p:nvSpPr>
        <p:spPr bwMode="auto">
          <a:xfrm>
            <a:off x="1038225" y="222250"/>
            <a:ext cx="53721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비산먼지 저감 우수사례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(5)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5"/>
          <p:cNvSpPr>
            <a:spLocks noChangeArrowheads="1"/>
          </p:cNvSpPr>
          <p:nvPr/>
        </p:nvSpPr>
        <p:spPr bwMode="gray">
          <a:xfrm>
            <a:off x="266700" y="1090613"/>
            <a:ext cx="5629275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3" name="Picture 1053" descr="IMG_667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3" y="1839913"/>
            <a:ext cx="4191000" cy="4178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1054" descr="IMG_667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2788" y="1839913"/>
            <a:ext cx="4506912" cy="4178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1055"/>
          <p:cNvSpPr>
            <a:spLocks noChangeArrowheads="1"/>
          </p:cNvSpPr>
          <p:nvPr/>
        </p:nvSpPr>
        <p:spPr bwMode="ltGray">
          <a:xfrm>
            <a:off x="482600" y="1122363"/>
            <a:ext cx="5144838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먼지 및 소음 저감을 위한 외부 창호 조기 설치</a:t>
            </a:r>
          </a:p>
        </p:txBody>
      </p:sp>
      <p:sp>
        <p:nvSpPr>
          <p:cNvPr id="6" name="Rectangle 71"/>
          <p:cNvSpPr>
            <a:spLocks noChangeArrowheads="1"/>
          </p:cNvSpPr>
          <p:nvPr/>
        </p:nvSpPr>
        <p:spPr bwMode="auto">
          <a:xfrm>
            <a:off x="1038225" y="222250"/>
            <a:ext cx="53721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비산먼지 저감 우수사례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(6)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5"/>
          <p:cNvSpPr>
            <a:spLocks noChangeArrowheads="1"/>
          </p:cNvSpPr>
          <p:nvPr/>
        </p:nvSpPr>
        <p:spPr bwMode="gray">
          <a:xfrm>
            <a:off x="4721226" y="1090613"/>
            <a:ext cx="4203700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8" name="AutoShape 5"/>
          <p:cNvSpPr>
            <a:spLocks noChangeArrowheads="1"/>
          </p:cNvSpPr>
          <p:nvPr/>
        </p:nvSpPr>
        <p:spPr bwMode="gray">
          <a:xfrm>
            <a:off x="244476" y="1090613"/>
            <a:ext cx="4203700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" name="Rectangle 10"/>
          <p:cNvSpPr>
            <a:spLocks noChangeArrowheads="1"/>
          </p:cNvSpPr>
          <p:nvPr/>
        </p:nvSpPr>
        <p:spPr bwMode="ltGray">
          <a:xfrm>
            <a:off x="247650" y="1111250"/>
            <a:ext cx="4219575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골재 </a:t>
            </a:r>
            <a:r>
              <a:rPr lang="ko-KR" altLang="en-US" sz="2000" dirty="0" err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이송로</a:t>
            </a: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 방진덮개 설치</a:t>
            </a:r>
          </a:p>
        </p:txBody>
      </p:sp>
      <p:pic>
        <p:nvPicPr>
          <p:cNvPr id="3" name="Picture 12" descr="DCP_0853"/>
          <p:cNvPicPr>
            <a:picLocks noChangeAspect="1" noChangeArrowheads="1"/>
          </p:cNvPicPr>
          <p:nvPr/>
        </p:nvPicPr>
        <p:blipFill>
          <a:blip r:embed="rId2" cstate="print"/>
          <a:srcRect l="1265"/>
          <a:stretch>
            <a:fillRect/>
          </a:stretch>
        </p:blipFill>
        <p:spPr bwMode="auto">
          <a:xfrm>
            <a:off x="152400" y="1617663"/>
            <a:ext cx="4344988" cy="4340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13" descr="IMGP1623"/>
          <p:cNvPicPr>
            <a:picLocks noChangeAspect="1" noChangeArrowheads="1"/>
          </p:cNvPicPr>
          <p:nvPr/>
        </p:nvPicPr>
        <p:blipFill>
          <a:blip r:embed="rId3" cstate="print"/>
          <a:srcRect r="1991" b="-458"/>
          <a:stretch>
            <a:fillRect/>
          </a:stretch>
        </p:blipFill>
        <p:spPr bwMode="auto">
          <a:xfrm>
            <a:off x="4702175" y="1651000"/>
            <a:ext cx="4335463" cy="4295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14"/>
          <p:cNvSpPr>
            <a:spLocks noChangeArrowheads="1"/>
          </p:cNvSpPr>
          <p:nvPr/>
        </p:nvSpPr>
        <p:spPr bwMode="ltGray">
          <a:xfrm>
            <a:off x="4724400" y="1092200"/>
            <a:ext cx="4219576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야적물질 방진덮개 설치</a:t>
            </a:r>
          </a:p>
        </p:txBody>
      </p:sp>
      <p:sp>
        <p:nvSpPr>
          <p:cNvPr id="7" name="Rectangle 71"/>
          <p:cNvSpPr>
            <a:spLocks noChangeArrowheads="1"/>
          </p:cNvSpPr>
          <p:nvPr/>
        </p:nvSpPr>
        <p:spPr bwMode="auto">
          <a:xfrm>
            <a:off x="1038225" y="222250"/>
            <a:ext cx="53721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비산먼지 저감 우수사례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(7)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5"/>
          <p:cNvSpPr>
            <a:spLocks noChangeArrowheads="1"/>
          </p:cNvSpPr>
          <p:nvPr/>
        </p:nvSpPr>
        <p:spPr bwMode="gray">
          <a:xfrm>
            <a:off x="247651" y="1090613"/>
            <a:ext cx="4210050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" name="Rectangle 8"/>
          <p:cNvSpPr>
            <a:spLocks noChangeArrowheads="1"/>
          </p:cNvSpPr>
          <p:nvPr/>
        </p:nvSpPr>
        <p:spPr bwMode="ltGray">
          <a:xfrm>
            <a:off x="266700" y="1112838"/>
            <a:ext cx="4178707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공사장 </a:t>
            </a:r>
            <a:r>
              <a:rPr lang="ko-KR" altLang="en-US" sz="2000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세륜</a:t>
            </a:r>
            <a:r>
              <a:rPr lang="en-US" altLang="ko-KR" sz="20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20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세차시설</a:t>
            </a:r>
            <a:r>
              <a:rPr lang="en-US" altLang="ko-KR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(1)</a:t>
            </a: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295275" y="5567363"/>
            <a:ext cx="4000499" cy="366712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불량 </a:t>
            </a:r>
            <a:r>
              <a:rPr lang="ko-KR" altLang="en-US" sz="1800" dirty="0" err="1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세륜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∙ </a:t>
            </a:r>
            <a:r>
              <a:rPr lang="ko-KR" altLang="en-US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세차시설</a:t>
            </a: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  <a:endParaRPr lang="en-US" altLang="ko-KR" sz="180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38676" y="1871662"/>
            <a:ext cx="4286250" cy="35766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Picture 16" descr="SV4000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7488" y="1804987"/>
            <a:ext cx="4230687" cy="36636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71"/>
          <p:cNvSpPr>
            <a:spLocks noChangeArrowheads="1"/>
          </p:cNvSpPr>
          <p:nvPr/>
        </p:nvSpPr>
        <p:spPr bwMode="auto">
          <a:xfrm>
            <a:off x="1038225" y="222250"/>
            <a:ext cx="53721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비산먼지 저감 우수사례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(8)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auto">
          <a:xfrm>
            <a:off x="4848225" y="5595938"/>
            <a:ext cx="3924300" cy="366712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우수사례</a:t>
            </a: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                 </a:t>
            </a:r>
            <a:endParaRPr lang="en-US" altLang="ko-KR" sz="180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" name="곱셈 기호 10"/>
          <p:cNvSpPr/>
          <p:nvPr/>
        </p:nvSpPr>
        <p:spPr bwMode="auto">
          <a:xfrm>
            <a:off x="561975" y="1895474"/>
            <a:ext cx="3352800" cy="3438526"/>
          </a:xfrm>
          <a:prstGeom prst="mathMultiply">
            <a:avLst/>
          </a:prstGeom>
          <a:solidFill>
            <a:srgbClr val="FF0000">
              <a:alpha val="26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  <p:sp>
        <p:nvSpPr>
          <p:cNvPr id="12" name="타원 11"/>
          <p:cNvSpPr/>
          <p:nvPr/>
        </p:nvSpPr>
        <p:spPr bwMode="auto">
          <a:xfrm>
            <a:off x="5257800" y="2152649"/>
            <a:ext cx="3048000" cy="2905125"/>
          </a:xfrm>
          <a:prstGeom prst="ellipse">
            <a:avLst/>
          </a:prstGeom>
          <a:noFill/>
          <a:ln w="127000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7899" y="1762125"/>
            <a:ext cx="4060825" cy="34766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4171950"/>
            <a:ext cx="1423987" cy="1057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6" name="Picture 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1" y="1739084"/>
            <a:ext cx="4305300" cy="36425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352425" y="5578475"/>
            <a:ext cx="4162425" cy="366713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불량 </a:t>
            </a:r>
            <a:r>
              <a:rPr lang="ko-KR" altLang="en-US" sz="1800" dirty="0" err="1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수조식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800" dirty="0" err="1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세륜시설</a:t>
            </a:r>
            <a:r>
              <a:rPr lang="en-US" altLang="ko-KR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 </a:t>
            </a:r>
          </a:p>
        </p:txBody>
      </p:sp>
      <p:sp>
        <p:nvSpPr>
          <p:cNvPr id="8" name="Rectangle 71"/>
          <p:cNvSpPr>
            <a:spLocks noChangeArrowheads="1"/>
          </p:cNvSpPr>
          <p:nvPr/>
        </p:nvSpPr>
        <p:spPr bwMode="auto">
          <a:xfrm>
            <a:off x="1038225" y="222250"/>
            <a:ext cx="53721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비산먼지 저감 우수사례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(9)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9" name="AutoShape 5"/>
          <p:cNvSpPr>
            <a:spLocks noChangeArrowheads="1"/>
          </p:cNvSpPr>
          <p:nvPr/>
        </p:nvSpPr>
        <p:spPr bwMode="gray">
          <a:xfrm>
            <a:off x="285750" y="1090613"/>
            <a:ext cx="4231029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ltGray">
          <a:xfrm>
            <a:off x="323850" y="1112838"/>
            <a:ext cx="4181475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공사장 </a:t>
            </a:r>
            <a:r>
              <a:rPr lang="ko-KR" altLang="en-US" sz="2000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세륜</a:t>
            </a:r>
            <a:r>
              <a:rPr lang="en-US" altLang="ko-KR" sz="20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20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세차시설</a:t>
            </a:r>
            <a:r>
              <a:rPr lang="en-US" altLang="ko-KR" sz="20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(2)</a:t>
            </a:r>
            <a:endParaRPr lang="en-US" altLang="ko-KR" sz="2000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" name="Rectangle 15"/>
          <p:cNvSpPr>
            <a:spLocks noChangeArrowheads="1"/>
          </p:cNvSpPr>
          <p:nvPr/>
        </p:nvSpPr>
        <p:spPr bwMode="auto">
          <a:xfrm>
            <a:off x="4733924" y="5578475"/>
            <a:ext cx="4124325" cy="366713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적정 규격 </a:t>
            </a:r>
            <a:r>
              <a:rPr lang="ko-KR" altLang="en-US" sz="1800" dirty="0" err="1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수조식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800" dirty="0" err="1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세륜시설</a:t>
            </a:r>
            <a:r>
              <a:rPr lang="en-US" altLang="ko-KR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</a:p>
        </p:txBody>
      </p:sp>
      <p:sp>
        <p:nvSpPr>
          <p:cNvPr id="12" name="곱셈 기호 11"/>
          <p:cNvSpPr/>
          <p:nvPr/>
        </p:nvSpPr>
        <p:spPr bwMode="auto">
          <a:xfrm>
            <a:off x="561975" y="1895474"/>
            <a:ext cx="3352800" cy="3438526"/>
          </a:xfrm>
          <a:prstGeom prst="mathMultiply">
            <a:avLst/>
          </a:prstGeom>
          <a:solidFill>
            <a:srgbClr val="FF0000">
              <a:alpha val="26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  <p:sp>
        <p:nvSpPr>
          <p:cNvPr id="13" name="타원 12"/>
          <p:cNvSpPr/>
          <p:nvPr/>
        </p:nvSpPr>
        <p:spPr bwMode="auto">
          <a:xfrm>
            <a:off x="5257800" y="2152649"/>
            <a:ext cx="3048000" cy="2905125"/>
          </a:xfrm>
          <a:prstGeom prst="ellipse">
            <a:avLst/>
          </a:prstGeom>
          <a:noFill/>
          <a:ln w="127000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5"/>
          <p:cNvSpPr>
            <a:spLocks noChangeArrowheads="1"/>
          </p:cNvSpPr>
          <p:nvPr/>
        </p:nvSpPr>
        <p:spPr bwMode="gray">
          <a:xfrm>
            <a:off x="333375" y="1090613"/>
            <a:ext cx="4095750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3" name="Rectangle 8"/>
          <p:cNvSpPr>
            <a:spLocks noChangeArrowheads="1"/>
          </p:cNvSpPr>
          <p:nvPr/>
        </p:nvSpPr>
        <p:spPr bwMode="ltGray">
          <a:xfrm>
            <a:off x="371475" y="1112838"/>
            <a:ext cx="4019550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공사장 내 임시도로 관리</a:t>
            </a:r>
          </a:p>
        </p:txBody>
      </p:sp>
      <p:sp>
        <p:nvSpPr>
          <p:cNvPr id="5" name="Text Box 13" descr="통행도로살수"/>
          <p:cNvSpPr txBox="1">
            <a:spLocks noChangeArrowheads="1"/>
          </p:cNvSpPr>
          <p:nvPr/>
        </p:nvSpPr>
        <p:spPr bwMode="ltGray">
          <a:xfrm>
            <a:off x="4652962" y="1847850"/>
            <a:ext cx="4271963" cy="34956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6350" algn="ctr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endParaRPr lang="ko-KR" altLang="en-US" sz="2400" b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6" name="Picture 14" descr="SV4000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" y="1779168"/>
            <a:ext cx="4229099" cy="36357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390524" y="5491440"/>
            <a:ext cx="3838575" cy="369332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1500" b="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      </a:t>
            </a:r>
            <a:r>
              <a:rPr lang="en-US" altLang="ko-KR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임시 도로관리 </a:t>
            </a:r>
            <a:r>
              <a:rPr lang="ko-KR" altLang="en-US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부실</a:t>
            </a: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  <a:endParaRPr lang="en-US" altLang="ko-KR" sz="180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Rectangle 71"/>
          <p:cNvSpPr>
            <a:spLocks noChangeArrowheads="1"/>
          </p:cNvSpPr>
          <p:nvPr/>
        </p:nvSpPr>
        <p:spPr bwMode="auto">
          <a:xfrm>
            <a:off x="1038224" y="222250"/>
            <a:ext cx="57435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비산먼지 저감 우수사례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(10)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4508499" y="5491440"/>
            <a:ext cx="4302125" cy="369332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임시 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도로 포장 및 살수 우수사례</a:t>
            </a:r>
            <a:r>
              <a:rPr lang="en-US" altLang="ko-KR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</a:p>
        </p:txBody>
      </p:sp>
      <p:sp>
        <p:nvSpPr>
          <p:cNvPr id="11" name="곱셈 기호 10"/>
          <p:cNvSpPr/>
          <p:nvPr/>
        </p:nvSpPr>
        <p:spPr bwMode="auto">
          <a:xfrm>
            <a:off x="561975" y="1895474"/>
            <a:ext cx="3352800" cy="3438526"/>
          </a:xfrm>
          <a:prstGeom prst="mathMultiply">
            <a:avLst/>
          </a:prstGeom>
          <a:solidFill>
            <a:srgbClr val="FF0000">
              <a:alpha val="26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  <p:sp>
        <p:nvSpPr>
          <p:cNvPr id="12" name="타원 11"/>
          <p:cNvSpPr/>
          <p:nvPr/>
        </p:nvSpPr>
        <p:spPr bwMode="auto">
          <a:xfrm>
            <a:off x="5257800" y="2152649"/>
            <a:ext cx="3048000" cy="2905125"/>
          </a:xfrm>
          <a:prstGeom prst="ellipse">
            <a:avLst/>
          </a:prstGeom>
          <a:noFill/>
          <a:ln w="127000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5"/>
          <p:cNvSpPr>
            <a:spLocks noChangeArrowheads="1"/>
          </p:cNvSpPr>
          <p:nvPr/>
        </p:nvSpPr>
        <p:spPr bwMode="gray">
          <a:xfrm>
            <a:off x="352425" y="1090613"/>
            <a:ext cx="4111288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2" name="Rectangle 8"/>
          <p:cNvSpPr>
            <a:spLocks noChangeArrowheads="1"/>
          </p:cNvSpPr>
          <p:nvPr/>
        </p:nvSpPr>
        <p:spPr bwMode="ltGray">
          <a:xfrm>
            <a:off x="314325" y="1122363"/>
            <a:ext cx="4143375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공사장 야적토사 관리</a:t>
            </a:r>
          </a:p>
        </p:txBody>
      </p:sp>
      <p:sp>
        <p:nvSpPr>
          <p:cNvPr id="4" name="Text Box 13" descr="방진덮개설치(토사)"/>
          <p:cNvSpPr txBox="1">
            <a:spLocks noChangeArrowheads="1"/>
          </p:cNvSpPr>
          <p:nvPr/>
        </p:nvSpPr>
        <p:spPr bwMode="ltGray">
          <a:xfrm>
            <a:off x="4716462" y="1857375"/>
            <a:ext cx="4141788" cy="35623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6350" algn="ctr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endParaRPr lang="ko-KR" altLang="en-US" sz="2400" b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5" name="Picture 14" descr="SV4000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450" y="1790700"/>
            <a:ext cx="4206875" cy="37408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15"/>
          <p:cNvSpPr>
            <a:spLocks noChangeArrowheads="1"/>
          </p:cNvSpPr>
          <p:nvPr/>
        </p:nvSpPr>
        <p:spPr bwMode="auto">
          <a:xfrm>
            <a:off x="371476" y="5568950"/>
            <a:ext cx="4057650" cy="366713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15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야적토사 방진덮개 미 </a:t>
            </a:r>
            <a:r>
              <a:rPr lang="ko-KR" altLang="en-US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설치</a:t>
            </a: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  <a:endParaRPr lang="en-US" altLang="ko-KR" sz="180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Rectangle 71"/>
          <p:cNvSpPr>
            <a:spLocks noChangeArrowheads="1"/>
          </p:cNvSpPr>
          <p:nvPr/>
        </p:nvSpPr>
        <p:spPr bwMode="auto">
          <a:xfrm>
            <a:off x="1038224" y="222250"/>
            <a:ext cx="581183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비산먼지 저감 우수사례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(11)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4718050" y="5568950"/>
            <a:ext cx="4264025" cy="366713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야적토사 방진덮개 설치 우수사례</a:t>
            </a:r>
            <a:r>
              <a:rPr lang="en-US" altLang="ko-KR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</a:p>
        </p:txBody>
      </p:sp>
      <p:sp>
        <p:nvSpPr>
          <p:cNvPr id="11" name="곱셈 기호 10"/>
          <p:cNvSpPr/>
          <p:nvPr/>
        </p:nvSpPr>
        <p:spPr bwMode="auto">
          <a:xfrm>
            <a:off x="561975" y="1895474"/>
            <a:ext cx="3352800" cy="3438526"/>
          </a:xfrm>
          <a:prstGeom prst="mathMultiply">
            <a:avLst/>
          </a:prstGeom>
          <a:solidFill>
            <a:srgbClr val="FF0000">
              <a:alpha val="26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  <p:sp>
        <p:nvSpPr>
          <p:cNvPr id="12" name="타원 11"/>
          <p:cNvSpPr/>
          <p:nvPr/>
        </p:nvSpPr>
        <p:spPr bwMode="auto">
          <a:xfrm>
            <a:off x="5257800" y="2152649"/>
            <a:ext cx="3048000" cy="2905125"/>
          </a:xfrm>
          <a:prstGeom prst="ellipse">
            <a:avLst/>
          </a:prstGeom>
          <a:noFill/>
          <a:ln w="127000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5"/>
          <p:cNvSpPr>
            <a:spLocks noChangeArrowheads="1"/>
          </p:cNvSpPr>
          <p:nvPr/>
        </p:nvSpPr>
        <p:spPr bwMode="gray">
          <a:xfrm>
            <a:off x="352425" y="1090613"/>
            <a:ext cx="3486150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3" name="Rectangle 8"/>
          <p:cNvSpPr>
            <a:spLocks noChangeArrowheads="1"/>
          </p:cNvSpPr>
          <p:nvPr/>
        </p:nvSpPr>
        <p:spPr bwMode="ltGray">
          <a:xfrm>
            <a:off x="371475" y="1112838"/>
            <a:ext cx="3424082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공사장 </a:t>
            </a:r>
            <a:r>
              <a:rPr lang="ko-KR" altLang="en-US" sz="2000" dirty="0" err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방진벽</a:t>
            </a: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 관리</a:t>
            </a:r>
          </a:p>
        </p:txBody>
      </p: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238125" y="1817688"/>
            <a:ext cx="8705850" cy="3573462"/>
            <a:chOff x="295" y="1253"/>
            <a:chExt cx="5125" cy="2112"/>
          </a:xfrm>
        </p:grpSpPr>
        <p:pic>
          <p:nvPicPr>
            <p:cNvPr id="5" name="Picture 1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5" y="1706"/>
              <a:ext cx="2087" cy="13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6" name="Picture 1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835" y="1253"/>
              <a:ext cx="1814" cy="143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7" name="Picture 1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104" y="2341"/>
              <a:ext cx="1316" cy="102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8" name="Rectangle 16"/>
          <p:cNvSpPr>
            <a:spLocks noChangeArrowheads="1"/>
          </p:cNvSpPr>
          <p:nvPr/>
        </p:nvSpPr>
        <p:spPr bwMode="auto">
          <a:xfrm>
            <a:off x="468314" y="5602288"/>
            <a:ext cx="3332162" cy="366712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규격 미달 </a:t>
            </a:r>
            <a:r>
              <a:rPr lang="ko-KR" altLang="en-US" sz="18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방진벽</a:t>
            </a: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  <a:endParaRPr lang="en-US" altLang="ko-KR" sz="180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Rectangle 71"/>
          <p:cNvSpPr>
            <a:spLocks noChangeArrowheads="1"/>
          </p:cNvSpPr>
          <p:nvPr/>
        </p:nvSpPr>
        <p:spPr bwMode="auto">
          <a:xfrm>
            <a:off x="1038225" y="222250"/>
            <a:ext cx="59436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비산먼지 저감 우수사례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(12)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4695825" y="5602288"/>
            <a:ext cx="4200526" cy="366712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도시 미관을 고려한 </a:t>
            </a:r>
            <a:r>
              <a:rPr lang="ko-KR" altLang="en-US" sz="1800" dirty="0" err="1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방진벽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설치</a:t>
            </a:r>
            <a:r>
              <a:rPr lang="en-US" altLang="ko-KR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</a:p>
        </p:txBody>
      </p:sp>
      <p:sp>
        <p:nvSpPr>
          <p:cNvPr id="15" name="곱셈 기호 14"/>
          <p:cNvSpPr/>
          <p:nvPr/>
        </p:nvSpPr>
        <p:spPr bwMode="auto">
          <a:xfrm>
            <a:off x="561975" y="1895474"/>
            <a:ext cx="3352800" cy="3438526"/>
          </a:xfrm>
          <a:prstGeom prst="mathMultiply">
            <a:avLst/>
          </a:prstGeom>
          <a:solidFill>
            <a:srgbClr val="FF0000">
              <a:alpha val="26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  <p:sp>
        <p:nvSpPr>
          <p:cNvPr id="16" name="타원 15"/>
          <p:cNvSpPr/>
          <p:nvPr/>
        </p:nvSpPr>
        <p:spPr bwMode="auto">
          <a:xfrm>
            <a:off x="5257800" y="2152649"/>
            <a:ext cx="3048000" cy="2905125"/>
          </a:xfrm>
          <a:prstGeom prst="ellipse">
            <a:avLst/>
          </a:prstGeom>
          <a:noFill/>
          <a:ln w="127000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5"/>
          <p:cNvSpPr>
            <a:spLocks noChangeArrowheads="1"/>
          </p:cNvSpPr>
          <p:nvPr/>
        </p:nvSpPr>
        <p:spPr bwMode="gray">
          <a:xfrm>
            <a:off x="333375" y="1081088"/>
            <a:ext cx="4130230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2" name="Rectangle 8"/>
          <p:cNvSpPr>
            <a:spLocks noChangeArrowheads="1"/>
          </p:cNvSpPr>
          <p:nvPr/>
        </p:nvSpPr>
        <p:spPr bwMode="ltGray">
          <a:xfrm>
            <a:off x="323849" y="1122363"/>
            <a:ext cx="4171951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토사 </a:t>
            </a:r>
            <a:r>
              <a:rPr lang="ko-KR" altLang="en-US" sz="2000" dirty="0" err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운반차</a:t>
            </a: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 적재함 덮개 관리</a:t>
            </a:r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369888" y="1835150"/>
            <a:ext cx="8526462" cy="3594100"/>
            <a:chOff x="431" y="1570"/>
            <a:chExt cx="4966" cy="1786"/>
          </a:xfrm>
        </p:grpSpPr>
        <p:pic>
          <p:nvPicPr>
            <p:cNvPr id="4" name="Picture 1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016" y="1570"/>
              <a:ext cx="2381" cy="1786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pic>
          <p:nvPicPr>
            <p:cNvPr id="5" name="Picture 14" descr="사진1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1" y="1570"/>
              <a:ext cx="2404" cy="176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6" name="Oval 15"/>
            <p:cNvSpPr>
              <a:spLocks noChangeArrowheads="1"/>
            </p:cNvSpPr>
            <p:nvPr/>
          </p:nvSpPr>
          <p:spPr bwMode="auto">
            <a:xfrm>
              <a:off x="703" y="1706"/>
              <a:ext cx="1134" cy="409"/>
            </a:xfrm>
            <a:prstGeom prst="ellipse">
              <a:avLst/>
            </a:prstGeom>
            <a:noFill/>
            <a:ln w="15875">
              <a:solidFill>
                <a:srgbClr val="FF0000"/>
              </a:solidFill>
              <a:prstDash val="sysDot"/>
              <a:round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 wrap="none" anchor="ctr"/>
            <a:lstStyle/>
            <a:p>
              <a:endParaRPr lang="ko-KR" altLang="en-US" dirty="0"/>
            </a:p>
          </p:txBody>
        </p:sp>
      </p:grpSp>
      <p:sp>
        <p:nvSpPr>
          <p:cNvPr id="7" name="Rectangle 16"/>
          <p:cNvSpPr>
            <a:spLocks noChangeArrowheads="1"/>
          </p:cNvSpPr>
          <p:nvPr/>
        </p:nvSpPr>
        <p:spPr bwMode="auto">
          <a:xfrm>
            <a:off x="504825" y="5492750"/>
            <a:ext cx="3933825" cy="366713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18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800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과적 및 불량 적재함 </a:t>
            </a:r>
            <a:r>
              <a:rPr lang="ko-KR" altLang="en-US" sz="18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덮개</a:t>
            </a:r>
            <a:r>
              <a:rPr lang="en-US" altLang="ko-KR" sz="18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&gt;</a:t>
            </a:r>
            <a:endParaRPr lang="en-US" altLang="ko-KR" sz="1800" dirty="0">
              <a:solidFill>
                <a:srgbClr val="0000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Rectangle 71"/>
          <p:cNvSpPr>
            <a:spLocks noChangeArrowheads="1"/>
          </p:cNvSpPr>
          <p:nvPr/>
        </p:nvSpPr>
        <p:spPr bwMode="auto">
          <a:xfrm>
            <a:off x="1038225" y="222250"/>
            <a:ext cx="60769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비산먼지 저감 우수사례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(13)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4829175" y="5549900"/>
            <a:ext cx="4067175" cy="366713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18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800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적재함 덮개 우수사례</a:t>
            </a:r>
            <a:r>
              <a:rPr lang="en-US" altLang="ko-KR" sz="1800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&gt;</a:t>
            </a:r>
          </a:p>
        </p:txBody>
      </p:sp>
      <p:sp>
        <p:nvSpPr>
          <p:cNvPr id="12" name="곱셈 기호 11"/>
          <p:cNvSpPr/>
          <p:nvPr/>
        </p:nvSpPr>
        <p:spPr bwMode="auto">
          <a:xfrm>
            <a:off x="561975" y="1895474"/>
            <a:ext cx="3352800" cy="3438526"/>
          </a:xfrm>
          <a:prstGeom prst="mathMultiply">
            <a:avLst/>
          </a:prstGeom>
          <a:solidFill>
            <a:srgbClr val="FF0000">
              <a:alpha val="26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  <p:sp>
        <p:nvSpPr>
          <p:cNvPr id="13" name="타원 12"/>
          <p:cNvSpPr/>
          <p:nvPr/>
        </p:nvSpPr>
        <p:spPr bwMode="auto">
          <a:xfrm>
            <a:off x="5257800" y="2152649"/>
            <a:ext cx="3048000" cy="2905125"/>
          </a:xfrm>
          <a:prstGeom prst="ellipse">
            <a:avLst/>
          </a:prstGeom>
          <a:noFill/>
          <a:ln w="127000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5"/>
          <p:cNvSpPr>
            <a:spLocks noChangeArrowheads="1"/>
          </p:cNvSpPr>
          <p:nvPr/>
        </p:nvSpPr>
        <p:spPr bwMode="gray">
          <a:xfrm>
            <a:off x="333375" y="1081088"/>
            <a:ext cx="4130230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3" name="Rectangle 8"/>
          <p:cNvSpPr>
            <a:spLocks noChangeArrowheads="1"/>
          </p:cNvSpPr>
          <p:nvPr/>
        </p:nvSpPr>
        <p:spPr bwMode="ltGray">
          <a:xfrm>
            <a:off x="349251" y="1122363"/>
            <a:ext cx="4127500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레미콘 공장 내부 환경 관리</a:t>
            </a:r>
            <a:endParaRPr lang="en-US" altLang="ko-KR" sz="2000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" name="Picture 12" descr="EMB00000d540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7900" y="1847850"/>
            <a:ext cx="4022725" cy="34307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3" y="1847850"/>
            <a:ext cx="4170362" cy="34678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361950" y="5419725"/>
            <a:ext cx="4143375" cy="366713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사업장 환경관리 </a:t>
            </a:r>
            <a:r>
              <a:rPr lang="ko-KR" altLang="en-US" sz="18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부적정</a:t>
            </a: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  <a:endParaRPr lang="en-US" altLang="ko-KR" sz="180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Rectangle 71"/>
          <p:cNvSpPr>
            <a:spLocks noChangeArrowheads="1"/>
          </p:cNvSpPr>
          <p:nvPr/>
        </p:nvSpPr>
        <p:spPr bwMode="auto">
          <a:xfrm>
            <a:off x="1038225" y="222250"/>
            <a:ext cx="577770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비산먼지 저감 우수사례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(14)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4811713" y="5467350"/>
            <a:ext cx="4008437" cy="366713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우수사례</a:t>
            </a:r>
            <a:r>
              <a:rPr lang="en-US" altLang="ko-KR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</a:p>
        </p:txBody>
      </p:sp>
      <p:sp>
        <p:nvSpPr>
          <p:cNvPr id="10" name="곱셈 기호 9"/>
          <p:cNvSpPr/>
          <p:nvPr/>
        </p:nvSpPr>
        <p:spPr bwMode="auto">
          <a:xfrm>
            <a:off x="561975" y="1895474"/>
            <a:ext cx="3352800" cy="3438526"/>
          </a:xfrm>
          <a:prstGeom prst="mathMultiply">
            <a:avLst/>
          </a:prstGeom>
          <a:solidFill>
            <a:srgbClr val="FF0000">
              <a:alpha val="26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  <p:sp>
        <p:nvSpPr>
          <p:cNvPr id="11" name="타원 10"/>
          <p:cNvSpPr/>
          <p:nvPr/>
        </p:nvSpPr>
        <p:spPr bwMode="auto">
          <a:xfrm>
            <a:off x="5257800" y="2129224"/>
            <a:ext cx="3048000" cy="2905125"/>
          </a:xfrm>
          <a:prstGeom prst="ellipse">
            <a:avLst/>
          </a:prstGeom>
          <a:noFill/>
          <a:ln w="127000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5"/>
          <p:cNvSpPr>
            <a:spLocks noChangeArrowheads="1"/>
          </p:cNvSpPr>
          <p:nvPr/>
        </p:nvSpPr>
        <p:spPr bwMode="gray">
          <a:xfrm>
            <a:off x="333375" y="1081088"/>
            <a:ext cx="4130230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3" name="Rectangle 8"/>
          <p:cNvSpPr>
            <a:spLocks noChangeArrowheads="1"/>
          </p:cNvSpPr>
          <p:nvPr/>
        </p:nvSpPr>
        <p:spPr bwMode="ltGray">
          <a:xfrm>
            <a:off x="349250" y="1122363"/>
            <a:ext cx="4117975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레미콘 공장 야적 토사 관리</a:t>
            </a:r>
            <a:endParaRPr lang="en-US" altLang="ko-KR" sz="2000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" name="Picture 12" descr="EMB00000d540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2487" y="1828799"/>
            <a:ext cx="4224337" cy="36480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3" y="1828800"/>
            <a:ext cx="4132262" cy="3652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342900" y="5656263"/>
            <a:ext cx="4143375" cy="366712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야적토사 </a:t>
            </a:r>
            <a:r>
              <a:rPr lang="ko-KR" altLang="en-US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방치</a:t>
            </a: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  <a:endParaRPr lang="en-US" altLang="ko-KR" sz="180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Rectangle 71"/>
          <p:cNvSpPr>
            <a:spLocks noChangeArrowheads="1"/>
          </p:cNvSpPr>
          <p:nvPr/>
        </p:nvSpPr>
        <p:spPr bwMode="auto">
          <a:xfrm>
            <a:off x="1038224" y="222250"/>
            <a:ext cx="60674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비산먼지 저감 우수사례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(15)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4640263" y="5694363"/>
            <a:ext cx="4275137" cy="366712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우수사례</a:t>
            </a:r>
            <a:r>
              <a:rPr lang="en-US" altLang="ko-KR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</a:p>
        </p:txBody>
      </p:sp>
      <p:sp>
        <p:nvSpPr>
          <p:cNvPr id="10" name="곱셈 기호 9"/>
          <p:cNvSpPr/>
          <p:nvPr/>
        </p:nvSpPr>
        <p:spPr bwMode="auto">
          <a:xfrm>
            <a:off x="561975" y="1895474"/>
            <a:ext cx="3352800" cy="3438526"/>
          </a:xfrm>
          <a:prstGeom prst="mathMultiply">
            <a:avLst/>
          </a:prstGeom>
          <a:solidFill>
            <a:srgbClr val="FF0000">
              <a:alpha val="26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  <p:sp>
        <p:nvSpPr>
          <p:cNvPr id="11" name="타원 10"/>
          <p:cNvSpPr/>
          <p:nvPr/>
        </p:nvSpPr>
        <p:spPr bwMode="auto">
          <a:xfrm>
            <a:off x="5257800" y="2152649"/>
            <a:ext cx="3048000" cy="2905125"/>
          </a:xfrm>
          <a:prstGeom prst="ellipse">
            <a:avLst/>
          </a:prstGeom>
          <a:noFill/>
          <a:ln w="127000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5"/>
          <p:cNvSpPr>
            <a:spLocks noChangeArrowheads="1"/>
          </p:cNvSpPr>
          <p:nvPr/>
        </p:nvSpPr>
        <p:spPr bwMode="gray">
          <a:xfrm>
            <a:off x="333375" y="1081088"/>
            <a:ext cx="4130230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3" name="Rectangle 8"/>
          <p:cNvSpPr>
            <a:spLocks noChangeArrowheads="1"/>
          </p:cNvSpPr>
          <p:nvPr/>
        </p:nvSpPr>
        <p:spPr bwMode="ltGray">
          <a:xfrm>
            <a:off x="349250" y="1122363"/>
            <a:ext cx="4060825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골재 취급시설 비산먼지 관리</a:t>
            </a:r>
          </a:p>
        </p:txBody>
      </p:sp>
      <p:pic>
        <p:nvPicPr>
          <p:cNvPr id="4" name="Picture 12" descr="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25999" y="1847850"/>
            <a:ext cx="4041775" cy="35528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Picture 13" descr="DSCF398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225" y="1819274"/>
            <a:ext cx="4267199" cy="3629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352426" y="5580063"/>
            <a:ext cx="4191000" cy="366712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파쇄 골재 방치</a:t>
            </a: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  <a:endParaRPr lang="en-US" altLang="ko-KR" sz="180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Rectangle 71"/>
          <p:cNvSpPr>
            <a:spLocks noChangeArrowheads="1"/>
          </p:cNvSpPr>
          <p:nvPr/>
        </p:nvSpPr>
        <p:spPr bwMode="auto">
          <a:xfrm>
            <a:off x="1038224" y="222250"/>
            <a:ext cx="59912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비산먼지 저감 우수사례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(16)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4787900" y="5580063"/>
            <a:ext cx="4051300" cy="366712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우수사례</a:t>
            </a:r>
            <a:r>
              <a:rPr lang="en-US" altLang="ko-KR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</a:p>
        </p:txBody>
      </p:sp>
      <p:sp>
        <p:nvSpPr>
          <p:cNvPr id="11" name="곱셈 기호 10"/>
          <p:cNvSpPr/>
          <p:nvPr/>
        </p:nvSpPr>
        <p:spPr bwMode="auto">
          <a:xfrm>
            <a:off x="561975" y="1895474"/>
            <a:ext cx="3352800" cy="3438526"/>
          </a:xfrm>
          <a:prstGeom prst="mathMultiply">
            <a:avLst/>
          </a:prstGeom>
          <a:solidFill>
            <a:srgbClr val="FF0000">
              <a:alpha val="26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  <p:sp>
        <p:nvSpPr>
          <p:cNvPr id="12" name="타원 11"/>
          <p:cNvSpPr/>
          <p:nvPr/>
        </p:nvSpPr>
        <p:spPr bwMode="auto">
          <a:xfrm>
            <a:off x="5257800" y="2152649"/>
            <a:ext cx="3048000" cy="2905125"/>
          </a:xfrm>
          <a:prstGeom prst="ellipse">
            <a:avLst/>
          </a:prstGeom>
          <a:noFill/>
          <a:ln w="127000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5"/>
          <p:cNvSpPr>
            <a:spLocks noChangeArrowheads="1"/>
          </p:cNvSpPr>
          <p:nvPr/>
        </p:nvSpPr>
        <p:spPr bwMode="gray">
          <a:xfrm>
            <a:off x="333375" y="1081088"/>
            <a:ext cx="4130230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3" name="Rectangle 8"/>
          <p:cNvSpPr>
            <a:spLocks noChangeArrowheads="1"/>
          </p:cNvSpPr>
          <p:nvPr/>
        </p:nvSpPr>
        <p:spPr bwMode="ltGray">
          <a:xfrm>
            <a:off x="349250" y="1122363"/>
            <a:ext cx="4137025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건물 축조 비산먼지 관리</a:t>
            </a:r>
          </a:p>
        </p:txBody>
      </p:sp>
      <p:pic>
        <p:nvPicPr>
          <p:cNvPr id="4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6950" y="1755775"/>
            <a:ext cx="4060826" cy="3683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Picture 13" descr="사진 5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3" y="1819275"/>
            <a:ext cx="4189412" cy="3681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390525" y="5549900"/>
            <a:ext cx="4095750" cy="366713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 dirty="0" err="1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방진막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불량으로 외부로 먼지 </a:t>
            </a:r>
            <a:r>
              <a:rPr lang="ko-KR" altLang="en-US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유출</a:t>
            </a: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  <a:endParaRPr lang="en-US" altLang="ko-KR" sz="180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Rectangle 71"/>
          <p:cNvSpPr>
            <a:spLocks noChangeArrowheads="1"/>
          </p:cNvSpPr>
          <p:nvPr/>
        </p:nvSpPr>
        <p:spPr bwMode="auto">
          <a:xfrm>
            <a:off x="1038224" y="222250"/>
            <a:ext cx="60102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비산먼지 저감 우수사례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(17)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4791074" y="5607050"/>
            <a:ext cx="4086225" cy="366713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우수사례</a:t>
            </a:r>
            <a:r>
              <a:rPr lang="en-US" altLang="ko-KR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</a:p>
        </p:txBody>
      </p:sp>
      <p:sp>
        <p:nvSpPr>
          <p:cNvPr id="10" name="곱셈 기호 9"/>
          <p:cNvSpPr/>
          <p:nvPr/>
        </p:nvSpPr>
        <p:spPr bwMode="auto">
          <a:xfrm>
            <a:off x="561975" y="1895474"/>
            <a:ext cx="3352800" cy="3438526"/>
          </a:xfrm>
          <a:prstGeom prst="mathMultiply">
            <a:avLst/>
          </a:prstGeom>
          <a:solidFill>
            <a:srgbClr val="FF0000">
              <a:alpha val="26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  <p:sp>
        <p:nvSpPr>
          <p:cNvPr id="11" name="타원 10"/>
          <p:cNvSpPr/>
          <p:nvPr/>
        </p:nvSpPr>
        <p:spPr bwMode="auto">
          <a:xfrm>
            <a:off x="5257800" y="2152649"/>
            <a:ext cx="3048000" cy="2905125"/>
          </a:xfrm>
          <a:prstGeom prst="ellipse">
            <a:avLst/>
          </a:prstGeom>
          <a:noFill/>
          <a:ln w="127000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AutoShape 5"/>
          <p:cNvSpPr>
            <a:spLocks noChangeArrowheads="1"/>
          </p:cNvSpPr>
          <p:nvPr/>
        </p:nvSpPr>
        <p:spPr bwMode="gray">
          <a:xfrm>
            <a:off x="333375" y="1081088"/>
            <a:ext cx="4130230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3" name="Rectangle 8"/>
          <p:cNvSpPr>
            <a:spLocks noChangeArrowheads="1"/>
          </p:cNvSpPr>
          <p:nvPr/>
        </p:nvSpPr>
        <p:spPr bwMode="ltGray">
          <a:xfrm>
            <a:off x="358775" y="1122363"/>
            <a:ext cx="4051300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건물 축조 내부 비산먼지 관리</a:t>
            </a:r>
          </a:p>
        </p:txBody>
      </p: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395288" y="1989138"/>
            <a:ext cx="8328025" cy="3594100"/>
            <a:chOff x="249" y="1253"/>
            <a:chExt cx="5246" cy="2264"/>
          </a:xfrm>
        </p:grpSpPr>
        <p:pic>
          <p:nvPicPr>
            <p:cNvPr id="5" name="Picture 13" descr="사진 5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16" y="1661"/>
              <a:ext cx="2053" cy="1554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  <p:pic>
          <p:nvPicPr>
            <p:cNvPr id="6" name="Picture 14" descr="사진 6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69" y="1253"/>
              <a:ext cx="1525" cy="1134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  <p:pic>
          <p:nvPicPr>
            <p:cNvPr id="7" name="Picture 15" descr="사진 5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49" y="1842"/>
              <a:ext cx="1452" cy="114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8" name="Picture 16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969" y="2432"/>
              <a:ext cx="1526" cy="1085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  <p:sp>
          <p:nvSpPr>
            <p:cNvPr id="9" name="AutoShape 17"/>
            <p:cNvSpPr>
              <a:spLocks noChangeArrowheads="1"/>
            </p:cNvSpPr>
            <p:nvPr/>
          </p:nvSpPr>
          <p:spPr bwMode="auto">
            <a:xfrm>
              <a:off x="703" y="1253"/>
              <a:ext cx="1088" cy="862"/>
            </a:xfrm>
            <a:prstGeom prst="cloudCallout">
              <a:avLst>
                <a:gd name="adj1" fmla="val -23435"/>
                <a:gd name="adj2" fmla="val 69954"/>
              </a:avLst>
            </a:prstGeom>
            <a:noFill/>
            <a:ln w="22225">
              <a:solidFill>
                <a:srgbClr val="FF00FF"/>
              </a:solidFill>
              <a:round/>
              <a:headEnd/>
              <a:tailEnd/>
            </a:ln>
            <a:effectLst>
              <a:outerShdw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algn="ctr">
                <a:defRPr/>
              </a:pPr>
              <a:endParaRPr lang="ko-KR" altLang="en-US" sz="1400" b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0" name="Rectangle 18"/>
            <p:cNvSpPr>
              <a:spLocks noChangeArrowheads="1"/>
            </p:cNvSpPr>
            <p:nvPr/>
          </p:nvSpPr>
          <p:spPr bwMode="auto">
            <a:xfrm>
              <a:off x="748" y="1480"/>
              <a:ext cx="1134" cy="288"/>
            </a:xfrm>
            <a:prstGeom prst="rect">
              <a:avLst/>
            </a:prstGeom>
            <a:noFill/>
            <a:ln w="38100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>
                  <a:alpha val="50000"/>
                </a:schemeClr>
              </a:outerShdw>
            </a:effectLst>
          </p:spPr>
          <p:txBody>
            <a:bodyPr anchor="ctr">
              <a:spAutoFit/>
            </a:bodyPr>
            <a:lstStyle/>
            <a:p>
              <a:pPr algn="ctr">
                <a:defRPr/>
              </a:pPr>
              <a:r>
                <a:rPr lang="ko-KR" altLang="en-US" sz="1200" b="0">
                  <a:solidFill>
                    <a:srgbClr val="0000FF"/>
                  </a:solidFill>
                  <a:latin typeface="HY헤드라인M" pitchFamily="18" charset="-127"/>
                  <a:ea typeface="HY헤드라인M" pitchFamily="18" charset="-127"/>
                </a:rPr>
                <a:t>내부 청소미흡으로</a:t>
              </a:r>
            </a:p>
            <a:p>
              <a:pPr>
                <a:defRPr/>
              </a:pPr>
              <a:r>
                <a:rPr lang="ko-KR" altLang="en-US" sz="1200" b="0">
                  <a:solidFill>
                    <a:srgbClr val="0000FF"/>
                  </a:solidFill>
                  <a:latin typeface="HY헤드라인M" pitchFamily="18" charset="-127"/>
                  <a:ea typeface="HY헤드라인M" pitchFamily="18" charset="-127"/>
                </a:rPr>
                <a:t>작업시 먼지 외부 유출</a:t>
              </a:r>
              <a:endParaRPr lang="en-US" altLang="ko-KR" sz="1200" b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1" name="Rectangle 19"/>
          <p:cNvSpPr>
            <a:spLocks noChangeArrowheads="1"/>
          </p:cNvSpPr>
          <p:nvPr/>
        </p:nvSpPr>
        <p:spPr bwMode="auto">
          <a:xfrm>
            <a:off x="3427413" y="5711825"/>
            <a:ext cx="4248150" cy="366713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altLang="ko-KR" sz="15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      </a:t>
            </a:r>
            <a:r>
              <a:rPr lang="en-US" altLang="ko-KR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내부 청소 및 살수로 먼지저감</a:t>
            </a:r>
            <a:r>
              <a:rPr lang="en-US" altLang="ko-KR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</a:p>
        </p:txBody>
      </p:sp>
      <p:sp>
        <p:nvSpPr>
          <p:cNvPr id="12" name="Rectangle 71"/>
          <p:cNvSpPr>
            <a:spLocks noChangeArrowheads="1"/>
          </p:cNvSpPr>
          <p:nvPr/>
        </p:nvSpPr>
        <p:spPr bwMode="auto">
          <a:xfrm>
            <a:off x="1038225" y="222250"/>
            <a:ext cx="58674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비산먼지 저감 우수사례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(18)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14" name="곱셈 기호 13"/>
          <p:cNvSpPr/>
          <p:nvPr/>
        </p:nvSpPr>
        <p:spPr bwMode="auto">
          <a:xfrm>
            <a:off x="219075" y="3248024"/>
            <a:ext cx="2847975" cy="2962276"/>
          </a:xfrm>
          <a:prstGeom prst="mathMultiply">
            <a:avLst/>
          </a:prstGeom>
          <a:solidFill>
            <a:srgbClr val="FF0000">
              <a:alpha val="26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  <p:sp>
        <p:nvSpPr>
          <p:cNvPr id="15" name="타원 14"/>
          <p:cNvSpPr/>
          <p:nvPr/>
        </p:nvSpPr>
        <p:spPr bwMode="auto">
          <a:xfrm>
            <a:off x="4343400" y="2152649"/>
            <a:ext cx="3048000" cy="2905125"/>
          </a:xfrm>
          <a:prstGeom prst="ellipse">
            <a:avLst/>
          </a:prstGeom>
          <a:noFill/>
          <a:ln w="127000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5"/>
          <p:cNvSpPr>
            <a:spLocks noChangeArrowheads="1"/>
          </p:cNvSpPr>
          <p:nvPr/>
        </p:nvSpPr>
        <p:spPr bwMode="gray">
          <a:xfrm>
            <a:off x="333375" y="1081088"/>
            <a:ext cx="4219576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3" name="Rectangle 8"/>
          <p:cNvSpPr>
            <a:spLocks noChangeArrowheads="1"/>
          </p:cNvSpPr>
          <p:nvPr/>
        </p:nvSpPr>
        <p:spPr bwMode="ltGray">
          <a:xfrm>
            <a:off x="349252" y="1112838"/>
            <a:ext cx="4251324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건물 철거 공사장 비산먼지 관리</a:t>
            </a:r>
            <a:r>
              <a:rPr lang="en-US" altLang="ko-KR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(1)</a:t>
            </a:r>
          </a:p>
        </p:txBody>
      </p:sp>
      <p:pic>
        <p:nvPicPr>
          <p:cNvPr id="4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1852613"/>
            <a:ext cx="4186237" cy="3847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5988" y="1814513"/>
            <a:ext cx="4208462" cy="38719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528638" y="5768975"/>
            <a:ext cx="3538537" cy="366713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n-US" altLang="ko-KR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살수조치 </a:t>
            </a:r>
            <a:r>
              <a:rPr lang="ko-KR" altLang="en-US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미흡 비산먼지 확산</a:t>
            </a:r>
            <a:r>
              <a:rPr lang="en-US" altLang="ko-KR" sz="180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</a:p>
        </p:txBody>
      </p:sp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4716463" y="5770563"/>
            <a:ext cx="3959225" cy="366712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n-US" altLang="ko-KR" sz="180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살수로 비산먼지 저감</a:t>
            </a:r>
            <a:r>
              <a:rPr lang="en-US" altLang="ko-KR" sz="180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</a:p>
        </p:txBody>
      </p:sp>
      <p:sp>
        <p:nvSpPr>
          <p:cNvPr id="8" name="Rectangle 71"/>
          <p:cNvSpPr>
            <a:spLocks noChangeArrowheads="1"/>
          </p:cNvSpPr>
          <p:nvPr/>
        </p:nvSpPr>
        <p:spPr bwMode="auto">
          <a:xfrm>
            <a:off x="1038224" y="222250"/>
            <a:ext cx="59721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비산먼지 저감 우수사례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(19)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10" name="곱셈 기호 9"/>
          <p:cNvSpPr/>
          <p:nvPr/>
        </p:nvSpPr>
        <p:spPr bwMode="auto">
          <a:xfrm>
            <a:off x="561975" y="1895474"/>
            <a:ext cx="3352800" cy="3438526"/>
          </a:xfrm>
          <a:prstGeom prst="mathMultiply">
            <a:avLst/>
          </a:prstGeom>
          <a:solidFill>
            <a:srgbClr val="FF0000">
              <a:alpha val="26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  <p:sp>
        <p:nvSpPr>
          <p:cNvPr id="11" name="타원 10"/>
          <p:cNvSpPr/>
          <p:nvPr/>
        </p:nvSpPr>
        <p:spPr bwMode="auto">
          <a:xfrm>
            <a:off x="5257800" y="2152649"/>
            <a:ext cx="3048000" cy="2905125"/>
          </a:xfrm>
          <a:prstGeom prst="ellipse">
            <a:avLst/>
          </a:prstGeom>
          <a:noFill/>
          <a:ln w="127000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5"/>
          <p:cNvSpPr>
            <a:spLocks noChangeArrowheads="1"/>
          </p:cNvSpPr>
          <p:nvPr/>
        </p:nvSpPr>
        <p:spPr bwMode="gray">
          <a:xfrm>
            <a:off x="333375" y="1081088"/>
            <a:ext cx="4130230" cy="5365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2" name="Rectangle 8"/>
          <p:cNvSpPr>
            <a:spLocks noChangeArrowheads="1"/>
          </p:cNvSpPr>
          <p:nvPr/>
        </p:nvSpPr>
        <p:spPr bwMode="ltGray">
          <a:xfrm>
            <a:off x="368301" y="1122363"/>
            <a:ext cx="4127500" cy="469900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건물 철거 공사장 비산먼지 관리</a:t>
            </a:r>
            <a:r>
              <a:rPr lang="en-US" altLang="ko-KR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(2)</a:t>
            </a:r>
          </a:p>
        </p:txBody>
      </p:sp>
      <p:pic>
        <p:nvPicPr>
          <p:cNvPr id="3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4488" y="1876425"/>
            <a:ext cx="4199444" cy="3390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40288" y="1855788"/>
            <a:ext cx="4017962" cy="34210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468313" y="5494338"/>
            <a:ext cx="3598862" cy="366712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n-US" altLang="ko-KR" sz="180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방진벽 설치 불량 </a:t>
            </a:r>
            <a:r>
              <a:rPr lang="en-US" altLang="ko-KR" sz="180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</a:p>
        </p:txBody>
      </p:sp>
      <p:sp>
        <p:nvSpPr>
          <p:cNvPr id="6" name="Rectangle 15"/>
          <p:cNvSpPr>
            <a:spLocks noChangeArrowheads="1"/>
          </p:cNvSpPr>
          <p:nvPr/>
        </p:nvSpPr>
        <p:spPr bwMode="auto">
          <a:xfrm>
            <a:off x="4859338" y="5494338"/>
            <a:ext cx="3816350" cy="366712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n-US" altLang="ko-KR" sz="180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80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우수사례</a:t>
            </a:r>
            <a:r>
              <a:rPr lang="en-US" altLang="ko-KR" sz="180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</a:p>
        </p:txBody>
      </p:sp>
      <p:sp>
        <p:nvSpPr>
          <p:cNvPr id="8" name="Rectangle 71"/>
          <p:cNvSpPr>
            <a:spLocks noChangeArrowheads="1"/>
          </p:cNvSpPr>
          <p:nvPr/>
        </p:nvSpPr>
        <p:spPr bwMode="auto">
          <a:xfrm>
            <a:off x="1038225" y="222250"/>
            <a:ext cx="62103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비산먼지 저감 우수사례</a:t>
            </a:r>
            <a:r>
              <a:rPr lang="en-US" altLang="ko-KR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(20)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10" name="곱셈 기호 9"/>
          <p:cNvSpPr/>
          <p:nvPr/>
        </p:nvSpPr>
        <p:spPr bwMode="auto">
          <a:xfrm>
            <a:off x="561975" y="1895474"/>
            <a:ext cx="3352800" cy="3438526"/>
          </a:xfrm>
          <a:prstGeom prst="mathMultiply">
            <a:avLst/>
          </a:prstGeom>
          <a:solidFill>
            <a:srgbClr val="FF0000">
              <a:alpha val="26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  <p:sp>
        <p:nvSpPr>
          <p:cNvPr id="11" name="타원 10"/>
          <p:cNvSpPr/>
          <p:nvPr/>
        </p:nvSpPr>
        <p:spPr bwMode="auto">
          <a:xfrm>
            <a:off x="5257800" y="2152649"/>
            <a:ext cx="3048000" cy="2905125"/>
          </a:xfrm>
          <a:prstGeom prst="ellipse">
            <a:avLst/>
          </a:prstGeom>
          <a:noFill/>
          <a:ln w="127000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6"/>
          <p:cNvSpPr>
            <a:spLocks noChangeArrowheads="1"/>
          </p:cNvSpPr>
          <p:nvPr/>
        </p:nvSpPr>
        <p:spPr bwMode="gray">
          <a:xfrm>
            <a:off x="390525" y="1838325"/>
            <a:ext cx="8229600" cy="1762126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762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6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8"/>
          <p:cNvSpPr>
            <a:spLocks noChangeArrowheads="1"/>
          </p:cNvSpPr>
          <p:nvPr/>
        </p:nvSpPr>
        <p:spPr bwMode="auto">
          <a:xfrm>
            <a:off x="1195825" y="277813"/>
            <a:ext cx="4801314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0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건설공사장 도료비산 관련</a:t>
            </a: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477838" y="1215995"/>
            <a:ext cx="62150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ko-KR" altLang="en-US" sz="2000" dirty="0" smtClean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건설공사장 </a:t>
            </a:r>
            <a:r>
              <a:rPr lang="ko-KR" altLang="en-US" sz="2000" dirty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도료비산 저감 규정</a:t>
            </a:r>
          </a:p>
        </p:txBody>
      </p:sp>
      <p:sp>
        <p:nvSpPr>
          <p:cNvPr id="4" name="Rectangle 20"/>
          <p:cNvSpPr>
            <a:spLocks noChangeArrowheads="1"/>
          </p:cNvSpPr>
          <p:nvPr/>
        </p:nvSpPr>
        <p:spPr bwMode="auto">
          <a:xfrm>
            <a:off x="590550" y="1057275"/>
            <a:ext cx="8112125" cy="506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>
              <a:buFont typeface="Wingdings" pitchFamily="2" charset="2"/>
              <a:buNone/>
            </a:pPr>
            <a:endParaRPr lang="ko-KR" altLang="en-US">
              <a:solidFill>
                <a:srgbClr val="3366FF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>
              <a:buFont typeface="Wingdings" pitchFamily="2" charset="2"/>
              <a:buNone/>
            </a:pPr>
            <a:endParaRPr lang="ko-KR" altLang="en-US" sz="900">
              <a:solidFill>
                <a:srgbClr val="3366FF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>
              <a:buFont typeface="Wingdings" pitchFamily="2" charset="2"/>
              <a:buNone/>
            </a:pPr>
            <a:endParaRPr lang="ko-KR" altLang="en-US" sz="1000">
              <a:solidFill>
                <a:srgbClr val="3366FF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914400" lvl="1" indent="-457200">
              <a:lnSpc>
                <a:spcPct val="120000"/>
              </a:lnSpc>
              <a:spcBef>
                <a:spcPct val="20000"/>
              </a:spcBef>
            </a:pPr>
            <a:endParaRPr lang="ko-KR" altLang="en-US" sz="80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Text Box 22"/>
          <p:cNvSpPr txBox="1">
            <a:spLocks noChangeArrowheads="1"/>
          </p:cNvSpPr>
          <p:nvPr/>
        </p:nvSpPr>
        <p:spPr bwMode="auto">
          <a:xfrm>
            <a:off x="574676" y="1830388"/>
            <a:ext cx="777875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Font typeface="Wingdings" pitchFamily="2" charset="2"/>
              <a:buChar char="q"/>
            </a:pPr>
            <a:r>
              <a:rPr lang="ko-KR" altLang="en-US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관련 </a:t>
            </a:r>
            <a:r>
              <a:rPr lang="ko-KR" altLang="en-US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규정 </a:t>
            </a:r>
            <a:r>
              <a:rPr lang="en-US" altLang="ko-KR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대기환경보전법 </a:t>
            </a:r>
            <a:r>
              <a:rPr lang="ko-KR" altLang="en-US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시행규칙 제58조제4항 </a:t>
            </a:r>
            <a:r>
              <a:rPr lang="en-US" altLang="ko-KR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별표 14</a:t>
            </a:r>
            <a:r>
              <a:rPr lang="en-US" altLang="ko-KR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])</a:t>
            </a:r>
            <a:endParaRPr lang="en-US" altLang="ko-KR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-</a:t>
            </a:r>
            <a:r>
              <a:rPr lang="ko-KR" altLang="en-US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비산먼지가 발생되는 작업 (바닥청소, 벽체연마작업, </a:t>
            </a:r>
            <a:r>
              <a:rPr lang="ko-KR" altLang="en-US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절단작업,</a:t>
            </a:r>
            <a:endParaRPr lang="en-US" altLang="ko-KR" b="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b="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분사방식에 </a:t>
            </a:r>
            <a:r>
              <a:rPr lang="ko-KR" altLang="en-US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의한 도장작업</a:t>
            </a:r>
            <a:r>
              <a:rPr lang="ko-KR" altLang="en-US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등의 작업을 말한다</a:t>
            </a:r>
            <a:r>
              <a:rPr lang="ko-KR" altLang="en-US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)을 </a:t>
            </a:r>
            <a:r>
              <a:rPr lang="ko-KR" altLang="en-US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할 </a:t>
            </a:r>
            <a:r>
              <a:rPr lang="ko-KR" altLang="en-US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때에는</a:t>
            </a:r>
            <a:endParaRPr lang="en-US" altLang="ko-KR" b="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b="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해당 </a:t>
            </a:r>
            <a:r>
              <a:rPr lang="ko-KR" altLang="en-US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작업부위 혹은 </a:t>
            </a:r>
            <a:r>
              <a:rPr lang="ko-KR" altLang="en-US" b="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해당 층에 </a:t>
            </a:r>
            <a:r>
              <a:rPr lang="ko-KR" altLang="en-US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대하여 </a:t>
            </a:r>
            <a:r>
              <a:rPr lang="ko-KR" altLang="en-US" b="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방진막</a:t>
            </a:r>
            <a:r>
              <a:rPr lang="ko-KR" altLang="en-US" b="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등을 설치할 것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6238" y="4476749"/>
            <a:ext cx="4033837" cy="21145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24388" y="4457699"/>
            <a:ext cx="4067175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3" y="3738563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9"/>
          <p:cNvSpPr>
            <a:spLocks noChangeArrowheads="1"/>
          </p:cNvSpPr>
          <p:nvPr/>
        </p:nvSpPr>
        <p:spPr bwMode="auto">
          <a:xfrm>
            <a:off x="468313" y="3854420"/>
            <a:ext cx="62150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ko-KR" altLang="en-US" sz="2000" dirty="0" smtClean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건설공사장 </a:t>
            </a:r>
            <a:r>
              <a:rPr lang="ko-KR" altLang="en-US" sz="2000" dirty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도료비산 저감 </a:t>
            </a:r>
            <a:r>
              <a:rPr lang="ko-KR" altLang="en-US" sz="2000" dirty="0" smtClean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사례</a:t>
            </a:r>
            <a:endParaRPr lang="ko-KR" altLang="en-US" sz="2000" dirty="0">
              <a:solidFill>
                <a:srgbClr val="3399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-1"/>
            <a:ext cx="9144000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395269" name="Text Box 5"/>
          <p:cNvSpPr txBox="1">
            <a:spLocks noChangeArrowheads="1"/>
          </p:cNvSpPr>
          <p:nvPr/>
        </p:nvSpPr>
        <p:spPr bwMode="auto">
          <a:xfrm>
            <a:off x="390525" y="838200"/>
            <a:ext cx="16573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ko-KR" sz="8000" i="1" dirty="0" smtClean="0">
                <a:solidFill>
                  <a:srgbClr val="0000FF"/>
                </a:solidFill>
                <a:latin typeface="Arial Black" pitchFamily="34" charset="0"/>
                <a:ea typeface="굴림" pitchFamily="50" charset="-127"/>
              </a:rPr>
              <a:t>04</a:t>
            </a:r>
            <a:endParaRPr lang="en-US" altLang="ko-KR" sz="8000" i="1" dirty="0">
              <a:solidFill>
                <a:srgbClr val="0000FF"/>
              </a:solidFill>
              <a:latin typeface="Arial Black" pitchFamily="34" charset="0"/>
              <a:ea typeface="굴림" pitchFamily="50" charset="-127"/>
            </a:endParaRPr>
          </a:p>
        </p:txBody>
      </p:sp>
      <p:sp>
        <p:nvSpPr>
          <p:cNvPr id="395270" name="Text Box 6"/>
          <p:cNvSpPr txBox="1">
            <a:spLocks noChangeArrowheads="1"/>
          </p:cNvSpPr>
          <p:nvPr/>
        </p:nvSpPr>
        <p:spPr bwMode="auto">
          <a:xfrm>
            <a:off x="2066924" y="1181100"/>
            <a:ext cx="707707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ko-KR" altLang="en-US" sz="4000" i="1" spc="-60" dirty="0" smtClean="0">
                <a:latin typeface="HY견고딕" pitchFamily="18" charset="-127"/>
                <a:ea typeface="HY견고딕" pitchFamily="18" charset="-127"/>
              </a:rPr>
              <a:t>특정공사사전신고사업장 관리</a:t>
            </a:r>
            <a:endParaRPr lang="ko-KR" altLang="en-US" sz="4000" i="1" spc="-6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6" name="Picture 22" descr="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48400" y="4457700"/>
            <a:ext cx="2297113" cy="1812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8"/>
          <p:cNvSpPr>
            <a:spLocks noChangeArrowheads="1"/>
          </p:cNvSpPr>
          <p:nvPr/>
        </p:nvSpPr>
        <p:spPr bwMode="gray">
          <a:xfrm>
            <a:off x="346074" y="1866900"/>
            <a:ext cx="8550275" cy="45339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762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4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8"/>
          <p:cNvSpPr>
            <a:spLocks noChangeArrowheads="1"/>
          </p:cNvSpPr>
          <p:nvPr/>
        </p:nvSpPr>
        <p:spPr bwMode="auto">
          <a:xfrm>
            <a:off x="1038225" y="268288"/>
            <a:ext cx="3775393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0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특정공사 </a:t>
            </a:r>
            <a:r>
              <a:rPr lang="ko-KR" altLang="en-US" sz="30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사전신고</a:t>
            </a: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438150" y="1190625"/>
            <a:ext cx="60293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/>
            <a:r>
              <a:rPr lang="ko-KR" altLang="en-US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특정공사의 사전신고 (</a:t>
            </a:r>
            <a:r>
              <a:rPr lang="ko-KR" altLang="en-US" sz="2000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소음·진동관리법 </a:t>
            </a:r>
            <a:r>
              <a:rPr lang="ko-KR" altLang="en-US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제22조</a:t>
            </a:r>
            <a:r>
              <a:rPr lang="ko-KR" altLang="en-US" sz="2000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0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66675" y="1990725"/>
            <a:ext cx="8715375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buFontTx/>
              <a:buAutoNum type="circleNumDbPlain"/>
            </a:pPr>
            <a:r>
              <a:rPr lang="ko-KR" altLang="en-US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생활소음 </a:t>
            </a:r>
            <a:r>
              <a:rPr lang="ko-KR" altLang="en-US" sz="18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· 진동을 발생하는 공사로서 </a:t>
            </a:r>
            <a:r>
              <a:rPr lang="ko-KR" altLang="en-US" sz="180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환경부령이</a:t>
            </a:r>
            <a:r>
              <a:rPr lang="ko-KR" altLang="en-US" sz="18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정하는 특정공사를 시행하고자 하는 자는 </a:t>
            </a:r>
            <a:r>
              <a:rPr lang="ko-KR" altLang="en-US" sz="180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환경부령으로</a:t>
            </a:r>
            <a:r>
              <a:rPr lang="ko-KR" altLang="en-US" sz="18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정하는 바에 따라 관할 시장 ·군수 ·구청장에게 신고하여야 한다. </a:t>
            </a:r>
            <a:endParaRPr lang="ko-KR" altLang="en-US" sz="8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buFontTx/>
              <a:buAutoNum type="circleNumDbPlain" startAt="2"/>
            </a:pPr>
            <a:r>
              <a:rPr lang="ko-KR" altLang="en-US" sz="18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제1항에 따라 신고를 한 자가 그 신고한 사항 중 </a:t>
            </a:r>
            <a:r>
              <a:rPr lang="ko-KR" altLang="en-US" sz="180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환경부령으로</a:t>
            </a:r>
            <a:r>
              <a:rPr lang="ko-KR" altLang="en-US" sz="18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정하는 중요한 사항을 변경하려면 시장 </a:t>
            </a:r>
            <a:r>
              <a:rPr lang="ko-KR" altLang="en-US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·군수·</a:t>
            </a:r>
            <a:r>
              <a:rPr lang="ko-KR" altLang="en-US" sz="18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구청장에게 변경신고를 하여야 한다.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buFontTx/>
              <a:buAutoNum type="circleNumDbPlain" startAt="2"/>
            </a:pPr>
            <a:r>
              <a:rPr lang="ko-KR" altLang="en-US" sz="18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제1항에 따른 특정공사를 시행하고자 하는 자는 </a:t>
            </a:r>
            <a:r>
              <a:rPr lang="ko-KR" altLang="en-US" sz="180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환경부령으로</a:t>
            </a:r>
            <a:r>
              <a:rPr lang="ko-KR" altLang="en-US" sz="18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정하는 바에 따라 방음시설을 설치한 후 공사를 시작하여야 한다.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buFontTx/>
              <a:buAutoNum type="circleNumDbPlain" startAt="2"/>
            </a:pPr>
            <a:r>
              <a:rPr lang="ko-KR" altLang="en-US" sz="18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제3항에도 불구하고 공사현장의 특성에 따라 방음시설의 설치가 곤란하면 별도의 방음대책을 세워야 한다.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buFontTx/>
              <a:buAutoNum type="circleNumDbPlain" startAt="2"/>
            </a:pPr>
            <a:r>
              <a:rPr lang="ko-KR" altLang="en-US" sz="18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제4항에 따른 방음시설의 설치가 곤란한 경우와 별도의 방음대책에 관한 사항은 </a:t>
            </a:r>
            <a:r>
              <a:rPr lang="ko-KR" altLang="en-US" sz="180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환경부령으로</a:t>
            </a:r>
            <a:r>
              <a:rPr lang="ko-KR" altLang="en-US" sz="18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정한다</a:t>
            </a:r>
            <a:r>
              <a:rPr lang="ko-KR" altLang="en-US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sz="10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25"/>
          <p:cNvSpPr>
            <a:spLocks noChangeArrowheads="1"/>
          </p:cNvSpPr>
          <p:nvPr/>
        </p:nvSpPr>
        <p:spPr bwMode="gray">
          <a:xfrm>
            <a:off x="380999" y="2193925"/>
            <a:ext cx="8181976" cy="40830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76200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9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919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438150" y="1187451"/>
            <a:ext cx="6029325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/>
            <a:r>
              <a:rPr lang="ko-KR" altLang="en-US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특정공사 사전신고 대상 기계</a:t>
            </a:r>
            <a:r>
              <a:rPr lang="en-US" altLang="ko-KR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장비의 종류 </a:t>
            </a:r>
            <a:r>
              <a:rPr lang="en-US" altLang="ko-KR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별표</a:t>
            </a:r>
            <a:r>
              <a:rPr lang="en-US" altLang="ko-KR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9)</a:t>
            </a:r>
          </a:p>
          <a:p>
            <a:pPr marL="457200" indent="-457200">
              <a:buFont typeface="Wingdings" pitchFamily="2" charset="2"/>
              <a:buNone/>
            </a:pPr>
            <a:r>
              <a:rPr lang="ko-KR" altLang="en-US" sz="2000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소음 · 진동관리법 시행규칙 제2</a:t>
            </a:r>
            <a:r>
              <a:rPr lang="en-US" altLang="ko-KR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조 제</a:t>
            </a:r>
            <a:r>
              <a:rPr lang="en-US" altLang="ko-KR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항 관련</a:t>
            </a:r>
            <a:r>
              <a:rPr lang="en-US" altLang="ko-KR" sz="2000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20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1038225" y="268288"/>
            <a:ext cx="3775393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0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특정공사 </a:t>
            </a:r>
            <a:r>
              <a:rPr lang="ko-KR" altLang="en-US" sz="30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사전신고</a:t>
            </a:r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auto">
          <a:xfrm>
            <a:off x="114300" y="2149476"/>
            <a:ext cx="8112125" cy="4156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 algn="l">
              <a:spcBef>
                <a:spcPct val="20000"/>
              </a:spcBef>
            </a:pPr>
            <a:endParaRPr lang="ko-KR" altLang="en-US" sz="1000" dirty="0" smtClean="0">
              <a:solidFill>
                <a:srgbClr val="00297C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914400" lvl="1" indent="-457200" algn="l">
              <a:spcBef>
                <a:spcPct val="20000"/>
              </a:spcBef>
              <a:buFontTx/>
              <a:buAutoNum type="circleNumDbPlain"/>
            </a:pPr>
            <a:r>
              <a:rPr lang="ko-KR" altLang="en-US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항타기</a:t>
            </a:r>
            <a:r>
              <a:rPr lang="en-US" altLang="ko-KR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sz="18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항발기</a:t>
            </a:r>
            <a:r>
              <a:rPr lang="ko-KR" altLang="en-US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또는 </a:t>
            </a:r>
            <a:r>
              <a:rPr lang="ko-KR" altLang="en-US" sz="18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항타항발기</a:t>
            </a:r>
            <a:r>
              <a:rPr lang="ko-KR" altLang="en-US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8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압입식</a:t>
            </a:r>
            <a:r>
              <a:rPr lang="ko-KR" altLang="en-US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8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항타</a:t>
            </a:r>
            <a:r>
              <a:rPr lang="ko-KR" altLang="en-US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8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항발기</a:t>
            </a:r>
            <a:r>
              <a:rPr lang="ko-KR" altLang="en-US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제외</a:t>
            </a:r>
            <a:r>
              <a:rPr lang="en-US" altLang="ko-KR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en-US" altLang="ko-KR" sz="8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914400" lvl="1" indent="-457200" algn="l">
              <a:spcBef>
                <a:spcPct val="20000"/>
              </a:spcBef>
              <a:buFontTx/>
              <a:buAutoNum type="circleNumDbPlain" startAt="2"/>
            </a:pPr>
            <a:r>
              <a:rPr lang="ko-KR" altLang="en-US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천공기</a:t>
            </a:r>
          </a:p>
          <a:p>
            <a:pPr marL="914400" lvl="1" indent="-457200" algn="l">
              <a:buFontTx/>
              <a:buAutoNum type="circleNumDbPlain" startAt="2"/>
            </a:pPr>
            <a:r>
              <a:rPr lang="ko-KR" altLang="en-US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공기압축기</a:t>
            </a:r>
            <a:r>
              <a:rPr lang="en-US" altLang="ko-KR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8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공기토출량이</a:t>
            </a:r>
            <a:r>
              <a:rPr lang="ko-KR" altLang="en-US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분당 </a:t>
            </a:r>
            <a:r>
              <a:rPr lang="en-US" altLang="ko-KR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2.83</a:t>
            </a:r>
            <a:r>
              <a:rPr lang="en-US" altLang="ko-KR" sz="24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㎥ </a:t>
            </a:r>
            <a:r>
              <a:rPr lang="ko-KR" altLang="en-US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이상 이동식</a:t>
            </a:r>
            <a:r>
              <a:rPr lang="en-US" altLang="ko-KR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marL="914400" lvl="1" indent="-457200" algn="l">
              <a:spcBef>
                <a:spcPct val="20000"/>
              </a:spcBef>
              <a:buFontTx/>
              <a:buAutoNum type="circleNumDbPlain" startAt="2"/>
            </a:pPr>
            <a:r>
              <a:rPr lang="ko-KR" altLang="en-US" sz="18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브레이커</a:t>
            </a:r>
            <a:r>
              <a:rPr lang="en-US" altLang="ko-KR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휴대용 포함</a:t>
            </a:r>
            <a:r>
              <a:rPr lang="en-US" altLang="ko-KR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marL="914400" lvl="1" indent="-457200" algn="l">
              <a:spcBef>
                <a:spcPct val="20000"/>
              </a:spcBef>
              <a:buFontTx/>
              <a:buAutoNum type="circleNumDbPlain" startAt="2"/>
            </a:pPr>
            <a:r>
              <a:rPr lang="ko-KR" altLang="en-US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굴삭기</a:t>
            </a:r>
          </a:p>
          <a:p>
            <a:pPr marL="914400" lvl="1" indent="-457200" algn="l">
              <a:spcBef>
                <a:spcPct val="20000"/>
              </a:spcBef>
              <a:buFontTx/>
              <a:buAutoNum type="circleNumDbPlain" startAt="2"/>
            </a:pPr>
            <a:r>
              <a:rPr lang="ko-KR" altLang="en-US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발전기</a:t>
            </a:r>
          </a:p>
          <a:p>
            <a:pPr marL="914400" lvl="1" indent="-457200" algn="l">
              <a:spcBef>
                <a:spcPct val="20000"/>
              </a:spcBef>
              <a:buFontTx/>
              <a:buAutoNum type="circleNumDbPlain" startAt="2"/>
            </a:pPr>
            <a:r>
              <a:rPr lang="ko-KR" altLang="en-US" sz="18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로더</a:t>
            </a:r>
            <a:endParaRPr lang="ko-KR" altLang="en-US" sz="18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914400" lvl="1" indent="-457200" algn="l">
              <a:spcBef>
                <a:spcPct val="20000"/>
              </a:spcBef>
              <a:buFontTx/>
              <a:buAutoNum type="circleNumDbPlain" startAt="2"/>
            </a:pPr>
            <a:r>
              <a:rPr lang="ko-KR" altLang="en-US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압쇄기</a:t>
            </a:r>
          </a:p>
          <a:p>
            <a:pPr marL="914400" lvl="1" indent="-457200" algn="l">
              <a:spcBef>
                <a:spcPct val="20000"/>
              </a:spcBef>
              <a:buFontTx/>
              <a:buAutoNum type="circleNumDbPlain" startAt="2"/>
            </a:pPr>
            <a:r>
              <a:rPr lang="ko-KR" altLang="en-US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다짐기계</a:t>
            </a:r>
          </a:p>
          <a:p>
            <a:pPr marL="914400" lvl="1" indent="-457200" algn="l">
              <a:spcBef>
                <a:spcPct val="20000"/>
              </a:spcBef>
              <a:buFontTx/>
              <a:buAutoNum type="circleNumDbPlain" startAt="2"/>
            </a:pPr>
            <a:r>
              <a:rPr lang="ko-KR" altLang="en-US" sz="18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콘크리트절단기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 marL="914400" lvl="1" indent="-457200" algn="l">
              <a:spcBef>
                <a:spcPct val="20000"/>
              </a:spcBef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⑪   콘크리트펌프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</a:pPr>
            <a:endParaRPr lang="ko-KR" altLang="en-US" sz="18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7"/>
          <p:cNvSpPr>
            <a:spLocks noChangeArrowheads="1"/>
          </p:cNvSpPr>
          <p:nvPr/>
        </p:nvSpPr>
        <p:spPr bwMode="gray">
          <a:xfrm>
            <a:off x="447676" y="1888434"/>
            <a:ext cx="8248650" cy="43338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6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8"/>
          <p:cNvSpPr>
            <a:spLocks noChangeArrowheads="1"/>
          </p:cNvSpPr>
          <p:nvPr/>
        </p:nvSpPr>
        <p:spPr bwMode="auto">
          <a:xfrm>
            <a:off x="438150" y="1196976"/>
            <a:ext cx="6067425" cy="384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/>
            <a:r>
              <a:rPr lang="ko-KR" altLang="en-US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특정공사 사전신고 대상 공사 </a:t>
            </a:r>
            <a:r>
              <a:rPr lang="ko-KR" altLang="en-US" sz="2000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종류</a:t>
            </a:r>
            <a:endParaRPr lang="ko-KR" altLang="en-US" sz="20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1038225" y="268288"/>
            <a:ext cx="3775393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0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특정공사 </a:t>
            </a:r>
            <a:r>
              <a:rPr lang="ko-KR" altLang="en-US" sz="30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사전신고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533399" y="2040975"/>
            <a:ext cx="8239125" cy="4028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l">
              <a:buFont typeface="Wingdings" pitchFamily="2" charset="2"/>
              <a:buNone/>
            </a:pPr>
            <a:r>
              <a:rPr lang="en-US" altLang="ko-KR" sz="2100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ko-KR" altLang="en-US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소음진동관리법 시행규칙 </a:t>
            </a:r>
            <a:r>
              <a:rPr lang="en-US" altLang="ko-KR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별표</a:t>
            </a:r>
            <a:r>
              <a:rPr lang="en-US" altLang="ko-KR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9]</a:t>
            </a:r>
            <a:r>
              <a:rPr lang="ko-KR" altLang="en-US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의 기계</a:t>
            </a:r>
            <a:r>
              <a:rPr lang="en-US" altLang="ko-KR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장비를 </a:t>
            </a:r>
            <a:r>
              <a:rPr lang="en-US" altLang="ko-KR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5</a:t>
            </a:r>
            <a:r>
              <a:rPr lang="ko-KR" altLang="en-US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일 이상</a:t>
            </a:r>
            <a:r>
              <a:rPr lang="ko-KR" altLang="en-US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 사용하는</a:t>
            </a:r>
            <a:endParaRPr lang="en-US" altLang="ko-KR" dirty="0" smtClean="0">
              <a:solidFill>
                <a:srgbClr val="3366FF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 algn="l">
              <a:buFont typeface="Wingdings" pitchFamily="2" charset="2"/>
              <a:buNone/>
            </a:pPr>
            <a:r>
              <a:rPr lang="en-US" altLang="ko-KR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ko-KR" altLang="en-US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 다음에 해당되는 공사</a:t>
            </a:r>
            <a:r>
              <a:rPr lang="en-US" altLang="ko-KR" sz="2600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     </a:t>
            </a:r>
            <a:endParaRPr lang="ko-KR" altLang="en-US" sz="1000" dirty="0" smtClean="0">
              <a:solidFill>
                <a:srgbClr val="00297C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914400" lvl="1" indent="-457200" algn="l">
              <a:lnSpc>
                <a:spcPct val="120000"/>
              </a:lnSpc>
              <a:buFontTx/>
              <a:buAutoNum type="circleNumDbPlain"/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연면적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천제곱미터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이상인 건축물의 건축공사 및 연면적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천제곱미터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이상인 건축물해체공사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buFontTx/>
              <a:buAutoNum type="circleNumDbPlain"/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구조물의 용적 합계가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천세제곱미터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이상 또는 면적합계가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천제곱미터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이상인 토목건설공사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buFontTx/>
              <a:buAutoNum type="circleNumDbPlain"/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면적합계가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천제곱미터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이상인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토공사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정지공사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buFontTx/>
              <a:buAutoNum type="circleNumDbPlain"/>
            </a:pP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총연장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200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미터 이상 또는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굴착토사량의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합계가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200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세제곱미터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이상인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굴정공사</a:t>
            </a:r>
            <a:endParaRPr lang="ko-KR" altLang="en-US" dirty="0" smtClean="0">
              <a:latin typeface="HY헤드라인M" pitchFamily="18" charset="-127"/>
              <a:ea typeface="HY헤드라인M" pitchFamily="18" charset="-127"/>
            </a:endParaRP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buFontTx/>
              <a:buAutoNum type="circleNumDbPlain"/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종합병원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공공도서관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학교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공동주택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주거지역의 부지경계선으로부터 직선거리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50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미터 이내 지역의 공사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AutoShape 27"/>
          <p:cNvSpPr>
            <a:spLocks noChangeArrowheads="1"/>
          </p:cNvSpPr>
          <p:nvPr/>
        </p:nvSpPr>
        <p:spPr bwMode="gray">
          <a:xfrm>
            <a:off x="571500" y="3373438"/>
            <a:ext cx="8324850" cy="286486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" name="Rectangle 31"/>
          <p:cNvSpPr>
            <a:spLocks noChangeArrowheads="1"/>
          </p:cNvSpPr>
          <p:nvPr/>
        </p:nvSpPr>
        <p:spPr bwMode="auto">
          <a:xfrm>
            <a:off x="571500" y="3535363"/>
            <a:ext cx="8020050" cy="281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❍ 변경사유 </a:t>
            </a:r>
          </a:p>
          <a:p>
            <a:pPr marL="342900" indent="-342900" algn="l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en-US" altLang="ko-KR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특정공사사전신고 대상 장비의 </a:t>
            </a:r>
            <a:r>
              <a:rPr lang="en-US" altLang="ko-KR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30%</a:t>
            </a:r>
            <a:r>
              <a:rPr lang="ko-KR" altLang="en-US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이상 증가</a:t>
            </a:r>
          </a:p>
          <a:p>
            <a:pPr marL="342900" indent="-342900" algn="l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ko-KR" altLang="en-US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en-US" altLang="ko-KR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특정공사 기간 연장</a:t>
            </a:r>
            <a:r>
              <a:rPr lang="en-US" altLang="ko-KR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방음방진시설의 설치 명세 변경</a:t>
            </a:r>
          </a:p>
          <a:p>
            <a:pPr marL="342900" indent="-342900" algn="l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ko-KR" altLang="en-US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en-US" altLang="ko-KR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소음진동 저감 대책의 변경</a:t>
            </a:r>
          </a:p>
          <a:p>
            <a:pPr marL="342900" indent="-342900" algn="l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ko-KR" altLang="en-US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en-US" altLang="ko-KR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4. </a:t>
            </a:r>
            <a:r>
              <a:rPr lang="ko-KR" altLang="en-US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공사규모의 </a:t>
            </a:r>
            <a:r>
              <a:rPr lang="en-US" altLang="ko-KR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10%</a:t>
            </a:r>
            <a:r>
              <a:rPr lang="ko-KR" altLang="en-US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이상 </a:t>
            </a:r>
            <a:r>
              <a:rPr lang="ko-KR" altLang="en-US" sz="1600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확대</a:t>
            </a:r>
            <a:endParaRPr lang="en-US" altLang="ko-KR" sz="1600" dirty="0" smtClean="0">
              <a:solidFill>
                <a:srgbClr val="0000CC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342900" indent="-342900" algn="l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    </a:t>
            </a:r>
            <a:r>
              <a:rPr lang="ko-KR" altLang="en-US" sz="1600" dirty="0">
                <a:solidFill>
                  <a:srgbClr val="0066FF"/>
                </a:solidFill>
                <a:latin typeface="HY헤드라인M" pitchFamily="18" charset="-127"/>
                <a:ea typeface="HY헤드라인M" pitchFamily="18" charset="-127"/>
              </a:rPr>
              <a:t> </a:t>
            </a:r>
          </a:p>
          <a:p>
            <a:pPr marL="342900" indent="-342900" algn="l">
              <a:lnSpc>
                <a:spcPct val="80000"/>
              </a:lnSpc>
              <a:spcBef>
                <a:spcPct val="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❍ 첨부서류</a:t>
            </a:r>
          </a:p>
          <a:p>
            <a:pPr marL="342900" indent="-342900" algn="l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ko-KR" altLang="en-US" sz="16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en-US" altLang="ko-KR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특정공사의 개요(공사목적 및 공사일정표)</a:t>
            </a:r>
          </a:p>
          <a:p>
            <a:pPr marL="342900" indent="-342900" algn="l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ko-KR" altLang="en-US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en-US" altLang="ko-KR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공사장 위치도(공사장 주변주택 등 피해대상 표시)</a:t>
            </a:r>
          </a:p>
          <a:p>
            <a:pPr marL="342900" indent="-342900" algn="l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en-US" altLang="ko-KR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    3. </a:t>
            </a:r>
            <a:r>
              <a:rPr lang="ko-KR" altLang="en-US" sz="1600" dirty="0" err="1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방음ㆍ방진시설의</a:t>
            </a:r>
            <a:r>
              <a:rPr lang="ko-KR" altLang="en-US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 설치명세 및 도면 </a:t>
            </a:r>
          </a:p>
          <a:p>
            <a:pPr marL="342900" indent="-342900" algn="l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en-US" altLang="ko-KR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    4. </a:t>
            </a:r>
            <a:r>
              <a:rPr lang="ko-KR" altLang="en-US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그 밖의 </a:t>
            </a:r>
            <a:r>
              <a:rPr lang="ko-KR" altLang="en-US" sz="1600" dirty="0" err="1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소음ㆍ진동</a:t>
            </a:r>
            <a:r>
              <a:rPr lang="ko-KR" altLang="en-US" sz="16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 저감대책</a:t>
            </a:r>
          </a:p>
        </p:txBody>
      </p:sp>
      <p:grpSp>
        <p:nvGrpSpPr>
          <p:cNvPr id="5" name="Group 92"/>
          <p:cNvGrpSpPr>
            <a:grpSpLocks/>
          </p:cNvGrpSpPr>
          <p:nvPr/>
        </p:nvGrpSpPr>
        <p:grpSpPr bwMode="auto">
          <a:xfrm>
            <a:off x="449263" y="979684"/>
            <a:ext cx="8342312" cy="2284413"/>
            <a:chOff x="277" y="738"/>
            <a:chExt cx="5255" cy="1750"/>
          </a:xfrm>
        </p:grpSpPr>
        <p:sp>
          <p:nvSpPr>
            <p:cNvPr id="6" name="AutoShape 18"/>
            <p:cNvSpPr>
              <a:spLocks noChangeArrowheads="1"/>
            </p:cNvSpPr>
            <p:nvPr/>
          </p:nvSpPr>
          <p:spPr bwMode="ltGray">
            <a:xfrm>
              <a:off x="277" y="768"/>
              <a:ext cx="2547" cy="288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339966"/>
                </a:gs>
                <a:gs pos="100000">
                  <a:srgbClr val="B1D8C5"/>
                </a:gs>
              </a:gsLst>
              <a:lin ang="2700000" scaled="1"/>
            </a:gradFill>
            <a:ln w="6350" algn="ctr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r>
                <a:rPr lang="ko-KR" altLang="en-US" sz="200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착공전 특정공사 사전신고</a:t>
              </a:r>
            </a:p>
          </p:txBody>
        </p:sp>
        <p:sp>
          <p:nvSpPr>
            <p:cNvPr id="7" name="AutoShape 23"/>
            <p:cNvSpPr>
              <a:spLocks noChangeArrowheads="1"/>
            </p:cNvSpPr>
            <p:nvPr/>
          </p:nvSpPr>
          <p:spPr bwMode="ltGray">
            <a:xfrm>
              <a:off x="3056" y="738"/>
              <a:ext cx="328" cy="360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99CC00"/>
            </a:solidFill>
            <a:ln w="6350" algn="ctr">
              <a:solidFill>
                <a:schemeClr val="bg2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8" name="AutoShape 24"/>
            <p:cNvSpPr>
              <a:spLocks noChangeArrowheads="1"/>
            </p:cNvSpPr>
            <p:nvPr/>
          </p:nvSpPr>
          <p:spPr bwMode="ltGray">
            <a:xfrm>
              <a:off x="3040" y="1162"/>
              <a:ext cx="328" cy="360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99CC00"/>
            </a:solidFill>
            <a:ln w="6350" algn="ctr">
              <a:solidFill>
                <a:schemeClr val="bg2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9" name="AutoShape 25"/>
            <p:cNvSpPr>
              <a:spLocks noChangeArrowheads="1"/>
            </p:cNvSpPr>
            <p:nvPr/>
          </p:nvSpPr>
          <p:spPr bwMode="ltGray">
            <a:xfrm>
              <a:off x="3056" y="1594"/>
              <a:ext cx="328" cy="360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99CC00"/>
            </a:solidFill>
            <a:ln w="6350" algn="ctr">
              <a:solidFill>
                <a:schemeClr val="bg2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0" name="AutoShape 26"/>
            <p:cNvSpPr>
              <a:spLocks noChangeArrowheads="1"/>
            </p:cNvSpPr>
            <p:nvPr/>
          </p:nvSpPr>
          <p:spPr bwMode="ltGray">
            <a:xfrm>
              <a:off x="3056" y="2085"/>
              <a:ext cx="328" cy="360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99CC00"/>
            </a:solidFill>
            <a:ln w="6350" algn="ctr">
              <a:solidFill>
                <a:schemeClr val="bg2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1" name="AutoShape 27"/>
            <p:cNvSpPr>
              <a:spLocks noChangeArrowheads="1"/>
            </p:cNvSpPr>
            <p:nvPr/>
          </p:nvSpPr>
          <p:spPr bwMode="ltGray">
            <a:xfrm>
              <a:off x="277" y="1206"/>
              <a:ext cx="2547" cy="26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339966"/>
                </a:gs>
                <a:gs pos="100000">
                  <a:srgbClr val="B1D8C5"/>
                </a:gs>
              </a:gsLst>
              <a:lin ang="2700000" scaled="1"/>
            </a:gradFill>
            <a:ln w="6350" algn="ctr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r>
                <a:rPr lang="ko-KR" altLang="en-US" sz="200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신고필증 교부</a:t>
              </a:r>
            </a:p>
          </p:txBody>
        </p:sp>
        <p:sp>
          <p:nvSpPr>
            <p:cNvPr id="12" name="AutoShape 28"/>
            <p:cNvSpPr>
              <a:spLocks noChangeArrowheads="1"/>
            </p:cNvSpPr>
            <p:nvPr/>
          </p:nvSpPr>
          <p:spPr bwMode="ltGray">
            <a:xfrm>
              <a:off x="283" y="1644"/>
              <a:ext cx="2547" cy="27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339966"/>
                </a:gs>
                <a:gs pos="100000">
                  <a:srgbClr val="B1D8C5"/>
                </a:gs>
              </a:gsLst>
              <a:lin ang="2700000" scaled="1"/>
            </a:gradFill>
            <a:ln w="6350" algn="ctr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r>
                <a:rPr lang="ko-KR" altLang="en-US" sz="200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소음저감시설 설치</a:t>
              </a:r>
            </a:p>
          </p:txBody>
        </p:sp>
        <p:sp>
          <p:nvSpPr>
            <p:cNvPr id="13" name="AutoShape 29"/>
            <p:cNvSpPr>
              <a:spLocks noChangeArrowheads="1"/>
            </p:cNvSpPr>
            <p:nvPr/>
          </p:nvSpPr>
          <p:spPr bwMode="ltGray">
            <a:xfrm>
              <a:off x="283" y="2130"/>
              <a:ext cx="2547" cy="27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339966"/>
                </a:gs>
                <a:gs pos="100000">
                  <a:srgbClr val="B1D8C5"/>
                </a:gs>
              </a:gsLst>
              <a:lin ang="2700000" scaled="1"/>
            </a:gradFill>
            <a:ln w="6350" algn="ctr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r>
                <a:rPr lang="ko-KR" altLang="en-US" sz="200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변경사유 발생시 변경신고</a:t>
              </a:r>
            </a:p>
          </p:txBody>
        </p:sp>
        <p:sp>
          <p:nvSpPr>
            <p:cNvPr id="14" name="Line 30"/>
            <p:cNvSpPr>
              <a:spLocks noChangeShapeType="1"/>
            </p:cNvSpPr>
            <p:nvPr/>
          </p:nvSpPr>
          <p:spPr bwMode="auto">
            <a:xfrm>
              <a:off x="2699" y="874"/>
              <a:ext cx="0" cy="1614"/>
            </a:xfrm>
            <a:prstGeom prst="line">
              <a:avLst/>
            </a:prstGeom>
            <a:noFill/>
            <a:ln w="63500">
              <a:solidFill>
                <a:srgbClr val="80808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5" name="AutoShape 32"/>
            <p:cNvSpPr>
              <a:spLocks noChangeArrowheads="1"/>
            </p:cNvSpPr>
            <p:nvPr/>
          </p:nvSpPr>
          <p:spPr bwMode="ltGray">
            <a:xfrm>
              <a:off x="3640" y="792"/>
              <a:ext cx="1880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6600"/>
                </a:gs>
                <a:gs pos="50000">
                  <a:srgbClr val="FFCC66"/>
                </a:gs>
                <a:gs pos="100000">
                  <a:srgbClr val="FF6600"/>
                </a:gs>
              </a:gsLst>
              <a:lin ang="5400000" scaled="1"/>
            </a:gradFill>
            <a:ln w="6350" algn="ctr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r>
                <a:rPr lang="ko-KR" altLang="en-US" sz="200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서구 환경보전과</a:t>
              </a:r>
            </a:p>
          </p:txBody>
        </p:sp>
        <p:sp>
          <p:nvSpPr>
            <p:cNvPr id="16" name="AutoShape 33"/>
            <p:cNvSpPr>
              <a:spLocks noChangeArrowheads="1"/>
            </p:cNvSpPr>
            <p:nvPr/>
          </p:nvSpPr>
          <p:spPr bwMode="ltGray">
            <a:xfrm>
              <a:off x="3640" y="1222"/>
              <a:ext cx="1880" cy="246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6600"/>
                </a:gs>
                <a:gs pos="50000">
                  <a:srgbClr val="FFCC66"/>
                </a:gs>
                <a:gs pos="100000">
                  <a:srgbClr val="FF6600"/>
                </a:gs>
              </a:gsLst>
              <a:lin ang="5400000" scaled="1"/>
            </a:gradFill>
            <a:ln w="6350" algn="ctr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r>
                <a:rPr lang="ko-KR" altLang="en-US" sz="200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서구 환경보전과</a:t>
              </a:r>
            </a:p>
          </p:txBody>
        </p:sp>
        <p:sp>
          <p:nvSpPr>
            <p:cNvPr id="17" name="AutoShape 34"/>
            <p:cNvSpPr>
              <a:spLocks noChangeArrowheads="1"/>
            </p:cNvSpPr>
            <p:nvPr/>
          </p:nvSpPr>
          <p:spPr bwMode="ltGray">
            <a:xfrm>
              <a:off x="3646" y="1666"/>
              <a:ext cx="1880" cy="296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6600"/>
                </a:gs>
                <a:gs pos="50000">
                  <a:srgbClr val="FFCC66"/>
                </a:gs>
                <a:gs pos="100000">
                  <a:srgbClr val="FF6600"/>
                </a:gs>
              </a:gsLst>
              <a:lin ang="5400000" scaled="1"/>
            </a:gradFill>
            <a:ln w="6350" algn="ctr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r>
                <a:rPr lang="ko-KR" altLang="en-US" sz="200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신고수리 후 즉시</a:t>
              </a:r>
            </a:p>
          </p:txBody>
        </p:sp>
        <p:sp>
          <p:nvSpPr>
            <p:cNvPr id="18" name="AutoShape 35"/>
            <p:cNvSpPr>
              <a:spLocks noChangeArrowheads="1"/>
            </p:cNvSpPr>
            <p:nvPr/>
          </p:nvSpPr>
          <p:spPr bwMode="ltGray">
            <a:xfrm>
              <a:off x="3652" y="2122"/>
              <a:ext cx="1880" cy="28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6600"/>
                </a:gs>
                <a:gs pos="50000">
                  <a:srgbClr val="FFCC66"/>
                </a:gs>
                <a:gs pos="100000">
                  <a:srgbClr val="FF6600"/>
                </a:gs>
              </a:gsLst>
              <a:lin ang="5400000" scaled="1"/>
            </a:gradFill>
            <a:ln w="6350" algn="ctr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r>
                <a:rPr lang="ko-KR" altLang="en-US" sz="200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서구 환경보전과</a:t>
              </a:r>
            </a:p>
          </p:txBody>
        </p:sp>
      </p:grp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1038225" y="268288"/>
            <a:ext cx="474345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0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특정공사 사전신고 절차</a:t>
            </a:r>
            <a:endParaRPr lang="ko-KR" altLang="en-US" sz="30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438150" y="1204913"/>
            <a:ext cx="6067425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/>
            <a:r>
              <a:rPr lang="ko-KR" altLang="en-US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공사장 방음시설 설치기준 (제21</a:t>
            </a:r>
            <a:r>
              <a:rPr lang="ko-KR" altLang="en-US" sz="2000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조제</a:t>
            </a:r>
            <a:r>
              <a:rPr lang="en-US" altLang="ko-KR" sz="2000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6</a:t>
            </a:r>
            <a:r>
              <a:rPr lang="ko-KR" altLang="en-US" sz="2000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항 </a:t>
            </a:r>
            <a:r>
              <a:rPr lang="ko-KR" altLang="en-US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관련</a:t>
            </a:r>
            <a:r>
              <a:rPr lang="ko-KR" altLang="en-US" sz="2000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20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1038225" y="268288"/>
            <a:ext cx="3775393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0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특정공사 </a:t>
            </a:r>
            <a:r>
              <a:rPr lang="ko-KR" altLang="en-US" sz="30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사전신고</a:t>
            </a:r>
          </a:p>
        </p:txBody>
      </p:sp>
      <p:sp>
        <p:nvSpPr>
          <p:cNvPr id="6" name="AutoShape 25"/>
          <p:cNvSpPr>
            <a:spLocks noChangeArrowheads="1"/>
          </p:cNvSpPr>
          <p:nvPr/>
        </p:nvSpPr>
        <p:spPr bwMode="gray">
          <a:xfrm>
            <a:off x="466725" y="2176463"/>
            <a:ext cx="8315326" cy="37782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76200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166688" y="2453482"/>
            <a:ext cx="8451850" cy="322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 algn="l">
              <a:spcBef>
                <a:spcPct val="20000"/>
              </a:spcBef>
            </a:pPr>
            <a:endParaRPr lang="ko-KR" altLang="en-US" sz="1000" dirty="0">
              <a:solidFill>
                <a:srgbClr val="00297C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buFontTx/>
              <a:buAutoNum type="circleNumDbPlain"/>
            </a:pPr>
            <a:r>
              <a: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방음벽시설 전후의 소음도 차이(삽입손실]는 최소 7</a:t>
            </a:r>
            <a:r>
              <a:rPr lang="en-US" altLang="ko-KR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dB </a:t>
            </a:r>
            <a:r>
              <a: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이상 되어야 하며, </a:t>
            </a:r>
            <a:r>
              <a:rPr lang="ko-KR" altLang="en-US" dirty="0">
                <a:solidFill>
                  <a:srgbClr val="FF3300"/>
                </a:solidFill>
                <a:latin typeface="HY헤드라인M" pitchFamily="18" charset="-127"/>
                <a:ea typeface="HY헤드라인M" pitchFamily="18" charset="-127"/>
              </a:rPr>
              <a:t>높이는 3</a:t>
            </a:r>
            <a:r>
              <a:rPr lang="en-US" altLang="ko-KR" dirty="0">
                <a:solidFill>
                  <a:srgbClr val="FF3300"/>
                </a:solidFill>
                <a:latin typeface="HY헤드라인M" pitchFamily="18" charset="-127"/>
                <a:ea typeface="HY헤드라인M" pitchFamily="18" charset="-127"/>
              </a:rPr>
              <a:t>M </a:t>
            </a:r>
            <a:r>
              <a:rPr lang="ko-KR" altLang="en-US" dirty="0">
                <a:solidFill>
                  <a:srgbClr val="FF3300"/>
                </a:solidFill>
                <a:latin typeface="HY헤드라인M" pitchFamily="18" charset="-127"/>
                <a:ea typeface="HY헤드라인M" pitchFamily="18" charset="-127"/>
              </a:rPr>
              <a:t>이상</a:t>
            </a:r>
            <a:r>
              <a: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되어야 한다. 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buFontTx/>
              <a:buAutoNum type="circleNumDbPlain" startAt="2"/>
            </a:pPr>
            <a:r>
              <a: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공사장 인접지역에 고층건물 등이 위치하고 있어, 방음벽시설로 인한 음의 반사피해가 우려되는 경우에는 </a:t>
            </a:r>
            <a:r>
              <a:rPr lang="ko-KR" altLang="en-US" dirty="0" err="1">
                <a:solidFill>
                  <a:srgbClr val="FF3300"/>
                </a:solidFill>
                <a:latin typeface="HY헤드라인M" pitchFamily="18" charset="-127"/>
                <a:ea typeface="HY헤드라인M" pitchFamily="18" charset="-127"/>
              </a:rPr>
              <a:t>흡음형</a:t>
            </a:r>
            <a:r>
              <a:rPr lang="ko-KR" altLang="en-US" dirty="0">
                <a:solidFill>
                  <a:srgbClr val="FF3300"/>
                </a:solidFill>
                <a:latin typeface="HY헤드라인M" pitchFamily="18" charset="-127"/>
                <a:ea typeface="HY헤드라인M" pitchFamily="18" charset="-127"/>
              </a:rPr>
              <a:t> 방음시설을 설치하여야 한다.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buFontTx/>
              <a:buAutoNum type="circleNumDbPlain" startAt="3"/>
            </a:pPr>
            <a:r>
              <a: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방음벽 시설에는 </a:t>
            </a:r>
            <a:r>
              <a:rPr lang="ko-KR" altLang="en-US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방음판의</a:t>
            </a:r>
            <a:r>
              <a: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파손, 도장부의 손상 등이 없어야 한다.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buFontTx/>
              <a:buAutoNum type="circleNumDbPlain" startAt="4"/>
            </a:pPr>
            <a:r>
              <a: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방음벽시설의 </a:t>
            </a:r>
            <a:r>
              <a:rPr lang="ko-KR" altLang="en-US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기초부와</a:t>
            </a:r>
            <a:r>
              <a: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방음판</a:t>
            </a:r>
            <a:r>
              <a: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, 지주 사이에 틈새가 없도록 하여 음의 누출을 방지하여야 한다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ChangeArrowheads="1"/>
          </p:cNvSpPr>
          <p:nvPr/>
        </p:nvSpPr>
        <p:spPr bwMode="auto">
          <a:xfrm>
            <a:off x="1080039" y="287338"/>
            <a:ext cx="5057795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</a:t>
            </a:r>
            <a:r>
              <a:rPr lang="ko-KR" altLang="en-US" sz="30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위반사항에 따른 벌칙 규정</a:t>
            </a:r>
          </a:p>
        </p:txBody>
      </p:sp>
      <p:sp>
        <p:nvSpPr>
          <p:cNvPr id="3" name="Rectangle 85"/>
          <p:cNvSpPr>
            <a:spLocks noChangeArrowheads="1"/>
          </p:cNvSpPr>
          <p:nvPr/>
        </p:nvSpPr>
        <p:spPr bwMode="ltGray">
          <a:xfrm>
            <a:off x="711200" y="3298825"/>
            <a:ext cx="7785100" cy="534988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>
              <a:buFontTx/>
              <a:buChar char="-"/>
            </a:pPr>
            <a:r>
              <a:rPr lang="ko-KR" altLang="en-US" sz="2200" b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작업시간 조정 등의 명령 위반</a:t>
            </a:r>
          </a:p>
        </p:txBody>
      </p:sp>
      <p:sp>
        <p:nvSpPr>
          <p:cNvPr id="4" name="Rectangle 86"/>
          <p:cNvSpPr>
            <a:spLocks noChangeArrowheads="1"/>
          </p:cNvSpPr>
          <p:nvPr/>
        </p:nvSpPr>
        <p:spPr bwMode="ltGray">
          <a:xfrm>
            <a:off x="685800" y="4619625"/>
            <a:ext cx="7785100" cy="1065213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>
              <a:buFontTx/>
              <a:buChar char="-"/>
            </a:pPr>
            <a:r>
              <a:rPr lang="ko-KR" altLang="en-US" sz="2200" b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방음시설을 설치하지 아니하고 특정공사를 시행한 자</a:t>
            </a:r>
          </a:p>
          <a:p>
            <a:pPr algn="l">
              <a:buFontTx/>
              <a:buChar char="-"/>
            </a:pPr>
            <a:r>
              <a:rPr lang="ko-KR" altLang="en-US" sz="2200" b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생활소음,진동 규제기준을 초과하여 소음,진동을 발생한 자</a:t>
            </a:r>
          </a:p>
          <a:p>
            <a:pPr algn="l">
              <a:buFontTx/>
              <a:buChar char="-"/>
            </a:pPr>
            <a:r>
              <a:rPr lang="ko-KR" altLang="en-US" sz="2200" b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특정공사 사전신고 또는 변경신고를 하지 아니한 자</a:t>
            </a:r>
          </a:p>
        </p:txBody>
      </p:sp>
      <p:sp>
        <p:nvSpPr>
          <p:cNvPr id="5" name="AutoShape 89"/>
          <p:cNvSpPr>
            <a:spLocks noChangeArrowheads="1"/>
          </p:cNvSpPr>
          <p:nvPr/>
        </p:nvSpPr>
        <p:spPr bwMode="ltGray">
          <a:xfrm>
            <a:off x="733425" y="1485900"/>
            <a:ext cx="5413375" cy="420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99"/>
              </a:gs>
              <a:gs pos="100000">
                <a:srgbClr val="000000"/>
              </a:gs>
            </a:gsLst>
            <a:lin ang="2700000" scaled="1"/>
          </a:gradFill>
          <a:ln w="6350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l"/>
            <a:r>
              <a:rPr lang="ko-KR" altLang="en-US" sz="2200" b="0">
                <a:solidFill>
                  <a:srgbClr val="FFFF66"/>
                </a:solidFill>
                <a:latin typeface="HY헤드라인M" pitchFamily="18" charset="-127"/>
                <a:ea typeface="HY헤드라인M" pitchFamily="18" charset="-127"/>
              </a:rPr>
              <a:t>1년 이하의 징역 또는 500만원 이하 벌금</a:t>
            </a:r>
          </a:p>
        </p:txBody>
      </p:sp>
      <p:sp>
        <p:nvSpPr>
          <p:cNvPr id="6" name="AutoShape 90"/>
          <p:cNvSpPr>
            <a:spLocks noChangeArrowheads="1"/>
          </p:cNvSpPr>
          <p:nvPr/>
        </p:nvSpPr>
        <p:spPr bwMode="ltGray">
          <a:xfrm>
            <a:off x="762000" y="2800350"/>
            <a:ext cx="5413375" cy="420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99"/>
              </a:gs>
              <a:gs pos="100000">
                <a:srgbClr val="000000"/>
              </a:gs>
            </a:gsLst>
            <a:lin ang="2700000" scaled="1"/>
          </a:gradFill>
          <a:ln w="6350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l"/>
            <a:r>
              <a:rPr lang="ko-KR" altLang="en-US" sz="2200" b="0">
                <a:solidFill>
                  <a:srgbClr val="FFFF66"/>
                </a:solidFill>
                <a:latin typeface="HY헤드라인M" pitchFamily="18" charset="-127"/>
                <a:ea typeface="HY헤드라인M" pitchFamily="18" charset="-127"/>
              </a:rPr>
              <a:t>6월 이하의 징역 또는 200만원 이하 벌금</a:t>
            </a:r>
          </a:p>
        </p:txBody>
      </p:sp>
      <p:sp>
        <p:nvSpPr>
          <p:cNvPr id="7" name="AutoShape 91"/>
          <p:cNvSpPr>
            <a:spLocks noChangeArrowheads="1"/>
          </p:cNvSpPr>
          <p:nvPr/>
        </p:nvSpPr>
        <p:spPr bwMode="ltGray">
          <a:xfrm>
            <a:off x="771525" y="4000500"/>
            <a:ext cx="3057525" cy="4206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99"/>
              </a:gs>
              <a:gs pos="100000">
                <a:srgbClr val="000000"/>
              </a:gs>
            </a:gsLst>
            <a:lin ang="2700000" scaled="1"/>
          </a:gradFill>
          <a:ln w="6350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l"/>
            <a:r>
              <a:rPr lang="ko-KR" altLang="en-US" sz="2200" b="0">
                <a:solidFill>
                  <a:srgbClr val="FFFF66"/>
                </a:solidFill>
                <a:latin typeface="HY헤드라인M" pitchFamily="18" charset="-127"/>
                <a:ea typeface="HY헤드라인M" pitchFamily="18" charset="-127"/>
              </a:rPr>
              <a:t>100만원 이하 과태료</a:t>
            </a:r>
          </a:p>
        </p:txBody>
      </p:sp>
      <p:sp>
        <p:nvSpPr>
          <p:cNvPr id="9" name="Rectangle 83"/>
          <p:cNvSpPr>
            <a:spLocks noChangeArrowheads="1"/>
          </p:cNvSpPr>
          <p:nvPr/>
        </p:nvSpPr>
        <p:spPr bwMode="auto">
          <a:xfrm>
            <a:off x="685800" y="2033588"/>
            <a:ext cx="82962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ko-KR" altLang="en-US" sz="22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- 규제대상의 사용금지, 해당 공사의 중지 또는 폐쇄 명령 위반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8"/>
          <p:cNvSpPr>
            <a:spLocks noChangeArrowheads="1"/>
          </p:cNvSpPr>
          <p:nvPr/>
        </p:nvSpPr>
        <p:spPr bwMode="auto">
          <a:xfrm>
            <a:off x="1161867" y="258763"/>
            <a:ext cx="460094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</a:t>
            </a:r>
            <a:r>
              <a:rPr lang="ko-KR" altLang="en-US" sz="30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생활소음 및 진동의 규제</a:t>
            </a:r>
          </a:p>
        </p:txBody>
      </p:sp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392113" y="1225520"/>
            <a:ext cx="62150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ko-KR" altLang="en-US" sz="2000" dirty="0" smtClean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생활소음 </a:t>
            </a:r>
            <a:r>
              <a:rPr lang="ko-KR" altLang="en-US" sz="2000" dirty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및 진동 규제기준</a:t>
            </a:r>
            <a:r>
              <a:rPr lang="ko-KR" altLang="en-US" sz="2000" b="0" dirty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dirty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[공사장]</a:t>
            </a:r>
          </a:p>
        </p:txBody>
      </p:sp>
      <p:sp>
        <p:nvSpPr>
          <p:cNvPr id="4" name="Text Box 14"/>
          <p:cNvSpPr txBox="1">
            <a:spLocks noChangeArrowheads="1"/>
          </p:cNvSpPr>
          <p:nvPr/>
        </p:nvSpPr>
        <p:spPr bwMode="auto">
          <a:xfrm>
            <a:off x="5630142" y="1947863"/>
            <a:ext cx="290656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ko-KR" altLang="en-US" sz="1600" b="0" dirty="0">
                <a:solidFill>
                  <a:srgbClr val="00297C"/>
                </a:solidFill>
                <a:latin typeface="HY헤드라인M" pitchFamily="18" charset="-127"/>
                <a:ea typeface="HY헤드라인M" pitchFamily="18" charset="-127"/>
              </a:rPr>
              <a:t> 단위 : 소음 </a:t>
            </a:r>
            <a:r>
              <a:rPr lang="en-US" altLang="ko-KR" sz="1600" b="0" dirty="0">
                <a:solidFill>
                  <a:srgbClr val="00297C"/>
                </a:solidFill>
                <a:latin typeface="HY헤드라인M" pitchFamily="18" charset="-127"/>
                <a:ea typeface="HY헤드라인M" pitchFamily="18" charset="-127"/>
              </a:rPr>
              <a:t>dB(A</a:t>
            </a:r>
            <a:r>
              <a:rPr lang="en-US" altLang="ko-KR" sz="1600" b="0" dirty="0" smtClean="0">
                <a:solidFill>
                  <a:srgbClr val="00297C"/>
                </a:solidFill>
                <a:latin typeface="HY헤드라인M" pitchFamily="18" charset="-127"/>
                <a:ea typeface="HY헤드라인M" pitchFamily="18" charset="-127"/>
              </a:rPr>
              <a:t>), </a:t>
            </a:r>
            <a:r>
              <a:rPr lang="ko-KR" altLang="en-US" sz="1600" b="0" dirty="0" smtClean="0">
                <a:solidFill>
                  <a:srgbClr val="00297C"/>
                </a:solidFill>
                <a:latin typeface="HY헤드라인M" pitchFamily="18" charset="-127"/>
                <a:ea typeface="HY헤드라인M" pitchFamily="18" charset="-127"/>
              </a:rPr>
              <a:t>진동 </a:t>
            </a:r>
            <a:r>
              <a:rPr lang="en-US" altLang="ko-KR" sz="1600" b="0" dirty="0">
                <a:solidFill>
                  <a:srgbClr val="00297C"/>
                </a:solidFill>
                <a:latin typeface="HY헤드라인M" pitchFamily="18" charset="-127"/>
                <a:ea typeface="HY헤드라인M" pitchFamily="18" charset="-127"/>
              </a:rPr>
              <a:t>dB(V</a:t>
            </a:r>
            <a:r>
              <a:rPr lang="en-US" altLang="ko-KR" sz="1600" b="0" dirty="0" smtClean="0">
                <a:solidFill>
                  <a:srgbClr val="00297C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en-US" altLang="ko-KR" sz="1600" b="0" dirty="0">
              <a:solidFill>
                <a:srgbClr val="00297C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5" name="Group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9128157"/>
              </p:ext>
            </p:extLst>
          </p:nvPr>
        </p:nvGraphicFramePr>
        <p:xfrm>
          <a:off x="469032" y="2286417"/>
          <a:ext cx="8067675" cy="3914775"/>
        </p:xfrm>
        <a:graphic>
          <a:graphicData uri="http://schemas.openxmlformats.org/drawingml/2006/table">
            <a:tbl>
              <a:tblPr/>
              <a:tblGrid>
                <a:gridCol w="2273266"/>
                <a:gridCol w="1220147"/>
                <a:gridCol w="1004751"/>
                <a:gridCol w="1141470"/>
                <a:gridCol w="1228531"/>
                <a:gridCol w="1199510"/>
              </a:tblGrid>
              <a:tr h="42227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구   분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CCFF"/>
                        </a:gs>
                        <a:gs pos="100000">
                          <a:srgbClr val="CCCCFF">
                            <a:gamma/>
                            <a:tint val="0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생활소음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CCFF"/>
                        </a:gs>
                        <a:gs pos="100000">
                          <a:srgbClr val="CCCCFF">
                            <a:gamma/>
                            <a:tint val="0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생활진동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CCFF"/>
                        </a:gs>
                        <a:gs pos="100000">
                          <a:srgbClr val="CCCCFF">
                            <a:gamma/>
                            <a:tint val="0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4160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아침,저녁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(05:00~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07:00,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18:00~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22:00)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CCFF"/>
                        </a:gs>
                        <a:gs pos="100000">
                          <a:srgbClr val="CCCCFF">
                            <a:gamma/>
                            <a:tint val="0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주간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(07:00~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18:00)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CCFF"/>
                        </a:gs>
                        <a:gs pos="100000">
                          <a:srgbClr val="CCCCFF">
                            <a:gamma/>
                            <a:tint val="0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야간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(22:00~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05:00)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CCFF"/>
                        </a:gs>
                        <a:gs pos="100000">
                          <a:srgbClr val="CCCCFF">
                            <a:gamma/>
                            <a:tint val="0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주간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(06:00~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22:00)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CCFF"/>
                        </a:gs>
                        <a:gs pos="100000">
                          <a:srgbClr val="CCCCFF">
                            <a:gamma/>
                            <a:tint val="0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심야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(22:00~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06:00)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CCFF"/>
                        </a:gs>
                        <a:gs pos="100000">
                          <a:srgbClr val="CCCCFF">
                            <a:gamma/>
                            <a:tint val="0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</a:tr>
              <a:tr h="59690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주거지역, 녹지지역, 관리지역 중 취락지구 및 관광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·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휴양개발진흥지구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자연환경보전지역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그 밖의 지역에 있는 학교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병원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공공도서관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60이하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65이하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50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이하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65이하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60이하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323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그 밖의 지역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65이하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70이하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50이하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70이하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65이하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4"/>
          <p:cNvGrpSpPr>
            <a:grpSpLocks/>
          </p:cNvGrpSpPr>
          <p:nvPr/>
        </p:nvGrpSpPr>
        <p:grpSpPr bwMode="auto">
          <a:xfrm>
            <a:off x="247650" y="4749800"/>
            <a:ext cx="8724900" cy="1974850"/>
            <a:chOff x="3964" y="2071"/>
            <a:chExt cx="1484" cy="330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0" name="AutoShape 6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</p:grpSp>
      <p:pic>
        <p:nvPicPr>
          <p:cNvPr id="6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8"/>
          <p:cNvSpPr>
            <a:spLocks noChangeArrowheads="1"/>
          </p:cNvSpPr>
          <p:nvPr/>
        </p:nvSpPr>
        <p:spPr bwMode="auto">
          <a:xfrm>
            <a:off x="1152342" y="268288"/>
            <a:ext cx="460094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</a:t>
            </a:r>
            <a:r>
              <a:rPr lang="ko-KR" altLang="en-US" sz="30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생활소음 및 진동의 규제</a:t>
            </a:r>
          </a:p>
        </p:txBody>
      </p:sp>
      <p:sp>
        <p:nvSpPr>
          <p:cNvPr id="4" name="Rectangle 50"/>
          <p:cNvSpPr>
            <a:spLocks noChangeArrowheads="1"/>
          </p:cNvSpPr>
          <p:nvPr/>
        </p:nvSpPr>
        <p:spPr bwMode="auto">
          <a:xfrm>
            <a:off x="401638" y="1177101"/>
            <a:ext cx="616108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ko-KR" altLang="en-US" sz="2000" dirty="0" smtClean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생활소음 </a:t>
            </a:r>
            <a:r>
              <a:rPr lang="ko-KR" altLang="en-US" sz="2000" dirty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진동규제와 관련한 행정처분 기준</a:t>
            </a:r>
          </a:p>
        </p:txBody>
      </p:sp>
      <p:graphicFrame>
        <p:nvGraphicFramePr>
          <p:cNvPr id="5" name="Group 24"/>
          <p:cNvGraphicFramePr>
            <a:graphicFrameLocks noGrp="1"/>
          </p:cNvGraphicFramePr>
          <p:nvPr/>
        </p:nvGraphicFramePr>
        <p:xfrm>
          <a:off x="271463" y="1855788"/>
          <a:ext cx="8691562" cy="2760410"/>
        </p:xfrm>
        <a:graphic>
          <a:graphicData uri="http://schemas.openxmlformats.org/drawingml/2006/table">
            <a:tbl>
              <a:tblPr/>
              <a:tblGrid>
                <a:gridCol w="2247900"/>
                <a:gridCol w="823912"/>
                <a:gridCol w="1495425"/>
                <a:gridCol w="1495425"/>
                <a:gridCol w="1590675"/>
                <a:gridCol w="1038225"/>
              </a:tblGrid>
              <a:tr h="31591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위반사항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DDDDD"/>
                        </a:gs>
                        <a:gs pos="100000">
                          <a:srgbClr val="DDDDDD">
                            <a:gamma/>
                            <a:tint val="3137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근거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법령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DDDDD"/>
                        </a:gs>
                        <a:gs pos="100000">
                          <a:srgbClr val="DDDDDD">
                            <a:gamma/>
                            <a:tint val="3137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행 정 처 분 기 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DDDDD"/>
                        </a:gs>
                        <a:gs pos="100000">
                          <a:srgbClr val="DDDDDD">
                            <a:gamma/>
                            <a:tint val="3137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159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DDDDD"/>
                        </a:gs>
                        <a:gs pos="100000">
                          <a:srgbClr val="DDDDDD">
                            <a:gamma/>
                            <a:tint val="3137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DDDDD"/>
                        </a:gs>
                        <a:gs pos="100000">
                          <a:srgbClr val="DDDDDD">
                            <a:gamma/>
                            <a:tint val="3137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3차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DDDDD"/>
                        </a:gs>
                        <a:gs pos="100000">
                          <a:srgbClr val="DDDDDD">
                            <a:gamma/>
                            <a:tint val="3137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4차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DDDDD"/>
                        </a:gs>
                        <a:gs pos="100000">
                          <a:srgbClr val="DDDDDD">
                            <a:gamma/>
                            <a:tint val="3137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</a:tr>
              <a:tr h="1055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97C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(1) 법21조제2항에 따른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97C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생활소음진동의 규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97C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 제기준을 초과한 경우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97C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법 제23조제1항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97C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작업시간의 조정, 방음방진시설의 설치 등의 명령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(과태료 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60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만원)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97C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작업시간의 조정, 방음방진시설의 설치 등의 명령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(과태료 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120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만원)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97C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작업시간의 조정, 방음방진시설의 설치 등의 명령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(과태료 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200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만원)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소음 진동 발생 행위의 중지명령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3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97C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(2) 법 제23조 제1항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97C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에 따른 작업시간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97C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조정 등의 명령을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97C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   이행하지 아니한 경우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97C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법 제23조제2항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spc="-60" normalizeH="0" baseline="0" dirty="0" smtClean="0">
                          <a:ln>
                            <a:noFill/>
                          </a:ln>
                          <a:solidFill>
                            <a:srgbClr val="00297C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규제대상 </a:t>
                      </a:r>
                      <a:r>
                        <a:rPr kumimoji="1" lang="ko-KR" altLang="en-US" sz="1400" b="0" i="0" u="none" strike="noStrike" cap="none" spc="-60" normalizeH="0" baseline="0" dirty="0" err="1" smtClean="0">
                          <a:ln>
                            <a:noFill/>
                          </a:ln>
                          <a:solidFill>
                            <a:srgbClr val="00297C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소음원</a:t>
                      </a:r>
                      <a:r>
                        <a:rPr kumimoji="1" lang="ko-KR" altLang="en-US" sz="1400" b="0" i="0" u="none" strike="noStrike" cap="none" spc="-60" normalizeH="0" baseline="0" dirty="0" smtClean="0">
                          <a:ln>
                            <a:noFill/>
                          </a:ln>
                          <a:solidFill>
                            <a:srgbClr val="00297C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97C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사용금지 명령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97C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공사중지명령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97C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97C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Text Box 83"/>
          <p:cNvSpPr txBox="1">
            <a:spLocks noChangeArrowheads="1"/>
          </p:cNvSpPr>
          <p:nvPr/>
        </p:nvSpPr>
        <p:spPr bwMode="auto">
          <a:xfrm>
            <a:off x="323850" y="4792663"/>
            <a:ext cx="8562975" cy="189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1300" dirty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비고 : 1. (1)의 </a:t>
            </a:r>
            <a:r>
              <a:rPr lang="ko-KR" altLang="en-US" sz="1300" dirty="0">
                <a:solidFill>
                  <a:schemeClr val="tx1"/>
                </a:solidFill>
                <a:latin typeface="Times New Roman" pitchFamily="18" charset="0"/>
                <a:ea typeface="돋움" pitchFamily="50" charset="-127"/>
              </a:rPr>
              <a:t>“</a:t>
            </a:r>
            <a:r>
              <a:rPr lang="ko-KR" altLang="en-US" sz="1300" dirty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저소음건설기계의 사용명령</a:t>
            </a:r>
            <a:r>
              <a:rPr lang="ko-KR" altLang="en-US" sz="1300" dirty="0">
                <a:solidFill>
                  <a:schemeClr val="tx1"/>
                </a:solidFill>
                <a:latin typeface="Times New Roman" pitchFamily="18" charset="0"/>
                <a:ea typeface="돋움" pitchFamily="50" charset="-127"/>
              </a:rPr>
              <a:t>”</a:t>
            </a:r>
            <a:r>
              <a:rPr lang="ko-KR" altLang="en-US" sz="1300" dirty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은 공사장의 경우에만 적용한다.</a:t>
            </a:r>
          </a:p>
          <a:p>
            <a:pPr algn="l"/>
            <a:r>
              <a:rPr lang="ko-KR" altLang="en-US" sz="1300" dirty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         2. (1)의 행정처분기간 중에는 규제기준 이하로 유지하도록 조치하여야 하고, (1)의 행정처분기간 중</a:t>
            </a:r>
          </a:p>
          <a:p>
            <a:pPr algn="l"/>
            <a:r>
              <a:rPr lang="ko-KR" altLang="en-US" sz="1300" dirty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           </a:t>
            </a:r>
            <a:r>
              <a:rPr lang="ko-KR" altLang="en-US" sz="1300" dirty="0" smtClean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 </a:t>
            </a:r>
            <a:r>
              <a:rPr lang="ko-KR" altLang="en-US" sz="1300" dirty="0" smtClean="0">
                <a:solidFill>
                  <a:schemeClr val="tx1"/>
                </a:solidFill>
                <a:latin typeface="Times New Roman" pitchFamily="18" charset="0"/>
                <a:ea typeface="돋움" pitchFamily="50" charset="-127"/>
              </a:rPr>
              <a:t>“</a:t>
            </a:r>
            <a:r>
              <a:rPr lang="ko-KR" altLang="en-US" sz="1300" dirty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소음진동발생행위의 중지명령</a:t>
            </a:r>
            <a:r>
              <a:rPr lang="ko-KR" altLang="en-US" sz="1300" dirty="0">
                <a:solidFill>
                  <a:schemeClr val="tx1"/>
                </a:solidFill>
                <a:latin typeface="Times New Roman" pitchFamily="18" charset="0"/>
                <a:ea typeface="돋움" pitchFamily="50" charset="-127"/>
              </a:rPr>
              <a:t>”</a:t>
            </a:r>
            <a:r>
              <a:rPr lang="ko-KR" altLang="en-US" sz="1300" dirty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이라 함은 공사장의 경우에는 특정공사 사전신고대상 기계,</a:t>
            </a:r>
            <a:r>
              <a:rPr lang="ko-KR" altLang="en-US" sz="1300" dirty="0" smtClean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장비의</a:t>
            </a:r>
            <a:endParaRPr lang="en-US" altLang="ko-KR" sz="1300" dirty="0" smtClean="0">
              <a:solidFill>
                <a:schemeClr val="tx1"/>
              </a:solidFill>
              <a:latin typeface="돋움" pitchFamily="50" charset="-127"/>
              <a:ea typeface="돋움" pitchFamily="50" charset="-127"/>
            </a:endParaRPr>
          </a:p>
          <a:p>
            <a:pPr algn="l"/>
            <a:r>
              <a:rPr lang="en-US" altLang="ko-KR" sz="1300" dirty="0" smtClean="0">
                <a:latin typeface="돋움" pitchFamily="50" charset="-127"/>
                <a:ea typeface="돋움" pitchFamily="50" charset="-127"/>
              </a:rPr>
              <a:t>            </a:t>
            </a:r>
            <a:r>
              <a:rPr lang="ko-KR" altLang="en-US" sz="1300" dirty="0" smtClean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사용을 </a:t>
            </a:r>
            <a:r>
              <a:rPr lang="ko-KR" altLang="en-US" sz="1300" dirty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금지하는 것을 말하며, 공장, 사업장의 경우에는 규제기준 이하로 유지하도록 조치하는 </a:t>
            </a:r>
            <a:r>
              <a:rPr lang="ko-KR" altLang="en-US" sz="1300" dirty="0" smtClean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것을</a:t>
            </a:r>
            <a:endParaRPr lang="en-US" altLang="ko-KR" sz="1300" dirty="0" smtClean="0">
              <a:solidFill>
                <a:schemeClr val="tx1"/>
              </a:solidFill>
              <a:latin typeface="돋움" pitchFamily="50" charset="-127"/>
              <a:ea typeface="돋움" pitchFamily="50" charset="-127"/>
            </a:endParaRPr>
          </a:p>
          <a:p>
            <a:pPr algn="l"/>
            <a:r>
              <a:rPr lang="en-US" altLang="ko-KR" sz="1300" dirty="0" smtClean="0">
                <a:latin typeface="돋움" pitchFamily="50" charset="-127"/>
                <a:ea typeface="돋움" pitchFamily="50" charset="-127"/>
              </a:rPr>
              <a:t>           </a:t>
            </a:r>
            <a:r>
              <a:rPr lang="ko-KR" altLang="en-US" sz="1300" dirty="0" smtClean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 </a:t>
            </a:r>
            <a:r>
              <a:rPr lang="ko-KR" altLang="en-US" sz="1300" dirty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말하며</a:t>
            </a:r>
            <a:r>
              <a:rPr lang="ko-KR" altLang="en-US" sz="1300" dirty="0" smtClean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, </a:t>
            </a:r>
            <a:r>
              <a:rPr lang="ko-KR" altLang="en-US" sz="1300" dirty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확성기의 경우에는 확성기 사용의 중지를 말한다.</a:t>
            </a:r>
          </a:p>
          <a:p>
            <a:pPr algn="l"/>
            <a:r>
              <a:rPr lang="ko-KR" altLang="en-US" sz="1300" dirty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         3. (2)의 공사중지 명령의 대상은 제21조의 규정에 따른 특정공사에 한한다.</a:t>
            </a:r>
          </a:p>
          <a:p>
            <a:pPr algn="l"/>
            <a:r>
              <a:rPr lang="ko-KR" altLang="en-US" sz="1300" dirty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         4</a:t>
            </a:r>
            <a:r>
              <a:rPr lang="ko-KR" altLang="en-US" sz="1300" spc="-80" dirty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. </a:t>
            </a:r>
            <a:r>
              <a:rPr lang="ko-KR" altLang="en-US" sz="1300" spc="-100" dirty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(2)의 위반사항을 확인한 날부터 5일 이내에 규제대상 </a:t>
            </a:r>
            <a:r>
              <a:rPr lang="ko-KR" altLang="en-US" sz="1300" spc="-100" dirty="0" err="1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소음원의</a:t>
            </a:r>
            <a:r>
              <a:rPr lang="ko-KR" altLang="en-US" sz="1300" spc="-100" dirty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 사용금지 또는 공사중지를 </a:t>
            </a:r>
            <a:r>
              <a:rPr lang="ko-KR" altLang="en-US" sz="1300" spc="-100" dirty="0" smtClean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명하여야 </a:t>
            </a:r>
            <a:r>
              <a:rPr lang="ko-KR" altLang="en-US" sz="1300" spc="-100" dirty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한다. </a:t>
            </a:r>
          </a:p>
          <a:p>
            <a:pPr algn="l"/>
            <a:r>
              <a:rPr lang="ko-KR" altLang="en-US" sz="1300" dirty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         5. 행정처분기준을 적용함에 있어서 소음규제기준에 대한 위반행위와 진동규제기준에 대한 위반행위는 </a:t>
            </a:r>
            <a:endParaRPr lang="en-US" altLang="ko-KR" sz="1300" dirty="0" smtClean="0">
              <a:solidFill>
                <a:schemeClr val="tx1"/>
              </a:solidFill>
              <a:latin typeface="돋움" pitchFamily="50" charset="-127"/>
              <a:ea typeface="돋움" pitchFamily="50" charset="-127"/>
            </a:endParaRPr>
          </a:p>
          <a:p>
            <a:pPr algn="l"/>
            <a:r>
              <a:rPr lang="en-US" altLang="ko-KR" sz="1300" dirty="0" smtClean="0">
                <a:latin typeface="돋움" pitchFamily="50" charset="-127"/>
                <a:ea typeface="돋움" pitchFamily="50" charset="-127"/>
              </a:rPr>
              <a:t>             </a:t>
            </a:r>
            <a:r>
              <a:rPr lang="ko-KR" altLang="en-US" sz="1300" dirty="0" smtClean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합산하지 </a:t>
            </a:r>
            <a:r>
              <a:rPr lang="ko-KR" altLang="en-US" sz="1300" dirty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아니하고, 각각 산정하여 적용한다.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8"/>
          <p:cNvSpPr>
            <a:spLocks noChangeArrowheads="1"/>
          </p:cNvSpPr>
          <p:nvPr/>
        </p:nvSpPr>
        <p:spPr bwMode="auto">
          <a:xfrm>
            <a:off x="1037449" y="258763"/>
            <a:ext cx="4727576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 생활소음 </a:t>
            </a:r>
            <a:r>
              <a:rPr lang="ko-KR" altLang="en-US" sz="30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및 진동의 규제</a:t>
            </a:r>
          </a:p>
        </p:txBody>
      </p:sp>
      <p:sp>
        <p:nvSpPr>
          <p:cNvPr id="4" name="Rectangle 49"/>
          <p:cNvSpPr>
            <a:spLocks noChangeArrowheads="1"/>
          </p:cNvSpPr>
          <p:nvPr/>
        </p:nvSpPr>
        <p:spPr bwMode="auto">
          <a:xfrm>
            <a:off x="401638" y="1214408"/>
            <a:ext cx="614203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ko-KR" altLang="en-US" sz="2000" dirty="0" smtClean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방음시설 </a:t>
            </a:r>
            <a:r>
              <a:rPr lang="ko-KR" altLang="en-US" sz="2000" dirty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1 [가설방음벽]</a:t>
            </a:r>
          </a:p>
        </p:txBody>
      </p:sp>
      <p:pic>
        <p:nvPicPr>
          <p:cNvPr id="6" name="Picture 48" descr="방음시설1(가설방음벽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8" y="2233613"/>
            <a:ext cx="9001125" cy="368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6"/>
          <p:cNvSpPr>
            <a:spLocks noChangeArrowheads="1"/>
          </p:cNvSpPr>
          <p:nvPr/>
        </p:nvSpPr>
        <p:spPr bwMode="auto">
          <a:xfrm>
            <a:off x="401638" y="1204883"/>
            <a:ext cx="608488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ko-KR" altLang="en-US" sz="2000" dirty="0" smtClean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방음시설 </a:t>
            </a:r>
            <a:r>
              <a:rPr lang="ko-KR" altLang="en-US" sz="2000" dirty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1 [가설방음벽]</a:t>
            </a:r>
          </a:p>
        </p:txBody>
      </p:sp>
      <p:pic>
        <p:nvPicPr>
          <p:cNvPr id="3" name="Picture 17" descr="방음시설2(가설방음벽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488" y="2233613"/>
            <a:ext cx="8963025" cy="368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1037449" y="258763"/>
            <a:ext cx="4727576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 생활소음 </a:t>
            </a:r>
            <a:r>
              <a:rPr lang="ko-KR" altLang="en-US" sz="30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및 진동의 규제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6"/>
          <p:cNvSpPr>
            <a:spLocks noChangeArrowheads="1"/>
          </p:cNvSpPr>
          <p:nvPr/>
        </p:nvSpPr>
        <p:spPr bwMode="auto">
          <a:xfrm>
            <a:off x="401639" y="1214408"/>
            <a:ext cx="6075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ko-KR" altLang="en-US" sz="2000" dirty="0" smtClean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방음시설 </a:t>
            </a:r>
            <a:r>
              <a:rPr lang="ko-KR" altLang="en-US" sz="2000" dirty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2 [이동식방음벽]</a:t>
            </a:r>
          </a:p>
        </p:txBody>
      </p:sp>
      <p:pic>
        <p:nvPicPr>
          <p:cNvPr id="3" name="Picture 17" descr="방음시설(이동식방음벽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" y="2071688"/>
            <a:ext cx="9029700" cy="355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18"/>
          <p:cNvSpPr txBox="1">
            <a:spLocks noChangeArrowheads="1"/>
          </p:cNvSpPr>
          <p:nvPr/>
        </p:nvSpPr>
        <p:spPr bwMode="auto">
          <a:xfrm>
            <a:off x="760413" y="5670550"/>
            <a:ext cx="269977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600" b="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공기주입형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이동식방음벽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  <a:endParaRPr lang="ko-KR" altLang="en-US" sz="1600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Text Box 19"/>
          <p:cNvSpPr txBox="1">
            <a:spLocks noChangeArrowheads="1"/>
          </p:cNvSpPr>
          <p:nvPr/>
        </p:nvSpPr>
        <p:spPr bwMode="auto">
          <a:xfrm>
            <a:off x="4629150" y="5670550"/>
            <a:ext cx="439102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600" b="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공기주입형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이동식방음벽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  <a:endParaRPr lang="ko-KR" altLang="en-US" sz="1600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1037449" y="258763"/>
            <a:ext cx="4727576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 생활소음 </a:t>
            </a:r>
            <a:r>
              <a:rPr lang="ko-KR" altLang="en-US" sz="30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및 진동의 규제</a:t>
            </a:r>
          </a:p>
        </p:txBody>
      </p:sp>
    </p:spTree>
    <p:extLst>
      <p:ext uri="{BB962C8B-B14F-4D97-AF65-F5344CB8AC3E}">
        <p14:creationId xmlns:p14="http://schemas.microsoft.com/office/powerpoint/2010/main" val="185863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33"/>
          <p:cNvSpPr>
            <a:spLocks noChangeArrowheads="1"/>
          </p:cNvSpPr>
          <p:nvPr/>
        </p:nvSpPr>
        <p:spPr bwMode="auto">
          <a:xfrm>
            <a:off x="401639" y="1195358"/>
            <a:ext cx="6075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ko-KR" altLang="en-US" sz="2000" dirty="0" smtClean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방음시설 </a:t>
            </a:r>
            <a:r>
              <a:rPr lang="ko-KR" altLang="en-US" sz="2000" dirty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3 [방음커버]</a:t>
            </a:r>
          </a:p>
        </p:txBody>
      </p:sp>
      <p:sp>
        <p:nvSpPr>
          <p:cNvPr id="16" name="Text Box 34"/>
          <p:cNvSpPr txBox="1">
            <a:spLocks noChangeArrowheads="1"/>
          </p:cNvSpPr>
          <p:nvPr/>
        </p:nvSpPr>
        <p:spPr bwMode="auto">
          <a:xfrm>
            <a:off x="84138" y="5389563"/>
            <a:ext cx="450532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크레인을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이용한 대형 이동식 방음커버 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  <a:endParaRPr lang="ko-KR" altLang="en-US" sz="1600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7" name="Picture 35" descr="방음시설(방음커버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3" y="1962150"/>
            <a:ext cx="9058275" cy="342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 Box 36"/>
          <p:cNvSpPr txBox="1">
            <a:spLocks noChangeArrowheads="1"/>
          </p:cNvSpPr>
          <p:nvPr/>
        </p:nvSpPr>
        <p:spPr bwMode="auto">
          <a:xfrm>
            <a:off x="4589463" y="5408613"/>
            <a:ext cx="451167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크레인을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이용한 대형 이동식 방음커버 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  <a:endParaRPr lang="ko-KR" altLang="en-US" sz="1600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1" name="Rectangle 8"/>
          <p:cNvSpPr>
            <a:spLocks noChangeArrowheads="1"/>
          </p:cNvSpPr>
          <p:nvPr/>
        </p:nvSpPr>
        <p:spPr bwMode="auto">
          <a:xfrm>
            <a:off x="1037449" y="258763"/>
            <a:ext cx="4727576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 생활소음 </a:t>
            </a:r>
            <a:r>
              <a:rPr lang="ko-KR" altLang="en-US" sz="30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및 진동의 규제</a:t>
            </a:r>
          </a:p>
        </p:txBody>
      </p:sp>
    </p:spTree>
    <p:extLst>
      <p:ext uri="{BB962C8B-B14F-4D97-AF65-F5344CB8AC3E}">
        <p14:creationId xmlns:p14="http://schemas.microsoft.com/office/powerpoint/2010/main" val="299827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8"/>
          <p:cNvSpPr>
            <a:spLocks noChangeArrowheads="1"/>
          </p:cNvSpPr>
          <p:nvPr/>
        </p:nvSpPr>
        <p:spPr bwMode="auto">
          <a:xfrm>
            <a:off x="401638" y="1214408"/>
            <a:ext cx="606583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ko-KR" altLang="en-US" sz="2000" dirty="0" smtClean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방음시설 </a:t>
            </a:r>
            <a:r>
              <a:rPr lang="ko-KR" altLang="en-US" sz="2000" dirty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3 [방음커버]</a:t>
            </a:r>
          </a:p>
        </p:txBody>
      </p:sp>
      <p:sp>
        <p:nvSpPr>
          <p:cNvPr id="3" name="Text Box 19"/>
          <p:cNvSpPr txBox="1">
            <a:spLocks noChangeArrowheads="1"/>
          </p:cNvSpPr>
          <p:nvPr/>
        </p:nvSpPr>
        <p:spPr bwMode="auto">
          <a:xfrm>
            <a:off x="84138" y="5389563"/>
            <a:ext cx="450532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크레인을 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이용한 대형 이동식 방음커버 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  <a:endParaRPr lang="ko-KR" altLang="en-US" sz="1600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Text Box 20"/>
          <p:cNvSpPr txBox="1">
            <a:spLocks noChangeArrowheads="1"/>
          </p:cNvSpPr>
          <p:nvPr/>
        </p:nvSpPr>
        <p:spPr bwMode="auto">
          <a:xfrm>
            <a:off x="4589463" y="5408613"/>
            <a:ext cx="451167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600" b="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정치성음원</a:t>
            </a:r>
            <a:r>
              <a:rPr lang="ko-KR" altLang="en-US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(압축기 등)에 설치한 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방음커버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  <a:endParaRPr lang="ko-KR" altLang="en-US" sz="1600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5" name="Picture 21" descr="방음시설2(방음커버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25" y="2047875"/>
            <a:ext cx="9048750" cy="334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1037449" y="258763"/>
            <a:ext cx="4727576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 생활소음 </a:t>
            </a:r>
            <a:r>
              <a:rPr lang="ko-KR" altLang="en-US" sz="30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및 진동의 규제</a:t>
            </a:r>
          </a:p>
        </p:txBody>
      </p:sp>
    </p:spTree>
    <p:extLst>
      <p:ext uri="{BB962C8B-B14F-4D97-AF65-F5344CB8AC3E}">
        <p14:creationId xmlns:p14="http://schemas.microsoft.com/office/powerpoint/2010/main" val="820278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962" y="3775829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4025" y="892939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Line 9"/>
          <p:cNvSpPr>
            <a:spLocks noChangeShapeType="1"/>
          </p:cNvSpPr>
          <p:nvPr/>
        </p:nvSpPr>
        <p:spPr bwMode="auto">
          <a:xfrm>
            <a:off x="0" y="6519863"/>
            <a:ext cx="9144000" cy="0"/>
          </a:xfrm>
          <a:prstGeom prst="line">
            <a:avLst/>
          </a:prstGeom>
          <a:noFill/>
          <a:ln w="9525">
            <a:solidFill>
              <a:srgbClr val="777777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Line 10"/>
          <p:cNvSpPr>
            <a:spLocks noChangeShapeType="1"/>
          </p:cNvSpPr>
          <p:nvPr/>
        </p:nvSpPr>
        <p:spPr bwMode="auto">
          <a:xfrm>
            <a:off x="0" y="6515100"/>
            <a:ext cx="9144000" cy="0"/>
          </a:xfrm>
          <a:prstGeom prst="line">
            <a:avLst/>
          </a:prstGeom>
          <a:noFill/>
          <a:ln w="9525">
            <a:solidFill>
              <a:srgbClr val="777777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Line 11"/>
          <p:cNvSpPr>
            <a:spLocks noChangeShapeType="1"/>
          </p:cNvSpPr>
          <p:nvPr/>
        </p:nvSpPr>
        <p:spPr bwMode="auto">
          <a:xfrm>
            <a:off x="0" y="6515100"/>
            <a:ext cx="9144000" cy="0"/>
          </a:xfrm>
          <a:prstGeom prst="line">
            <a:avLst/>
          </a:prstGeom>
          <a:noFill/>
          <a:ln w="9525">
            <a:solidFill>
              <a:srgbClr val="777777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Line 12"/>
          <p:cNvSpPr>
            <a:spLocks noChangeShapeType="1"/>
          </p:cNvSpPr>
          <p:nvPr/>
        </p:nvSpPr>
        <p:spPr bwMode="auto">
          <a:xfrm>
            <a:off x="0" y="6515100"/>
            <a:ext cx="9144000" cy="0"/>
          </a:xfrm>
          <a:prstGeom prst="line">
            <a:avLst/>
          </a:prstGeom>
          <a:noFill/>
          <a:ln w="9525">
            <a:solidFill>
              <a:srgbClr val="777777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Line 13"/>
          <p:cNvSpPr>
            <a:spLocks noChangeShapeType="1"/>
          </p:cNvSpPr>
          <p:nvPr/>
        </p:nvSpPr>
        <p:spPr bwMode="auto">
          <a:xfrm>
            <a:off x="-53183" y="6515100"/>
            <a:ext cx="9144000" cy="0"/>
          </a:xfrm>
          <a:prstGeom prst="line">
            <a:avLst/>
          </a:prstGeom>
          <a:noFill/>
          <a:ln w="9525">
            <a:solidFill>
              <a:srgbClr val="777777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Rectangle 14"/>
          <p:cNvSpPr>
            <a:spLocks noChangeArrowheads="1"/>
          </p:cNvSpPr>
          <p:nvPr/>
        </p:nvSpPr>
        <p:spPr bwMode="auto">
          <a:xfrm>
            <a:off x="581025" y="1014353"/>
            <a:ext cx="606583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ko-KR" altLang="en-US" sz="2000" dirty="0" smtClean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일반세대 </a:t>
            </a:r>
            <a:r>
              <a:rPr lang="ko-KR" altLang="en-US" sz="2000" dirty="0" err="1" smtClean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개구부</a:t>
            </a:r>
            <a:r>
              <a:rPr lang="ko-KR" altLang="en-US" sz="2000" dirty="0" smtClean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dirty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폐쇄</a:t>
            </a:r>
          </a:p>
        </p:txBody>
      </p:sp>
      <p:pic>
        <p:nvPicPr>
          <p:cNvPr id="9" name="Picture 18" descr="IMG_488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34099" y="1620838"/>
            <a:ext cx="2333625" cy="14836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 Box 20"/>
          <p:cNvSpPr txBox="1">
            <a:spLocks noChangeArrowheads="1"/>
          </p:cNvSpPr>
          <p:nvPr/>
        </p:nvSpPr>
        <p:spPr bwMode="auto">
          <a:xfrm>
            <a:off x="6037263" y="3219450"/>
            <a:ext cx="264318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latinLnBrk="0" hangingPunct="0">
              <a:spcBef>
                <a:spcPct val="50000"/>
              </a:spcBef>
            </a:pPr>
            <a:r>
              <a:rPr kumimoji="0" lang="en-US" altLang="ko-KR" sz="15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(3</a:t>
            </a:r>
            <a:r>
              <a:rPr kumimoji="0" lang="ko-KR" altLang="en-US" sz="15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차</a:t>
            </a:r>
            <a:r>
              <a:rPr kumimoji="0" lang="en-US" altLang="ko-KR" sz="15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kumimoji="0" lang="ko-KR" altLang="en-US" sz="15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개구부 폐쇄 </a:t>
            </a:r>
            <a:r>
              <a:rPr kumimoji="0" lang="en-US" altLang="ko-KR" sz="15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kumimoji="0" lang="ko-KR" altLang="en-US" sz="15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방음판넬</a:t>
            </a:r>
          </a:p>
        </p:txBody>
      </p:sp>
      <p:sp>
        <p:nvSpPr>
          <p:cNvPr id="11" name="Text Box 22"/>
          <p:cNvSpPr txBox="1">
            <a:spLocks noChangeArrowheads="1"/>
          </p:cNvSpPr>
          <p:nvPr/>
        </p:nvSpPr>
        <p:spPr bwMode="auto">
          <a:xfrm>
            <a:off x="3167063" y="3186112"/>
            <a:ext cx="261461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latinLnBrk="0" hangingPunct="0">
              <a:spcBef>
                <a:spcPct val="50000"/>
              </a:spcBef>
            </a:pPr>
            <a:r>
              <a:rPr kumimoji="0" lang="en-US" altLang="ko-KR" sz="15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(2</a:t>
            </a:r>
            <a:r>
              <a:rPr kumimoji="0" lang="ko-KR" altLang="en-US" sz="15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차</a:t>
            </a:r>
            <a:r>
              <a:rPr kumimoji="0" lang="en-US" altLang="ko-KR" sz="15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kumimoji="0" lang="ko-KR" altLang="en-US" sz="15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개구부 폐쇄 </a:t>
            </a:r>
            <a:r>
              <a:rPr kumimoji="0" lang="en-US" altLang="ko-KR" sz="15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br>
              <a:rPr kumimoji="0" lang="en-US" altLang="ko-KR" sz="15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</a:br>
            <a:r>
              <a:rPr kumimoji="0" lang="ko-KR" altLang="en-US" sz="15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타포린 천막</a:t>
            </a:r>
          </a:p>
        </p:txBody>
      </p:sp>
      <p:sp>
        <p:nvSpPr>
          <p:cNvPr id="12" name="Text Box 23"/>
          <p:cNvSpPr txBox="1">
            <a:spLocks noChangeArrowheads="1"/>
          </p:cNvSpPr>
          <p:nvPr/>
        </p:nvSpPr>
        <p:spPr bwMode="auto">
          <a:xfrm>
            <a:off x="601663" y="3224212"/>
            <a:ext cx="233203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latinLnBrk="0" hangingPunct="0">
              <a:spcBef>
                <a:spcPct val="50000"/>
              </a:spcBef>
            </a:pPr>
            <a:r>
              <a:rPr kumimoji="0" lang="en-US" altLang="ko-KR" sz="15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(1</a:t>
            </a:r>
            <a:r>
              <a:rPr kumimoji="0" lang="ko-KR" altLang="en-US" sz="15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차</a:t>
            </a:r>
            <a:r>
              <a:rPr kumimoji="0" lang="en-US" altLang="ko-KR" sz="15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kumimoji="0" lang="ko-KR" altLang="en-US" sz="150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개구부</a:t>
            </a:r>
            <a:r>
              <a:rPr kumimoji="0" lang="ko-KR" altLang="en-US" sz="15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폐쇄 </a:t>
            </a:r>
            <a:r>
              <a:rPr kumimoji="0" lang="en-US" altLang="ko-KR" sz="15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kumimoji="0" lang="ko-KR" altLang="en-US" sz="150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분진망</a:t>
            </a:r>
            <a:r>
              <a:rPr kumimoji="0" lang="ko-KR" altLang="en-US" sz="15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pic>
        <p:nvPicPr>
          <p:cNvPr id="13" name="Picture 25" descr="7동소음차단막설치1"/>
          <p:cNvPicPr>
            <a:picLocks noChangeAspect="1" noChangeArrowheads="1"/>
          </p:cNvPicPr>
          <p:nvPr/>
        </p:nvPicPr>
        <p:blipFill>
          <a:blip r:embed="rId4" cstate="print"/>
          <a:srcRect b="23488"/>
          <a:stretch>
            <a:fillRect/>
          </a:stretch>
        </p:blipFill>
        <p:spPr bwMode="auto">
          <a:xfrm>
            <a:off x="3341686" y="1620838"/>
            <a:ext cx="2354263" cy="14747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26" descr="개구부 서포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4" y="1620838"/>
            <a:ext cx="2344737" cy="1465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Rectangle 27"/>
          <p:cNvSpPr>
            <a:spLocks noChangeArrowheads="1"/>
          </p:cNvSpPr>
          <p:nvPr/>
        </p:nvSpPr>
        <p:spPr bwMode="auto">
          <a:xfrm>
            <a:off x="528636" y="3897242"/>
            <a:ext cx="61182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ko-KR" altLang="en-US" sz="2000" dirty="0" err="1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호이스트</a:t>
            </a:r>
            <a:r>
              <a:rPr lang="ko-KR" altLang="en-US" sz="2000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세대 </a:t>
            </a:r>
            <a:r>
              <a:rPr lang="ko-KR" altLang="en-US" sz="2000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방음 </a:t>
            </a:r>
            <a:r>
              <a:rPr lang="ko-KR" altLang="en-US" sz="2000" dirty="0" err="1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판넬</a:t>
            </a:r>
            <a:r>
              <a:rPr lang="ko-KR" altLang="en-US" sz="2000" dirty="0" smtClean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dirty="0">
                <a:solidFill>
                  <a:srgbClr val="3366FF"/>
                </a:solidFill>
                <a:latin typeface="HY헤드라인M" pitchFamily="18" charset="-127"/>
                <a:ea typeface="HY헤드라인M" pitchFamily="18" charset="-127"/>
              </a:rPr>
              <a:t>설치</a:t>
            </a:r>
          </a:p>
        </p:txBody>
      </p:sp>
      <p:pic>
        <p:nvPicPr>
          <p:cNvPr id="16" name="Picture 28" descr="IMG_003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99050" y="4491038"/>
            <a:ext cx="2946400" cy="1780380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</p:pic>
      <p:sp>
        <p:nvSpPr>
          <p:cNvPr id="17" name="Freeform 29"/>
          <p:cNvSpPr>
            <a:spLocks/>
          </p:cNvSpPr>
          <p:nvPr/>
        </p:nvSpPr>
        <p:spPr bwMode="auto">
          <a:xfrm>
            <a:off x="5138738" y="5694363"/>
            <a:ext cx="2906712" cy="369332"/>
          </a:xfrm>
          <a:custGeom>
            <a:avLst/>
            <a:gdLst>
              <a:gd name="T0" fmla="*/ 0 w 2238"/>
              <a:gd name="T1" fmla="*/ 0 h 414"/>
              <a:gd name="T2" fmla="*/ 2147483647 w 2238"/>
              <a:gd name="T3" fmla="*/ 2147483647 h 414"/>
              <a:gd name="T4" fmla="*/ 2147483647 w 2238"/>
              <a:gd name="T5" fmla="*/ 2147483647 h 414"/>
              <a:gd name="T6" fmla="*/ 2147483647 w 2238"/>
              <a:gd name="T7" fmla="*/ 2147483647 h 414"/>
              <a:gd name="T8" fmla="*/ 2147483647 w 2238"/>
              <a:gd name="T9" fmla="*/ 2147483647 h 414"/>
              <a:gd name="T10" fmla="*/ 2147483647 w 2238"/>
              <a:gd name="T11" fmla="*/ 2147483647 h 414"/>
              <a:gd name="T12" fmla="*/ 2147483647 w 2238"/>
              <a:gd name="T13" fmla="*/ 2147483647 h 414"/>
              <a:gd name="T14" fmla="*/ 2147483647 w 2238"/>
              <a:gd name="T15" fmla="*/ 2147483647 h 414"/>
              <a:gd name="T16" fmla="*/ 2147483647 w 2238"/>
              <a:gd name="T17" fmla="*/ 2147483647 h 414"/>
              <a:gd name="T18" fmla="*/ 2147483647 w 2238"/>
              <a:gd name="T19" fmla="*/ 2147483647 h 414"/>
              <a:gd name="T20" fmla="*/ 2147483647 w 2238"/>
              <a:gd name="T21" fmla="*/ 2147483647 h 414"/>
              <a:gd name="T22" fmla="*/ 2147483647 w 2238"/>
              <a:gd name="T23" fmla="*/ 2147483647 h 414"/>
              <a:gd name="T24" fmla="*/ 2147483647 w 2238"/>
              <a:gd name="T25" fmla="*/ 2147483647 h 414"/>
              <a:gd name="T26" fmla="*/ 2147483647 w 2238"/>
              <a:gd name="T27" fmla="*/ 2147483647 h 414"/>
              <a:gd name="T28" fmla="*/ 0 w 2238"/>
              <a:gd name="T29" fmla="*/ 0 h 41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2238"/>
              <a:gd name="T46" fmla="*/ 0 h 414"/>
              <a:gd name="T47" fmla="*/ 2238 w 2238"/>
              <a:gd name="T48" fmla="*/ 414 h 414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2238" h="414">
                <a:moveTo>
                  <a:pt x="0" y="0"/>
                </a:moveTo>
                <a:lnTo>
                  <a:pt x="360" y="120"/>
                </a:lnTo>
                <a:lnTo>
                  <a:pt x="660" y="210"/>
                </a:lnTo>
                <a:lnTo>
                  <a:pt x="954" y="198"/>
                </a:lnTo>
                <a:lnTo>
                  <a:pt x="1362" y="186"/>
                </a:lnTo>
                <a:lnTo>
                  <a:pt x="1980" y="198"/>
                </a:lnTo>
                <a:lnTo>
                  <a:pt x="2226" y="258"/>
                </a:lnTo>
                <a:lnTo>
                  <a:pt x="2238" y="414"/>
                </a:lnTo>
                <a:lnTo>
                  <a:pt x="1974" y="395"/>
                </a:lnTo>
                <a:lnTo>
                  <a:pt x="1364" y="376"/>
                </a:lnTo>
                <a:lnTo>
                  <a:pt x="726" y="409"/>
                </a:lnTo>
                <a:lnTo>
                  <a:pt x="616" y="390"/>
                </a:lnTo>
                <a:lnTo>
                  <a:pt x="330" y="300"/>
                </a:lnTo>
                <a:lnTo>
                  <a:pt x="6" y="210"/>
                </a:lnTo>
                <a:lnTo>
                  <a:pt x="0" y="0"/>
                </a:lnTo>
                <a:close/>
              </a:path>
            </a:pathLst>
          </a:custGeom>
          <a:noFill/>
          <a:ln w="38100" cap="flat" cmpd="sng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8" name="Picture 30" descr="IMG_540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35050" y="4495801"/>
            <a:ext cx="2946400" cy="1780380"/>
          </a:xfrm>
          <a:prstGeom prst="rect">
            <a:avLst/>
          </a:prstGeom>
          <a:noFill/>
          <a:ln w="12700">
            <a:solidFill>
              <a:srgbClr val="FF6600"/>
            </a:solidFill>
            <a:miter lim="800000"/>
            <a:headEnd/>
            <a:tailEnd/>
          </a:ln>
        </p:spPr>
      </p:pic>
      <p:sp>
        <p:nvSpPr>
          <p:cNvPr id="19" name="Freeform 31"/>
          <p:cNvSpPr>
            <a:spLocks/>
          </p:cNvSpPr>
          <p:nvPr/>
        </p:nvSpPr>
        <p:spPr bwMode="auto">
          <a:xfrm>
            <a:off x="1054100" y="4902200"/>
            <a:ext cx="2289175" cy="369332"/>
          </a:xfrm>
          <a:custGeom>
            <a:avLst/>
            <a:gdLst>
              <a:gd name="T0" fmla="*/ 2147483647 w 1762"/>
              <a:gd name="T1" fmla="*/ 2147483647 h 384"/>
              <a:gd name="T2" fmla="*/ 2147483647 w 1762"/>
              <a:gd name="T3" fmla="*/ 2147483647 h 384"/>
              <a:gd name="T4" fmla="*/ 2147483647 w 1762"/>
              <a:gd name="T5" fmla="*/ 2147483647 h 384"/>
              <a:gd name="T6" fmla="*/ 2147483647 w 1762"/>
              <a:gd name="T7" fmla="*/ 2147483647 h 384"/>
              <a:gd name="T8" fmla="*/ 2147483647 w 1762"/>
              <a:gd name="T9" fmla="*/ 2147483647 h 384"/>
              <a:gd name="T10" fmla="*/ 0 w 1762"/>
              <a:gd name="T11" fmla="*/ 0 h 384"/>
              <a:gd name="T12" fmla="*/ 2147483647 w 1762"/>
              <a:gd name="T13" fmla="*/ 2147483647 h 384"/>
              <a:gd name="T14" fmla="*/ 2147483647 w 1762"/>
              <a:gd name="T15" fmla="*/ 2147483647 h 384"/>
              <a:gd name="T16" fmla="*/ 2147483647 w 1762"/>
              <a:gd name="T17" fmla="*/ 2147483647 h 384"/>
              <a:gd name="T18" fmla="*/ 2147483647 w 1762"/>
              <a:gd name="T19" fmla="*/ 2147483647 h 38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762"/>
              <a:gd name="T31" fmla="*/ 0 h 384"/>
              <a:gd name="T32" fmla="*/ 1762 w 1762"/>
              <a:gd name="T33" fmla="*/ 384 h 38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762" h="384">
                <a:moveTo>
                  <a:pt x="1762" y="327"/>
                </a:moveTo>
                <a:lnTo>
                  <a:pt x="903" y="365"/>
                </a:lnTo>
                <a:lnTo>
                  <a:pt x="557" y="384"/>
                </a:lnTo>
                <a:lnTo>
                  <a:pt x="418" y="312"/>
                </a:lnTo>
                <a:lnTo>
                  <a:pt x="5" y="173"/>
                </a:lnTo>
                <a:lnTo>
                  <a:pt x="0" y="0"/>
                </a:lnTo>
                <a:lnTo>
                  <a:pt x="567" y="226"/>
                </a:lnTo>
                <a:lnTo>
                  <a:pt x="946" y="197"/>
                </a:lnTo>
                <a:lnTo>
                  <a:pt x="1738" y="173"/>
                </a:lnTo>
                <a:lnTo>
                  <a:pt x="1762" y="327"/>
                </a:lnTo>
                <a:close/>
              </a:path>
            </a:pathLst>
          </a:custGeom>
          <a:noFill/>
          <a:ln w="38100" cap="flat" cmpd="sng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0" name="Text Box 32"/>
          <p:cNvSpPr txBox="1">
            <a:spLocks noChangeArrowheads="1"/>
          </p:cNvSpPr>
          <p:nvPr/>
        </p:nvSpPr>
        <p:spPr bwMode="auto">
          <a:xfrm>
            <a:off x="4763" y="5938838"/>
            <a:ext cx="1008062" cy="5016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latinLnBrk="0" hangingPunct="0">
              <a:spcBef>
                <a:spcPct val="50000"/>
              </a:spcBef>
            </a:pPr>
            <a:r>
              <a:rPr kumimoji="0" lang="ko-KR" altLang="en-US" sz="1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방음판넬 설치 전 </a:t>
            </a:r>
          </a:p>
        </p:txBody>
      </p:sp>
      <p:sp>
        <p:nvSpPr>
          <p:cNvPr id="21" name="Text Box 33"/>
          <p:cNvSpPr txBox="1">
            <a:spLocks noChangeArrowheads="1"/>
          </p:cNvSpPr>
          <p:nvPr/>
        </p:nvSpPr>
        <p:spPr bwMode="auto">
          <a:xfrm>
            <a:off x="8188325" y="5926138"/>
            <a:ext cx="896938" cy="700087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latinLnBrk="0" hangingPunct="0">
              <a:spcBef>
                <a:spcPct val="50000"/>
              </a:spcBef>
            </a:pPr>
            <a:r>
              <a:rPr kumimoji="0" lang="ko-KR" altLang="en-US" sz="1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방음판넬 추가 설치 후 </a:t>
            </a:r>
          </a:p>
        </p:txBody>
      </p:sp>
      <p:sp>
        <p:nvSpPr>
          <p:cNvPr id="22" name="AutoShape 34"/>
          <p:cNvSpPr>
            <a:spLocks noChangeArrowheads="1"/>
          </p:cNvSpPr>
          <p:nvPr/>
        </p:nvSpPr>
        <p:spPr bwMode="auto">
          <a:xfrm>
            <a:off x="4381500" y="4879063"/>
            <a:ext cx="352425" cy="733663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3" name="Oval 35"/>
          <p:cNvSpPr>
            <a:spLocks noChangeArrowheads="1"/>
          </p:cNvSpPr>
          <p:nvPr/>
        </p:nvSpPr>
        <p:spPr bwMode="auto">
          <a:xfrm>
            <a:off x="5608929" y="5363249"/>
            <a:ext cx="259766" cy="519351"/>
          </a:xfrm>
          <a:prstGeom prst="ellipse">
            <a:avLst/>
          </a:prstGeom>
          <a:noFill/>
          <a:ln w="38100">
            <a:solidFill>
              <a:srgbClr val="FFFF00"/>
            </a:solidFill>
            <a:prstDash val="sysDot"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4" name="Oval 36"/>
          <p:cNvSpPr>
            <a:spLocks noChangeArrowheads="1"/>
          </p:cNvSpPr>
          <p:nvPr/>
        </p:nvSpPr>
        <p:spPr bwMode="auto">
          <a:xfrm>
            <a:off x="2368842" y="4933037"/>
            <a:ext cx="259766" cy="519351"/>
          </a:xfrm>
          <a:prstGeom prst="ellipse">
            <a:avLst/>
          </a:prstGeom>
          <a:noFill/>
          <a:ln w="38100">
            <a:solidFill>
              <a:srgbClr val="FFFF00"/>
            </a:solidFill>
            <a:prstDash val="sysDot"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5" name="Line 40"/>
          <p:cNvSpPr>
            <a:spLocks noChangeShapeType="1"/>
          </p:cNvSpPr>
          <p:nvPr/>
        </p:nvSpPr>
        <p:spPr bwMode="auto">
          <a:xfrm flipV="1">
            <a:off x="592138" y="5254625"/>
            <a:ext cx="1552575" cy="623888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6" name="Line 43"/>
          <p:cNvSpPr>
            <a:spLocks noChangeShapeType="1"/>
          </p:cNvSpPr>
          <p:nvPr/>
        </p:nvSpPr>
        <p:spPr bwMode="auto">
          <a:xfrm flipH="1" flipV="1">
            <a:off x="6183313" y="5694363"/>
            <a:ext cx="1893887" cy="700087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1145630" y="268288"/>
            <a:ext cx="598914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</a:t>
            </a:r>
            <a:r>
              <a:rPr lang="ko-KR" altLang="en-US" sz="30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건축물 축조 현장 소음 저감 대책</a:t>
            </a:r>
          </a:p>
        </p:txBody>
      </p:sp>
    </p:spTree>
    <p:extLst>
      <p:ext uri="{BB962C8B-B14F-4D97-AF65-F5344CB8AC3E}">
        <p14:creationId xmlns:p14="http://schemas.microsoft.com/office/powerpoint/2010/main" val="152295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18" descr="그림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100138"/>
            <a:ext cx="65579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1165017" y="268288"/>
            <a:ext cx="6083717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</a:t>
            </a:r>
            <a:r>
              <a:rPr lang="ko-KR" altLang="en-US" sz="30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건축물 축조 현장 소음 저감 대책</a:t>
            </a: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401638" y="1204883"/>
            <a:ext cx="610393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ko-KR" altLang="en-US" sz="2000" dirty="0" smtClean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최상부 </a:t>
            </a:r>
            <a:r>
              <a:rPr lang="ko-KR" altLang="en-US" sz="2000" dirty="0" err="1" smtClean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작업층</a:t>
            </a:r>
            <a:r>
              <a:rPr lang="ko-KR" altLang="en-US" sz="2000" dirty="0" smtClean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dirty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추가 </a:t>
            </a:r>
            <a:r>
              <a:rPr lang="ko-KR" altLang="en-US" sz="2000" dirty="0" err="1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차단막</a:t>
            </a:r>
            <a:r>
              <a:rPr lang="ko-KR" altLang="en-US" sz="2000" dirty="0">
                <a:solidFill>
                  <a:srgbClr val="3399FF"/>
                </a:solidFill>
                <a:latin typeface="HY헤드라인M" pitchFamily="18" charset="-127"/>
                <a:ea typeface="HY헤드라인M" pitchFamily="18" charset="-127"/>
              </a:rPr>
              <a:t> 설치</a:t>
            </a:r>
          </a:p>
        </p:txBody>
      </p:sp>
      <p:grpSp>
        <p:nvGrpSpPr>
          <p:cNvPr id="7" name="Group 55"/>
          <p:cNvGrpSpPr>
            <a:grpSpLocks/>
          </p:cNvGrpSpPr>
          <p:nvPr/>
        </p:nvGrpSpPr>
        <p:grpSpPr bwMode="auto">
          <a:xfrm>
            <a:off x="180975" y="2622551"/>
            <a:ext cx="5103813" cy="2792413"/>
            <a:chOff x="114" y="1421"/>
            <a:chExt cx="3215" cy="1759"/>
          </a:xfrm>
        </p:grpSpPr>
        <p:pic>
          <p:nvPicPr>
            <p:cNvPr id="8" name="Picture 34" descr="소음차단막설치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12" y="1818"/>
              <a:ext cx="2057" cy="1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Line 35"/>
            <p:cNvSpPr>
              <a:spLocks noChangeShapeType="1"/>
            </p:cNvSpPr>
            <p:nvPr/>
          </p:nvSpPr>
          <p:spPr bwMode="auto">
            <a:xfrm flipH="1" flipV="1">
              <a:off x="1516" y="1505"/>
              <a:ext cx="321" cy="317"/>
            </a:xfrm>
            <a:prstGeom prst="line">
              <a:avLst/>
            </a:prstGeom>
            <a:noFill/>
            <a:ln w="38100">
              <a:solidFill>
                <a:srgbClr val="993300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0" name="Line 36"/>
            <p:cNvSpPr>
              <a:spLocks noChangeShapeType="1"/>
            </p:cNvSpPr>
            <p:nvPr/>
          </p:nvSpPr>
          <p:spPr bwMode="auto">
            <a:xfrm flipH="1" flipV="1">
              <a:off x="1159" y="1584"/>
              <a:ext cx="257" cy="272"/>
            </a:xfrm>
            <a:prstGeom prst="line">
              <a:avLst/>
            </a:prstGeom>
            <a:noFill/>
            <a:ln w="38100">
              <a:solidFill>
                <a:srgbClr val="993300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1" name="Line 37"/>
            <p:cNvSpPr>
              <a:spLocks noChangeShapeType="1"/>
            </p:cNvSpPr>
            <p:nvPr/>
          </p:nvSpPr>
          <p:spPr bwMode="auto">
            <a:xfrm flipH="1" flipV="1">
              <a:off x="2820" y="1493"/>
              <a:ext cx="321" cy="318"/>
            </a:xfrm>
            <a:prstGeom prst="line">
              <a:avLst/>
            </a:prstGeom>
            <a:noFill/>
            <a:ln w="38100">
              <a:solidFill>
                <a:srgbClr val="993300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2" name="Line 38"/>
            <p:cNvSpPr>
              <a:spLocks noChangeShapeType="1"/>
            </p:cNvSpPr>
            <p:nvPr/>
          </p:nvSpPr>
          <p:spPr bwMode="auto">
            <a:xfrm flipH="1" flipV="1">
              <a:off x="2073" y="1497"/>
              <a:ext cx="321" cy="317"/>
            </a:xfrm>
            <a:prstGeom prst="line">
              <a:avLst/>
            </a:prstGeom>
            <a:noFill/>
            <a:ln w="38100">
              <a:solidFill>
                <a:srgbClr val="993300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3" name="Freeform 39"/>
            <p:cNvSpPr>
              <a:spLocks/>
            </p:cNvSpPr>
            <p:nvPr/>
          </p:nvSpPr>
          <p:spPr bwMode="auto">
            <a:xfrm>
              <a:off x="1142" y="1487"/>
              <a:ext cx="1994" cy="233"/>
            </a:xfrm>
            <a:custGeom>
              <a:avLst/>
              <a:gdLst>
                <a:gd name="T0" fmla="*/ 503 w 2813"/>
                <a:gd name="T1" fmla="*/ 326 h 354"/>
                <a:gd name="T2" fmla="*/ 62 w 2813"/>
                <a:gd name="T3" fmla="*/ 354 h 354"/>
                <a:gd name="T4" fmla="*/ 60 w 2813"/>
                <a:gd name="T5" fmla="*/ 342 h 354"/>
                <a:gd name="T6" fmla="*/ 60 w 2813"/>
                <a:gd name="T7" fmla="*/ 336 h 354"/>
                <a:gd name="T8" fmla="*/ 0 w 2813"/>
                <a:gd name="T9" fmla="*/ 72 h 354"/>
                <a:gd name="T10" fmla="*/ 94 w 2813"/>
                <a:gd name="T11" fmla="*/ 18 h 354"/>
                <a:gd name="T12" fmla="*/ 424 w 2813"/>
                <a:gd name="T13" fmla="*/ 0 h 354"/>
                <a:gd name="T14" fmla="*/ 503 w 2813"/>
                <a:gd name="T15" fmla="*/ 324 h 354"/>
                <a:gd name="T16" fmla="*/ 503 w 2813"/>
                <a:gd name="T17" fmla="*/ 350 h 354"/>
                <a:gd name="T18" fmla="*/ 503 w 2813"/>
                <a:gd name="T19" fmla="*/ 326 h 35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13"/>
                <a:gd name="T31" fmla="*/ 0 h 354"/>
                <a:gd name="T32" fmla="*/ 2813 w 2813"/>
                <a:gd name="T33" fmla="*/ 354 h 35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13" h="354">
                  <a:moveTo>
                    <a:pt x="2807" y="326"/>
                  </a:moveTo>
                  <a:lnTo>
                    <a:pt x="348" y="354"/>
                  </a:lnTo>
                  <a:lnTo>
                    <a:pt x="336" y="342"/>
                  </a:lnTo>
                  <a:lnTo>
                    <a:pt x="330" y="336"/>
                  </a:lnTo>
                  <a:lnTo>
                    <a:pt x="0" y="72"/>
                  </a:lnTo>
                  <a:lnTo>
                    <a:pt x="522" y="18"/>
                  </a:lnTo>
                  <a:lnTo>
                    <a:pt x="2370" y="0"/>
                  </a:lnTo>
                  <a:lnTo>
                    <a:pt x="2808" y="324"/>
                  </a:lnTo>
                  <a:lnTo>
                    <a:pt x="2813" y="350"/>
                  </a:lnTo>
                  <a:lnTo>
                    <a:pt x="2807" y="326"/>
                  </a:lnTo>
                  <a:close/>
                </a:path>
              </a:pathLst>
            </a:custGeom>
            <a:solidFill>
              <a:srgbClr val="0000FF">
                <a:alpha val="39999"/>
              </a:srgbClr>
            </a:solidFill>
            <a:ln w="9525" cap="flat" cmpd="sng">
              <a:solidFill>
                <a:srgbClr val="FF66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4" name="Line 40"/>
            <p:cNvSpPr>
              <a:spLocks noChangeShapeType="1"/>
            </p:cNvSpPr>
            <p:nvPr/>
          </p:nvSpPr>
          <p:spPr bwMode="auto">
            <a:xfrm flipH="1">
              <a:off x="774" y="1863"/>
              <a:ext cx="2507" cy="39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prstDash val="sysDot"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5" name="Line 41"/>
            <p:cNvSpPr>
              <a:spLocks noChangeShapeType="1"/>
            </p:cNvSpPr>
            <p:nvPr/>
          </p:nvSpPr>
          <p:spPr bwMode="auto">
            <a:xfrm flipH="1" flipV="1">
              <a:off x="774" y="2265"/>
              <a:ext cx="2507" cy="460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prstDash val="sysDot"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6" name="AutoShape 42"/>
            <p:cNvSpPr>
              <a:spLocks noChangeArrowheads="1"/>
            </p:cNvSpPr>
            <p:nvPr/>
          </p:nvSpPr>
          <p:spPr bwMode="auto">
            <a:xfrm>
              <a:off x="723" y="1859"/>
              <a:ext cx="231" cy="462"/>
            </a:xfrm>
            <a:prstGeom prst="upDownArrow">
              <a:avLst>
                <a:gd name="adj1" fmla="val 50000"/>
                <a:gd name="adj2" fmla="val 220000"/>
              </a:avLst>
            </a:prstGeom>
            <a:solidFill>
              <a:srgbClr val="000080"/>
            </a:solidFill>
            <a:ln w="12700">
              <a:solidFill>
                <a:schemeClr val="accent2"/>
              </a:solidFill>
              <a:prstDash val="sysDot"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7" name="Line 43"/>
            <p:cNvSpPr>
              <a:spLocks noChangeShapeType="1"/>
            </p:cNvSpPr>
            <p:nvPr/>
          </p:nvSpPr>
          <p:spPr bwMode="auto">
            <a:xfrm flipH="1">
              <a:off x="774" y="1448"/>
              <a:ext cx="2539" cy="13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prstDash val="sysDot"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8" name="Line 44"/>
            <p:cNvSpPr>
              <a:spLocks noChangeShapeType="1"/>
            </p:cNvSpPr>
            <p:nvPr/>
          </p:nvSpPr>
          <p:spPr bwMode="auto">
            <a:xfrm flipH="1">
              <a:off x="774" y="1818"/>
              <a:ext cx="2555" cy="3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prstDash val="sysDot"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9" name="AutoShape 45"/>
            <p:cNvSpPr>
              <a:spLocks noChangeArrowheads="1"/>
            </p:cNvSpPr>
            <p:nvPr/>
          </p:nvSpPr>
          <p:spPr bwMode="auto">
            <a:xfrm>
              <a:off x="822" y="1577"/>
              <a:ext cx="48" cy="287"/>
            </a:xfrm>
            <a:prstGeom prst="upDownArrow">
              <a:avLst>
                <a:gd name="adj1" fmla="val 50000"/>
                <a:gd name="adj2" fmla="val 113333"/>
              </a:avLst>
            </a:prstGeom>
            <a:solidFill>
              <a:srgbClr val="FF0000"/>
            </a:solidFill>
            <a:ln w="12700">
              <a:solidFill>
                <a:srgbClr val="FF0000"/>
              </a:solidFill>
              <a:prstDash val="sysDot"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0" name="Text Box 46"/>
            <p:cNvSpPr txBox="1">
              <a:spLocks noChangeArrowheads="1"/>
            </p:cNvSpPr>
            <p:nvPr/>
          </p:nvSpPr>
          <p:spPr bwMode="auto">
            <a:xfrm>
              <a:off x="1131" y="2801"/>
              <a:ext cx="611" cy="33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2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latinLnBrk="0" hangingPunct="0">
                <a:spcBef>
                  <a:spcPct val="50000"/>
                </a:spcBef>
              </a:pPr>
              <a:r>
                <a:rPr kumimoji="0" lang="ko-KR" altLang="en-US" sz="140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최상층 작업층</a:t>
              </a:r>
            </a:p>
          </p:txBody>
        </p:sp>
        <p:sp>
          <p:nvSpPr>
            <p:cNvPr id="21" name="Text Box 47"/>
            <p:cNvSpPr txBox="1">
              <a:spLocks noChangeArrowheads="1"/>
            </p:cNvSpPr>
            <p:nvPr/>
          </p:nvSpPr>
          <p:spPr bwMode="auto">
            <a:xfrm>
              <a:off x="114" y="1556"/>
              <a:ext cx="611" cy="33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2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latinLnBrk="0" hangingPunct="0">
                <a:spcBef>
                  <a:spcPct val="50000"/>
                </a:spcBef>
              </a:pPr>
              <a:r>
                <a:rPr kumimoji="0" lang="ko-KR" altLang="en-US" sz="140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상부 차단추가 </a:t>
              </a:r>
            </a:p>
          </p:txBody>
        </p:sp>
        <p:sp>
          <p:nvSpPr>
            <p:cNvPr id="22" name="Text Box 48"/>
            <p:cNvSpPr txBox="1">
              <a:spLocks noChangeArrowheads="1"/>
            </p:cNvSpPr>
            <p:nvPr/>
          </p:nvSpPr>
          <p:spPr bwMode="auto">
            <a:xfrm>
              <a:off x="119" y="1929"/>
              <a:ext cx="611" cy="33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2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latinLnBrk="0" hangingPunct="0">
                <a:spcBef>
                  <a:spcPct val="50000"/>
                </a:spcBef>
              </a:pPr>
              <a:r>
                <a:rPr kumimoji="0" lang="ko-KR" altLang="en-US" sz="140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기존 </a:t>
              </a:r>
              <a:r>
                <a:rPr kumimoji="0" lang="en-US" altLang="ko-KR" sz="140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- </a:t>
              </a:r>
              <a:r>
                <a:rPr kumimoji="0" lang="ko-KR" altLang="en-US" sz="140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차단막 </a:t>
              </a:r>
            </a:p>
          </p:txBody>
        </p:sp>
        <p:sp>
          <p:nvSpPr>
            <p:cNvPr id="23" name="Freeform 49"/>
            <p:cNvSpPr>
              <a:spLocks/>
            </p:cNvSpPr>
            <p:nvPr/>
          </p:nvSpPr>
          <p:spPr bwMode="auto">
            <a:xfrm>
              <a:off x="1947" y="1591"/>
              <a:ext cx="707" cy="233"/>
            </a:xfrm>
            <a:custGeom>
              <a:avLst/>
              <a:gdLst>
                <a:gd name="T0" fmla="*/ 0 w 1724"/>
                <a:gd name="T1" fmla="*/ 3235 h 1769"/>
                <a:gd name="T2" fmla="*/ 15 w 1724"/>
                <a:gd name="T3" fmla="*/ 2489 h 1769"/>
                <a:gd name="T4" fmla="*/ 20 w 1724"/>
                <a:gd name="T5" fmla="*/ 0 h 1769"/>
                <a:gd name="T6" fmla="*/ 0 60000 65536"/>
                <a:gd name="T7" fmla="*/ 0 60000 65536"/>
                <a:gd name="T8" fmla="*/ 0 60000 65536"/>
                <a:gd name="T9" fmla="*/ 0 w 1724"/>
                <a:gd name="T10" fmla="*/ 0 h 1769"/>
                <a:gd name="T11" fmla="*/ 1724 w 1724"/>
                <a:gd name="T12" fmla="*/ 1769 h 176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24" h="1769">
                  <a:moveTo>
                    <a:pt x="0" y="1769"/>
                  </a:moveTo>
                  <a:cubicBezTo>
                    <a:pt x="492" y="1712"/>
                    <a:pt x="984" y="1656"/>
                    <a:pt x="1271" y="1361"/>
                  </a:cubicBezTo>
                  <a:cubicBezTo>
                    <a:pt x="1558" y="1066"/>
                    <a:pt x="1671" y="197"/>
                    <a:pt x="1724" y="0"/>
                  </a:cubicBezTo>
                </a:path>
              </a:pathLst>
            </a:custGeom>
            <a:noFill/>
            <a:ln w="38100" cap="flat" cmpd="sng">
              <a:solidFill>
                <a:srgbClr val="808080"/>
              </a:solidFill>
              <a:prstDash val="sysDot"/>
              <a:round/>
              <a:headEnd/>
              <a:tailEnd type="arrow" w="med" len="med"/>
            </a:ln>
          </p:spPr>
          <p:txBody>
            <a:bodyPr>
              <a:spAutoFit/>
            </a:bodyPr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4" name="Freeform 50"/>
            <p:cNvSpPr>
              <a:spLocks/>
            </p:cNvSpPr>
            <p:nvPr/>
          </p:nvSpPr>
          <p:spPr bwMode="auto">
            <a:xfrm>
              <a:off x="1015" y="1584"/>
              <a:ext cx="659" cy="233"/>
            </a:xfrm>
            <a:custGeom>
              <a:avLst/>
              <a:gdLst>
                <a:gd name="T0" fmla="*/ 0 w 1724"/>
                <a:gd name="T1" fmla="*/ 575 h 1769"/>
                <a:gd name="T2" fmla="*/ 10 w 1724"/>
                <a:gd name="T3" fmla="*/ 443 h 1769"/>
                <a:gd name="T4" fmla="*/ 14 w 1724"/>
                <a:gd name="T5" fmla="*/ 0 h 1769"/>
                <a:gd name="T6" fmla="*/ 0 60000 65536"/>
                <a:gd name="T7" fmla="*/ 0 60000 65536"/>
                <a:gd name="T8" fmla="*/ 0 60000 65536"/>
                <a:gd name="T9" fmla="*/ 0 w 1724"/>
                <a:gd name="T10" fmla="*/ 0 h 1769"/>
                <a:gd name="T11" fmla="*/ 1724 w 1724"/>
                <a:gd name="T12" fmla="*/ 1769 h 176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24" h="1769">
                  <a:moveTo>
                    <a:pt x="0" y="1769"/>
                  </a:moveTo>
                  <a:cubicBezTo>
                    <a:pt x="492" y="1712"/>
                    <a:pt x="984" y="1656"/>
                    <a:pt x="1271" y="1361"/>
                  </a:cubicBezTo>
                  <a:cubicBezTo>
                    <a:pt x="1558" y="1066"/>
                    <a:pt x="1671" y="197"/>
                    <a:pt x="1724" y="0"/>
                  </a:cubicBezTo>
                </a:path>
              </a:pathLst>
            </a:custGeom>
            <a:noFill/>
            <a:ln w="38100" cap="flat" cmpd="sng">
              <a:solidFill>
                <a:srgbClr val="808080"/>
              </a:solidFill>
              <a:prstDash val="sysDot"/>
              <a:round/>
              <a:headEnd/>
              <a:tailEnd type="arrow" w="med" len="med"/>
            </a:ln>
          </p:spPr>
          <p:txBody>
            <a:bodyPr>
              <a:spAutoFit/>
            </a:bodyPr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5" name="Freeform 51"/>
            <p:cNvSpPr>
              <a:spLocks/>
            </p:cNvSpPr>
            <p:nvPr/>
          </p:nvSpPr>
          <p:spPr bwMode="auto">
            <a:xfrm>
              <a:off x="1497" y="1546"/>
              <a:ext cx="675" cy="233"/>
            </a:xfrm>
            <a:custGeom>
              <a:avLst/>
              <a:gdLst>
                <a:gd name="T0" fmla="*/ 0 w 1724"/>
                <a:gd name="T1" fmla="*/ 1769 h 1769"/>
                <a:gd name="T2" fmla="*/ 12 w 1724"/>
                <a:gd name="T3" fmla="*/ 1361 h 1769"/>
                <a:gd name="T4" fmla="*/ 16 w 1724"/>
                <a:gd name="T5" fmla="*/ 0 h 1769"/>
                <a:gd name="T6" fmla="*/ 0 60000 65536"/>
                <a:gd name="T7" fmla="*/ 0 60000 65536"/>
                <a:gd name="T8" fmla="*/ 0 60000 65536"/>
                <a:gd name="T9" fmla="*/ 0 w 1724"/>
                <a:gd name="T10" fmla="*/ 0 h 1769"/>
                <a:gd name="T11" fmla="*/ 1724 w 1724"/>
                <a:gd name="T12" fmla="*/ 1769 h 176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24" h="1769">
                  <a:moveTo>
                    <a:pt x="0" y="1769"/>
                  </a:moveTo>
                  <a:cubicBezTo>
                    <a:pt x="492" y="1712"/>
                    <a:pt x="984" y="1656"/>
                    <a:pt x="1271" y="1361"/>
                  </a:cubicBezTo>
                  <a:cubicBezTo>
                    <a:pt x="1558" y="1066"/>
                    <a:pt x="1671" y="197"/>
                    <a:pt x="1724" y="0"/>
                  </a:cubicBezTo>
                </a:path>
              </a:pathLst>
            </a:custGeom>
            <a:noFill/>
            <a:ln w="38100" cap="flat" cmpd="sng">
              <a:solidFill>
                <a:srgbClr val="808080"/>
              </a:solidFill>
              <a:prstDash val="sysDot"/>
              <a:round/>
              <a:headEnd/>
              <a:tailEnd type="arrow" w="med" len="med"/>
            </a:ln>
          </p:spPr>
          <p:txBody>
            <a:bodyPr>
              <a:spAutoFit/>
            </a:bodyPr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6" name="AutoShape 52"/>
            <p:cNvSpPr>
              <a:spLocks noChangeArrowheads="1"/>
            </p:cNvSpPr>
            <p:nvPr/>
          </p:nvSpPr>
          <p:spPr bwMode="auto">
            <a:xfrm>
              <a:off x="964" y="1466"/>
              <a:ext cx="231" cy="462"/>
            </a:xfrm>
            <a:prstGeom prst="leftArrow">
              <a:avLst>
                <a:gd name="adj1" fmla="val 50000"/>
                <a:gd name="adj2" fmla="val 161111"/>
              </a:avLst>
            </a:prstGeom>
            <a:solidFill>
              <a:schemeClr val="accent2">
                <a:alpha val="59999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7" name="AutoShape 53"/>
            <p:cNvSpPr>
              <a:spLocks noChangeArrowheads="1"/>
            </p:cNvSpPr>
            <p:nvPr/>
          </p:nvSpPr>
          <p:spPr bwMode="auto">
            <a:xfrm>
              <a:off x="2997" y="1421"/>
              <a:ext cx="231" cy="462"/>
            </a:xfrm>
            <a:prstGeom prst="rightArrow">
              <a:avLst>
                <a:gd name="adj1" fmla="val 50000"/>
                <a:gd name="adj2" fmla="val 133889"/>
              </a:avLst>
            </a:prstGeom>
            <a:solidFill>
              <a:schemeClr val="accent2">
                <a:alpha val="70195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28" name="Group 60"/>
          <p:cNvGrpSpPr>
            <a:grpSpLocks/>
          </p:cNvGrpSpPr>
          <p:nvPr/>
        </p:nvGrpSpPr>
        <p:grpSpPr bwMode="auto">
          <a:xfrm>
            <a:off x="5441950" y="1848017"/>
            <a:ext cx="3570288" cy="2038183"/>
            <a:chOff x="3897" y="733"/>
            <a:chExt cx="1633" cy="987"/>
          </a:xfrm>
        </p:grpSpPr>
        <p:pic>
          <p:nvPicPr>
            <p:cNvPr id="29" name="Picture 56" descr="IMG_340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046" y="733"/>
              <a:ext cx="1315" cy="987"/>
            </a:xfrm>
            <a:prstGeom prst="rect">
              <a:avLst/>
            </a:prstGeom>
            <a:noFill/>
            <a:ln w="12700">
              <a:solidFill>
                <a:srgbClr val="FFFF00"/>
              </a:solidFill>
              <a:miter lim="800000"/>
              <a:headEnd/>
              <a:tailEnd/>
            </a:ln>
          </p:spPr>
        </p:pic>
        <p:sp>
          <p:nvSpPr>
            <p:cNvPr id="30" name="Oval 57"/>
            <p:cNvSpPr>
              <a:spLocks noChangeArrowheads="1"/>
            </p:cNvSpPr>
            <p:nvPr/>
          </p:nvSpPr>
          <p:spPr bwMode="auto">
            <a:xfrm>
              <a:off x="3897" y="886"/>
              <a:ext cx="1633" cy="251"/>
            </a:xfrm>
            <a:prstGeom prst="ellipse">
              <a:avLst/>
            </a:prstGeom>
            <a:noFill/>
            <a:ln w="25400" cap="rnd">
              <a:solidFill>
                <a:srgbClr val="FF0000"/>
              </a:solidFill>
              <a:prstDash val="sysDot"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31" name="Group 61"/>
          <p:cNvGrpSpPr>
            <a:grpSpLocks/>
          </p:cNvGrpSpPr>
          <p:nvPr/>
        </p:nvGrpSpPr>
        <p:grpSpPr bwMode="auto">
          <a:xfrm>
            <a:off x="5776674" y="4165600"/>
            <a:ext cx="2852211" cy="2111375"/>
            <a:chOff x="3934" y="2799"/>
            <a:chExt cx="1315" cy="986"/>
          </a:xfrm>
        </p:grpSpPr>
        <p:pic>
          <p:nvPicPr>
            <p:cNvPr id="32" name="Picture 58" descr="IMG_340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934" y="2799"/>
              <a:ext cx="1315" cy="986"/>
            </a:xfrm>
            <a:prstGeom prst="rect">
              <a:avLst/>
            </a:prstGeom>
            <a:noFill/>
            <a:ln w="12700">
              <a:solidFill>
                <a:srgbClr val="FFFF00"/>
              </a:solidFill>
              <a:miter lim="800000"/>
              <a:headEnd/>
              <a:tailEnd/>
            </a:ln>
          </p:spPr>
        </p:pic>
        <p:sp>
          <p:nvSpPr>
            <p:cNvPr id="33" name="Oval 59"/>
            <p:cNvSpPr>
              <a:spLocks noChangeArrowheads="1"/>
            </p:cNvSpPr>
            <p:nvPr/>
          </p:nvSpPr>
          <p:spPr bwMode="auto">
            <a:xfrm>
              <a:off x="4531" y="3170"/>
              <a:ext cx="120" cy="219"/>
            </a:xfrm>
            <a:prstGeom prst="ellipse">
              <a:avLst/>
            </a:prstGeom>
            <a:noFill/>
            <a:ln w="25400" cap="rnd">
              <a:solidFill>
                <a:srgbClr val="FF0000"/>
              </a:solidFill>
              <a:prstDash val="sysDot"/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413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2"/>
          <p:cNvSpPr txBox="1">
            <a:spLocks/>
          </p:cNvSpPr>
          <p:nvPr/>
        </p:nvSpPr>
        <p:spPr bwMode="auto">
          <a:xfrm>
            <a:off x="506413" y="1195388"/>
            <a:ext cx="8242300" cy="4895850"/>
          </a:xfrm>
          <a:prstGeom prst="rect">
            <a:avLst/>
          </a:prstGeom>
          <a:solidFill>
            <a:schemeClr val="accent2">
              <a:alpha val="10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00000"/>
              </a:lnSpc>
              <a:buFont typeface="Arial" pitchFamily="34" charset="0"/>
              <a:buAutoNum type="arabicPeriod"/>
              <a:defRPr/>
            </a:pPr>
            <a:r>
              <a:rPr lang="ko-KR" altLang="en-US" sz="2400" dirty="0" smtClean="0"/>
              <a:t>항타기</a:t>
            </a:r>
            <a:endParaRPr lang="en-US" altLang="ko-KR" sz="24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2000" dirty="0" smtClean="0"/>
              <a:t> 【</a:t>
            </a:r>
            <a:r>
              <a:rPr lang="ko-KR" altLang="en-US" sz="2000" dirty="0" smtClean="0"/>
              <a:t>소음의 특징</a:t>
            </a:r>
            <a:r>
              <a:rPr lang="en-US" altLang="ko-KR" sz="2000" dirty="0" smtClean="0"/>
              <a:t>】</a:t>
            </a:r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ko-KR" altLang="en-US" sz="1800" dirty="0" smtClean="0"/>
              <a:t>  </a:t>
            </a:r>
            <a:r>
              <a:rPr lang="en-US" altLang="ko-KR" sz="1800" dirty="0" smtClean="0"/>
              <a:t>- </a:t>
            </a:r>
            <a:r>
              <a:rPr lang="ko-KR" altLang="en-US" sz="1800" dirty="0" smtClean="0"/>
              <a:t>소음의 특징 </a:t>
            </a:r>
            <a:r>
              <a:rPr lang="en-US" altLang="ko-KR" sz="1800" dirty="0" smtClean="0"/>
              <a:t>: 15m </a:t>
            </a:r>
            <a:r>
              <a:rPr lang="ko-KR" altLang="en-US" sz="1800" dirty="0" smtClean="0"/>
              <a:t>거리에서 평균 </a:t>
            </a:r>
            <a:r>
              <a:rPr lang="en-US" altLang="ko-KR" sz="1800" dirty="0" smtClean="0"/>
              <a:t>89.2dB(A)</a:t>
            </a:r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1800" dirty="0" smtClean="0"/>
              <a:t>  - </a:t>
            </a:r>
            <a:r>
              <a:rPr lang="ko-KR" altLang="en-US" sz="1800" dirty="0" smtClean="0"/>
              <a:t>전음역대</a:t>
            </a:r>
            <a:r>
              <a:rPr lang="en-US" altLang="ko-KR" sz="1800" dirty="0" smtClean="0"/>
              <a:t>(200-4kHz) </a:t>
            </a:r>
            <a:r>
              <a:rPr lang="ko-KR" altLang="en-US" sz="1800" dirty="0" smtClean="0"/>
              <a:t>에서 </a:t>
            </a:r>
            <a:r>
              <a:rPr lang="en-US" altLang="ko-KR" sz="1800" dirty="0" smtClean="0"/>
              <a:t>80dB(A)</a:t>
            </a:r>
            <a:r>
              <a:rPr lang="ko-KR" altLang="en-US" sz="1800" dirty="0" smtClean="0"/>
              <a:t>을 초과하는 높은 소음도 발생</a:t>
            </a:r>
            <a:endParaRPr lang="en-US" altLang="ko-KR" sz="18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endParaRPr lang="en-US" altLang="ko-KR" sz="10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2000" dirty="0" smtClean="0"/>
              <a:t> 【</a:t>
            </a:r>
            <a:r>
              <a:rPr lang="ko-KR" altLang="en-US" sz="2000" dirty="0" smtClean="0"/>
              <a:t>저 감 대 책</a:t>
            </a:r>
            <a:r>
              <a:rPr lang="en-US" altLang="ko-KR" sz="2000" dirty="0" smtClean="0"/>
              <a:t>】</a:t>
            </a:r>
            <a:endParaRPr lang="en-US" altLang="ko-KR" sz="2000" i="1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ko-KR" altLang="en-US" sz="1600" dirty="0" smtClean="0"/>
              <a:t> 가</a:t>
            </a:r>
            <a:r>
              <a:rPr lang="en-US" altLang="ko-KR" sz="1600" dirty="0" smtClean="0"/>
              <a:t>. </a:t>
            </a:r>
            <a:r>
              <a:rPr lang="ko-KR" altLang="en-US" sz="1600" dirty="0" smtClean="0"/>
              <a:t>이동식 방음벽 설치                             나</a:t>
            </a:r>
            <a:r>
              <a:rPr lang="en-US" altLang="ko-KR" sz="1600" dirty="0" smtClean="0"/>
              <a:t>. </a:t>
            </a:r>
            <a:r>
              <a:rPr lang="ko-KR" altLang="en-US" sz="1600" dirty="0" smtClean="0"/>
              <a:t>에어매트 설치</a:t>
            </a:r>
            <a:r>
              <a:rPr lang="en-US" altLang="ko-KR" sz="1600" dirty="0" smtClean="0"/>
              <a:t> </a:t>
            </a:r>
            <a:endParaRPr lang="ko-KR" altLang="en-US" sz="1600" dirty="0" smtClean="0"/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4627563" y="3552825"/>
            <a:ext cx="3752850" cy="2452688"/>
          </a:xfrm>
          <a:prstGeom prst="rect">
            <a:avLst/>
          </a:prstGeom>
          <a:noFill/>
          <a:ln w="38100" cap="flat" cmpd="sng" algn="ctr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  <a:headEnd/>
            <a:tailEnd/>
          </a:ln>
          <a:extLst/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gray">
          <a:xfrm>
            <a:off x="684212" y="3627438"/>
            <a:ext cx="3659187" cy="2378075"/>
          </a:xfrm>
          <a:prstGeom prst="rect">
            <a:avLst/>
          </a:prstGeom>
          <a:noFill/>
          <a:ln w="38100" cap="flat" cmpd="sng" algn="ctr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  <a:headEnd/>
            <a:tailEnd/>
          </a:ln>
          <a:extLst/>
        </p:spPr>
      </p:pic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037449" y="258763"/>
            <a:ext cx="546653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소음진동 저감 우수사례</a:t>
            </a:r>
            <a:r>
              <a:rPr lang="en-US" altLang="ko-KR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(1)</a:t>
            </a:r>
            <a:endParaRPr lang="ko-KR" altLang="en-US" sz="30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0872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2"/>
          <p:cNvSpPr txBox="1">
            <a:spLocks/>
          </p:cNvSpPr>
          <p:nvPr/>
        </p:nvSpPr>
        <p:spPr bwMode="auto">
          <a:xfrm>
            <a:off x="506413" y="1209676"/>
            <a:ext cx="8034337" cy="5143500"/>
          </a:xfrm>
          <a:prstGeom prst="rect">
            <a:avLst/>
          </a:prstGeom>
          <a:solidFill>
            <a:schemeClr val="accent2">
              <a:lumMod val="20000"/>
              <a:lumOff val="80000"/>
              <a:alpha val="10000"/>
            </a:schemeClr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2400" dirty="0" smtClean="0"/>
              <a:t>2. </a:t>
            </a:r>
            <a:r>
              <a:rPr lang="ko-KR" altLang="en-US" sz="2400" dirty="0" smtClean="0"/>
              <a:t>굴삭기</a:t>
            </a:r>
            <a:endParaRPr lang="en-US" altLang="ko-KR" sz="24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2000" dirty="0" smtClean="0"/>
              <a:t> 【</a:t>
            </a:r>
            <a:r>
              <a:rPr lang="ko-KR" altLang="en-US" sz="2000" dirty="0" smtClean="0"/>
              <a:t>소음의 특징</a:t>
            </a:r>
            <a:r>
              <a:rPr lang="en-US" altLang="ko-KR" sz="2000" dirty="0" smtClean="0"/>
              <a:t>】</a:t>
            </a:r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ko-KR" altLang="en-US" sz="1800" dirty="0" smtClean="0"/>
              <a:t> </a:t>
            </a:r>
            <a:r>
              <a:rPr lang="en-US" altLang="ko-KR" sz="1800" dirty="0" smtClean="0"/>
              <a:t>- </a:t>
            </a:r>
            <a:r>
              <a:rPr lang="ko-KR" altLang="en-US" sz="1800" dirty="0" smtClean="0"/>
              <a:t>소음의 특징 </a:t>
            </a:r>
            <a:r>
              <a:rPr lang="en-US" altLang="ko-KR" sz="1800" dirty="0" smtClean="0"/>
              <a:t>: 7.5m </a:t>
            </a:r>
            <a:r>
              <a:rPr lang="ko-KR" altLang="en-US" sz="1800" dirty="0" smtClean="0"/>
              <a:t>거리에서 평균 </a:t>
            </a:r>
            <a:r>
              <a:rPr lang="en-US" altLang="ko-KR" sz="1800" dirty="0" smtClean="0"/>
              <a:t>74~84dB(A)</a:t>
            </a:r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1800" dirty="0" smtClean="0"/>
              <a:t>  - </a:t>
            </a:r>
            <a:r>
              <a:rPr lang="ko-KR" altLang="en-US" sz="1800" dirty="0" err="1" smtClean="0"/>
              <a:t>작업시</a:t>
            </a:r>
            <a:r>
              <a:rPr lang="ko-KR" altLang="en-US" sz="1800" dirty="0" smtClean="0"/>
              <a:t> </a:t>
            </a:r>
            <a:r>
              <a:rPr lang="ko-KR" altLang="en-US" sz="1800" dirty="0" err="1" smtClean="0"/>
              <a:t>무부하보다</a:t>
            </a:r>
            <a:r>
              <a:rPr lang="ko-KR" altLang="en-US" sz="1800" dirty="0" smtClean="0"/>
              <a:t> </a:t>
            </a:r>
            <a:r>
              <a:rPr lang="en-US" altLang="ko-KR" sz="1800" dirty="0" smtClean="0"/>
              <a:t>3~4.5dB(A) </a:t>
            </a:r>
            <a:r>
              <a:rPr lang="ko-KR" altLang="en-US" sz="1800" dirty="0" smtClean="0"/>
              <a:t>증가</a:t>
            </a:r>
            <a:r>
              <a:rPr lang="en-US" altLang="ko-KR" sz="1800" dirty="0" smtClean="0"/>
              <a:t> </a:t>
            </a:r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endParaRPr lang="en-US" altLang="ko-KR" sz="18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2000" dirty="0" smtClean="0"/>
              <a:t> 【</a:t>
            </a:r>
            <a:r>
              <a:rPr lang="ko-KR" altLang="en-US" sz="2000" dirty="0" smtClean="0"/>
              <a:t>저 감 대 책</a:t>
            </a:r>
            <a:r>
              <a:rPr lang="en-US" altLang="ko-KR" sz="2000" dirty="0" smtClean="0"/>
              <a:t>】</a:t>
            </a:r>
            <a:endParaRPr lang="en-US" altLang="ko-KR" sz="2000" i="1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ko-KR" altLang="en-US" sz="1600" dirty="0" smtClean="0"/>
              <a:t> 가</a:t>
            </a:r>
            <a:r>
              <a:rPr lang="en-US" altLang="ko-KR" sz="1600" dirty="0" smtClean="0"/>
              <a:t>. </a:t>
            </a:r>
            <a:r>
              <a:rPr lang="ko-KR" altLang="en-US" sz="1600" dirty="0" smtClean="0"/>
              <a:t>이동식 방음벽 설치                           나</a:t>
            </a:r>
            <a:r>
              <a:rPr lang="en-US" altLang="ko-KR" sz="1600" dirty="0" smtClean="0"/>
              <a:t>. </a:t>
            </a:r>
            <a:r>
              <a:rPr lang="ko-KR" altLang="en-US" sz="1600" dirty="0" smtClean="0"/>
              <a:t>에어매트 설치</a:t>
            </a:r>
            <a:r>
              <a:rPr lang="en-US" altLang="ko-KR" sz="1600" dirty="0" smtClean="0"/>
              <a:t> </a:t>
            </a:r>
            <a:endParaRPr lang="ko-KR" altLang="en-US" sz="16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endParaRPr lang="ko-KR" altLang="en-US" sz="1600" dirty="0" smtClean="0"/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754064" y="3781426"/>
            <a:ext cx="3255962" cy="2239962"/>
          </a:xfrm>
          <a:prstGeom prst="rect">
            <a:avLst/>
          </a:prstGeom>
          <a:noFill/>
          <a:ln w="38100" cap="flat" cmpd="sng" algn="ctr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  <a:headEnd/>
            <a:tailEnd/>
          </a:ln>
          <a:extLst/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gray">
          <a:xfrm>
            <a:off x="4523582" y="3793331"/>
            <a:ext cx="3780632" cy="2228057"/>
          </a:xfrm>
          <a:prstGeom prst="rect">
            <a:avLst/>
          </a:prstGeom>
          <a:noFill/>
          <a:ln w="38100" cap="flat" cmpd="sng" algn="ctr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  <a:headEnd/>
            <a:tailEnd/>
          </a:ln>
          <a:extLst/>
        </p:spPr>
      </p:pic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1037449" y="258763"/>
            <a:ext cx="546653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소음진동 저감 우수사례</a:t>
            </a:r>
            <a:r>
              <a:rPr lang="en-US" altLang="ko-KR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(2)</a:t>
            </a:r>
            <a:endParaRPr lang="ko-KR" altLang="en-US" sz="30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40383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2"/>
          <p:cNvSpPr txBox="1">
            <a:spLocks/>
          </p:cNvSpPr>
          <p:nvPr/>
        </p:nvSpPr>
        <p:spPr bwMode="auto">
          <a:xfrm>
            <a:off x="508001" y="1065213"/>
            <a:ext cx="8034337" cy="5373687"/>
          </a:xfrm>
          <a:prstGeom prst="rect">
            <a:avLst/>
          </a:prstGeom>
          <a:solidFill>
            <a:schemeClr val="accent2">
              <a:lumMod val="20000"/>
              <a:lumOff val="80000"/>
              <a:alpha val="10000"/>
            </a:schemeClr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2400" dirty="0" smtClean="0"/>
              <a:t>3. </a:t>
            </a:r>
            <a:r>
              <a:rPr lang="ko-KR" altLang="en-US" sz="2400" dirty="0" smtClean="0"/>
              <a:t>발전기</a:t>
            </a:r>
            <a:endParaRPr lang="en-US" altLang="ko-KR" sz="24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2000" dirty="0" smtClean="0"/>
              <a:t> 【</a:t>
            </a:r>
            <a:r>
              <a:rPr lang="ko-KR" altLang="en-US" sz="2000" dirty="0" smtClean="0"/>
              <a:t>소음의 특징</a:t>
            </a:r>
            <a:r>
              <a:rPr lang="en-US" altLang="ko-KR" sz="2000" dirty="0" smtClean="0"/>
              <a:t>】</a:t>
            </a:r>
            <a:endParaRPr lang="ko-KR" altLang="en-US" sz="20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1800" dirty="0" smtClean="0"/>
              <a:t>  - </a:t>
            </a:r>
            <a:r>
              <a:rPr lang="ko-KR" altLang="en-US" sz="1800" dirty="0" smtClean="0"/>
              <a:t>발생소음  </a:t>
            </a:r>
            <a:r>
              <a:rPr lang="en-US" altLang="ko-KR" sz="1800" dirty="0" smtClean="0"/>
              <a:t>: 73~80dB</a:t>
            </a:r>
          </a:p>
          <a:p>
            <a:pPr marL="0" indent="0">
              <a:buFont typeface="Arial" pitchFamily="34" charset="0"/>
              <a:buNone/>
              <a:defRPr/>
            </a:pPr>
            <a:endParaRPr lang="en-US" altLang="ko-KR" sz="10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2000" dirty="0" smtClean="0"/>
              <a:t> 【</a:t>
            </a:r>
            <a:r>
              <a:rPr lang="ko-KR" altLang="en-US" sz="2000" dirty="0" smtClean="0"/>
              <a:t>저감대책</a:t>
            </a:r>
            <a:r>
              <a:rPr lang="en-US" altLang="ko-KR" sz="2000" dirty="0" smtClean="0"/>
              <a:t> 】</a:t>
            </a:r>
            <a:endParaRPr lang="ko-KR" altLang="en-US" sz="20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ko-KR" altLang="en-US" sz="1800" dirty="0" smtClean="0"/>
              <a:t> 가</a:t>
            </a:r>
            <a:r>
              <a:rPr lang="en-US" altLang="ko-KR" sz="1800" dirty="0" smtClean="0"/>
              <a:t>. </a:t>
            </a:r>
            <a:r>
              <a:rPr lang="ko-KR" altLang="en-US" sz="1800" dirty="0" smtClean="0"/>
              <a:t>방음박스                                      나</a:t>
            </a:r>
            <a:r>
              <a:rPr lang="en-US" altLang="ko-KR" sz="1800" dirty="0" smtClean="0"/>
              <a:t>. </a:t>
            </a:r>
            <a:r>
              <a:rPr lang="ko-KR" altLang="en-US" sz="1800" dirty="0" smtClean="0"/>
              <a:t>아크릴 </a:t>
            </a:r>
            <a:r>
              <a:rPr lang="ko-KR" altLang="en-US" sz="1800" dirty="0" err="1" smtClean="0"/>
              <a:t>방음판</a:t>
            </a:r>
            <a:r>
              <a:rPr lang="ko-KR" altLang="en-US" sz="1800" dirty="0" smtClean="0"/>
              <a:t> 및 부직포 매트</a:t>
            </a:r>
            <a:r>
              <a:rPr lang="en-US" altLang="ko-KR" sz="1800" dirty="0" smtClean="0"/>
              <a:t> </a:t>
            </a:r>
            <a:endParaRPr lang="ko-KR" altLang="en-US" sz="18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endParaRPr lang="ko-KR" altLang="en-US" sz="24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endParaRPr lang="ko-KR" altLang="en-US" sz="1600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727075" y="3197225"/>
            <a:ext cx="3557588" cy="2808288"/>
          </a:xfrm>
          <a:prstGeom prst="rect">
            <a:avLst/>
          </a:prstGeom>
          <a:noFill/>
          <a:ln w="38100" cap="flat" cmpd="sng" algn="ctr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  <a:headEnd/>
            <a:tailEnd/>
          </a:ln>
          <a:extLst/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3"/>
          <a:srcRect l="506" t="41108" r="-506" b="2772"/>
          <a:stretch/>
        </p:blipFill>
        <p:spPr bwMode="gray">
          <a:xfrm>
            <a:off x="4739480" y="3197225"/>
            <a:ext cx="3529013" cy="2808288"/>
          </a:xfrm>
          <a:prstGeom prst="rect">
            <a:avLst/>
          </a:prstGeom>
          <a:noFill/>
          <a:ln w="38100" cap="flat" cmpd="sng" algn="ctr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  <a:headEnd/>
            <a:tailEnd/>
          </a:ln>
          <a:extLst/>
        </p:spPr>
      </p:pic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037449" y="258763"/>
            <a:ext cx="546653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소음진동 저감 우수사례</a:t>
            </a:r>
            <a:r>
              <a:rPr lang="en-US" altLang="ko-KR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(3)</a:t>
            </a:r>
            <a:endParaRPr lang="ko-KR" altLang="en-US" sz="30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87809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2"/>
          <p:cNvSpPr txBox="1">
            <a:spLocks/>
          </p:cNvSpPr>
          <p:nvPr/>
        </p:nvSpPr>
        <p:spPr bwMode="auto">
          <a:xfrm>
            <a:off x="506413" y="1047750"/>
            <a:ext cx="8034337" cy="5638800"/>
          </a:xfrm>
          <a:prstGeom prst="rect">
            <a:avLst/>
          </a:prstGeom>
          <a:solidFill>
            <a:schemeClr val="accent2">
              <a:lumMod val="20000"/>
              <a:lumOff val="80000"/>
              <a:alpha val="1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2400" dirty="0"/>
              <a:t>4</a:t>
            </a:r>
            <a:r>
              <a:rPr lang="en-US" altLang="ko-KR" sz="2400" dirty="0" smtClean="0"/>
              <a:t>. </a:t>
            </a:r>
            <a:r>
              <a:rPr lang="ko-KR" altLang="en-US" sz="2400" dirty="0" smtClean="0"/>
              <a:t>천공기</a:t>
            </a:r>
            <a:endParaRPr lang="en-US" altLang="ko-KR" sz="24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2000" dirty="0" smtClean="0"/>
              <a:t>【</a:t>
            </a:r>
            <a:r>
              <a:rPr lang="ko-KR" altLang="en-US" sz="2000" dirty="0" smtClean="0"/>
              <a:t>소음의 특징</a:t>
            </a:r>
            <a:r>
              <a:rPr lang="en-US" altLang="ko-KR" sz="2000" dirty="0" smtClean="0"/>
              <a:t>】</a:t>
            </a:r>
            <a:endParaRPr lang="ko-KR" altLang="en-US" sz="20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1800" dirty="0" smtClean="0"/>
              <a:t>  </a:t>
            </a: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- 7.5m </a:t>
            </a: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거리에서 </a:t>
            </a:r>
            <a:r>
              <a:rPr lang="ko-KR" altLang="en-US" sz="1800" dirty="0" err="1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무부하일</a:t>
            </a: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때 </a:t>
            </a: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72dB , </a:t>
            </a: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작업 </a:t>
            </a: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81dB, </a:t>
            </a:r>
            <a:r>
              <a:rPr lang="ko-KR" altLang="en-US" sz="1800" dirty="0" err="1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항타</a:t>
            </a: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작업 </a:t>
            </a: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82dB</a:t>
            </a:r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 - T4 </a:t>
            </a: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장비의</a:t>
            </a: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</a:t>
            </a: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경우 </a:t>
            </a: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15m </a:t>
            </a: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거리에서 </a:t>
            </a: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72dB </a:t>
            </a:r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endParaRPr lang="en-US" altLang="ko-KR" sz="18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2000" dirty="0" smtClean="0"/>
              <a:t> 【</a:t>
            </a:r>
            <a:r>
              <a:rPr lang="ko-KR" altLang="en-US" sz="2000" dirty="0" smtClean="0"/>
              <a:t>저 감 대 책</a:t>
            </a:r>
            <a:r>
              <a:rPr lang="en-US" altLang="ko-KR" sz="2000" dirty="0" smtClean="0"/>
              <a:t>】</a:t>
            </a:r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ko-KR" altLang="en-US" sz="1800" dirty="0" smtClean="0"/>
              <a:t> 가</a:t>
            </a:r>
            <a:r>
              <a:rPr lang="en-US" altLang="ko-KR" sz="1800" dirty="0" smtClean="0"/>
              <a:t>. </a:t>
            </a:r>
            <a:r>
              <a:rPr lang="ko-KR" altLang="en-US" sz="1800" dirty="0" smtClean="0"/>
              <a:t>방음 방진덮개                              나</a:t>
            </a:r>
            <a:r>
              <a:rPr lang="en-US" altLang="ko-KR" sz="1800" dirty="0" smtClean="0"/>
              <a:t>. </a:t>
            </a:r>
            <a:r>
              <a:rPr lang="ko-KR" altLang="en-US" sz="1800" dirty="0" smtClean="0"/>
              <a:t>장비보양</a:t>
            </a:r>
            <a:endParaRPr lang="ko-KR" altLang="en-US" sz="1400" dirty="0" smtClean="0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808038" y="3609975"/>
            <a:ext cx="3455987" cy="2662238"/>
          </a:xfrm>
          <a:prstGeom prst="rect">
            <a:avLst/>
          </a:prstGeom>
          <a:noFill/>
          <a:ln w="38100" cap="flat" cmpd="sng" algn="ctr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  <a:headEnd/>
            <a:tailEnd/>
          </a:ln>
          <a:extLst/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gray">
          <a:xfrm>
            <a:off x="4618831" y="3608387"/>
            <a:ext cx="3598863" cy="2663825"/>
          </a:xfrm>
          <a:prstGeom prst="rect">
            <a:avLst/>
          </a:prstGeom>
          <a:noFill/>
          <a:ln w="38100" cap="flat" cmpd="sng" algn="ctr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  <a:headEnd/>
            <a:tailEnd/>
          </a:ln>
          <a:extLst/>
        </p:spPr>
      </p:pic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037449" y="258763"/>
            <a:ext cx="546653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소음진동 저감 우수사례</a:t>
            </a:r>
            <a:r>
              <a:rPr lang="en-US" altLang="ko-KR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(4)</a:t>
            </a:r>
            <a:endParaRPr lang="ko-KR" altLang="en-US" sz="30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78647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2"/>
          <p:cNvSpPr txBox="1">
            <a:spLocks/>
          </p:cNvSpPr>
          <p:nvPr/>
        </p:nvSpPr>
        <p:spPr bwMode="auto">
          <a:xfrm>
            <a:off x="699294" y="1084264"/>
            <a:ext cx="8034337" cy="5535612"/>
          </a:xfrm>
          <a:prstGeom prst="rect">
            <a:avLst/>
          </a:prstGeom>
          <a:solidFill>
            <a:schemeClr val="accent2">
              <a:lumMod val="20000"/>
              <a:lumOff val="80000"/>
              <a:alpha val="1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2400" dirty="0" smtClean="0"/>
              <a:t>5</a:t>
            </a:r>
            <a:r>
              <a:rPr lang="en-US" altLang="ko-KR" sz="1800" dirty="0" smtClean="0"/>
              <a:t>.</a:t>
            </a:r>
            <a:r>
              <a:rPr lang="en-US" altLang="ko-KR" sz="2400" dirty="0" smtClean="0"/>
              <a:t> </a:t>
            </a:r>
            <a:r>
              <a:rPr lang="ko-KR" altLang="en-US" sz="2400" dirty="0" err="1" smtClean="0"/>
              <a:t>브레이커</a:t>
            </a:r>
            <a:r>
              <a:rPr lang="ko-KR" altLang="en-US" sz="2400" dirty="0" smtClean="0"/>
              <a:t> </a:t>
            </a:r>
            <a:endParaRPr lang="en-US" altLang="ko-KR" sz="24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2000" dirty="0" smtClean="0"/>
              <a:t> 【</a:t>
            </a:r>
            <a:r>
              <a:rPr lang="ko-KR" altLang="en-US" sz="2000" dirty="0" smtClean="0"/>
              <a:t>소음의 특징</a:t>
            </a:r>
            <a:r>
              <a:rPr lang="en-US" altLang="ko-KR" sz="2000" dirty="0" smtClean="0"/>
              <a:t>】</a:t>
            </a:r>
            <a:endParaRPr lang="ko-KR" altLang="en-US" sz="20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1800" spc="1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 - </a:t>
            </a:r>
            <a:r>
              <a:rPr lang="ko-KR" altLang="en-US" sz="1800" spc="1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규모</a:t>
            </a:r>
            <a:r>
              <a:rPr lang="en-US" altLang="ko-KR" sz="1800" spc="1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500 kg </a:t>
            </a:r>
            <a:r>
              <a:rPr lang="ko-KR" altLang="en-US" sz="1800" spc="1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미만 </a:t>
            </a:r>
            <a:r>
              <a:rPr lang="en-US" altLang="ko-KR" sz="1800" spc="1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: </a:t>
            </a:r>
            <a:r>
              <a:rPr lang="ko-KR" altLang="en-US" sz="1800" spc="1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작업  </a:t>
            </a:r>
            <a:r>
              <a:rPr lang="en-US" altLang="ko-KR" sz="1800" spc="1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89dB</a:t>
            </a:r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1800" spc="1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 - </a:t>
            </a:r>
            <a:r>
              <a:rPr lang="ko-KR" altLang="en-US" sz="1800" spc="1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규모</a:t>
            </a:r>
            <a:r>
              <a:rPr lang="en-US" altLang="ko-KR" sz="1800" spc="1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500 kg </a:t>
            </a:r>
            <a:r>
              <a:rPr lang="ko-KR" altLang="en-US" sz="1800" spc="1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이상 </a:t>
            </a:r>
            <a:r>
              <a:rPr lang="en-US" altLang="ko-KR" sz="1800" spc="1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: </a:t>
            </a:r>
            <a:r>
              <a:rPr lang="ko-KR" altLang="en-US" sz="1800" spc="1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작업  </a:t>
            </a:r>
            <a:r>
              <a:rPr lang="en-US" altLang="ko-KR" sz="1800" spc="1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96dB </a:t>
            </a:r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endParaRPr lang="en-US" altLang="ko-KR" sz="1050" i="1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2000" dirty="0" smtClean="0"/>
              <a:t> 【</a:t>
            </a:r>
            <a:r>
              <a:rPr lang="ko-KR" altLang="en-US" sz="2000" dirty="0" smtClean="0"/>
              <a:t>저감대책</a:t>
            </a:r>
            <a:r>
              <a:rPr lang="en-US" altLang="ko-KR" sz="2000" dirty="0" smtClean="0"/>
              <a:t> 】</a:t>
            </a:r>
            <a:endParaRPr lang="ko-KR" altLang="en-US" sz="20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ko-KR" altLang="en-US" sz="1400" dirty="0" smtClean="0"/>
              <a:t> </a:t>
            </a: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가</a:t>
            </a: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. </a:t>
            </a: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방음 </a:t>
            </a:r>
            <a:r>
              <a:rPr lang="ko-KR" altLang="en-US" sz="1800" dirty="0" err="1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방진덮게</a:t>
            </a: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                            나</a:t>
            </a: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. </a:t>
            </a: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장비보양</a:t>
            </a: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</a:t>
            </a:r>
            <a:endParaRPr lang="ko-KR" altLang="en-US" sz="1800" dirty="0" smtClean="0">
              <a:latin typeface="HY수평선M" panose="02030600000101010101" pitchFamily="18" charset="-127"/>
              <a:ea typeface="HY수평선M" panose="02030600000101010101" pitchFamily="18" charset="-127"/>
            </a:endParaRPr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endParaRPr lang="ko-KR" altLang="en-US" sz="14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endParaRPr lang="ko-KR" altLang="en-US" sz="1400" dirty="0" smtClean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973137" y="3213100"/>
            <a:ext cx="3743325" cy="2835275"/>
          </a:xfrm>
          <a:prstGeom prst="rect">
            <a:avLst/>
          </a:prstGeom>
          <a:noFill/>
          <a:ln w="38100" cap="flat" cmpd="sng" algn="ctr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  <a:headEnd/>
            <a:tailEnd/>
          </a:ln>
          <a:ex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gray">
          <a:xfrm>
            <a:off x="4945063" y="3240087"/>
            <a:ext cx="3455987" cy="2808288"/>
          </a:xfrm>
          <a:prstGeom prst="rect">
            <a:avLst/>
          </a:prstGeom>
          <a:noFill/>
          <a:ln w="38100" cap="flat" cmpd="sng" algn="ctr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  <a:headEnd/>
            <a:tailEnd/>
          </a:ln>
          <a:extLst/>
        </p:spPr>
      </p:pic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1037449" y="258763"/>
            <a:ext cx="546653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소음진동 저감 우수사례</a:t>
            </a:r>
            <a:r>
              <a:rPr lang="en-US" altLang="ko-KR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(5)</a:t>
            </a:r>
            <a:endParaRPr lang="ko-KR" altLang="en-US" sz="30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77055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2"/>
          <p:cNvSpPr txBox="1">
            <a:spLocks/>
          </p:cNvSpPr>
          <p:nvPr/>
        </p:nvSpPr>
        <p:spPr bwMode="auto">
          <a:xfrm>
            <a:off x="620730" y="1122363"/>
            <a:ext cx="8034337" cy="5592762"/>
          </a:xfrm>
          <a:prstGeom prst="rect">
            <a:avLst/>
          </a:prstGeom>
          <a:solidFill>
            <a:schemeClr val="accent2">
              <a:lumMod val="20000"/>
              <a:lumOff val="80000"/>
              <a:alpha val="1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2400" dirty="0"/>
              <a:t>6</a:t>
            </a:r>
            <a:r>
              <a:rPr lang="en-US" altLang="ko-KR" sz="1800" dirty="0" smtClean="0"/>
              <a:t>.</a:t>
            </a:r>
            <a:r>
              <a:rPr lang="en-US" altLang="ko-KR" sz="2400" dirty="0" smtClean="0"/>
              <a:t> </a:t>
            </a:r>
            <a:r>
              <a:rPr lang="ko-KR" altLang="en-US" sz="2400" dirty="0" smtClean="0"/>
              <a:t>콘크리트 </a:t>
            </a:r>
            <a:r>
              <a:rPr lang="ko-KR" altLang="en-US" sz="2400" dirty="0" err="1" smtClean="0"/>
              <a:t>펌프카</a:t>
            </a:r>
            <a:r>
              <a:rPr lang="ko-KR" altLang="en-US" sz="2400" dirty="0" smtClean="0"/>
              <a:t> 운영</a:t>
            </a:r>
            <a:endParaRPr lang="en-US" altLang="ko-KR" sz="24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2000" dirty="0" smtClean="0"/>
              <a:t> 【</a:t>
            </a:r>
            <a:r>
              <a:rPr lang="ko-KR" altLang="en-US" sz="2000" dirty="0" smtClean="0"/>
              <a:t>소음의 특징</a:t>
            </a:r>
            <a:r>
              <a:rPr lang="en-US" altLang="ko-KR" sz="2000" dirty="0" smtClean="0"/>
              <a:t>】</a:t>
            </a:r>
            <a:endParaRPr lang="ko-KR" altLang="en-US" sz="20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1800" spc="1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 - </a:t>
            </a:r>
            <a:r>
              <a:rPr lang="ko-KR" altLang="en-US" sz="1800" dirty="0" err="1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공회전</a:t>
            </a: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</a:t>
            </a: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64dB , </a:t>
            </a:r>
            <a:r>
              <a:rPr lang="ko-KR" altLang="en-US" sz="1800" dirty="0" err="1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무부하</a:t>
            </a: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</a:t>
            </a: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69dB, </a:t>
            </a: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작업 </a:t>
            </a: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81dB</a:t>
            </a:r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endParaRPr lang="en-US" altLang="ko-KR" sz="1050" i="1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2000" dirty="0" smtClean="0"/>
              <a:t> 【</a:t>
            </a:r>
            <a:r>
              <a:rPr lang="ko-KR" altLang="en-US" sz="2000" dirty="0" smtClean="0"/>
              <a:t>저감대책</a:t>
            </a:r>
            <a:r>
              <a:rPr lang="en-US" altLang="ko-KR" sz="2000" dirty="0" smtClean="0"/>
              <a:t> 】</a:t>
            </a:r>
            <a:endParaRPr lang="ko-KR" altLang="en-US" sz="20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ko-KR" altLang="en-US" sz="18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가</a:t>
            </a: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. </a:t>
            </a: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에어매트 방음벽                        나</a:t>
            </a: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. </a:t>
            </a: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방음커버</a:t>
            </a: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</a:t>
            </a:r>
            <a:endParaRPr lang="ko-KR" altLang="en-US" sz="1800" dirty="0" smtClean="0">
              <a:latin typeface="HY수평선M" panose="02030600000101010101" pitchFamily="18" charset="-127"/>
              <a:ea typeface="HY수평선M" panose="02030600000101010101" pitchFamily="18" charset="-127"/>
            </a:endParaRPr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endParaRPr lang="ko-KR" altLang="en-US" sz="14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endParaRPr lang="ko-KR" altLang="en-US" sz="1400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1037449" y="3235324"/>
            <a:ext cx="3600450" cy="2735263"/>
          </a:xfrm>
          <a:prstGeom prst="rect">
            <a:avLst/>
          </a:prstGeom>
          <a:noFill/>
          <a:ln w="38100" cap="flat" cmpd="sng" algn="ctr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  <a:headEnd/>
            <a:tailEnd/>
          </a:ln>
          <a:ex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gray">
          <a:xfrm>
            <a:off x="4811713" y="3235325"/>
            <a:ext cx="3690937" cy="2735263"/>
          </a:xfrm>
          <a:prstGeom prst="rect">
            <a:avLst/>
          </a:prstGeom>
          <a:noFill/>
          <a:ln w="38100" cap="flat" cmpd="sng" algn="ctr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  <a:headEnd/>
            <a:tailEnd/>
          </a:ln>
          <a:extLst/>
        </p:spPr>
      </p:pic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037449" y="258763"/>
            <a:ext cx="546653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소음진동 저감 우수사례</a:t>
            </a:r>
            <a:r>
              <a:rPr lang="en-US" altLang="ko-KR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(6)</a:t>
            </a:r>
            <a:endParaRPr lang="ko-KR" altLang="en-US" sz="30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62856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2"/>
          <p:cNvSpPr txBox="1">
            <a:spLocks/>
          </p:cNvSpPr>
          <p:nvPr/>
        </p:nvSpPr>
        <p:spPr bwMode="auto">
          <a:xfrm>
            <a:off x="755650" y="998538"/>
            <a:ext cx="8034337" cy="5256212"/>
          </a:xfrm>
          <a:prstGeom prst="rect">
            <a:avLst/>
          </a:prstGeom>
          <a:solidFill>
            <a:schemeClr val="accent2">
              <a:lumMod val="20000"/>
              <a:lumOff val="80000"/>
              <a:alpha val="1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2400" dirty="0"/>
              <a:t>6</a:t>
            </a:r>
            <a:r>
              <a:rPr lang="en-US" altLang="ko-KR" sz="1800" dirty="0" smtClean="0"/>
              <a:t>.</a:t>
            </a:r>
            <a:r>
              <a:rPr lang="en-US" altLang="ko-KR" sz="2400" dirty="0" smtClean="0"/>
              <a:t> </a:t>
            </a:r>
            <a:r>
              <a:rPr lang="ko-KR" altLang="en-US" sz="2400" dirty="0" smtClean="0"/>
              <a:t>콘크리트 절단</a:t>
            </a:r>
            <a:endParaRPr lang="en-US" altLang="ko-KR" sz="24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2000" dirty="0" smtClean="0"/>
              <a:t> 【</a:t>
            </a:r>
            <a:r>
              <a:rPr lang="ko-KR" altLang="en-US" sz="2000" dirty="0" smtClean="0"/>
              <a:t>소음의 특징</a:t>
            </a:r>
            <a:r>
              <a:rPr lang="en-US" altLang="ko-KR" sz="2000" dirty="0" smtClean="0"/>
              <a:t>】</a:t>
            </a:r>
            <a:endParaRPr lang="ko-KR" altLang="en-US" sz="2000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1800" spc="1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 -</a:t>
            </a: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</a:t>
            </a: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규격에 따라 </a:t>
            </a: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75~90dB,    </a:t>
            </a:r>
            <a:r>
              <a:rPr lang="ko-KR" altLang="en-US" sz="1800" dirty="0" err="1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엔진식의</a:t>
            </a: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경우 </a:t>
            </a: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93dB</a:t>
            </a:r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endParaRPr lang="en-US" altLang="ko-KR" sz="1050" i="1" dirty="0" smtClean="0"/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en-US" altLang="ko-KR" sz="2000" dirty="0" smtClean="0"/>
              <a:t> 【</a:t>
            </a:r>
            <a:r>
              <a:rPr lang="ko-KR" altLang="en-US" sz="2000" dirty="0" smtClean="0"/>
              <a:t>저감대책</a:t>
            </a:r>
            <a:r>
              <a:rPr lang="en-US" altLang="ko-KR" sz="2000" dirty="0" smtClean="0"/>
              <a:t> 】</a:t>
            </a:r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가</a:t>
            </a:r>
            <a:r>
              <a:rPr lang="en-US" altLang="ko-KR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. </a:t>
            </a:r>
            <a:r>
              <a:rPr lang="ko-KR" altLang="en-US" sz="18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이동식 방음커버</a:t>
            </a:r>
            <a:endParaRPr lang="en-US" altLang="ko-KR" sz="1800" dirty="0" smtClean="0">
              <a:latin typeface="HY수평선M" panose="02030600000101010101" pitchFamily="18" charset="-127"/>
              <a:ea typeface="HY수평선M" panose="02030600000101010101" pitchFamily="18" charset="-127"/>
            </a:endParaRPr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endParaRPr lang="en-US" altLang="ko-KR" sz="1800" dirty="0" smtClean="0">
              <a:latin typeface="HY수평선M" panose="02030600000101010101" pitchFamily="18" charset="-127"/>
              <a:ea typeface="HY수평선M" panose="02030600000101010101" pitchFamily="18" charset="-127"/>
            </a:endParaRPr>
          </a:p>
          <a:p>
            <a:pPr marL="0" indent="0">
              <a:lnSpc>
                <a:spcPct val="100000"/>
              </a:lnSpc>
              <a:buFont typeface="Arial" pitchFamily="34" charset="0"/>
              <a:buNone/>
              <a:defRPr/>
            </a:pPr>
            <a:endParaRPr lang="ko-KR" altLang="en-US" sz="1400" dirty="0" smtClean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1984374" y="3143250"/>
            <a:ext cx="5184775" cy="2665413"/>
          </a:xfrm>
          <a:prstGeom prst="rect">
            <a:avLst/>
          </a:prstGeom>
          <a:noFill/>
          <a:ln w="38100" cap="flat" cmpd="sng" algn="ctr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  <a:headEnd/>
            <a:tailEnd/>
          </a:ln>
          <a:extLst/>
        </p:spPr>
      </p:pic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1037449" y="258763"/>
            <a:ext cx="546653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소음진동 저감 우수사례</a:t>
            </a:r>
            <a:r>
              <a:rPr lang="en-US" altLang="ko-KR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(7)</a:t>
            </a:r>
            <a:endParaRPr lang="ko-KR" altLang="en-US" sz="30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203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1"/>
          <p:cNvSpPr>
            <a:spLocks noChangeArrowheads="1"/>
          </p:cNvSpPr>
          <p:nvPr/>
        </p:nvSpPr>
        <p:spPr bwMode="auto">
          <a:xfrm>
            <a:off x="1076325" y="250825"/>
            <a:ext cx="451918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200" dirty="0">
                <a:solidFill>
                  <a:srgbClr val="006600"/>
                </a:solidFill>
                <a:latin typeface="양재참숯체B" pitchFamily="18" charset="-127"/>
                <a:ea typeface="양재참숯체B" pitchFamily="18" charset="-127"/>
              </a:rPr>
              <a:t> </a:t>
            </a:r>
            <a:r>
              <a:rPr lang="ko-KR" altLang="en-US" sz="3200" dirty="0" smtClean="0">
                <a:solidFill>
                  <a:srgbClr val="006600"/>
                </a:solidFill>
                <a:latin typeface="양재참숯체B" pitchFamily="18" charset="-127"/>
                <a:ea typeface="양재참숯체B" pitchFamily="18" charset="-127"/>
              </a:rPr>
              <a:t> 생활민원발생처리현황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6" name="TextBox 16"/>
          <p:cNvSpPr txBox="1">
            <a:spLocks noChangeArrowheads="1"/>
          </p:cNvSpPr>
          <p:nvPr/>
        </p:nvSpPr>
        <p:spPr bwMode="auto">
          <a:xfrm>
            <a:off x="3635375" y="2924175"/>
            <a:ext cx="1873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3600"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sp>
        <p:nvSpPr>
          <p:cNvPr id="7" name="직사각형 51"/>
          <p:cNvSpPr>
            <a:spLocks noChangeArrowheads="1"/>
          </p:cNvSpPr>
          <p:nvPr/>
        </p:nvSpPr>
        <p:spPr bwMode="auto">
          <a:xfrm>
            <a:off x="24856" y="1216025"/>
            <a:ext cx="493596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   비산먼지 발생사업장 분야</a:t>
            </a:r>
            <a:r>
              <a:rPr lang="en-US" altLang="ko-KR" sz="1800" dirty="0" smtClean="0">
                <a:latin typeface="HY헤드라인M" pitchFamily="18" charset="-127"/>
                <a:ea typeface="HY헤드라인M" pitchFamily="18" charset="-127"/>
              </a:rPr>
              <a:t>(2015</a:t>
            </a: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년 말 기준</a:t>
            </a:r>
            <a:r>
              <a:rPr lang="en-US" altLang="ko-KR" sz="18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800" dirty="0"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0235741"/>
              </p:ext>
            </p:extLst>
          </p:nvPr>
        </p:nvGraphicFramePr>
        <p:xfrm>
          <a:off x="400050" y="1694043"/>
          <a:ext cx="8229601" cy="1696857"/>
        </p:xfrm>
        <a:graphic>
          <a:graphicData uri="http://schemas.openxmlformats.org/drawingml/2006/table">
            <a:tbl>
              <a:tblPr/>
              <a:tblGrid>
                <a:gridCol w="733425"/>
                <a:gridCol w="685800"/>
                <a:gridCol w="693964"/>
                <a:gridCol w="693964"/>
                <a:gridCol w="693964"/>
                <a:gridCol w="693964"/>
                <a:gridCol w="693964"/>
                <a:gridCol w="693964"/>
                <a:gridCol w="693964"/>
                <a:gridCol w="723900"/>
                <a:gridCol w="676276"/>
                <a:gridCol w="552452"/>
              </a:tblGrid>
              <a:tr h="449082"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계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>
                      <a:noFill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비산</a:t>
                      </a:r>
                      <a:endParaRPr lang="en-US" altLang="ko-KR" sz="130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먼지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소음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·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진동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13431" marR="13431" marT="13430" marB="13430" anchor="ctr">
                    <a:lnL w="5398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무허가</a:t>
                      </a:r>
                      <a:endParaRPr lang="en-US" altLang="ko-KR" sz="130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미신고</a:t>
                      </a:r>
                      <a:r>
                        <a:rPr lang="en-US" altLang="ko-KR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석면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기타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619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계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교통</a:t>
                      </a:r>
                      <a:endParaRPr lang="en-US" altLang="ko-KR" sz="130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소음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공사장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확성기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-238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이동</a:t>
                      </a:r>
                      <a:endParaRPr lang="en-US" altLang="ko-KR" sz="1300" spc="-238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-238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소음</a:t>
                      </a:r>
                      <a:endParaRPr lang="ko-KR" altLang="en-US" sz="1300" spc="-238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사업장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기타</a:t>
                      </a:r>
                      <a:endParaRPr lang="en-US" altLang="ko-KR" sz="1300" spc="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1,234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>
                      <a:noFill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270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914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679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8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204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21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2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7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41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58"/>
          <p:cNvSpPr>
            <a:spLocks noChangeArrowheads="1"/>
          </p:cNvSpPr>
          <p:nvPr/>
        </p:nvSpPr>
        <p:spPr bwMode="auto">
          <a:xfrm>
            <a:off x="7030147" y="1263650"/>
            <a:ext cx="130035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800" dirty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800" dirty="0">
                <a:latin typeface="HY헤드라인M" pitchFamily="18" charset="-127"/>
                <a:ea typeface="HY헤드라인M" pitchFamily="18" charset="-127"/>
              </a:rPr>
              <a:t>단위 </a:t>
            </a:r>
            <a:r>
              <a:rPr lang="en-US" altLang="ko-KR" sz="1800" dirty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건</a:t>
            </a:r>
            <a:r>
              <a:rPr lang="en-US" altLang="ko-KR" sz="18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800" dirty="0">
              <a:latin typeface="HY헤드라인M" pitchFamily="18" charset="-127"/>
              <a:ea typeface="HY헤드라인M" pitchFamily="18" charset="-127"/>
            </a:endParaRPr>
          </a:p>
        </p:txBody>
      </p:sp>
      <p:cxnSp>
        <p:nvCxnSpPr>
          <p:cNvPr id="10" name="직선 연결선 18"/>
          <p:cNvCxnSpPr>
            <a:cxnSpLocks noChangeShapeType="1"/>
          </p:cNvCxnSpPr>
          <p:nvPr/>
        </p:nvCxnSpPr>
        <p:spPr bwMode="auto">
          <a:xfrm>
            <a:off x="409575" y="2447925"/>
            <a:ext cx="1123950" cy="1047750"/>
          </a:xfrm>
          <a:prstGeom prst="line">
            <a:avLst/>
          </a:prstGeom>
          <a:noFill/>
          <a:ln w="9525" algn="ctr">
            <a:noFill/>
            <a:round/>
            <a:headEnd/>
            <a:tailEnd/>
          </a:ln>
        </p:spPr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100" y="3676650"/>
            <a:ext cx="5295899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3350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1"/>
          <p:cNvSpPr>
            <a:spLocks noChangeArrowheads="1"/>
          </p:cNvSpPr>
          <p:nvPr/>
        </p:nvSpPr>
        <p:spPr bwMode="auto">
          <a:xfrm>
            <a:off x="1076325" y="250825"/>
            <a:ext cx="296427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200" dirty="0">
                <a:solidFill>
                  <a:srgbClr val="006600"/>
                </a:solidFill>
                <a:latin typeface="양재참숯체B" pitchFamily="18" charset="-127"/>
                <a:ea typeface="양재참숯체B" pitchFamily="18" charset="-127"/>
              </a:rPr>
              <a:t> </a:t>
            </a:r>
            <a:r>
              <a:rPr lang="ko-KR" altLang="en-US" sz="3200" dirty="0" smtClean="0">
                <a:solidFill>
                  <a:srgbClr val="006600"/>
                </a:solidFill>
                <a:latin typeface="양재참숯체B" pitchFamily="18" charset="-127"/>
                <a:ea typeface="양재참숯체B" pitchFamily="18" charset="-127"/>
              </a:rPr>
              <a:t>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행정처분 현황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840237" y="3745429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" name="TextBox 16"/>
          <p:cNvSpPr txBox="1">
            <a:spLocks noChangeArrowheads="1"/>
          </p:cNvSpPr>
          <p:nvPr/>
        </p:nvSpPr>
        <p:spPr bwMode="auto">
          <a:xfrm>
            <a:off x="3635375" y="2924175"/>
            <a:ext cx="1873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3600"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sp>
        <p:nvSpPr>
          <p:cNvPr id="15" name="직사각형 51"/>
          <p:cNvSpPr>
            <a:spLocks noChangeArrowheads="1"/>
          </p:cNvSpPr>
          <p:nvPr/>
        </p:nvSpPr>
        <p:spPr bwMode="auto">
          <a:xfrm>
            <a:off x="24856" y="1216025"/>
            <a:ext cx="493596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   비산먼지 발생사업장 분야</a:t>
            </a:r>
            <a:r>
              <a:rPr lang="en-US" altLang="ko-KR" sz="1800" dirty="0" smtClean="0">
                <a:latin typeface="HY헤드라인M" pitchFamily="18" charset="-127"/>
                <a:ea typeface="HY헤드라인M" pitchFamily="18" charset="-127"/>
              </a:rPr>
              <a:t>(2015</a:t>
            </a: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년 말 기준</a:t>
            </a:r>
            <a:r>
              <a:rPr lang="en-US" altLang="ko-KR" sz="18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800" dirty="0"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8796917"/>
              </p:ext>
            </p:extLst>
          </p:nvPr>
        </p:nvGraphicFramePr>
        <p:xfrm>
          <a:off x="409575" y="1694043"/>
          <a:ext cx="8220076" cy="1915932"/>
        </p:xfrm>
        <a:graphic>
          <a:graphicData uri="http://schemas.openxmlformats.org/drawingml/2006/table">
            <a:tbl>
              <a:tblPr/>
              <a:tblGrid>
                <a:gridCol w="571500"/>
                <a:gridCol w="850900"/>
                <a:gridCol w="850900"/>
                <a:gridCol w="850900"/>
                <a:gridCol w="807244"/>
                <a:gridCol w="807244"/>
                <a:gridCol w="807244"/>
                <a:gridCol w="807244"/>
                <a:gridCol w="800099"/>
                <a:gridCol w="1066801"/>
              </a:tblGrid>
              <a:tr h="334782"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위반</a:t>
                      </a:r>
                      <a:endParaRPr lang="en-US" altLang="ko-KR" sz="1300" spc="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err="1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업소수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>
                      <a:noFill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위반내역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조치내역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13431" marR="13431" marT="13430" marB="13430" anchor="ctr">
                    <a:lnL w="5398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고발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과태료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8096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억제</a:t>
                      </a:r>
                      <a:endParaRPr lang="en-US" altLang="ko-KR" sz="1300" spc="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조치</a:t>
                      </a:r>
                      <a:endParaRPr lang="en-US" altLang="ko-KR" sz="1300" spc="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err="1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미이행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억제조치 </a:t>
                      </a:r>
                      <a:endParaRPr lang="en-US" altLang="ko-KR" sz="1300" spc="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일부</a:t>
                      </a:r>
                      <a:endParaRPr lang="en-US" altLang="ko-KR" sz="1300" spc="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부적합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변경</a:t>
                      </a:r>
                      <a:r>
                        <a:rPr lang="en-US" altLang="ko-KR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신고</a:t>
                      </a:r>
                      <a:endParaRPr lang="en-US" altLang="ko-KR" sz="1300" spc="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err="1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미이행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개선명령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-238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경고</a:t>
                      </a:r>
                      <a:endParaRPr lang="ko-KR" altLang="en-US" sz="1300" spc="-238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조치</a:t>
                      </a:r>
                      <a:endParaRPr lang="en-US" altLang="ko-KR" sz="130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이행명령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사용중지</a:t>
                      </a:r>
                      <a:endParaRPr lang="en-US" altLang="ko-KR" sz="1300" spc="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명령</a:t>
                      </a:r>
                      <a:endParaRPr lang="en-US" altLang="ko-KR" sz="1300" spc="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7152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73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>
                      <a:noFill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9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60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4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50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7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9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7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9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7</a:t>
                      </a: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(580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만원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" name="직사각형 58"/>
          <p:cNvSpPr>
            <a:spLocks noChangeArrowheads="1"/>
          </p:cNvSpPr>
          <p:nvPr/>
        </p:nvSpPr>
        <p:spPr bwMode="auto">
          <a:xfrm>
            <a:off x="7030147" y="1263650"/>
            <a:ext cx="130035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800" dirty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800" dirty="0">
                <a:latin typeface="HY헤드라인M" pitchFamily="18" charset="-127"/>
                <a:ea typeface="HY헤드라인M" pitchFamily="18" charset="-127"/>
              </a:rPr>
              <a:t>단위 </a:t>
            </a:r>
            <a:r>
              <a:rPr lang="en-US" altLang="ko-KR" sz="1800" dirty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건</a:t>
            </a:r>
            <a:r>
              <a:rPr lang="en-US" altLang="ko-KR" sz="18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800" dirty="0">
              <a:latin typeface="HY헤드라인M" pitchFamily="18" charset="-127"/>
              <a:ea typeface="HY헤드라인M" pitchFamily="18" charset="-127"/>
            </a:endParaRPr>
          </a:p>
        </p:txBody>
      </p:sp>
      <p:cxnSp>
        <p:nvCxnSpPr>
          <p:cNvPr id="21" name="직선 연결선 18"/>
          <p:cNvCxnSpPr>
            <a:cxnSpLocks noChangeShapeType="1"/>
          </p:cNvCxnSpPr>
          <p:nvPr/>
        </p:nvCxnSpPr>
        <p:spPr bwMode="auto">
          <a:xfrm>
            <a:off x="409575" y="2447925"/>
            <a:ext cx="1123950" cy="1047750"/>
          </a:xfrm>
          <a:prstGeom prst="line">
            <a:avLst/>
          </a:prstGeom>
          <a:noFill/>
          <a:ln w="9525" algn="ctr">
            <a:noFill/>
            <a:round/>
            <a:headEnd/>
            <a:tailEnd/>
          </a:ln>
        </p:spPr>
      </p:cxnSp>
      <p:sp>
        <p:nvSpPr>
          <p:cNvPr id="24" name="Text Box 4"/>
          <p:cNvSpPr txBox="1">
            <a:spLocks noChangeArrowheads="1"/>
          </p:cNvSpPr>
          <p:nvPr/>
        </p:nvSpPr>
        <p:spPr bwMode="auto">
          <a:xfrm>
            <a:off x="2045024" y="609016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5" name="TextBox 16"/>
          <p:cNvSpPr txBox="1">
            <a:spLocks noChangeArrowheads="1"/>
          </p:cNvSpPr>
          <p:nvPr/>
        </p:nvSpPr>
        <p:spPr bwMode="auto">
          <a:xfrm>
            <a:off x="3687762" y="5508050"/>
            <a:ext cx="1873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3600"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sp>
        <p:nvSpPr>
          <p:cNvPr id="26" name="직사각형 51"/>
          <p:cNvSpPr>
            <a:spLocks noChangeArrowheads="1"/>
          </p:cNvSpPr>
          <p:nvPr/>
        </p:nvSpPr>
        <p:spPr bwMode="auto">
          <a:xfrm>
            <a:off x="154190" y="3799900"/>
            <a:ext cx="47820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   특정공사 사전 신고 분야</a:t>
            </a:r>
            <a:r>
              <a:rPr lang="en-US" altLang="ko-KR" sz="1800" dirty="0" smtClean="0">
                <a:latin typeface="HY헤드라인M" pitchFamily="18" charset="-127"/>
                <a:ea typeface="HY헤드라인M" pitchFamily="18" charset="-127"/>
              </a:rPr>
              <a:t>(2015</a:t>
            </a: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년 말 기준</a:t>
            </a:r>
            <a:r>
              <a:rPr lang="en-US" altLang="ko-KR" sz="18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800" dirty="0"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6913153"/>
              </p:ext>
            </p:extLst>
          </p:nvPr>
        </p:nvGraphicFramePr>
        <p:xfrm>
          <a:off x="461962" y="4277918"/>
          <a:ext cx="8148636" cy="1868497"/>
        </p:xfrm>
        <a:graphic>
          <a:graphicData uri="http://schemas.openxmlformats.org/drawingml/2006/table">
            <a:tbl>
              <a:tblPr/>
              <a:tblGrid>
                <a:gridCol w="905404"/>
                <a:gridCol w="1358106"/>
                <a:gridCol w="1358106"/>
                <a:gridCol w="1810808"/>
                <a:gridCol w="1810808"/>
                <a:gridCol w="905404"/>
              </a:tblGrid>
              <a:tr h="334782"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위반</a:t>
                      </a:r>
                      <a:endParaRPr lang="en-US" altLang="ko-KR" sz="1300" spc="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err="1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업소수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>
                      <a:noFill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위반내역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조치내역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고발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8096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소음기준</a:t>
                      </a:r>
                      <a:endParaRPr lang="en-US" altLang="ko-KR" sz="1300" spc="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초과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소음저감</a:t>
                      </a:r>
                      <a:endParaRPr lang="en-US" altLang="ko-KR" sz="130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err="1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대책미이행</a:t>
                      </a:r>
                      <a:endParaRPr lang="en-US" altLang="ko-KR" sz="130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변경신고</a:t>
                      </a:r>
                      <a:r>
                        <a:rPr lang="en-US" altLang="ko-KR" sz="1300" baseline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300" baseline="0" dirty="0" err="1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미이행</a:t>
                      </a:r>
                      <a:r>
                        <a:rPr lang="ko-KR" altLang="en-US" sz="1300" baseline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300" baseline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3</a:t>
                      </a:r>
                      <a:r>
                        <a:rPr lang="ko-KR" altLang="en-US" sz="1300" baseline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건</a:t>
                      </a:r>
                      <a:r>
                        <a:rPr lang="en-US" altLang="ko-KR" sz="1300" baseline="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조치명령 및 </a:t>
                      </a:r>
                      <a:endParaRPr lang="en-US" altLang="ko-KR" sz="1300" dirty="0" smtClean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과태료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spc="-238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과태료</a:t>
                      </a:r>
                      <a:endParaRPr lang="ko-KR" altLang="en-US" sz="1300" spc="-238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71437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44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>
                      <a:noFill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26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18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9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26</a:t>
                      </a: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(1,680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만원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18</a:t>
                      </a:r>
                    </a:p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(2,040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만원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539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-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3431" marR="13431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8" name="직사각형 58"/>
          <p:cNvSpPr>
            <a:spLocks noChangeArrowheads="1"/>
          </p:cNvSpPr>
          <p:nvPr/>
        </p:nvSpPr>
        <p:spPr bwMode="auto">
          <a:xfrm>
            <a:off x="7082534" y="3847525"/>
            <a:ext cx="130035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800" dirty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800" dirty="0">
                <a:latin typeface="HY헤드라인M" pitchFamily="18" charset="-127"/>
                <a:ea typeface="HY헤드라인M" pitchFamily="18" charset="-127"/>
              </a:rPr>
              <a:t>단위 </a:t>
            </a:r>
            <a:r>
              <a:rPr lang="en-US" altLang="ko-KR" sz="1800" dirty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건</a:t>
            </a:r>
            <a:r>
              <a:rPr lang="en-US" altLang="ko-KR" sz="18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800" dirty="0">
              <a:latin typeface="HY헤드라인M" pitchFamily="18" charset="-127"/>
              <a:ea typeface="HY헤드라인M" pitchFamily="18" charset="-127"/>
            </a:endParaRPr>
          </a:p>
        </p:txBody>
      </p:sp>
      <p:cxnSp>
        <p:nvCxnSpPr>
          <p:cNvPr id="29" name="직선 연결선 18"/>
          <p:cNvCxnSpPr>
            <a:cxnSpLocks noChangeShapeType="1"/>
          </p:cNvCxnSpPr>
          <p:nvPr/>
        </p:nvCxnSpPr>
        <p:spPr bwMode="auto">
          <a:xfrm>
            <a:off x="461962" y="5031800"/>
            <a:ext cx="1123950" cy="1047750"/>
          </a:xfrm>
          <a:prstGeom prst="line">
            <a:avLst/>
          </a:prstGeom>
          <a:noFill/>
          <a:ln w="9525" algn="ctr">
            <a:noFill/>
            <a:round/>
            <a:headEnd/>
            <a:tailEnd/>
          </a:ln>
        </p:spPr>
      </p:cxnSp>
    </p:spTree>
    <p:extLst>
      <p:ext uri="{BB962C8B-B14F-4D97-AF65-F5344CB8AC3E}">
        <p14:creationId xmlns:p14="http://schemas.microsoft.com/office/powerpoint/2010/main" val="146594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-1"/>
            <a:ext cx="9144000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395269" name="Text Box 5"/>
          <p:cNvSpPr txBox="1">
            <a:spLocks noChangeArrowheads="1"/>
          </p:cNvSpPr>
          <p:nvPr/>
        </p:nvSpPr>
        <p:spPr bwMode="auto">
          <a:xfrm>
            <a:off x="390525" y="838200"/>
            <a:ext cx="165735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ko-KR" sz="8000" i="1" dirty="0" smtClean="0">
                <a:solidFill>
                  <a:srgbClr val="0000FF"/>
                </a:solidFill>
                <a:latin typeface="Arial Black" pitchFamily="34" charset="0"/>
                <a:ea typeface="굴림" pitchFamily="50" charset="-127"/>
              </a:rPr>
              <a:t>05</a:t>
            </a:r>
            <a:endParaRPr lang="en-US" altLang="ko-KR" sz="8000" i="1" dirty="0">
              <a:solidFill>
                <a:srgbClr val="0000FF"/>
              </a:solidFill>
              <a:latin typeface="Arial Black" pitchFamily="34" charset="0"/>
              <a:ea typeface="굴림" pitchFamily="50" charset="-127"/>
            </a:endParaRPr>
          </a:p>
        </p:txBody>
      </p:sp>
      <p:sp>
        <p:nvSpPr>
          <p:cNvPr id="395270" name="Text Box 6"/>
          <p:cNvSpPr txBox="1">
            <a:spLocks noChangeArrowheads="1"/>
          </p:cNvSpPr>
          <p:nvPr/>
        </p:nvSpPr>
        <p:spPr bwMode="auto">
          <a:xfrm>
            <a:off x="2066924" y="1190625"/>
            <a:ext cx="707707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ko-KR" altLang="en-US" sz="4000" i="1" spc="-60" dirty="0" smtClean="0">
                <a:latin typeface="HY견고딕" pitchFamily="18" charset="-127"/>
                <a:ea typeface="HY견고딕" pitchFamily="18" charset="-127"/>
              </a:rPr>
              <a:t>석면안전관리제도</a:t>
            </a:r>
            <a:endParaRPr lang="ko-KR" altLang="en-US" sz="4000" i="1" spc="-6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6" name="Picture 22" descr="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96025" y="4486275"/>
            <a:ext cx="2297113" cy="1812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992637" y="368726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l"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TextBox 16"/>
          <p:cNvSpPr txBox="1">
            <a:spLocks noChangeArrowheads="1"/>
          </p:cNvSpPr>
          <p:nvPr/>
        </p:nvSpPr>
        <p:spPr bwMode="auto">
          <a:xfrm>
            <a:off x="3635375" y="3105150"/>
            <a:ext cx="1873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600"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graphicFrame>
        <p:nvGraphicFramePr>
          <p:cNvPr id="5" name="다이어그램 4"/>
          <p:cNvGraphicFramePr/>
          <p:nvPr/>
        </p:nvGraphicFramePr>
        <p:xfrm>
          <a:off x="6660233" y="2529855"/>
          <a:ext cx="2016224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018745" y="212725"/>
            <a:ext cx="380745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 석면안전관리제도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95288" y="1135063"/>
            <a:ext cx="8353425" cy="5113337"/>
            <a:chOff x="1791" y="556"/>
            <a:chExt cx="4786" cy="3577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>
              <a:off x="1837" y="709"/>
              <a:ext cx="4660" cy="3424"/>
            </a:xfrm>
            <a:prstGeom prst="roundRect">
              <a:avLst>
                <a:gd name="adj" fmla="val 4861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DBE7ED"/>
                </a:gs>
              </a:gsLst>
              <a:lin ang="5400000" scaled="1"/>
            </a:gradFill>
            <a:ln w="28575" algn="ctr">
              <a:solidFill>
                <a:srgbClr val="3C5CC2"/>
              </a:solidFill>
              <a:round/>
              <a:headEnd/>
              <a:tailEnd/>
            </a:ln>
            <a:effectLst>
              <a:outerShdw dist="35921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>
                <a:defRPr/>
              </a:pPr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pic>
          <p:nvPicPr>
            <p:cNvPr id="9" name="Picture 7" descr="56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791" y="556"/>
              <a:ext cx="4786" cy="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 Box 8"/>
            <p:cNvSpPr txBox="1">
              <a:spLocks noChangeArrowheads="1"/>
            </p:cNvSpPr>
            <p:nvPr/>
          </p:nvSpPr>
          <p:spPr bwMode="auto">
            <a:xfrm>
              <a:off x="1973" y="663"/>
              <a:ext cx="4541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>
              <a:spAutoFit/>
            </a:bodyPr>
            <a:lstStyle/>
            <a:p>
              <a:pPr algn="l">
                <a:defRPr/>
              </a:pPr>
              <a:r>
                <a:rPr lang="en-US" altLang="ko-KR" sz="2200" dirty="0">
                  <a:solidFill>
                    <a:srgbClr val="000066"/>
                  </a:solidFill>
                  <a:latin typeface="HY헤드라인M" pitchFamily="18" charset="-127"/>
                  <a:ea typeface="HY헤드라인M" pitchFamily="18" charset="-127"/>
                </a:rPr>
                <a:t>1.  </a:t>
              </a:r>
              <a:r>
                <a:rPr lang="ko-KR" altLang="en-US" sz="2200" dirty="0" smtClean="0">
                  <a:solidFill>
                    <a:srgbClr val="000066"/>
                  </a:solidFill>
                  <a:latin typeface="HY헤드라인M" pitchFamily="18" charset="-127"/>
                  <a:ea typeface="HY헤드라인M" pitchFamily="18" charset="-127"/>
                </a:rPr>
                <a:t>석면이란 </a:t>
              </a:r>
              <a:r>
                <a:rPr lang="en-US" altLang="ko-KR" sz="2200" dirty="0" smtClean="0">
                  <a:solidFill>
                    <a:srgbClr val="000066"/>
                  </a:solidFill>
                  <a:latin typeface="HY헤드라인M" pitchFamily="18" charset="-127"/>
                  <a:ea typeface="HY헤드라인M" pitchFamily="18" charset="-127"/>
                </a:rPr>
                <a:t>?</a:t>
              </a:r>
              <a:endParaRPr lang="ko-KR" altLang="en-US" sz="2200" dirty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719138" y="1917699"/>
            <a:ext cx="7996237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ko-KR" altLang="en-US" sz="1600" b="0" dirty="0">
                <a:latin typeface="HY헤드라인M" pitchFamily="18" charset="-127"/>
                <a:ea typeface="HY헤드라인M" pitchFamily="18" charset="-127"/>
              </a:rPr>
              <a:t>◎ 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석면안전관리법 시행 </a:t>
            </a: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: 2012. 4.28 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시행 </a:t>
            </a:r>
            <a:endParaRPr lang="en-US" altLang="ko-KR" sz="1600" b="0" dirty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◎ 석면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(asbestos) : 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화성암의 일종으로 천연의 자연계에 존재하는 </a:t>
            </a:r>
            <a:r>
              <a:rPr lang="ko-KR" altLang="en-US" sz="1600" spc="-90" dirty="0" err="1" smtClean="0">
                <a:latin typeface="HY헤드라인M" pitchFamily="18" charset="-127"/>
                <a:ea typeface="HY헤드라인M" pitchFamily="18" charset="-127"/>
              </a:rPr>
              <a:t>사문석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 및 광물에서</a:t>
            </a:r>
            <a:endParaRPr lang="en-US" altLang="ko-KR" sz="1600" spc="-9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                          채취한 섬유모양의 규산 화합물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매우 가늘고 가벼우며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불에 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                       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잘타지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않고 부식에 강하며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단열효과가 큼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◎ 석면의 종류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  </a:t>
            </a:r>
            <a:r>
              <a:rPr lang="ko-KR" altLang="en-US" sz="1200" dirty="0" err="1" smtClean="0">
                <a:latin typeface="HY헤드라인M" pitchFamily="18" charset="-127"/>
                <a:ea typeface="HY헤드라인M" pitchFamily="18" charset="-127"/>
              </a:rPr>
              <a:t>백석면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           </a:t>
            </a:r>
            <a:r>
              <a:rPr lang="ko-KR" altLang="en-US" sz="1200" dirty="0" err="1" smtClean="0">
                <a:latin typeface="HY헤드라인M" pitchFamily="18" charset="-127"/>
                <a:ea typeface="HY헤드라인M" pitchFamily="18" charset="-127"/>
              </a:rPr>
              <a:t>청석면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         </a:t>
            </a:r>
            <a:r>
              <a:rPr lang="ko-KR" altLang="en-US" sz="1200" dirty="0" err="1" smtClean="0">
                <a:latin typeface="HY헤드라인M" pitchFamily="18" charset="-127"/>
                <a:ea typeface="HY헤드라인M" pitchFamily="18" charset="-127"/>
              </a:rPr>
              <a:t>갈석면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     </a:t>
            </a:r>
            <a:r>
              <a:rPr lang="ko-KR" altLang="en-US" sz="1200" dirty="0" err="1" smtClean="0">
                <a:latin typeface="HY헤드라인M" pitchFamily="18" charset="-127"/>
                <a:ea typeface="HY헤드라인M" pitchFamily="18" charset="-127"/>
              </a:rPr>
              <a:t>안소필라이트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sz="1200" dirty="0" err="1" smtClean="0">
                <a:latin typeface="HY헤드라인M" pitchFamily="18" charset="-127"/>
                <a:ea typeface="HY헤드라인M" pitchFamily="18" charset="-127"/>
              </a:rPr>
              <a:t>트레모라이트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sz="1200" dirty="0" err="1" smtClean="0">
                <a:latin typeface="HY헤드라인M" pitchFamily="18" charset="-127"/>
                <a:ea typeface="HY헤드라인M" pitchFamily="18" charset="-127"/>
              </a:rPr>
              <a:t>악티노라이트</a:t>
            </a:r>
            <a:endParaRPr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◎ 석면의 주요 용도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-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건축자재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(82%),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자동차부품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(11%),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방직제품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(5%),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기타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(2%) </a:t>
            </a:r>
          </a:p>
          <a:p>
            <a:pPr algn="l">
              <a:lnSpc>
                <a:spcPct val="150000"/>
              </a:lnSpc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   *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출처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석면관리 종합대책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(‘09)</a:t>
            </a:r>
            <a:endParaRPr lang="ko-KR" altLang="en-US" sz="1600" b="0" dirty="0">
              <a:latin typeface="HY헤드라인M" pitchFamily="18" charset="-127"/>
              <a:ea typeface="HY헤드라인M" pitchFamily="18" charset="-127"/>
              <a:sym typeface="Wingdings" pitchFamily="2" charset="2"/>
            </a:endParaRP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57274" y="3786188"/>
            <a:ext cx="5619751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992637" y="363011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l"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TextBox 16"/>
          <p:cNvSpPr txBox="1">
            <a:spLocks noChangeArrowheads="1"/>
          </p:cNvSpPr>
          <p:nvPr/>
        </p:nvSpPr>
        <p:spPr bwMode="auto">
          <a:xfrm>
            <a:off x="3635375" y="3048000"/>
            <a:ext cx="1873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600"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graphicFrame>
        <p:nvGraphicFramePr>
          <p:cNvPr id="6" name="다이어그램 5"/>
          <p:cNvGraphicFramePr/>
          <p:nvPr/>
        </p:nvGraphicFramePr>
        <p:xfrm>
          <a:off x="6660233" y="2472705"/>
          <a:ext cx="2016224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Group 4"/>
          <p:cNvGrpSpPr>
            <a:grpSpLocks/>
          </p:cNvGrpSpPr>
          <p:nvPr/>
        </p:nvGrpSpPr>
        <p:grpSpPr bwMode="auto">
          <a:xfrm>
            <a:off x="421482" y="796912"/>
            <a:ext cx="8280400" cy="5494958"/>
            <a:chOff x="280" y="396"/>
            <a:chExt cx="5216" cy="3560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>
              <a:off x="363" y="508"/>
              <a:ext cx="5063" cy="3448"/>
            </a:xfrm>
            <a:prstGeom prst="roundRect">
              <a:avLst>
                <a:gd name="adj" fmla="val 3329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DBE7ED"/>
                </a:gs>
              </a:gsLst>
              <a:lin ang="5400000" scaled="1"/>
            </a:gradFill>
            <a:ln w="28575" algn="ctr">
              <a:solidFill>
                <a:srgbClr val="33661A"/>
              </a:solidFill>
              <a:round/>
              <a:headEnd/>
              <a:tailEnd/>
            </a:ln>
            <a:effectLst>
              <a:outerShdw dist="35921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>
                <a:defRPr/>
              </a:pPr>
              <a:endParaRPr lang="ko-KR" altLang="ko-KR">
                <a:latin typeface="HY헤드라인M" pitchFamily="18" charset="-127"/>
                <a:ea typeface="HY헤드라인M" pitchFamily="18" charset="-127"/>
              </a:endParaRPr>
            </a:p>
          </p:txBody>
        </p:sp>
        <p:pic>
          <p:nvPicPr>
            <p:cNvPr id="10" name="Picture 6" descr="45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80" y="396"/>
              <a:ext cx="5216" cy="5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Text Box 7"/>
            <p:cNvSpPr txBox="1">
              <a:spLocks noChangeArrowheads="1"/>
            </p:cNvSpPr>
            <p:nvPr/>
          </p:nvSpPr>
          <p:spPr bwMode="auto">
            <a:xfrm>
              <a:off x="517" y="515"/>
              <a:ext cx="1768" cy="27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altLang="ko-KR" sz="2200" dirty="0">
                  <a:solidFill>
                    <a:srgbClr val="1F2A00"/>
                  </a:solidFill>
                  <a:latin typeface="HY헤드라인M" pitchFamily="18" charset="-127"/>
                  <a:ea typeface="HY헤드라인M" pitchFamily="18" charset="-127"/>
                </a:rPr>
                <a:t>2. </a:t>
              </a:r>
              <a:r>
                <a:rPr lang="ko-KR" altLang="en-US" sz="2200" dirty="0" smtClean="0">
                  <a:solidFill>
                    <a:srgbClr val="1F2A00"/>
                  </a:solidFill>
                  <a:latin typeface="HY헤드라인M" pitchFamily="18" charset="-127"/>
                  <a:ea typeface="HY헤드라인M" pitchFamily="18" charset="-127"/>
                </a:rPr>
                <a:t>건축물석면조사</a:t>
              </a:r>
              <a:r>
                <a:rPr lang="en-US" altLang="ko-KR" sz="2200" dirty="0" smtClean="0">
                  <a:solidFill>
                    <a:srgbClr val="1F2A00"/>
                  </a:solidFill>
                  <a:latin typeface="HY헤드라인M" pitchFamily="18" charset="-127"/>
                  <a:ea typeface="HY헤드라인M" pitchFamily="18" charset="-127"/>
                </a:rPr>
                <a:t>(1)</a:t>
              </a:r>
              <a:endParaRPr lang="ko-KR" altLang="en-US" sz="2200" dirty="0">
                <a:solidFill>
                  <a:srgbClr val="1F2A0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694534" y="1521333"/>
            <a:ext cx="7905750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anchor="ctr"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ko-KR" altLang="en-US" sz="1600" b="0" dirty="0">
                <a:latin typeface="HY헤드라인M" pitchFamily="18" charset="-127"/>
                <a:ea typeface="HY헤드라인M" pitchFamily="18" charset="-127"/>
              </a:rPr>
              <a:t>◎ 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개    요 </a:t>
            </a:r>
            <a:endParaRPr lang="ko-KR" altLang="en-US" sz="1600" b="0" dirty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ko-KR" altLang="en-US" sz="1600" b="0" dirty="0">
                <a:latin typeface="HY헤드라인M" pitchFamily="18" charset="-127"/>
                <a:ea typeface="HY헤드라인M" pitchFamily="18" charset="-127"/>
              </a:rPr>
              <a:t>   </a:t>
            </a:r>
            <a:r>
              <a:rPr lang="en-US" altLang="ko-KR" sz="1600" b="0" dirty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공공건물</a:t>
            </a: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학교</a:t>
            </a: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다중이용시설 등에 사용된 석면건축자재 사용 실태를 파악하고 </a:t>
            </a:r>
            <a:endParaRPr lang="en-US" altLang="ko-KR" sz="1600" b="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  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석면지도</a:t>
            </a: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석면건축물 안전관리인 등을 통해 석면피해를 사전 예방하는 제도</a:t>
            </a:r>
            <a:endParaRPr lang="en-US" altLang="ko-KR" sz="1600" b="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◎ 대상건축물 </a:t>
            </a:r>
            <a:endParaRPr lang="ko-KR" altLang="en-US" sz="1600" b="0" dirty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ko-KR" altLang="en-US" sz="1600" b="0" dirty="0">
                <a:latin typeface="HY헤드라인M" pitchFamily="18" charset="-127"/>
                <a:ea typeface="HY헤드라인M" pitchFamily="18" charset="-127"/>
              </a:rPr>
              <a:t>   </a:t>
            </a:r>
            <a:r>
              <a:rPr lang="en-US" altLang="ko-KR" sz="1600" b="0" dirty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공공기관이 소유</a:t>
            </a: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사용하는 연면적 </a:t>
            </a: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500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㎡이상 건축물</a:t>
            </a:r>
            <a:endParaRPr lang="ko-KR" altLang="en-US" sz="1600" b="0" dirty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ko-KR" altLang="en-US" sz="1600" b="0" dirty="0">
                <a:latin typeface="HY헤드라인M" pitchFamily="18" charset="-127"/>
                <a:ea typeface="HY헤드라인M" pitchFamily="18" charset="-127"/>
              </a:rPr>
              <a:t>  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※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 공공기관 </a:t>
            </a: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국가</a:t>
            </a: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지방자치단체</a:t>
            </a: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공단</a:t>
            </a: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공사</a:t>
            </a: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특수법인 등</a:t>
            </a:r>
            <a:endParaRPr lang="en-US" altLang="ko-KR" sz="1600" b="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-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유치원 및 각급 학교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   - 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다중이용시설</a:t>
            </a:r>
            <a:endParaRPr lang="en-US" altLang="ko-KR" sz="1600" b="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-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연면적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500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㎡이상인 문화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집회시설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의료시설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노유자시설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등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단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어린이집은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  430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㎡이상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algn="l"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♣ 제외대상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: 2009. 1. 1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일 이후 착공신고한 건축물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                 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석면이 사용되지 않았음을 인정 받은 건축물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친환경건축물 인증기관 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                 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또는 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지자체장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algn="l"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                 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산업안전보건법에 따라 석면조사를 받았거나 받고 있는 건축물</a:t>
            </a:r>
            <a:endParaRPr lang="ko-KR" altLang="en-US" sz="16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018745" y="212725"/>
            <a:ext cx="380745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 석면안전관리제도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992637" y="363011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l"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TextBox 16"/>
          <p:cNvSpPr txBox="1">
            <a:spLocks noChangeArrowheads="1"/>
          </p:cNvSpPr>
          <p:nvPr/>
        </p:nvSpPr>
        <p:spPr bwMode="auto">
          <a:xfrm>
            <a:off x="3635375" y="3048000"/>
            <a:ext cx="1873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600"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graphicFrame>
        <p:nvGraphicFramePr>
          <p:cNvPr id="6" name="다이어그램 5"/>
          <p:cNvGraphicFramePr/>
          <p:nvPr/>
        </p:nvGraphicFramePr>
        <p:xfrm>
          <a:off x="6660233" y="2472705"/>
          <a:ext cx="2016224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67520" y="877170"/>
            <a:ext cx="8280400" cy="5396172"/>
            <a:chOff x="278" y="358"/>
            <a:chExt cx="5216" cy="3496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>
              <a:off x="371" y="406"/>
              <a:ext cx="5063" cy="3448"/>
            </a:xfrm>
            <a:prstGeom prst="roundRect">
              <a:avLst>
                <a:gd name="adj" fmla="val 3329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DBE7ED"/>
                </a:gs>
              </a:gsLst>
              <a:lin ang="5400000" scaled="1"/>
            </a:gradFill>
            <a:ln w="28575" algn="ctr">
              <a:solidFill>
                <a:srgbClr val="33661A"/>
              </a:solidFill>
              <a:round/>
              <a:headEnd/>
              <a:tailEnd/>
            </a:ln>
            <a:effectLst>
              <a:outerShdw dist="35921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>
                <a:defRPr/>
              </a:pPr>
              <a:endParaRPr lang="ko-KR" altLang="ko-KR">
                <a:latin typeface="HY헤드라인M" pitchFamily="18" charset="-127"/>
                <a:ea typeface="HY헤드라인M" pitchFamily="18" charset="-127"/>
              </a:endParaRPr>
            </a:p>
          </p:txBody>
        </p:sp>
        <p:pic>
          <p:nvPicPr>
            <p:cNvPr id="10" name="Picture 6" descr="45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8" y="358"/>
              <a:ext cx="5216" cy="5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Text Box 7"/>
            <p:cNvSpPr txBox="1">
              <a:spLocks noChangeArrowheads="1"/>
            </p:cNvSpPr>
            <p:nvPr/>
          </p:nvSpPr>
          <p:spPr bwMode="auto">
            <a:xfrm>
              <a:off x="561" y="472"/>
              <a:ext cx="1768" cy="27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altLang="ko-KR" sz="2200" dirty="0">
                  <a:solidFill>
                    <a:srgbClr val="1F2A00"/>
                  </a:solidFill>
                  <a:latin typeface="HY헤드라인M" pitchFamily="18" charset="-127"/>
                  <a:ea typeface="HY헤드라인M" pitchFamily="18" charset="-127"/>
                </a:rPr>
                <a:t>2. </a:t>
              </a:r>
              <a:r>
                <a:rPr lang="ko-KR" altLang="en-US" sz="2200" dirty="0" smtClean="0">
                  <a:solidFill>
                    <a:srgbClr val="1F2A00"/>
                  </a:solidFill>
                  <a:latin typeface="HY헤드라인M" pitchFamily="18" charset="-127"/>
                  <a:ea typeface="HY헤드라인M" pitchFamily="18" charset="-127"/>
                </a:rPr>
                <a:t>건축물석면조사</a:t>
              </a:r>
              <a:r>
                <a:rPr lang="en-US" altLang="ko-KR" sz="2200" dirty="0" smtClean="0">
                  <a:solidFill>
                    <a:srgbClr val="1F2A00"/>
                  </a:solidFill>
                  <a:latin typeface="HY헤드라인M" pitchFamily="18" charset="-127"/>
                  <a:ea typeface="HY헤드라인M" pitchFamily="18" charset="-127"/>
                </a:rPr>
                <a:t>(2)</a:t>
              </a:r>
              <a:endParaRPr lang="ko-KR" altLang="en-US" sz="2200" dirty="0">
                <a:solidFill>
                  <a:srgbClr val="1F2A0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681039" y="1455051"/>
            <a:ext cx="790575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anchor="ctr"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◎ 조사 기관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「산업안전보건법」제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38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조의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2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제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항에 따른 석면조사기관 </a:t>
            </a:r>
          </a:p>
          <a:p>
            <a:pPr algn="l">
              <a:lnSpc>
                <a:spcPct val="150000"/>
              </a:lnSpc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◎ 조사 기한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「건축법」에 따른 사용승인서를 받은 날부터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년 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♣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법 시행 당시 사용중인 건축물의 석면조사 기한</a:t>
            </a:r>
            <a:endParaRPr lang="en-US" altLang="ko-KR" sz="1600" spc="-9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      - 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법 시행일로부터 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년 이내 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(2014. 4. 28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까지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공공기관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, 1999.12.31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일 이전</a:t>
            </a:r>
            <a:endParaRPr lang="en-US" altLang="ko-KR" sz="1600" spc="-9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                                                                           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 건축허가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신고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건축물</a:t>
            </a:r>
            <a:endParaRPr lang="en-US" altLang="ko-KR" sz="1600" spc="-9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      - 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법 시행일로부터 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년 이내 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(2015. 4. 28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까지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) : 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위 건축물 이외의 건축물</a:t>
            </a:r>
            <a:endParaRPr lang="en-US" altLang="ko-KR" sz="1600" spc="-9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◎ 건축물석면조사 결과의 통보 </a:t>
            </a:r>
          </a:p>
          <a:p>
            <a:pPr algn="l">
              <a:lnSpc>
                <a:spcPct val="150000"/>
              </a:lnSpc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   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건축물소유자는 다음 각 호의 구분에 따른 사람에게 해당 기한 내에 건축물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  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석면조사 결과를 알려 주어야 한다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.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 algn="l">
              <a:lnSpc>
                <a:spcPct val="150000"/>
              </a:lnSpc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      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1)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건축물 관리인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건축물석면조사를 완료한 후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주일 이내 </a:t>
            </a:r>
          </a:p>
          <a:p>
            <a:pPr algn="l">
              <a:lnSpc>
                <a:spcPct val="150000"/>
              </a:lnSpc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      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2)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건축물 임차인 또는 양수인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건축물 임대차 또는 양도계약 전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다만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임대차 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                                                중에 건축물석면조사를 완료한 경우에는 조사를  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                                            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완료한 후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개월 이내 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018745" y="212725"/>
            <a:ext cx="380745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 석면안전관리제도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992637" y="363011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l"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TextBox 16"/>
          <p:cNvSpPr txBox="1">
            <a:spLocks noChangeArrowheads="1"/>
          </p:cNvSpPr>
          <p:nvPr/>
        </p:nvSpPr>
        <p:spPr bwMode="auto">
          <a:xfrm>
            <a:off x="3635375" y="3048000"/>
            <a:ext cx="1873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600"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graphicFrame>
        <p:nvGraphicFramePr>
          <p:cNvPr id="6" name="다이어그램 5"/>
          <p:cNvGraphicFramePr/>
          <p:nvPr/>
        </p:nvGraphicFramePr>
        <p:xfrm>
          <a:off x="6660233" y="2472705"/>
          <a:ext cx="2016224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511177" y="866958"/>
            <a:ext cx="8280400" cy="5461000"/>
            <a:chOff x="295" y="504"/>
            <a:chExt cx="5216" cy="3538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>
              <a:off x="357" y="594"/>
              <a:ext cx="5063" cy="3448"/>
            </a:xfrm>
            <a:prstGeom prst="roundRect">
              <a:avLst>
                <a:gd name="adj" fmla="val 3329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DBE7ED"/>
                </a:gs>
              </a:gsLst>
              <a:lin ang="5400000" scaled="1"/>
            </a:gradFill>
            <a:ln w="28575" algn="ctr">
              <a:solidFill>
                <a:srgbClr val="33661A"/>
              </a:solidFill>
              <a:round/>
              <a:headEnd/>
              <a:tailEnd/>
            </a:ln>
            <a:effectLst>
              <a:outerShdw dist="35921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>
                <a:defRPr/>
              </a:pPr>
              <a:endParaRPr lang="ko-KR" altLang="ko-KR">
                <a:latin typeface="HY헤드라인M" pitchFamily="18" charset="-127"/>
                <a:ea typeface="HY헤드라인M" pitchFamily="18" charset="-127"/>
              </a:endParaRPr>
            </a:p>
          </p:txBody>
        </p:sp>
        <p:pic>
          <p:nvPicPr>
            <p:cNvPr id="10" name="Picture 6" descr="45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95" y="504"/>
              <a:ext cx="5216" cy="5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Text Box 7"/>
            <p:cNvSpPr txBox="1">
              <a:spLocks noChangeArrowheads="1"/>
            </p:cNvSpPr>
            <p:nvPr/>
          </p:nvSpPr>
          <p:spPr bwMode="auto">
            <a:xfrm>
              <a:off x="489" y="626"/>
              <a:ext cx="1621" cy="30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altLang="ko-KR" sz="2200" dirty="0">
                  <a:solidFill>
                    <a:srgbClr val="1F2A00"/>
                  </a:solidFill>
                  <a:latin typeface="HY헤드라인M" pitchFamily="18" charset="-127"/>
                  <a:ea typeface="HY헤드라인M" pitchFamily="18" charset="-127"/>
                </a:rPr>
                <a:t>2. </a:t>
              </a:r>
              <a:r>
                <a:rPr lang="ko-KR" altLang="en-US" sz="2200" dirty="0" smtClean="0">
                  <a:solidFill>
                    <a:srgbClr val="1F2A00"/>
                  </a:solidFill>
                  <a:latin typeface="HY헤드라인M" pitchFamily="18" charset="-127"/>
                  <a:ea typeface="HY헤드라인M" pitchFamily="18" charset="-127"/>
                </a:rPr>
                <a:t>건축물석면조사</a:t>
              </a:r>
              <a:endParaRPr lang="ko-KR" altLang="en-US" sz="2200" dirty="0">
                <a:solidFill>
                  <a:srgbClr val="1F2A0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698502" y="1624831"/>
            <a:ext cx="7905750" cy="4580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anchor="ctr">
            <a:spAutoFit/>
          </a:bodyPr>
          <a:lstStyle/>
          <a:p>
            <a:pPr algn="l">
              <a:lnSpc>
                <a:spcPts val="2500"/>
              </a:lnSpc>
              <a:defRPr/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◎ 석면건축물 해당 기준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ts val="2500"/>
              </a:lnSpc>
              <a:defRPr/>
            </a:pP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     - 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석면 건축자재 면적이 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50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㎡ 이상이거나</a:t>
            </a:r>
            <a:endParaRPr lang="en-US" altLang="ko-KR" sz="1600" spc="-9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ts val="2500"/>
              </a:lnSpc>
              <a:defRPr/>
            </a:pP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     - 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석면이 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1%(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무게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초과하여 함유된 </a:t>
            </a:r>
            <a:r>
              <a:rPr lang="ko-KR" altLang="en-US" sz="1600" spc="-90" dirty="0" err="1" smtClean="0">
                <a:latin typeface="HY헤드라인M" pitchFamily="18" charset="-127"/>
                <a:ea typeface="HY헤드라인M" pitchFamily="18" charset="-127"/>
              </a:rPr>
              <a:t>분무재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 또는 </a:t>
            </a:r>
            <a:r>
              <a:rPr lang="ko-KR" altLang="en-US" sz="1600" spc="-90" dirty="0" err="1" smtClean="0">
                <a:latin typeface="HY헤드라인M" pitchFamily="18" charset="-127"/>
                <a:ea typeface="HY헤드라인M" pitchFamily="18" charset="-127"/>
              </a:rPr>
              <a:t>내화피복재를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 사용한 건축물</a:t>
            </a:r>
            <a:endParaRPr lang="en-US" altLang="ko-KR" sz="1600" spc="-9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ts val="2500"/>
              </a:lnSpc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◎ 석면건축물 해당한다면 제출 서류는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?</a:t>
            </a:r>
          </a:p>
          <a:p>
            <a:pPr algn="l">
              <a:lnSpc>
                <a:spcPts val="2500"/>
              </a:lnSpc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-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건축물석면조사 결과 제출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건축물 석면조사 후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개월 이내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algn="l">
              <a:lnSpc>
                <a:spcPts val="2500"/>
              </a:lnSpc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-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결과서 제출과 함께 석면건축물 안전관리인 지정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신고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ts val="2500"/>
              </a:lnSpc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◎ 석면건축물 안전관리인 지정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ts val="2500"/>
              </a:lnSpc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-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지정자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석면건축물 소유자 ⇒ 본인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해당 건축물 점유자 또는 관리자 중 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명 지정</a:t>
            </a:r>
            <a:endParaRPr lang="en-US" altLang="ko-KR" sz="1600" spc="-9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ts val="2500"/>
              </a:lnSpc>
            </a:pP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     - 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교    육 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신고 또는 변경신고를 한 날로부터 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년 이내</a:t>
            </a:r>
            <a:endParaRPr lang="en-US" altLang="ko-KR" sz="1600" spc="-9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ts val="2500"/>
              </a:lnSpc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◎ 석면건축물 관리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ts val="2500"/>
              </a:lnSpc>
            </a:pP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     - 6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개월마다 석면건축물의 손상 상태 및 석면의 비산가능성 등을 조사한 후 석면건축물 </a:t>
            </a:r>
            <a:endParaRPr lang="en-US" altLang="ko-KR" sz="1600" spc="-9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ts val="2500"/>
              </a:lnSpc>
            </a:pP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       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관리대장 작성</a:t>
            </a:r>
            <a:endParaRPr lang="en-US" altLang="ko-KR" sz="1600" spc="-9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ts val="2500"/>
              </a:lnSpc>
            </a:pP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     - 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건축물 유지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보수 공사 시 미리 공사관계자에게 석면지도 제공</a:t>
            </a:r>
            <a:endParaRPr lang="en-US" altLang="ko-KR" sz="1600" spc="-9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ts val="2500"/>
              </a:lnSpc>
            </a:pP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     - 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석면 비산되지 않도록 감시 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감독 </a:t>
            </a:r>
            <a:endParaRPr lang="ko-KR" altLang="en-US" sz="1600" spc="-9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018745" y="212725"/>
            <a:ext cx="380745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 석면안전관리제도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958205" y="350629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l"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TextBox 16"/>
          <p:cNvSpPr txBox="1">
            <a:spLocks noChangeArrowheads="1"/>
          </p:cNvSpPr>
          <p:nvPr/>
        </p:nvSpPr>
        <p:spPr bwMode="auto">
          <a:xfrm>
            <a:off x="3635375" y="2924175"/>
            <a:ext cx="1873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600"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graphicFrame>
        <p:nvGraphicFramePr>
          <p:cNvPr id="5" name="다이어그램 4"/>
          <p:cNvGraphicFramePr/>
          <p:nvPr/>
        </p:nvGraphicFramePr>
        <p:xfrm>
          <a:off x="6660233" y="2348880"/>
          <a:ext cx="2016224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95288" y="1135063"/>
            <a:ext cx="8353425" cy="4989140"/>
            <a:chOff x="1791" y="556"/>
            <a:chExt cx="4786" cy="3288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>
              <a:off x="1854" y="709"/>
              <a:ext cx="4660" cy="3135"/>
            </a:xfrm>
            <a:prstGeom prst="roundRect">
              <a:avLst>
                <a:gd name="adj" fmla="val 4861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DBE7ED"/>
                </a:gs>
              </a:gsLst>
              <a:lin ang="5400000" scaled="1"/>
            </a:gradFill>
            <a:ln w="28575" algn="ctr">
              <a:solidFill>
                <a:srgbClr val="3C5CC2"/>
              </a:solidFill>
              <a:round/>
              <a:headEnd/>
              <a:tailEnd/>
            </a:ln>
            <a:effectLst>
              <a:outerShdw dist="35921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>
                <a:defRPr/>
              </a:pPr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pic>
          <p:nvPicPr>
            <p:cNvPr id="9" name="Picture 7" descr="56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791" y="556"/>
              <a:ext cx="4786" cy="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 Box 8"/>
            <p:cNvSpPr txBox="1">
              <a:spLocks noChangeArrowheads="1"/>
            </p:cNvSpPr>
            <p:nvPr/>
          </p:nvSpPr>
          <p:spPr bwMode="auto">
            <a:xfrm>
              <a:off x="1973" y="663"/>
              <a:ext cx="4541" cy="2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>
              <a:spAutoFit/>
            </a:bodyPr>
            <a:lstStyle/>
            <a:p>
              <a:pPr algn="l">
                <a:defRPr/>
              </a:pPr>
              <a:r>
                <a:rPr lang="en-US" altLang="ko-KR" sz="2200" dirty="0">
                  <a:solidFill>
                    <a:srgbClr val="000066"/>
                  </a:solidFill>
                  <a:latin typeface="HY헤드라인M" pitchFamily="18" charset="-127"/>
                  <a:ea typeface="HY헤드라인M" pitchFamily="18" charset="-127"/>
                </a:rPr>
                <a:t>3.  </a:t>
              </a:r>
              <a:r>
                <a:rPr lang="ko-KR" altLang="en-US" sz="2200" dirty="0" smtClean="0">
                  <a:solidFill>
                    <a:srgbClr val="000066"/>
                  </a:solidFill>
                  <a:latin typeface="HY헤드라인M" pitchFamily="18" charset="-127"/>
                  <a:ea typeface="HY헤드라인M" pitchFamily="18" charset="-127"/>
                </a:rPr>
                <a:t>석면해체 사업장 주변환경 등 관리</a:t>
              </a:r>
              <a:endParaRPr lang="ko-KR" altLang="en-US" sz="2200" dirty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719138" y="2037552"/>
            <a:ext cx="7996237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600" b="0" dirty="0">
                <a:latin typeface="HY헤드라인M" pitchFamily="18" charset="-127"/>
                <a:ea typeface="HY헤드라인M" pitchFamily="18" charset="-127"/>
              </a:rPr>
              <a:t>◎ 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석면해체</a:t>
            </a: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제거 관련 준수사항</a:t>
            </a:r>
            <a:endParaRPr lang="en-US" altLang="ko-KR" sz="1600" b="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-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석면해체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제거업자는 석면해체사업장 주변 석면배출허용기준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(0.01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개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/cc)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준수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    - 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석면해체</a:t>
            </a: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제거업자는 </a:t>
            </a:r>
            <a:r>
              <a:rPr lang="ko-KR" altLang="en-US" sz="1600" b="0" spc="-90" dirty="0" smtClean="0">
                <a:latin typeface="HY헤드라인M" pitchFamily="18" charset="-127"/>
                <a:ea typeface="HY헤드라인M" pitchFamily="18" charset="-127"/>
              </a:rPr>
              <a:t>석면건축자재 </a:t>
            </a:r>
            <a:r>
              <a:rPr lang="en-US" altLang="ko-KR" sz="1600" b="0" spc="-90" dirty="0" smtClean="0">
                <a:latin typeface="HY헤드라인M" pitchFamily="18" charset="-127"/>
                <a:ea typeface="HY헤드라인M" pitchFamily="18" charset="-127"/>
              </a:rPr>
              <a:t>500</a:t>
            </a:r>
            <a:r>
              <a:rPr lang="ko-KR" altLang="en-US" sz="1600" spc="-90" dirty="0" smtClean="0">
                <a:latin typeface="HY헤드라인M" pitchFamily="18" charset="-127"/>
                <a:ea typeface="HY헤드라인M" pitchFamily="18" charset="-127"/>
              </a:rPr>
              <a:t>㎡이상 또는 석면 </a:t>
            </a:r>
            <a:r>
              <a:rPr lang="ko-KR" altLang="en-US" sz="1600" spc="-90" dirty="0" err="1" smtClean="0">
                <a:latin typeface="HY헤드라인M" pitchFamily="18" charset="-127"/>
                <a:ea typeface="HY헤드라인M" pitchFamily="18" charset="-127"/>
              </a:rPr>
              <a:t>분무재</a:t>
            </a:r>
            <a:r>
              <a:rPr lang="en-US" altLang="ko-KR" sz="1600" spc="-9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spc="-90" dirty="0" err="1" smtClean="0">
                <a:latin typeface="HY헤드라인M" pitchFamily="18" charset="-127"/>
                <a:ea typeface="HY헤드라인M" pitchFamily="18" charset="-127"/>
              </a:rPr>
              <a:t>내화피복재를</a:t>
            </a:r>
            <a:endParaRPr lang="en-US" altLang="ko-KR" sz="1600" spc="-9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      해체하는 경우 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사업장 주변 공기 중 석면농도 측정</a:t>
            </a:r>
            <a:endParaRPr lang="en-US" altLang="ko-KR" sz="1600" b="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   (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석면조사기관 또는 실내 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공기질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측정대행업자에 측정 의뢰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       </a:t>
            </a:r>
            <a:r>
              <a:rPr lang="ko-KR" altLang="en-US" sz="1600" spc="-9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⇒ 위반 시 </a:t>
            </a:r>
            <a:r>
              <a:rPr lang="en-US" altLang="ko-KR" sz="1600" spc="-9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1600" spc="-9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천만원</a:t>
            </a:r>
            <a:r>
              <a:rPr lang="ko-KR" altLang="en-US" sz="1600" spc="-9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이하의 과태료</a:t>
            </a:r>
            <a:endParaRPr lang="en-US" altLang="ko-KR" sz="1600" b="0" dirty="0" smtClean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    - 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감리인 지정 </a:t>
            </a: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600" b="0" dirty="0" smtClean="0">
                <a:latin typeface="HY헤드라인M" pitchFamily="18" charset="-127"/>
                <a:ea typeface="HY헤드라인M" pitchFamily="18" charset="-127"/>
              </a:rPr>
              <a:t>석면해체</a:t>
            </a: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제거작업 발주자는 석면건축자재 면적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800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㎡이상일 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                        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경우 감리인 지정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신고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600" b="0" dirty="0" smtClean="0">
                <a:latin typeface="HY헤드라인M" pitchFamily="18" charset="-127"/>
                <a:ea typeface="HY헤드라인M" pitchFamily="18" charset="-127"/>
              </a:rPr>
              <a:t>       </a:t>
            </a:r>
            <a:r>
              <a:rPr lang="ko-KR" altLang="en-US" sz="1600" spc="-9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⇒ 위반 시 </a:t>
            </a:r>
            <a:r>
              <a:rPr lang="en-US" altLang="ko-KR" sz="1600" spc="-9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1600" spc="-9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년 이하의 징역 또는 </a:t>
            </a:r>
            <a:r>
              <a:rPr lang="en-US" altLang="ko-KR" sz="1600" spc="-9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500</a:t>
            </a:r>
            <a:r>
              <a:rPr lang="ko-KR" altLang="en-US" sz="1600" spc="-9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만원 이하의 벌금</a:t>
            </a:r>
            <a:endParaRPr lang="ko-KR" altLang="en-US" sz="1600" b="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1018745" y="212725"/>
            <a:ext cx="380745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 석면안전관리제도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-1"/>
            <a:ext cx="9144000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395269" name="Text Box 5"/>
          <p:cNvSpPr txBox="1">
            <a:spLocks noChangeArrowheads="1"/>
          </p:cNvSpPr>
          <p:nvPr/>
        </p:nvSpPr>
        <p:spPr bwMode="auto">
          <a:xfrm>
            <a:off x="390525" y="838200"/>
            <a:ext cx="165735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ko-KR" sz="8000" i="1" dirty="0" smtClean="0">
                <a:solidFill>
                  <a:srgbClr val="0000FF"/>
                </a:solidFill>
                <a:latin typeface="Arial Black" pitchFamily="34" charset="0"/>
                <a:ea typeface="굴림" pitchFamily="50" charset="-127"/>
              </a:rPr>
              <a:t>06</a:t>
            </a:r>
            <a:endParaRPr lang="en-US" altLang="ko-KR" sz="8000" i="1" dirty="0">
              <a:solidFill>
                <a:srgbClr val="0000FF"/>
              </a:solidFill>
              <a:latin typeface="Arial Black" pitchFamily="34" charset="0"/>
              <a:ea typeface="굴림" pitchFamily="50" charset="-127"/>
            </a:endParaRPr>
          </a:p>
        </p:txBody>
      </p:sp>
      <p:sp>
        <p:nvSpPr>
          <p:cNvPr id="395270" name="Text Box 6"/>
          <p:cNvSpPr txBox="1">
            <a:spLocks noChangeArrowheads="1"/>
          </p:cNvSpPr>
          <p:nvPr/>
        </p:nvSpPr>
        <p:spPr bwMode="auto">
          <a:xfrm>
            <a:off x="2066924" y="1152525"/>
            <a:ext cx="707707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ko-KR" altLang="en-US" sz="4000" i="1" spc="-60" dirty="0" smtClean="0">
                <a:latin typeface="HY견고딕" pitchFamily="18" charset="-127"/>
                <a:ea typeface="HY견고딕" pitchFamily="18" charset="-127"/>
              </a:rPr>
              <a:t>우리 구 주요추진사업</a:t>
            </a:r>
            <a:endParaRPr lang="ko-KR" altLang="en-US" sz="4000" i="1" spc="-6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6" name="Picture 22" descr="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57925" y="4524375"/>
            <a:ext cx="2297113" cy="1812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992637" y="368726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l"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TextBox 16"/>
          <p:cNvSpPr txBox="1">
            <a:spLocks noChangeArrowheads="1"/>
          </p:cNvSpPr>
          <p:nvPr/>
        </p:nvSpPr>
        <p:spPr bwMode="auto">
          <a:xfrm>
            <a:off x="3635375" y="3105150"/>
            <a:ext cx="1873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600"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graphicFrame>
        <p:nvGraphicFramePr>
          <p:cNvPr id="5" name="다이어그램 4"/>
          <p:cNvGraphicFramePr/>
          <p:nvPr/>
        </p:nvGraphicFramePr>
        <p:xfrm>
          <a:off x="6660233" y="2529855"/>
          <a:ext cx="2016224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018745" y="212725"/>
            <a:ext cx="44791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 우리 </a:t>
            </a:r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구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주요추진사업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95288" y="1135063"/>
            <a:ext cx="8353425" cy="4789487"/>
            <a:chOff x="1791" y="556"/>
            <a:chExt cx="4786" cy="3577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>
              <a:off x="1837" y="709"/>
              <a:ext cx="4660" cy="3424"/>
            </a:xfrm>
            <a:prstGeom prst="roundRect">
              <a:avLst>
                <a:gd name="adj" fmla="val 4861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DBE7ED"/>
                </a:gs>
              </a:gsLst>
              <a:lin ang="5400000" scaled="1"/>
            </a:gradFill>
            <a:ln w="28575" algn="ctr">
              <a:solidFill>
                <a:srgbClr val="3C5CC2"/>
              </a:solidFill>
              <a:round/>
              <a:headEnd/>
              <a:tailEnd/>
            </a:ln>
            <a:effectLst>
              <a:outerShdw dist="35921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>
                <a:defRPr/>
              </a:pPr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pic>
          <p:nvPicPr>
            <p:cNvPr id="9" name="Picture 7" descr="56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791" y="556"/>
              <a:ext cx="4786" cy="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 Box 8"/>
            <p:cNvSpPr txBox="1">
              <a:spLocks noChangeArrowheads="1"/>
            </p:cNvSpPr>
            <p:nvPr/>
          </p:nvSpPr>
          <p:spPr bwMode="auto">
            <a:xfrm>
              <a:off x="1973" y="663"/>
              <a:ext cx="4541" cy="2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>
              <a:spAutoFit/>
            </a:bodyPr>
            <a:lstStyle/>
            <a:p>
              <a:pPr algn="l">
                <a:defRPr/>
              </a:pPr>
              <a:r>
                <a:rPr lang="en-US" altLang="ko-KR" sz="2200" dirty="0">
                  <a:solidFill>
                    <a:srgbClr val="000066"/>
                  </a:solidFill>
                  <a:latin typeface="HY헤드라인M" pitchFamily="18" charset="-127"/>
                  <a:ea typeface="HY헤드라인M" pitchFamily="18" charset="-127"/>
                </a:rPr>
                <a:t>1.  </a:t>
              </a:r>
              <a:r>
                <a:rPr lang="ko-KR" altLang="en-US" sz="2200" dirty="0">
                  <a:solidFill>
                    <a:srgbClr val="000066"/>
                  </a:solidFill>
                  <a:latin typeface="HY헤드라인M" pitchFamily="18" charset="-127"/>
                  <a:ea typeface="HY헤드라인M" pitchFamily="18" charset="-127"/>
                </a:rPr>
                <a:t>환경종합상황실 운영</a:t>
              </a:r>
            </a:p>
          </p:txBody>
        </p:sp>
      </p:grp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712950" y="2250852"/>
            <a:ext cx="7697626" cy="3000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◎ 사업개요 </a:t>
            </a:r>
            <a:endParaRPr lang="en-US" altLang="ko-KR" b="0" dirty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  -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과학적인 환경관리시스템 정착으로</a:t>
            </a:r>
            <a:endParaRPr lang="en-US" altLang="ko-KR" b="0" dirty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     환경오염 신속 대응 및 환경피해 최소화 </a:t>
            </a:r>
            <a:endParaRPr lang="en-US" altLang="ko-KR" b="0" dirty="0">
              <a:latin typeface="HY헤드라인M" pitchFamily="18" charset="-127"/>
              <a:ea typeface="HY헤드라인M" pitchFamily="18" charset="-127"/>
            </a:endParaRPr>
          </a:p>
          <a:p>
            <a:pPr marL="120650" indent="-120650" algn="l">
              <a:lnSpc>
                <a:spcPct val="150000"/>
              </a:lnSpc>
              <a:defRPr/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◎ 환경감시 </a:t>
            </a:r>
            <a:r>
              <a:rPr lang="ko-KR" altLang="en-US" b="0" dirty="0" err="1">
                <a:latin typeface="HY헤드라인M" pitchFamily="18" charset="-127"/>
                <a:ea typeface="HY헤드라인M" pitchFamily="18" charset="-127"/>
              </a:rPr>
              <a:t>측정망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 설치 현황</a:t>
            </a:r>
            <a:endParaRPr lang="en-US" altLang="ko-KR" b="0" dirty="0">
              <a:latin typeface="HY헤드라인M" pitchFamily="18" charset="-127"/>
              <a:ea typeface="HY헤드라인M" pitchFamily="18" charset="-127"/>
            </a:endParaRPr>
          </a:p>
          <a:p>
            <a:pPr marL="120650" indent="-120650" algn="l">
              <a:lnSpc>
                <a:spcPct val="150000"/>
              </a:lnSpc>
              <a:defRPr/>
            </a:pPr>
            <a:r>
              <a:rPr lang="en-US" altLang="ko-KR" b="0" dirty="0" smtClean="0">
                <a:latin typeface="HY헤드라인M" pitchFamily="18" charset="-127"/>
                <a:ea typeface="HY헤드라인M" pitchFamily="18" charset="-127"/>
              </a:rPr>
              <a:t>  -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환경감시 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CC-TV  </a:t>
            </a:r>
            <a:r>
              <a:rPr lang="en-US" altLang="ko-KR" b="0" dirty="0" smtClean="0">
                <a:latin typeface="HY헤드라인M" pitchFamily="18" charset="-127"/>
                <a:ea typeface="HY헤드라인M" pitchFamily="18" charset="-127"/>
              </a:rPr>
              <a:t>38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개소</a:t>
            </a:r>
            <a:endParaRPr lang="en-US" altLang="ko-KR" b="0" dirty="0">
              <a:latin typeface="HY헤드라인M" pitchFamily="18" charset="-127"/>
              <a:ea typeface="HY헤드라인M" pitchFamily="18" charset="-127"/>
            </a:endParaRPr>
          </a:p>
          <a:p>
            <a:pPr marL="120650" indent="-120650" algn="l">
              <a:lnSpc>
                <a:spcPct val="150000"/>
              </a:lnSpc>
              <a:defRPr/>
            </a:pP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  - 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수질</a:t>
            </a:r>
            <a:r>
              <a:rPr lang="en-US" altLang="ko-KR" b="0" dirty="0" smtClean="0"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대기 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TMS </a:t>
            </a:r>
            <a:r>
              <a:rPr lang="ko-KR" altLang="en-US" b="0" dirty="0" err="1">
                <a:latin typeface="HY헤드라인M" pitchFamily="18" charset="-127"/>
                <a:ea typeface="HY헤드라인M" pitchFamily="18" charset="-127"/>
              </a:rPr>
              <a:t>측정망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b="0" dirty="0" smtClean="0">
                <a:latin typeface="HY헤드라인M" pitchFamily="18" charset="-127"/>
                <a:ea typeface="HY헤드라인M" pitchFamily="18" charset="-127"/>
              </a:rPr>
              <a:t>7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개소</a:t>
            </a:r>
            <a:endParaRPr lang="en-US" altLang="ko-KR" b="0" dirty="0">
              <a:latin typeface="HY헤드라인M" pitchFamily="18" charset="-127"/>
              <a:ea typeface="HY헤드라인M" pitchFamily="18" charset="-127"/>
            </a:endParaRPr>
          </a:p>
          <a:p>
            <a:pPr marL="120650" indent="-120650" algn="l">
              <a:lnSpc>
                <a:spcPct val="150000"/>
              </a:lnSpc>
              <a:defRPr/>
            </a:pP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  - </a:t>
            </a:r>
            <a:r>
              <a:rPr lang="ko-KR" altLang="en-US" b="0" dirty="0" err="1">
                <a:latin typeface="HY헤드라인M" pitchFamily="18" charset="-127"/>
                <a:ea typeface="HY헤드라인M" pitchFamily="18" charset="-127"/>
              </a:rPr>
              <a:t>악취측정망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b="0" dirty="0" smtClean="0">
                <a:latin typeface="HY헤드라인M" pitchFamily="18" charset="-127"/>
                <a:ea typeface="HY헤드라인M" pitchFamily="18" charset="-127"/>
              </a:rPr>
              <a:t>20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개소</a:t>
            </a:r>
            <a:endParaRPr lang="ko-KR" altLang="en-US" b="0" dirty="0">
              <a:latin typeface="HY헤드라인M" pitchFamily="18" charset="-127"/>
              <a:ea typeface="HY헤드라인M" pitchFamily="18" charset="-127"/>
              <a:sym typeface="Wingdings" pitchFamily="2" charset="2"/>
            </a:endParaRPr>
          </a:p>
        </p:txBody>
      </p:sp>
      <p:pic>
        <p:nvPicPr>
          <p:cNvPr id="12" name="Picture 2" descr="C:\DOCUME~1\seogu\LOCALS~1\Temp\UNI00000dd00018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02631" y="2516980"/>
            <a:ext cx="2579344" cy="26074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098925" y="6538913"/>
            <a:ext cx="982663" cy="214312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fld id="{FC8515BB-129C-405A-9AFB-050772986ECB}" type="slidenum">
              <a:rPr lang="ko-KR" altLang="en-US">
                <a:latin typeface="HY헤드라인M" pitchFamily="18" charset="-127"/>
                <a:ea typeface="HY헤드라인M" pitchFamily="18" charset="-127"/>
              </a:rPr>
              <a:pPr>
                <a:defRPr/>
              </a:pPr>
              <a:t>88</a:t>
            </a:fld>
            <a:endParaRPr lang="en-US" altLang="ko-KR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992637" y="363011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l"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TextBox 16"/>
          <p:cNvSpPr txBox="1">
            <a:spLocks noChangeArrowheads="1"/>
          </p:cNvSpPr>
          <p:nvPr/>
        </p:nvSpPr>
        <p:spPr bwMode="auto">
          <a:xfrm>
            <a:off x="3635375" y="3048000"/>
            <a:ext cx="1873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600"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graphicFrame>
        <p:nvGraphicFramePr>
          <p:cNvPr id="6" name="다이어그램 5"/>
          <p:cNvGraphicFramePr/>
          <p:nvPr/>
        </p:nvGraphicFramePr>
        <p:xfrm>
          <a:off x="6660233" y="2472705"/>
          <a:ext cx="2016224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Group 4"/>
          <p:cNvGrpSpPr>
            <a:grpSpLocks/>
          </p:cNvGrpSpPr>
          <p:nvPr/>
        </p:nvGrpSpPr>
        <p:grpSpPr bwMode="auto">
          <a:xfrm>
            <a:off x="431800" y="1147267"/>
            <a:ext cx="8280400" cy="4965700"/>
            <a:chOff x="295" y="504"/>
            <a:chExt cx="5216" cy="3538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>
              <a:off x="357" y="594"/>
              <a:ext cx="5063" cy="3448"/>
            </a:xfrm>
            <a:prstGeom prst="roundRect">
              <a:avLst>
                <a:gd name="adj" fmla="val 3329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DBE7ED"/>
                </a:gs>
              </a:gsLst>
              <a:lin ang="5400000" scaled="1"/>
            </a:gradFill>
            <a:ln w="28575" algn="ctr">
              <a:solidFill>
                <a:srgbClr val="33661A"/>
              </a:solidFill>
              <a:round/>
              <a:headEnd/>
              <a:tailEnd/>
            </a:ln>
            <a:effectLst>
              <a:outerShdw dist="35921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>
                <a:defRPr/>
              </a:pPr>
              <a:endParaRPr lang="ko-KR" altLang="ko-KR">
                <a:latin typeface="HY헤드라인M" pitchFamily="18" charset="-127"/>
                <a:ea typeface="HY헤드라인M" pitchFamily="18" charset="-127"/>
              </a:endParaRPr>
            </a:p>
          </p:txBody>
        </p:sp>
        <p:pic>
          <p:nvPicPr>
            <p:cNvPr id="10" name="Picture 6" descr="45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95" y="504"/>
              <a:ext cx="5216" cy="5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Text Box 7"/>
            <p:cNvSpPr txBox="1">
              <a:spLocks noChangeArrowheads="1"/>
            </p:cNvSpPr>
            <p:nvPr/>
          </p:nvSpPr>
          <p:spPr bwMode="auto">
            <a:xfrm>
              <a:off x="489" y="626"/>
              <a:ext cx="2066" cy="30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altLang="ko-KR" sz="2200" dirty="0">
                  <a:solidFill>
                    <a:srgbClr val="1F2A00"/>
                  </a:solidFill>
                  <a:latin typeface="HY헤드라인M" pitchFamily="18" charset="-127"/>
                  <a:ea typeface="HY헤드라인M" pitchFamily="18" charset="-127"/>
                </a:rPr>
                <a:t>2. 1</a:t>
              </a:r>
              <a:r>
                <a:rPr lang="ko-KR" altLang="en-US" sz="2200" dirty="0">
                  <a:solidFill>
                    <a:srgbClr val="1F2A00"/>
                  </a:solidFill>
                  <a:latin typeface="HY헤드라인M" pitchFamily="18" charset="-127"/>
                  <a:ea typeface="HY헤드라인M" pitchFamily="18" charset="-127"/>
                </a:rPr>
                <a:t>사</a:t>
              </a:r>
              <a:r>
                <a:rPr lang="en-US" altLang="ko-KR" sz="2200" dirty="0">
                  <a:solidFill>
                    <a:srgbClr val="1F2A00"/>
                  </a:solidFill>
                  <a:latin typeface="HY헤드라인M" pitchFamily="18" charset="-127"/>
                  <a:ea typeface="HY헤드라인M" pitchFamily="18" charset="-127"/>
                </a:rPr>
                <a:t>1</a:t>
              </a:r>
              <a:r>
                <a:rPr lang="ko-KR" altLang="en-US" sz="2200" dirty="0">
                  <a:solidFill>
                    <a:srgbClr val="1F2A00"/>
                  </a:solidFill>
                  <a:latin typeface="HY헤드라인M" pitchFamily="18" charset="-127"/>
                  <a:ea typeface="HY헤드라인M" pitchFamily="18" charset="-127"/>
                </a:rPr>
                <a:t>도로 </a:t>
              </a:r>
              <a:r>
                <a:rPr lang="ko-KR" altLang="en-US" sz="2200" dirty="0" err="1" smtClean="0">
                  <a:solidFill>
                    <a:srgbClr val="1F2A00"/>
                  </a:solidFill>
                  <a:latin typeface="HY헤드라인M" pitchFamily="18" charset="-127"/>
                  <a:ea typeface="HY헤드라인M" pitchFamily="18" charset="-127"/>
                </a:rPr>
                <a:t>클린</a:t>
              </a:r>
              <a:r>
                <a:rPr lang="ko-KR" altLang="en-US" sz="2200" dirty="0" smtClean="0">
                  <a:solidFill>
                    <a:srgbClr val="1F2A00"/>
                  </a:solidFill>
                  <a:latin typeface="HY헤드라인M" pitchFamily="18" charset="-127"/>
                  <a:ea typeface="HY헤드라인M" pitchFamily="18" charset="-127"/>
                </a:rPr>
                <a:t> 관리제</a:t>
              </a:r>
              <a:endParaRPr lang="ko-KR" altLang="en-US" sz="2200" dirty="0">
                <a:solidFill>
                  <a:srgbClr val="1F2A0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739775" y="2106623"/>
            <a:ext cx="77343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anchor="ctr"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◎ 사업개요 </a:t>
            </a:r>
          </a:p>
          <a:p>
            <a:pPr algn="l">
              <a:lnSpc>
                <a:spcPct val="150000"/>
              </a:lnSpc>
              <a:defRPr/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   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책임관리 구간에 대한 진공청소차 및 살수차 운행 등 청결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관리  </a:t>
            </a:r>
          </a:p>
          <a:p>
            <a:pPr algn="l">
              <a:lnSpc>
                <a:spcPct val="150000"/>
              </a:lnSpc>
              <a:defRPr/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   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사업장 주변지역에 대한 자율적 예방활동</a:t>
            </a:r>
          </a:p>
          <a:p>
            <a:pPr algn="l">
              <a:lnSpc>
                <a:spcPct val="150000"/>
              </a:lnSpc>
              <a:defRPr/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◎ 운영현황 </a:t>
            </a:r>
          </a:p>
          <a:p>
            <a:pPr algn="l">
              <a:lnSpc>
                <a:spcPct val="150000"/>
              </a:lnSpc>
              <a:defRPr/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   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참여사업장 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en-US" altLang="ko-KR" b="0" dirty="0" smtClean="0">
                <a:latin typeface="HY헤드라인M" pitchFamily="18" charset="-127"/>
                <a:ea typeface="HY헤드라인M" pitchFamily="18" charset="-127"/>
              </a:rPr>
              <a:t>17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개 구간 </a:t>
            </a:r>
            <a:r>
              <a:rPr lang="en-US" altLang="ko-KR" b="0" dirty="0" smtClean="0">
                <a:latin typeface="HY헤드라인M" pitchFamily="18" charset="-127"/>
                <a:ea typeface="HY헤드라인M" pitchFamily="18" charset="-127"/>
              </a:rPr>
              <a:t>46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개사</a:t>
            </a:r>
            <a:r>
              <a:rPr lang="en-US" altLang="ko-KR" b="0" dirty="0" smtClean="0">
                <a:latin typeface="HY헤드라인M" pitchFamily="18" charset="-127"/>
                <a:ea typeface="HY헤드라인M" pitchFamily="18" charset="-127"/>
              </a:rPr>
              <a:t>(65.24km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 algn="l">
              <a:lnSpc>
                <a:spcPct val="150000"/>
              </a:lnSpc>
              <a:defRPr/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   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-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 동원   장비 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진공청소차 </a:t>
            </a:r>
            <a:r>
              <a:rPr lang="en-US" altLang="ko-KR" b="0" dirty="0" smtClean="0">
                <a:latin typeface="HY헤드라인M" pitchFamily="18" charset="-127"/>
                <a:ea typeface="HY헤드라인M" pitchFamily="18" charset="-127"/>
              </a:rPr>
              <a:t>14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대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및 살수차 </a:t>
            </a:r>
            <a:r>
              <a:rPr lang="en-US" altLang="ko-KR" b="0" dirty="0" smtClean="0">
                <a:latin typeface="HY헤드라인M" pitchFamily="18" charset="-127"/>
                <a:ea typeface="HY헤드라인M" pitchFamily="18" charset="-127"/>
              </a:rPr>
              <a:t>16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대 </a:t>
            </a:r>
            <a:endParaRPr lang="ko-KR" altLang="en-US" b="0" dirty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   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운영   방법 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: 1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일 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회 이상 각 사업장 별 책임도로 청소 실시 </a:t>
            </a:r>
          </a:p>
          <a:p>
            <a:pPr algn="l">
              <a:lnSpc>
                <a:spcPct val="150000"/>
              </a:lnSpc>
              <a:defRPr/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  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※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 활동 실적관리 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익월 </a:t>
            </a:r>
            <a:r>
              <a:rPr lang="en-US" altLang="ko-KR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5</a:t>
            </a:r>
            <a:r>
              <a:rPr lang="ko-KR" altLang="en-US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일까지 활동보고서 </a:t>
            </a:r>
            <a:r>
              <a:rPr lang="ko-KR" altLang="en-US" b="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제출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018745" y="212725"/>
            <a:ext cx="44791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 우리 </a:t>
            </a:r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구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주요추진사업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958205" y="350629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l"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TextBox 16"/>
          <p:cNvSpPr txBox="1">
            <a:spLocks noChangeArrowheads="1"/>
          </p:cNvSpPr>
          <p:nvPr/>
        </p:nvSpPr>
        <p:spPr bwMode="auto">
          <a:xfrm>
            <a:off x="3635375" y="2924175"/>
            <a:ext cx="1873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600"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graphicFrame>
        <p:nvGraphicFramePr>
          <p:cNvPr id="5" name="다이어그램 4"/>
          <p:cNvGraphicFramePr/>
          <p:nvPr/>
        </p:nvGraphicFramePr>
        <p:xfrm>
          <a:off x="6660233" y="2348880"/>
          <a:ext cx="2016224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95288" y="1135063"/>
            <a:ext cx="8353425" cy="5037137"/>
            <a:chOff x="1791" y="556"/>
            <a:chExt cx="4786" cy="3577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>
              <a:off x="1837" y="709"/>
              <a:ext cx="4660" cy="3424"/>
            </a:xfrm>
            <a:prstGeom prst="roundRect">
              <a:avLst>
                <a:gd name="adj" fmla="val 4861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DBE7ED"/>
                </a:gs>
              </a:gsLst>
              <a:lin ang="5400000" scaled="1"/>
            </a:gradFill>
            <a:ln w="28575" algn="ctr">
              <a:solidFill>
                <a:srgbClr val="3C5CC2"/>
              </a:solidFill>
              <a:round/>
              <a:headEnd/>
              <a:tailEnd/>
            </a:ln>
            <a:effectLst>
              <a:outerShdw dist="35921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>
                <a:defRPr/>
              </a:pPr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pic>
          <p:nvPicPr>
            <p:cNvPr id="9" name="Picture 7" descr="56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791" y="556"/>
              <a:ext cx="4786" cy="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 Box 8"/>
            <p:cNvSpPr txBox="1">
              <a:spLocks noChangeArrowheads="1"/>
            </p:cNvSpPr>
            <p:nvPr/>
          </p:nvSpPr>
          <p:spPr bwMode="auto">
            <a:xfrm>
              <a:off x="1973" y="663"/>
              <a:ext cx="4541" cy="2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>
              <a:spAutoFit/>
            </a:bodyPr>
            <a:lstStyle/>
            <a:p>
              <a:pPr algn="l">
                <a:defRPr/>
              </a:pPr>
              <a:r>
                <a:rPr lang="en-US" altLang="ko-KR" sz="2200" dirty="0">
                  <a:solidFill>
                    <a:srgbClr val="000066"/>
                  </a:solidFill>
                  <a:latin typeface="HY헤드라인M" pitchFamily="18" charset="-127"/>
                  <a:ea typeface="HY헤드라인M" pitchFamily="18" charset="-127"/>
                </a:rPr>
                <a:t>3.  </a:t>
              </a:r>
              <a:r>
                <a:rPr lang="ko-KR" altLang="en-US" sz="2200" dirty="0">
                  <a:solidFill>
                    <a:srgbClr val="000066"/>
                  </a:solidFill>
                  <a:latin typeface="HY헤드라인M" pitchFamily="18" charset="-127"/>
                  <a:ea typeface="HY헤드라인M" pitchFamily="18" charset="-127"/>
                </a:rPr>
                <a:t>도로 재 비산먼지 측정</a:t>
              </a:r>
            </a:p>
          </p:txBody>
        </p:sp>
      </p:grp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719138" y="1917700"/>
            <a:ext cx="7996237" cy="3831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◎ 측정주기 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주요간선도로 </a:t>
            </a:r>
            <a:r>
              <a:rPr lang="en-US" altLang="ko-KR" b="0" dirty="0" smtClean="0">
                <a:latin typeface="HY헤드라인M" pitchFamily="18" charset="-127"/>
                <a:ea typeface="HY헤드라인M" pitchFamily="18" charset="-127"/>
              </a:rPr>
              <a:t>– 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분기 </a:t>
            </a:r>
            <a:r>
              <a:rPr lang="en-US" altLang="ko-KR" b="0" dirty="0" smtClean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회</a:t>
            </a:r>
            <a:endParaRPr lang="en-US" altLang="ko-KR" b="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                   수도권매립지 등 주변도로 </a:t>
            </a:r>
            <a:r>
              <a:rPr lang="en-US" altLang="ko-KR" b="0" dirty="0" smtClean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월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회 </a:t>
            </a:r>
            <a:endParaRPr lang="ko-KR" altLang="en-US" b="0" dirty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◎ 대      상 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봉수대길 등 </a:t>
            </a:r>
            <a:r>
              <a:rPr lang="en-US" altLang="ko-KR" b="0" dirty="0" smtClean="0">
                <a:latin typeface="HY헤드라인M" pitchFamily="18" charset="-127"/>
                <a:ea typeface="HY헤드라인M" pitchFamily="18" charset="-127"/>
              </a:rPr>
              <a:t>19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개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도로 </a:t>
            </a:r>
          </a:p>
          <a:p>
            <a:pPr algn="l">
              <a:lnSpc>
                <a:spcPct val="150000"/>
              </a:lnSpc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◎ 측정항목 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: PM</a:t>
            </a:r>
            <a:r>
              <a:rPr lang="en-US" altLang="ko-KR" b="0" baseline="-25000" dirty="0">
                <a:latin typeface="HY헤드라인M" pitchFamily="18" charset="-127"/>
                <a:ea typeface="HY헤드라인M" pitchFamily="18" charset="-127"/>
              </a:rPr>
              <a:t>10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 algn="l">
              <a:lnSpc>
                <a:spcPct val="150000"/>
              </a:lnSpc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◎ 측정기관 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인천광역시 보건환경연구원 </a:t>
            </a:r>
          </a:p>
          <a:p>
            <a:pPr algn="l">
              <a:lnSpc>
                <a:spcPct val="150000"/>
              </a:lnSpc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◎ 측정방법 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도로 재 비산먼지 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측정차량 이용</a:t>
            </a:r>
            <a:endParaRPr lang="en-US" altLang="ko-KR" b="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◎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측정결과 활용 </a:t>
            </a:r>
          </a:p>
          <a:p>
            <a:pPr algn="l">
              <a:lnSpc>
                <a:spcPct val="150000"/>
              </a:lnSpc>
            </a:pP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  -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도로먼지 측정결과 </a:t>
            </a:r>
            <a:r>
              <a:rPr lang="en-US" altLang="ko-KR" b="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200</a:t>
            </a:r>
            <a:r>
              <a:rPr lang="en-US" altLang="ko-KR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㎍/㎥ </a:t>
            </a:r>
            <a:r>
              <a:rPr lang="ko-KR" altLang="en-US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이상인 구간은 도로청소 </a:t>
            </a:r>
            <a:r>
              <a:rPr lang="ko-KR" altLang="en-US" b="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실시로</a:t>
            </a:r>
            <a:r>
              <a:rPr lang="en-US" altLang="ko-KR" b="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오염원 </a:t>
            </a:r>
            <a:endParaRPr lang="en-US" altLang="ko-KR" b="0" dirty="0" smtClean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ko-KR" altLang="en-US" b="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제거 </a:t>
            </a:r>
            <a:r>
              <a:rPr lang="ko-KR" altLang="en-US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및 살수차 운영 </a:t>
            </a:r>
            <a:r>
              <a:rPr lang="ko-KR" altLang="en-US" b="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강화</a:t>
            </a:r>
            <a:endParaRPr lang="ko-KR" altLang="en-US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1018745" y="212725"/>
            <a:ext cx="44791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 우리 </a:t>
            </a:r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구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주요추진사업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958205" y="363964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l"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TextBox 16"/>
          <p:cNvSpPr txBox="1">
            <a:spLocks noChangeArrowheads="1"/>
          </p:cNvSpPr>
          <p:nvPr/>
        </p:nvSpPr>
        <p:spPr bwMode="auto">
          <a:xfrm>
            <a:off x="3635375" y="3057525"/>
            <a:ext cx="1873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600"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graphicFrame>
        <p:nvGraphicFramePr>
          <p:cNvPr id="6" name="다이어그램 5"/>
          <p:cNvGraphicFramePr/>
          <p:nvPr/>
        </p:nvGraphicFramePr>
        <p:xfrm>
          <a:off x="6660233" y="2482230"/>
          <a:ext cx="2016224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Group 4"/>
          <p:cNvGrpSpPr>
            <a:grpSpLocks/>
          </p:cNvGrpSpPr>
          <p:nvPr/>
        </p:nvGrpSpPr>
        <p:grpSpPr bwMode="auto">
          <a:xfrm>
            <a:off x="476251" y="993776"/>
            <a:ext cx="8280400" cy="5156200"/>
            <a:chOff x="295" y="504"/>
            <a:chExt cx="5216" cy="3538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>
              <a:off x="357" y="594"/>
              <a:ext cx="5063" cy="3448"/>
            </a:xfrm>
            <a:prstGeom prst="roundRect">
              <a:avLst>
                <a:gd name="adj" fmla="val 3329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DBE7ED"/>
                </a:gs>
              </a:gsLst>
              <a:lin ang="5400000" scaled="1"/>
            </a:gradFill>
            <a:ln w="28575" algn="ctr">
              <a:solidFill>
                <a:srgbClr val="33661A"/>
              </a:solidFill>
              <a:round/>
              <a:headEnd/>
              <a:tailEnd/>
            </a:ln>
            <a:effectLst>
              <a:outerShdw dist="35921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>
                <a:defRPr/>
              </a:pPr>
              <a:endParaRPr lang="ko-KR" altLang="ko-KR">
                <a:latin typeface="HY헤드라인M" pitchFamily="18" charset="-127"/>
                <a:ea typeface="HY헤드라인M" pitchFamily="18" charset="-127"/>
              </a:endParaRPr>
            </a:p>
          </p:txBody>
        </p:sp>
        <p:pic>
          <p:nvPicPr>
            <p:cNvPr id="10" name="Picture 6" descr="45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95" y="504"/>
              <a:ext cx="5216" cy="5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Text Box 7"/>
            <p:cNvSpPr txBox="1">
              <a:spLocks noChangeArrowheads="1"/>
            </p:cNvSpPr>
            <p:nvPr/>
          </p:nvSpPr>
          <p:spPr bwMode="auto">
            <a:xfrm>
              <a:off x="506" y="646"/>
              <a:ext cx="2214" cy="2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altLang="ko-KR" sz="2200" dirty="0">
                  <a:solidFill>
                    <a:srgbClr val="1F2A00"/>
                  </a:solidFill>
                  <a:latin typeface="HY헤드라인M" pitchFamily="18" charset="-127"/>
                  <a:ea typeface="HY헤드라인M" pitchFamily="18" charset="-127"/>
                </a:rPr>
                <a:t>4. </a:t>
              </a:r>
              <a:r>
                <a:rPr lang="ko-KR" altLang="en-US" sz="2200" dirty="0">
                  <a:solidFill>
                    <a:srgbClr val="1F2A00"/>
                  </a:solidFill>
                  <a:latin typeface="HY헤드라인M" pitchFamily="18" charset="-127"/>
                  <a:ea typeface="HY헤드라인M" pitchFamily="18" charset="-127"/>
                </a:rPr>
                <a:t>화물차량 비산먼지 단속</a:t>
              </a:r>
            </a:p>
          </p:txBody>
        </p:sp>
      </p:grp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762002" y="1995478"/>
            <a:ext cx="779145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square" anchor="ctr"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◎ 대상지역 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특별관리공사장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․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폐기물처리업소 등 공사차량 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다량 통행지역</a:t>
            </a:r>
            <a:endParaRPr lang="en-US" altLang="ko-KR" b="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                  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 및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날림먼지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취약지역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도로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 algn="l">
              <a:lnSpc>
                <a:spcPct val="150000"/>
              </a:lnSpc>
              <a:defRPr/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◎ 추진계획 </a:t>
            </a:r>
          </a:p>
          <a:p>
            <a:pPr algn="l">
              <a:lnSpc>
                <a:spcPct val="150000"/>
              </a:lnSpc>
              <a:defRPr/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 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지도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․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점검 사전 예고제 시행 </a:t>
            </a:r>
          </a:p>
          <a:p>
            <a:pPr algn="l">
              <a:lnSpc>
                <a:spcPct val="150000"/>
              </a:lnSpc>
              <a:defRPr/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 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매연단속용 비디오를 활용한 덮개불량 및 청소상태 </a:t>
            </a:r>
            <a:r>
              <a:rPr lang="ko-KR" altLang="en-US" b="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미흡차량 집중 </a:t>
            </a:r>
            <a:r>
              <a:rPr lang="ko-KR" altLang="en-US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단속 </a:t>
            </a:r>
          </a:p>
          <a:p>
            <a:pPr algn="l">
              <a:lnSpc>
                <a:spcPct val="150000"/>
              </a:lnSpc>
              <a:defRPr/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 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필요 시 </a:t>
            </a:r>
            <a:r>
              <a:rPr lang="ko-KR" altLang="en-US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유관기관</a:t>
            </a:r>
            <a:r>
              <a:rPr lang="en-US" altLang="ko-KR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서부경찰서 등</a:t>
            </a:r>
            <a:r>
              <a:rPr lang="en-US" altLang="ko-KR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과 합동단속 실시 </a:t>
            </a:r>
          </a:p>
          <a:p>
            <a:pPr algn="l">
              <a:lnSpc>
                <a:spcPct val="150000"/>
              </a:lnSpc>
              <a:defRPr/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 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비산먼지 발생사업장 및 관계 기관에 홍보 및 안내문 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발송으로 자율적인 </a:t>
            </a:r>
            <a:endParaRPr lang="en-US" altLang="ko-KR" b="0" dirty="0" smtClean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  <a:defRPr/>
            </a:pP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참여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유도 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018745" y="212725"/>
            <a:ext cx="44791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 우리 </a:t>
            </a:r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구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주요추진사업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958205" y="365869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l"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TextBox 16"/>
          <p:cNvSpPr txBox="1">
            <a:spLocks noChangeArrowheads="1"/>
          </p:cNvSpPr>
          <p:nvPr/>
        </p:nvSpPr>
        <p:spPr bwMode="auto">
          <a:xfrm>
            <a:off x="3635375" y="3076575"/>
            <a:ext cx="1873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600"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graphicFrame>
        <p:nvGraphicFramePr>
          <p:cNvPr id="5" name="다이어그램 4"/>
          <p:cNvGraphicFramePr/>
          <p:nvPr/>
        </p:nvGraphicFramePr>
        <p:xfrm>
          <a:off x="6660233" y="2501280"/>
          <a:ext cx="2016224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95288" y="1106488"/>
            <a:ext cx="8353425" cy="5132387"/>
            <a:chOff x="1791" y="556"/>
            <a:chExt cx="4786" cy="3577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>
              <a:off x="1837" y="709"/>
              <a:ext cx="4660" cy="3424"/>
            </a:xfrm>
            <a:prstGeom prst="roundRect">
              <a:avLst>
                <a:gd name="adj" fmla="val 4861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DBE7ED"/>
                </a:gs>
              </a:gsLst>
              <a:lin ang="5400000" scaled="1"/>
            </a:gradFill>
            <a:ln w="28575" algn="ctr">
              <a:solidFill>
                <a:srgbClr val="3C5CC2"/>
              </a:solidFill>
              <a:round/>
              <a:headEnd/>
              <a:tailEnd/>
            </a:ln>
            <a:effectLst>
              <a:outerShdw dist="35921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>
                <a:defRPr/>
              </a:pPr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pic>
          <p:nvPicPr>
            <p:cNvPr id="9" name="Picture 7" descr="56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791" y="556"/>
              <a:ext cx="4786" cy="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 Box 8"/>
            <p:cNvSpPr txBox="1">
              <a:spLocks noChangeArrowheads="1"/>
            </p:cNvSpPr>
            <p:nvPr/>
          </p:nvSpPr>
          <p:spPr bwMode="auto">
            <a:xfrm>
              <a:off x="1973" y="663"/>
              <a:ext cx="4541" cy="2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>
              <a:spAutoFit/>
            </a:bodyPr>
            <a:lstStyle/>
            <a:p>
              <a:pPr algn="l">
                <a:defRPr/>
              </a:pPr>
              <a:r>
                <a:rPr lang="en-US" altLang="ko-KR" sz="2200" dirty="0" smtClean="0">
                  <a:solidFill>
                    <a:srgbClr val="000066"/>
                  </a:solidFill>
                  <a:latin typeface="HY헤드라인M" pitchFamily="18" charset="-127"/>
                  <a:ea typeface="HY헤드라인M" pitchFamily="18" charset="-127"/>
                </a:rPr>
                <a:t>5.  </a:t>
              </a:r>
              <a:r>
                <a:rPr lang="ko-KR" altLang="en-US" sz="2200" dirty="0">
                  <a:solidFill>
                    <a:srgbClr val="000066"/>
                  </a:solidFill>
                  <a:latin typeface="HY헤드라인M" pitchFamily="18" charset="-127"/>
                  <a:ea typeface="HY헤드라인M" pitchFamily="18" charset="-127"/>
                </a:rPr>
                <a:t>미세먼지 고농도지역 물청소 </a:t>
              </a:r>
              <a:r>
                <a:rPr lang="ko-KR" altLang="en-US" sz="2200" dirty="0" err="1">
                  <a:solidFill>
                    <a:srgbClr val="000066"/>
                  </a:solidFill>
                  <a:latin typeface="HY헤드라인M" pitchFamily="18" charset="-127"/>
                  <a:ea typeface="HY헤드라인M" pitchFamily="18" charset="-127"/>
                </a:rPr>
                <a:t>알리미</a:t>
              </a:r>
              <a:endParaRPr lang="ko-KR" altLang="en-US" sz="2200" dirty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611419" y="1889125"/>
            <a:ext cx="7996237" cy="3831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◎ 추진개요</a:t>
            </a:r>
            <a:endParaRPr lang="en-US" altLang="ko-KR" b="0" dirty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  - 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측정장소 </a:t>
            </a:r>
            <a:r>
              <a:rPr lang="en-US" altLang="ko-KR" b="0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연희</a:t>
            </a:r>
            <a:r>
              <a:rPr lang="en-US" altLang="ko-KR" b="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석남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검단</a:t>
            </a:r>
            <a:r>
              <a:rPr lang="en-US" altLang="ko-KR" b="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b="0" dirty="0" smtClean="0">
                <a:latin typeface="HY헤드라인M" pitchFamily="18" charset="-127"/>
                <a:ea typeface="HY헤드라인M" pitchFamily="18" charset="-127"/>
              </a:rPr>
              <a:t>원당</a:t>
            </a:r>
            <a:endParaRPr lang="ko-KR" altLang="en-US" b="0" dirty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  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청소대상 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시간당 평균농도 </a:t>
            </a:r>
            <a:r>
              <a:rPr lang="en-US" altLang="ko-KR" b="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PM</a:t>
            </a:r>
            <a:r>
              <a:rPr lang="en-US" altLang="ko-KR" b="0" baseline="-25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10</a:t>
            </a:r>
            <a:r>
              <a:rPr lang="en-US" altLang="ko-KR" b="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100㎍</a:t>
            </a:r>
            <a:r>
              <a:rPr lang="en-US" altLang="ko-KR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/㎥</a:t>
            </a:r>
            <a:r>
              <a:rPr lang="ko-KR" altLang="en-US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이상 측정소 지역</a:t>
            </a:r>
            <a:endParaRPr lang="en-US" altLang="ko-KR" b="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◎ 방     법 </a:t>
            </a:r>
            <a:endParaRPr lang="en-US" altLang="ko-KR" b="0" dirty="0"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  -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고농도 측정구간 통보 시 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시간 이내 전체 살수 </a:t>
            </a:r>
          </a:p>
          <a:p>
            <a:pPr algn="l">
              <a:lnSpc>
                <a:spcPct val="150000"/>
              </a:lnSpc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  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구 및 시에서 사업장에 동시 </a:t>
            </a:r>
            <a:r>
              <a:rPr lang="en-US" altLang="ko-KR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SMS </a:t>
            </a:r>
            <a:r>
              <a:rPr lang="ko-KR" altLang="en-US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통보 </a:t>
            </a:r>
            <a:endParaRPr lang="en-US" altLang="ko-KR" b="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◎ 사업장 협조사항 </a:t>
            </a:r>
          </a:p>
          <a:p>
            <a:pPr algn="l">
              <a:lnSpc>
                <a:spcPct val="150000"/>
              </a:lnSpc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  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en-US" altLang="ko-KR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SMS </a:t>
            </a:r>
            <a:r>
              <a:rPr lang="ko-KR" altLang="en-US" b="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전송 시 </a:t>
            </a:r>
            <a:r>
              <a:rPr lang="ko-KR" altLang="en-US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사업장 내부 및 주변 도로 물청소 실시 </a:t>
            </a:r>
          </a:p>
          <a:p>
            <a:pPr algn="l">
              <a:lnSpc>
                <a:spcPct val="150000"/>
              </a:lnSpc>
            </a:pP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  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청소결과 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운행차량 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대수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), 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청소지역</a:t>
            </a:r>
            <a:r>
              <a:rPr lang="en-US" altLang="ko-KR" b="0" dirty="0"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b="0" dirty="0">
                <a:latin typeface="HY헤드라인M" pitchFamily="18" charset="-127"/>
                <a:ea typeface="HY헤드라인M" pitchFamily="18" charset="-127"/>
              </a:rPr>
              <a:t> 청소거리 </a:t>
            </a:r>
            <a:r>
              <a:rPr lang="ko-KR" altLang="en-US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서구청 유선 통보 </a:t>
            </a: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1018745" y="212725"/>
            <a:ext cx="44791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 우리 </a:t>
            </a:r>
            <a:r>
              <a:rPr lang="ko-KR" altLang="en-US" sz="3200" b="1" dirty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구 </a:t>
            </a:r>
            <a:r>
              <a:rPr lang="ko-KR" altLang="en-US" sz="32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주요추진사업</a:t>
            </a:r>
            <a:endParaRPr lang="ko-KR" altLang="en-US" sz="32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-1"/>
            <a:ext cx="9144000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395269" name="Text Box 5"/>
          <p:cNvSpPr txBox="1">
            <a:spLocks noChangeArrowheads="1"/>
          </p:cNvSpPr>
          <p:nvPr/>
        </p:nvSpPr>
        <p:spPr bwMode="auto">
          <a:xfrm>
            <a:off x="390525" y="838200"/>
            <a:ext cx="165735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ko-KR" sz="8000" i="1" dirty="0" smtClean="0">
                <a:solidFill>
                  <a:srgbClr val="0000FF"/>
                </a:solidFill>
                <a:latin typeface="Arial Black" pitchFamily="34" charset="0"/>
                <a:ea typeface="굴림" pitchFamily="50" charset="-127"/>
              </a:rPr>
              <a:t>07</a:t>
            </a:r>
            <a:endParaRPr lang="en-US" altLang="ko-KR" sz="8000" i="1" dirty="0">
              <a:solidFill>
                <a:srgbClr val="0000FF"/>
              </a:solidFill>
              <a:latin typeface="Arial Black" pitchFamily="34" charset="0"/>
              <a:ea typeface="굴림" pitchFamily="50" charset="-127"/>
            </a:endParaRPr>
          </a:p>
        </p:txBody>
      </p:sp>
      <p:sp>
        <p:nvSpPr>
          <p:cNvPr id="395270" name="Text Box 6"/>
          <p:cNvSpPr txBox="1">
            <a:spLocks noChangeArrowheads="1"/>
          </p:cNvSpPr>
          <p:nvPr/>
        </p:nvSpPr>
        <p:spPr bwMode="auto">
          <a:xfrm>
            <a:off x="2066924" y="1143000"/>
            <a:ext cx="707707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ko-KR" altLang="en-US" sz="4000" i="1" spc="-60" dirty="0" smtClean="0">
                <a:latin typeface="HY견고딕" pitchFamily="18" charset="-127"/>
                <a:ea typeface="HY견고딕" pitchFamily="18" charset="-127"/>
              </a:rPr>
              <a:t>행정사항</a:t>
            </a:r>
            <a:endParaRPr lang="ko-KR" altLang="en-US" sz="4000" i="1" spc="-6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6" name="Picture 22" descr="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39681" y="4591050"/>
            <a:ext cx="2297113" cy="1812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Grp="1" noChangeArrowheads="1"/>
          </p:cNvSpPr>
          <p:nvPr>
            <p:ph type="body" sz="half" idx="1"/>
          </p:nvPr>
        </p:nvSpPr>
        <p:spPr bwMode="auto">
          <a:xfrm>
            <a:off x="457200" y="1600200"/>
            <a:ext cx="8229600" cy="45259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468313" y="5221288"/>
            <a:ext cx="8208962" cy="1017587"/>
          </a:xfrm>
          <a:prstGeom prst="rect">
            <a:avLst/>
          </a:prstGeom>
          <a:gradFill rotWithShape="0">
            <a:gsLst>
              <a:gs pos="0">
                <a:srgbClr val="DDDDDD"/>
              </a:gs>
              <a:gs pos="50000">
                <a:srgbClr val="FFFFFF"/>
              </a:gs>
              <a:gs pos="100000">
                <a:srgbClr val="DDDDDD"/>
              </a:gs>
            </a:gsLst>
            <a:lin ang="27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>
            <a:outerShdw dist="71842" dir="2700000" algn="ctr" rotWithShape="0">
              <a:srgbClr val="808080"/>
            </a:outerShdw>
          </a:effectLst>
        </p:spPr>
        <p:txBody>
          <a:bodyPr wrap="none" anchor="ctr"/>
          <a:lstStyle/>
          <a:p>
            <a:pPr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" name="Group 12"/>
          <p:cNvGrpSpPr>
            <a:grpSpLocks/>
          </p:cNvGrpSpPr>
          <p:nvPr/>
        </p:nvGrpSpPr>
        <p:grpSpPr bwMode="auto">
          <a:xfrm>
            <a:off x="1000125" y="4953000"/>
            <a:ext cx="2563813" cy="628650"/>
            <a:chOff x="307" y="838"/>
            <a:chExt cx="2194" cy="348"/>
          </a:xfrm>
        </p:grpSpPr>
        <p:sp>
          <p:nvSpPr>
            <p:cNvPr id="7" name="AutoShape 13"/>
            <p:cNvSpPr>
              <a:spLocks noChangeArrowheads="1"/>
            </p:cNvSpPr>
            <p:nvPr/>
          </p:nvSpPr>
          <p:spPr bwMode="auto">
            <a:xfrm>
              <a:off x="307" y="838"/>
              <a:ext cx="2194" cy="34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B2B2B2"/>
                </a:gs>
                <a:gs pos="100000">
                  <a:srgbClr val="EAEAEA"/>
                </a:gs>
              </a:gsLst>
              <a:lin ang="5400000" scaled="1"/>
            </a:gradFill>
            <a:ln w="2857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8" name="AutoShape 14"/>
            <p:cNvSpPr>
              <a:spLocks noChangeArrowheads="1"/>
            </p:cNvSpPr>
            <p:nvPr/>
          </p:nvSpPr>
          <p:spPr bwMode="auto">
            <a:xfrm>
              <a:off x="334" y="857"/>
              <a:ext cx="2140" cy="296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666666"/>
                </a:gs>
              </a:gsLst>
              <a:lin ang="5400000" scaled="1"/>
            </a:gradFill>
            <a:ln w="28575" algn="ctr">
              <a:noFill/>
              <a:round/>
              <a:headEnd/>
              <a:tailEnd/>
            </a:ln>
            <a:effectLst>
              <a:prstShdw prst="shdw17" dist="17961" dir="13500000">
                <a:srgbClr val="999999"/>
              </a:prstShdw>
            </a:effectLst>
          </p:spPr>
          <p:txBody>
            <a:bodyPr wrap="none" anchor="ctr"/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9" name="AutoShape 15"/>
            <p:cNvSpPr>
              <a:spLocks noChangeArrowheads="1"/>
            </p:cNvSpPr>
            <p:nvPr/>
          </p:nvSpPr>
          <p:spPr bwMode="auto">
            <a:xfrm>
              <a:off x="357" y="871"/>
              <a:ext cx="2084" cy="262"/>
            </a:xfrm>
            <a:prstGeom prst="roundRect">
              <a:avLst>
                <a:gd name="adj" fmla="val 15648"/>
              </a:avLst>
            </a:prstGeom>
            <a:gradFill rotWithShape="1">
              <a:gsLst>
                <a:gs pos="0">
                  <a:srgbClr val="737005"/>
                </a:gs>
                <a:gs pos="100000">
                  <a:srgbClr val="CECA84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0" name="Rectangle 16"/>
          <p:cNvSpPr>
            <a:spLocks noChangeArrowheads="1"/>
          </p:cNvSpPr>
          <p:nvPr/>
        </p:nvSpPr>
        <p:spPr bwMode="auto">
          <a:xfrm>
            <a:off x="1550092" y="5067271"/>
            <a:ext cx="1465466" cy="40011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ko-KR" altLang="en-US" sz="20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행 정 조 치</a:t>
            </a:r>
          </a:p>
        </p:txBody>
      </p:sp>
      <p:sp>
        <p:nvSpPr>
          <p:cNvPr id="11" name="Rectangle 17"/>
          <p:cNvSpPr>
            <a:spLocks noChangeArrowheads="1"/>
          </p:cNvSpPr>
          <p:nvPr/>
        </p:nvSpPr>
        <p:spPr bwMode="auto">
          <a:xfrm>
            <a:off x="827088" y="5504127"/>
            <a:ext cx="7848600" cy="720197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위반사항에 따라 행정처분</a:t>
            </a:r>
            <a:r>
              <a:rPr lang="en-US" altLang="ko-KR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개선명령 등</a:t>
            </a:r>
            <a:r>
              <a:rPr lang="en-US" altLang="ko-KR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), </a:t>
            </a:r>
            <a:r>
              <a:rPr lang="ko-KR" altLang="en-US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과태료부과</a:t>
            </a:r>
            <a:r>
              <a:rPr lang="en-US" altLang="ko-KR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고발조치 </a:t>
            </a:r>
          </a:p>
          <a:p>
            <a:pPr algn="l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공사장 주변 도로 </a:t>
            </a:r>
            <a:r>
              <a:rPr lang="ko-KR" altLang="en-US" sz="1700" b="0" dirty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토사 유출 시 저감시설 </a:t>
            </a:r>
            <a:r>
              <a:rPr lang="ko-KR" altLang="en-US" sz="1700" b="0" dirty="0" err="1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부적정</a:t>
            </a:r>
            <a:r>
              <a:rPr lang="ko-KR" altLang="en-US" sz="1700" b="0" dirty="0">
                <a:solidFill>
                  <a:srgbClr val="FF00FF"/>
                </a:solidFill>
                <a:latin typeface="HY헤드라인M" pitchFamily="18" charset="-127"/>
                <a:ea typeface="HY헤드라인M" pitchFamily="18" charset="-127"/>
              </a:rPr>
              <a:t> 운영으로 행정 조치</a:t>
            </a:r>
          </a:p>
        </p:txBody>
      </p:sp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466725" y="1189038"/>
            <a:ext cx="8208963" cy="1387475"/>
          </a:xfrm>
          <a:prstGeom prst="rect">
            <a:avLst/>
          </a:prstGeom>
          <a:gradFill rotWithShape="0">
            <a:gsLst>
              <a:gs pos="0">
                <a:srgbClr val="DDDDDD"/>
              </a:gs>
              <a:gs pos="50000">
                <a:srgbClr val="FFFFFF"/>
              </a:gs>
              <a:gs pos="100000">
                <a:srgbClr val="DDDDDD"/>
              </a:gs>
            </a:gsLst>
            <a:lin ang="27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>
            <a:outerShdw dist="71842" dir="2700000" algn="ctr" rotWithShape="0">
              <a:srgbClr val="808080"/>
            </a:outerShdw>
          </a:effectLst>
        </p:spPr>
        <p:txBody>
          <a:bodyPr wrap="none" anchor="ctr"/>
          <a:lstStyle/>
          <a:p>
            <a:pPr>
              <a:defRPr/>
            </a:pPr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Rectangle 20"/>
          <p:cNvSpPr>
            <a:spLocks noChangeArrowheads="1"/>
          </p:cNvSpPr>
          <p:nvPr/>
        </p:nvSpPr>
        <p:spPr bwMode="auto">
          <a:xfrm>
            <a:off x="827088" y="1392003"/>
            <a:ext cx="7848600" cy="119109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40000"/>
              </a:lnSpc>
              <a:buFontTx/>
              <a:buBlip>
                <a:blip r:embed="rId2"/>
              </a:buBlip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비산먼지발생 </a:t>
            </a:r>
            <a:r>
              <a:rPr lang="ko-KR" altLang="en-US" sz="1700" b="0" dirty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억제시설 설치 및 적정운영</a:t>
            </a:r>
            <a:r>
              <a:rPr lang="ko-KR" altLang="en-US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여부 등</a:t>
            </a:r>
          </a:p>
          <a:p>
            <a:pPr algn="l">
              <a:lnSpc>
                <a:spcPct val="140000"/>
              </a:lnSpc>
              <a:buFontTx/>
              <a:buBlip>
                <a:blip r:embed="rId2"/>
              </a:buBlip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사</a:t>
            </a:r>
            <a:r>
              <a:rPr lang="en-US" altLang="ko-KR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도로 </a:t>
            </a:r>
            <a:r>
              <a:rPr lang="ko-KR" altLang="en-US" sz="1700" b="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클린제</a:t>
            </a:r>
            <a:r>
              <a:rPr lang="ko-KR" altLang="en-US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참여</a:t>
            </a:r>
            <a:r>
              <a:rPr lang="en-US" altLang="ko-KR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화물자동차 날림먼지 개선 등 추진사항</a:t>
            </a:r>
            <a:r>
              <a:rPr lang="en-US" altLang="ko-KR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</a:p>
          <a:p>
            <a:pPr algn="l">
              <a:lnSpc>
                <a:spcPct val="140000"/>
              </a:lnSpc>
              <a:buFontTx/>
              <a:buBlip>
                <a:blip r:embed="rId2"/>
              </a:buBlip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일 환경순찰 병행 합동 단속</a:t>
            </a:r>
          </a:p>
        </p:txBody>
      </p:sp>
      <p:sp>
        <p:nvSpPr>
          <p:cNvPr id="14" name="Freeform 21"/>
          <p:cNvSpPr>
            <a:spLocks/>
          </p:cNvSpPr>
          <p:nvPr/>
        </p:nvSpPr>
        <p:spPr bwMode="auto">
          <a:xfrm rot="10800000">
            <a:off x="2765425" y="2576513"/>
            <a:ext cx="3613150" cy="576262"/>
          </a:xfrm>
          <a:custGeom>
            <a:avLst/>
            <a:gdLst>
              <a:gd name="T0" fmla="*/ 0 w 2976"/>
              <a:gd name="T1" fmla="*/ 2147483647 h 846"/>
              <a:gd name="T2" fmla="*/ 2147483647 w 2976"/>
              <a:gd name="T3" fmla="*/ 0 h 846"/>
              <a:gd name="T4" fmla="*/ 2147483647 w 2976"/>
              <a:gd name="T5" fmla="*/ 2147483647 h 846"/>
              <a:gd name="T6" fmla="*/ 2147483647 w 2976"/>
              <a:gd name="T7" fmla="*/ 2147483647 h 846"/>
              <a:gd name="T8" fmla="*/ 2147483647 w 2976"/>
              <a:gd name="T9" fmla="*/ 2147483647 h 846"/>
              <a:gd name="T10" fmla="*/ 2147483647 w 2976"/>
              <a:gd name="T11" fmla="*/ 2147483647 h 846"/>
              <a:gd name="T12" fmla="*/ 2147483647 w 2976"/>
              <a:gd name="T13" fmla="*/ 2147483647 h 846"/>
              <a:gd name="T14" fmla="*/ 0 w 2976"/>
              <a:gd name="T15" fmla="*/ 2147483647 h 84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976"/>
              <a:gd name="T25" fmla="*/ 0 h 846"/>
              <a:gd name="T26" fmla="*/ 2976 w 2976"/>
              <a:gd name="T27" fmla="*/ 846 h 84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976" h="846">
                <a:moveTo>
                  <a:pt x="0" y="324"/>
                </a:moveTo>
                <a:lnTo>
                  <a:pt x="1482" y="0"/>
                </a:lnTo>
                <a:lnTo>
                  <a:pt x="2976" y="318"/>
                </a:lnTo>
                <a:lnTo>
                  <a:pt x="2364" y="282"/>
                </a:lnTo>
                <a:lnTo>
                  <a:pt x="2850" y="846"/>
                </a:lnTo>
                <a:lnTo>
                  <a:pt x="120" y="846"/>
                </a:lnTo>
                <a:lnTo>
                  <a:pt x="594" y="282"/>
                </a:lnTo>
                <a:lnTo>
                  <a:pt x="0" y="324"/>
                </a:lnTo>
                <a:close/>
              </a:path>
            </a:pathLst>
          </a:custGeom>
          <a:gradFill rotWithShape="1">
            <a:gsLst>
              <a:gs pos="0">
                <a:srgbClr val="00CC99"/>
              </a:gs>
              <a:gs pos="100000">
                <a:srgbClr val="005E47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5" name="Picture 22" descr="표바닥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 l="4573" t="42293" r="5855"/>
          <a:stretch>
            <a:fillRect/>
          </a:stretch>
        </p:blipFill>
        <p:spPr bwMode="auto">
          <a:xfrm>
            <a:off x="323850" y="4305300"/>
            <a:ext cx="8459788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AutoShape 23"/>
          <p:cNvSpPr>
            <a:spLocks noChangeArrowheads="1"/>
          </p:cNvSpPr>
          <p:nvPr/>
        </p:nvSpPr>
        <p:spPr bwMode="auto">
          <a:xfrm>
            <a:off x="684213" y="3152775"/>
            <a:ext cx="1484312" cy="1125538"/>
          </a:xfrm>
          <a:prstGeom prst="roundRect">
            <a:avLst>
              <a:gd name="adj" fmla="val 7977"/>
            </a:avLst>
          </a:prstGeom>
          <a:solidFill>
            <a:srgbClr val="435985">
              <a:alpha val="54117"/>
            </a:srgbClr>
          </a:solidFill>
          <a:ln w="8890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algn="ctr"/>
            <a:endParaRPr lang="ko-KR" altLang="en-US" sz="19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7" name="AutoShape 24"/>
          <p:cNvSpPr>
            <a:spLocks noChangeArrowheads="1"/>
          </p:cNvSpPr>
          <p:nvPr/>
        </p:nvSpPr>
        <p:spPr bwMode="auto">
          <a:xfrm>
            <a:off x="742950" y="3213100"/>
            <a:ext cx="1368425" cy="1008063"/>
          </a:xfrm>
          <a:prstGeom prst="roundRect">
            <a:avLst>
              <a:gd name="adj" fmla="val 10236"/>
            </a:avLst>
          </a:prstGeom>
          <a:solidFill>
            <a:srgbClr val="435985"/>
          </a:solidFill>
          <a:ln w="17780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algn="ctr"/>
            <a:endParaRPr lang="ko-KR" altLang="en-US" sz="19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8" name="Text Box 25"/>
          <p:cNvSpPr txBox="1">
            <a:spLocks noChangeArrowheads="1"/>
          </p:cNvSpPr>
          <p:nvPr/>
        </p:nvSpPr>
        <p:spPr bwMode="auto">
          <a:xfrm>
            <a:off x="664743" y="3455988"/>
            <a:ext cx="153118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500" b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방진벽</a:t>
            </a:r>
            <a:r>
              <a:rPr lang="en-US" altLang="ko-KR" sz="1500" b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500" b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막</a:t>
            </a:r>
            <a:r>
              <a:rPr lang="en-US" altLang="ko-KR" sz="1500" b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500" b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망</a:t>
            </a:r>
          </a:p>
          <a:p>
            <a:pPr algn="ctr">
              <a:defRPr/>
            </a:pPr>
            <a:r>
              <a:rPr lang="ko-KR" altLang="en-US" sz="1500" b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설치여부</a:t>
            </a:r>
          </a:p>
        </p:txBody>
      </p:sp>
      <p:sp>
        <p:nvSpPr>
          <p:cNvPr id="19" name="Freeform 9"/>
          <p:cNvSpPr>
            <a:spLocks/>
          </p:cNvSpPr>
          <p:nvPr/>
        </p:nvSpPr>
        <p:spPr bwMode="gray">
          <a:xfrm>
            <a:off x="773113" y="3246438"/>
            <a:ext cx="530225" cy="327025"/>
          </a:xfrm>
          <a:custGeom>
            <a:avLst/>
            <a:gdLst>
              <a:gd name="T0" fmla="*/ 118 w 596"/>
              <a:gd name="T1" fmla="*/ 0 h 598"/>
              <a:gd name="T2" fmla="*/ 0 w 596"/>
              <a:gd name="T3" fmla="*/ 118 h 598"/>
              <a:gd name="T4" fmla="*/ 0 w 596"/>
              <a:gd name="T5" fmla="*/ 589 h 598"/>
              <a:gd name="T6" fmla="*/ 161 w 596"/>
              <a:gd name="T7" fmla="*/ 174 h 598"/>
              <a:gd name="T8" fmla="*/ 589 w 596"/>
              <a:gd name="T9" fmla="*/ 0 h 598"/>
              <a:gd name="T10" fmla="*/ 118 w 596"/>
              <a:gd name="T11" fmla="*/ 0 h 59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96"/>
              <a:gd name="T19" fmla="*/ 0 h 598"/>
              <a:gd name="T20" fmla="*/ 596 w 596"/>
              <a:gd name="T21" fmla="*/ 598 h 59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50000">
                <a:srgbClr val="BBE0E3">
                  <a:alpha val="0"/>
                </a:srgbClr>
              </a:gs>
              <a:gs pos="100000">
                <a:srgbClr val="FFFFFF"/>
              </a:gs>
            </a:gsLst>
            <a:lin ang="2700000" scaled="1"/>
          </a:gradFill>
          <a:ln w="0">
            <a:noFill/>
            <a:round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defRPr/>
            </a:pPr>
            <a:endParaRPr lang="ko-KR" altLang="en-US" sz="2300" b="0">
              <a:solidFill>
                <a:srgbClr val="40404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0" name="AutoShape 27"/>
          <p:cNvSpPr>
            <a:spLocks noChangeArrowheads="1"/>
          </p:cNvSpPr>
          <p:nvPr/>
        </p:nvSpPr>
        <p:spPr bwMode="auto">
          <a:xfrm>
            <a:off x="2244725" y="3167063"/>
            <a:ext cx="1484313" cy="1125537"/>
          </a:xfrm>
          <a:prstGeom prst="roundRect">
            <a:avLst>
              <a:gd name="adj" fmla="val 7977"/>
            </a:avLst>
          </a:prstGeom>
          <a:solidFill>
            <a:srgbClr val="435985">
              <a:alpha val="54117"/>
            </a:srgbClr>
          </a:solidFill>
          <a:ln w="8890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algn="ctr"/>
            <a:endParaRPr lang="ko-KR" altLang="en-US" sz="19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1" name="AutoShape 28"/>
          <p:cNvSpPr>
            <a:spLocks noChangeArrowheads="1"/>
          </p:cNvSpPr>
          <p:nvPr/>
        </p:nvSpPr>
        <p:spPr bwMode="auto">
          <a:xfrm>
            <a:off x="2303463" y="3227388"/>
            <a:ext cx="1368425" cy="1008062"/>
          </a:xfrm>
          <a:prstGeom prst="roundRect">
            <a:avLst>
              <a:gd name="adj" fmla="val 10236"/>
            </a:avLst>
          </a:prstGeom>
          <a:solidFill>
            <a:srgbClr val="435985"/>
          </a:solidFill>
          <a:ln w="17780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algn="ctr"/>
            <a:endParaRPr lang="ko-KR" altLang="en-US" sz="19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auto">
          <a:xfrm>
            <a:off x="2224462" y="3470275"/>
            <a:ext cx="153118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500" b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세륜</a:t>
            </a:r>
            <a:r>
              <a:rPr lang="en-US" altLang="ko-KR" sz="1500" b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500" b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세차시설</a:t>
            </a:r>
          </a:p>
          <a:p>
            <a:pPr algn="ctr">
              <a:defRPr/>
            </a:pPr>
            <a:r>
              <a:rPr lang="ko-KR" altLang="en-US" sz="1500" b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적정운영여부</a:t>
            </a:r>
          </a:p>
        </p:txBody>
      </p:sp>
      <p:sp>
        <p:nvSpPr>
          <p:cNvPr id="23" name="Freeform 9"/>
          <p:cNvSpPr>
            <a:spLocks/>
          </p:cNvSpPr>
          <p:nvPr/>
        </p:nvSpPr>
        <p:spPr bwMode="gray">
          <a:xfrm>
            <a:off x="2333625" y="3260725"/>
            <a:ext cx="530225" cy="327025"/>
          </a:xfrm>
          <a:custGeom>
            <a:avLst/>
            <a:gdLst>
              <a:gd name="T0" fmla="*/ 118 w 596"/>
              <a:gd name="T1" fmla="*/ 0 h 598"/>
              <a:gd name="T2" fmla="*/ 0 w 596"/>
              <a:gd name="T3" fmla="*/ 118 h 598"/>
              <a:gd name="T4" fmla="*/ 0 w 596"/>
              <a:gd name="T5" fmla="*/ 589 h 598"/>
              <a:gd name="T6" fmla="*/ 161 w 596"/>
              <a:gd name="T7" fmla="*/ 174 h 598"/>
              <a:gd name="T8" fmla="*/ 589 w 596"/>
              <a:gd name="T9" fmla="*/ 0 h 598"/>
              <a:gd name="T10" fmla="*/ 118 w 596"/>
              <a:gd name="T11" fmla="*/ 0 h 59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96"/>
              <a:gd name="T19" fmla="*/ 0 h 598"/>
              <a:gd name="T20" fmla="*/ 596 w 596"/>
              <a:gd name="T21" fmla="*/ 598 h 59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50000">
                <a:srgbClr val="BBE0E3">
                  <a:alpha val="0"/>
                </a:srgbClr>
              </a:gs>
              <a:gs pos="100000">
                <a:srgbClr val="FFFFFF"/>
              </a:gs>
            </a:gsLst>
            <a:lin ang="2700000" scaled="1"/>
          </a:gradFill>
          <a:ln w="0">
            <a:noFill/>
            <a:round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defRPr/>
            </a:pPr>
            <a:endParaRPr lang="ko-KR" altLang="en-US" sz="2300" b="0">
              <a:solidFill>
                <a:srgbClr val="40404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4" name="AutoShape 31"/>
          <p:cNvSpPr>
            <a:spLocks noChangeArrowheads="1"/>
          </p:cNvSpPr>
          <p:nvPr/>
        </p:nvSpPr>
        <p:spPr bwMode="auto">
          <a:xfrm>
            <a:off x="3797300" y="3167063"/>
            <a:ext cx="1484313" cy="1125537"/>
          </a:xfrm>
          <a:prstGeom prst="roundRect">
            <a:avLst>
              <a:gd name="adj" fmla="val 7977"/>
            </a:avLst>
          </a:prstGeom>
          <a:solidFill>
            <a:srgbClr val="435985">
              <a:alpha val="54117"/>
            </a:srgbClr>
          </a:solidFill>
          <a:ln w="8890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algn="ctr"/>
            <a:endParaRPr lang="ko-KR" altLang="en-US" sz="19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5" name="AutoShape 32"/>
          <p:cNvSpPr>
            <a:spLocks noChangeArrowheads="1"/>
          </p:cNvSpPr>
          <p:nvPr/>
        </p:nvSpPr>
        <p:spPr bwMode="auto">
          <a:xfrm>
            <a:off x="3856038" y="3227388"/>
            <a:ext cx="1368425" cy="1008062"/>
          </a:xfrm>
          <a:prstGeom prst="roundRect">
            <a:avLst>
              <a:gd name="adj" fmla="val 10236"/>
            </a:avLst>
          </a:prstGeom>
          <a:solidFill>
            <a:srgbClr val="435985"/>
          </a:solidFill>
          <a:ln w="17780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algn="ctr"/>
            <a:endParaRPr lang="ko-KR" altLang="en-US" sz="19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6" name="Text Box 33"/>
          <p:cNvSpPr txBox="1">
            <a:spLocks noChangeArrowheads="1"/>
          </p:cNvSpPr>
          <p:nvPr/>
        </p:nvSpPr>
        <p:spPr bwMode="auto">
          <a:xfrm>
            <a:off x="3879850" y="3459163"/>
            <a:ext cx="13271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500" b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살수시설</a:t>
            </a:r>
          </a:p>
          <a:p>
            <a:pPr algn="ctr">
              <a:defRPr/>
            </a:pPr>
            <a:r>
              <a:rPr lang="ko-KR" altLang="en-US" sz="1500" b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적정운영여부</a:t>
            </a:r>
          </a:p>
        </p:txBody>
      </p:sp>
      <p:sp>
        <p:nvSpPr>
          <p:cNvPr id="27" name="Freeform 9"/>
          <p:cNvSpPr>
            <a:spLocks/>
          </p:cNvSpPr>
          <p:nvPr/>
        </p:nvSpPr>
        <p:spPr bwMode="gray">
          <a:xfrm>
            <a:off x="3886200" y="3260725"/>
            <a:ext cx="530225" cy="327025"/>
          </a:xfrm>
          <a:custGeom>
            <a:avLst/>
            <a:gdLst>
              <a:gd name="T0" fmla="*/ 118 w 596"/>
              <a:gd name="T1" fmla="*/ 0 h 598"/>
              <a:gd name="T2" fmla="*/ 0 w 596"/>
              <a:gd name="T3" fmla="*/ 118 h 598"/>
              <a:gd name="T4" fmla="*/ 0 w 596"/>
              <a:gd name="T5" fmla="*/ 589 h 598"/>
              <a:gd name="T6" fmla="*/ 161 w 596"/>
              <a:gd name="T7" fmla="*/ 174 h 598"/>
              <a:gd name="T8" fmla="*/ 589 w 596"/>
              <a:gd name="T9" fmla="*/ 0 h 598"/>
              <a:gd name="T10" fmla="*/ 118 w 596"/>
              <a:gd name="T11" fmla="*/ 0 h 59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96"/>
              <a:gd name="T19" fmla="*/ 0 h 598"/>
              <a:gd name="T20" fmla="*/ 596 w 596"/>
              <a:gd name="T21" fmla="*/ 598 h 59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50000">
                <a:srgbClr val="BBE0E3">
                  <a:alpha val="0"/>
                </a:srgbClr>
              </a:gs>
              <a:gs pos="100000">
                <a:srgbClr val="FFFFFF"/>
              </a:gs>
            </a:gsLst>
            <a:lin ang="2700000" scaled="1"/>
          </a:gradFill>
          <a:ln w="0">
            <a:noFill/>
            <a:round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defRPr/>
            </a:pPr>
            <a:endParaRPr lang="ko-KR" altLang="en-US" sz="2300" b="0">
              <a:solidFill>
                <a:srgbClr val="40404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8" name="AutoShape 35"/>
          <p:cNvSpPr>
            <a:spLocks noChangeArrowheads="1"/>
          </p:cNvSpPr>
          <p:nvPr/>
        </p:nvSpPr>
        <p:spPr bwMode="auto">
          <a:xfrm>
            <a:off x="5340350" y="3167063"/>
            <a:ext cx="1484313" cy="1125537"/>
          </a:xfrm>
          <a:prstGeom prst="roundRect">
            <a:avLst>
              <a:gd name="adj" fmla="val 7977"/>
            </a:avLst>
          </a:prstGeom>
          <a:solidFill>
            <a:srgbClr val="435985">
              <a:alpha val="54117"/>
            </a:srgbClr>
          </a:solidFill>
          <a:ln w="8890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algn="ctr"/>
            <a:endParaRPr lang="ko-KR" altLang="en-US" sz="19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9" name="AutoShape 36"/>
          <p:cNvSpPr>
            <a:spLocks noChangeArrowheads="1"/>
          </p:cNvSpPr>
          <p:nvPr/>
        </p:nvSpPr>
        <p:spPr bwMode="auto">
          <a:xfrm>
            <a:off x="5399088" y="3227388"/>
            <a:ext cx="1368425" cy="1008062"/>
          </a:xfrm>
          <a:prstGeom prst="roundRect">
            <a:avLst>
              <a:gd name="adj" fmla="val 10236"/>
            </a:avLst>
          </a:prstGeom>
          <a:solidFill>
            <a:srgbClr val="435985"/>
          </a:solidFill>
          <a:ln w="17780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algn="ctr"/>
            <a:endParaRPr lang="ko-KR" altLang="en-US" sz="19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0" name="Text Box 37"/>
          <p:cNvSpPr txBox="1">
            <a:spLocks noChangeArrowheads="1"/>
          </p:cNvSpPr>
          <p:nvPr/>
        </p:nvSpPr>
        <p:spPr bwMode="auto">
          <a:xfrm>
            <a:off x="5354638" y="3368675"/>
            <a:ext cx="14652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500" b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토사 운반차</a:t>
            </a:r>
            <a:r>
              <a:rPr lang="en-US" altLang="ko-KR" sz="1500" b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</a:p>
          <a:p>
            <a:pPr algn="ctr">
              <a:defRPr/>
            </a:pPr>
            <a:r>
              <a:rPr lang="ko-KR" altLang="en-US" sz="1400" b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세륜</a:t>
            </a:r>
            <a:r>
              <a:rPr lang="en-US" altLang="ko-KR" sz="1400" b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sz="1400" b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적재함덮개</a:t>
            </a:r>
          </a:p>
          <a:p>
            <a:pPr algn="ctr">
              <a:defRPr/>
            </a:pPr>
            <a:r>
              <a:rPr lang="ko-KR" altLang="en-US" sz="1500" b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적정여부</a:t>
            </a:r>
          </a:p>
        </p:txBody>
      </p:sp>
      <p:sp>
        <p:nvSpPr>
          <p:cNvPr id="31" name="Freeform 9"/>
          <p:cNvSpPr>
            <a:spLocks/>
          </p:cNvSpPr>
          <p:nvPr/>
        </p:nvSpPr>
        <p:spPr bwMode="gray">
          <a:xfrm>
            <a:off x="5429250" y="3260725"/>
            <a:ext cx="530225" cy="327025"/>
          </a:xfrm>
          <a:custGeom>
            <a:avLst/>
            <a:gdLst>
              <a:gd name="T0" fmla="*/ 118 w 596"/>
              <a:gd name="T1" fmla="*/ 0 h 598"/>
              <a:gd name="T2" fmla="*/ 0 w 596"/>
              <a:gd name="T3" fmla="*/ 118 h 598"/>
              <a:gd name="T4" fmla="*/ 0 w 596"/>
              <a:gd name="T5" fmla="*/ 589 h 598"/>
              <a:gd name="T6" fmla="*/ 161 w 596"/>
              <a:gd name="T7" fmla="*/ 174 h 598"/>
              <a:gd name="T8" fmla="*/ 589 w 596"/>
              <a:gd name="T9" fmla="*/ 0 h 598"/>
              <a:gd name="T10" fmla="*/ 118 w 596"/>
              <a:gd name="T11" fmla="*/ 0 h 59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96"/>
              <a:gd name="T19" fmla="*/ 0 h 598"/>
              <a:gd name="T20" fmla="*/ 596 w 596"/>
              <a:gd name="T21" fmla="*/ 598 h 59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50000">
                <a:srgbClr val="BBE0E3">
                  <a:alpha val="0"/>
                </a:srgbClr>
              </a:gs>
              <a:gs pos="100000">
                <a:srgbClr val="FFFFFF"/>
              </a:gs>
            </a:gsLst>
            <a:lin ang="2700000" scaled="1"/>
          </a:gradFill>
          <a:ln w="0">
            <a:noFill/>
            <a:round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defRPr/>
            </a:pPr>
            <a:endParaRPr lang="ko-KR" altLang="en-US" sz="2300" b="0">
              <a:solidFill>
                <a:srgbClr val="40404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2" name="AutoShape 39"/>
          <p:cNvSpPr>
            <a:spLocks noChangeArrowheads="1"/>
          </p:cNvSpPr>
          <p:nvPr/>
        </p:nvSpPr>
        <p:spPr bwMode="auto">
          <a:xfrm>
            <a:off x="6877050" y="3167063"/>
            <a:ext cx="1484313" cy="1125537"/>
          </a:xfrm>
          <a:prstGeom prst="roundRect">
            <a:avLst>
              <a:gd name="adj" fmla="val 7977"/>
            </a:avLst>
          </a:prstGeom>
          <a:solidFill>
            <a:srgbClr val="435985">
              <a:alpha val="54117"/>
            </a:srgbClr>
          </a:solidFill>
          <a:ln w="8890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algn="ctr"/>
            <a:endParaRPr lang="ko-KR" altLang="en-US" sz="19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3" name="AutoShape 40"/>
          <p:cNvSpPr>
            <a:spLocks noChangeArrowheads="1"/>
          </p:cNvSpPr>
          <p:nvPr/>
        </p:nvSpPr>
        <p:spPr bwMode="auto">
          <a:xfrm>
            <a:off x="6935788" y="3227388"/>
            <a:ext cx="1368425" cy="1008062"/>
          </a:xfrm>
          <a:prstGeom prst="roundRect">
            <a:avLst>
              <a:gd name="adj" fmla="val 10236"/>
            </a:avLst>
          </a:prstGeom>
          <a:solidFill>
            <a:srgbClr val="435985"/>
          </a:solidFill>
          <a:ln w="17780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algn="ctr"/>
            <a:endParaRPr lang="ko-KR" altLang="en-US" sz="1900" b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4" name="Text Box 41"/>
          <p:cNvSpPr txBox="1">
            <a:spLocks noChangeArrowheads="1"/>
          </p:cNvSpPr>
          <p:nvPr/>
        </p:nvSpPr>
        <p:spPr bwMode="auto">
          <a:xfrm>
            <a:off x="6878638" y="3441700"/>
            <a:ext cx="1487487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500" b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주변도로</a:t>
            </a:r>
          </a:p>
          <a:p>
            <a:pPr algn="ctr">
              <a:defRPr/>
            </a:pPr>
            <a:r>
              <a:rPr lang="ko-KR" altLang="en-US" sz="1400" b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토사유출여부 등</a:t>
            </a:r>
          </a:p>
        </p:txBody>
      </p:sp>
      <p:sp>
        <p:nvSpPr>
          <p:cNvPr id="35" name="Freeform 9"/>
          <p:cNvSpPr>
            <a:spLocks/>
          </p:cNvSpPr>
          <p:nvPr/>
        </p:nvSpPr>
        <p:spPr bwMode="gray">
          <a:xfrm>
            <a:off x="6965950" y="3260725"/>
            <a:ext cx="530225" cy="327025"/>
          </a:xfrm>
          <a:custGeom>
            <a:avLst/>
            <a:gdLst>
              <a:gd name="T0" fmla="*/ 118 w 596"/>
              <a:gd name="T1" fmla="*/ 0 h 598"/>
              <a:gd name="T2" fmla="*/ 0 w 596"/>
              <a:gd name="T3" fmla="*/ 118 h 598"/>
              <a:gd name="T4" fmla="*/ 0 w 596"/>
              <a:gd name="T5" fmla="*/ 589 h 598"/>
              <a:gd name="T6" fmla="*/ 161 w 596"/>
              <a:gd name="T7" fmla="*/ 174 h 598"/>
              <a:gd name="T8" fmla="*/ 589 w 596"/>
              <a:gd name="T9" fmla="*/ 0 h 598"/>
              <a:gd name="T10" fmla="*/ 118 w 596"/>
              <a:gd name="T11" fmla="*/ 0 h 59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96"/>
              <a:gd name="T19" fmla="*/ 0 h 598"/>
              <a:gd name="T20" fmla="*/ 596 w 596"/>
              <a:gd name="T21" fmla="*/ 598 h 59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50000">
                <a:srgbClr val="BBE0E3">
                  <a:alpha val="0"/>
                </a:srgbClr>
              </a:gs>
              <a:gs pos="100000">
                <a:srgbClr val="FFFFFF"/>
              </a:gs>
            </a:gsLst>
            <a:lin ang="2700000" scaled="1"/>
          </a:gradFill>
          <a:ln w="0">
            <a:noFill/>
            <a:round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defRPr/>
            </a:pPr>
            <a:endParaRPr lang="ko-KR" altLang="en-US" sz="2300" b="0">
              <a:solidFill>
                <a:srgbClr val="40404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6" name="Group 51"/>
          <p:cNvGrpSpPr>
            <a:grpSpLocks/>
          </p:cNvGrpSpPr>
          <p:nvPr/>
        </p:nvGrpSpPr>
        <p:grpSpPr bwMode="auto">
          <a:xfrm>
            <a:off x="968375" y="849313"/>
            <a:ext cx="2563813" cy="628650"/>
            <a:chOff x="307" y="838"/>
            <a:chExt cx="2194" cy="348"/>
          </a:xfrm>
        </p:grpSpPr>
        <p:sp>
          <p:nvSpPr>
            <p:cNvPr id="37" name="AutoShape 52"/>
            <p:cNvSpPr>
              <a:spLocks noChangeArrowheads="1"/>
            </p:cNvSpPr>
            <p:nvPr/>
          </p:nvSpPr>
          <p:spPr bwMode="auto">
            <a:xfrm>
              <a:off x="307" y="838"/>
              <a:ext cx="2194" cy="34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B2B2B2"/>
                </a:gs>
                <a:gs pos="100000">
                  <a:srgbClr val="EAEAEA"/>
                </a:gs>
              </a:gsLst>
              <a:lin ang="5400000" scaled="1"/>
            </a:gradFill>
            <a:ln w="2857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8" name="AutoShape 53"/>
            <p:cNvSpPr>
              <a:spLocks noChangeArrowheads="1"/>
            </p:cNvSpPr>
            <p:nvPr/>
          </p:nvSpPr>
          <p:spPr bwMode="auto">
            <a:xfrm>
              <a:off x="334" y="857"/>
              <a:ext cx="2140" cy="296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666666"/>
                </a:gs>
              </a:gsLst>
              <a:lin ang="5400000" scaled="1"/>
            </a:gradFill>
            <a:ln w="28575" algn="ctr">
              <a:noFill/>
              <a:round/>
              <a:headEnd/>
              <a:tailEnd/>
            </a:ln>
            <a:effectLst>
              <a:prstShdw prst="shdw17" dist="17961" dir="13500000">
                <a:srgbClr val="999999"/>
              </a:prstShdw>
            </a:effectLst>
          </p:spPr>
          <p:txBody>
            <a:bodyPr wrap="none" anchor="ctr"/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9" name="AutoShape 54"/>
            <p:cNvSpPr>
              <a:spLocks noChangeArrowheads="1"/>
            </p:cNvSpPr>
            <p:nvPr/>
          </p:nvSpPr>
          <p:spPr bwMode="auto">
            <a:xfrm>
              <a:off x="357" y="871"/>
              <a:ext cx="2084" cy="262"/>
            </a:xfrm>
            <a:prstGeom prst="roundRect">
              <a:avLst>
                <a:gd name="adj" fmla="val 15648"/>
              </a:avLst>
            </a:prstGeom>
            <a:gradFill rotWithShape="1">
              <a:gsLst>
                <a:gs pos="0">
                  <a:srgbClr val="737005"/>
                </a:gs>
                <a:gs pos="100000">
                  <a:srgbClr val="CECA84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40" name="Rectangle 55"/>
          <p:cNvSpPr>
            <a:spLocks noChangeArrowheads="1"/>
          </p:cNvSpPr>
          <p:nvPr/>
        </p:nvSpPr>
        <p:spPr bwMode="auto">
          <a:xfrm>
            <a:off x="1221791" y="941358"/>
            <a:ext cx="1893468" cy="40011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ko-KR" altLang="en-US" sz="20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중점 점검 방향</a:t>
            </a:r>
          </a:p>
        </p:txBody>
      </p:sp>
      <p:sp>
        <p:nvSpPr>
          <p:cNvPr id="41" name="Rectangle 8"/>
          <p:cNvSpPr>
            <a:spLocks noChangeArrowheads="1"/>
          </p:cNvSpPr>
          <p:nvPr/>
        </p:nvSpPr>
        <p:spPr bwMode="auto">
          <a:xfrm>
            <a:off x="914535" y="268288"/>
            <a:ext cx="2565126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행정사항</a:t>
            </a:r>
            <a:r>
              <a:rPr lang="en-US" altLang="ko-KR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(1)</a:t>
            </a:r>
            <a:endParaRPr lang="ko-KR" altLang="en-US" sz="30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ChangeArrowheads="1"/>
          </p:cNvSpPr>
          <p:nvPr/>
        </p:nvSpPr>
        <p:spPr bwMode="auto">
          <a:xfrm>
            <a:off x="914535" y="268288"/>
            <a:ext cx="2565126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행정사항</a:t>
            </a:r>
            <a:r>
              <a:rPr lang="en-US" altLang="ko-KR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(2)</a:t>
            </a:r>
            <a:endParaRPr lang="ko-KR" altLang="en-US" sz="30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2036763" y="1036638"/>
            <a:ext cx="5056187" cy="723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FFFF"/>
              </a:gs>
              <a:gs pos="100000">
                <a:srgbClr val="666666"/>
              </a:gs>
            </a:gsLst>
            <a:lin ang="5400000" scaled="1"/>
          </a:gradFill>
          <a:ln w="2857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" name="AutoShape 11"/>
          <p:cNvSpPr>
            <a:spLocks noChangeArrowheads="1"/>
          </p:cNvSpPr>
          <p:nvPr/>
        </p:nvSpPr>
        <p:spPr bwMode="auto">
          <a:xfrm>
            <a:off x="2171700" y="1122363"/>
            <a:ext cx="4759325" cy="536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57848"/>
              </a:gs>
              <a:gs pos="100000">
                <a:srgbClr val="B2D389"/>
              </a:gs>
            </a:gsLst>
            <a:lin ang="5400000" scaled="1"/>
          </a:gradFill>
          <a:ln w="12700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6" name="AutoShape 12"/>
          <p:cNvSpPr>
            <a:spLocks noChangeArrowheads="1"/>
          </p:cNvSpPr>
          <p:nvPr/>
        </p:nvSpPr>
        <p:spPr bwMode="auto">
          <a:xfrm>
            <a:off x="2382838" y="1139825"/>
            <a:ext cx="4335462" cy="1317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alpha val="48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28575" cap="rnd" algn="ctr">
            <a:noFill/>
            <a:prstDash val="sysDot"/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2842750" y="1190595"/>
            <a:ext cx="3345789" cy="40011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ko-KR" altLang="en-US" sz="2000" b="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분체</a:t>
            </a:r>
            <a:r>
              <a:rPr lang="ko-KR" altLang="en-US" sz="2000" b="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상 </a:t>
            </a:r>
            <a:r>
              <a:rPr lang="ko-KR" altLang="en-US" sz="2000" b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물질 운반차량 단속</a:t>
            </a:r>
          </a:p>
        </p:txBody>
      </p:sp>
      <p:sp>
        <p:nvSpPr>
          <p:cNvPr id="8" name="Freeform 14"/>
          <p:cNvSpPr>
            <a:spLocks/>
          </p:cNvSpPr>
          <p:nvPr/>
        </p:nvSpPr>
        <p:spPr bwMode="auto">
          <a:xfrm>
            <a:off x="361950" y="1911350"/>
            <a:ext cx="4138613" cy="650875"/>
          </a:xfrm>
          <a:custGeom>
            <a:avLst/>
            <a:gdLst/>
            <a:ahLst/>
            <a:cxnLst>
              <a:cxn ang="0">
                <a:pos x="2607" y="0"/>
              </a:cxn>
              <a:cxn ang="0">
                <a:pos x="0" y="132"/>
              </a:cxn>
              <a:cxn ang="0">
                <a:pos x="1650" y="138"/>
              </a:cxn>
              <a:cxn ang="0">
                <a:pos x="2607" y="0"/>
              </a:cxn>
            </a:cxnLst>
            <a:rect l="0" t="0" r="r" b="b"/>
            <a:pathLst>
              <a:path w="2607" h="138">
                <a:moveTo>
                  <a:pt x="2607" y="0"/>
                </a:moveTo>
                <a:lnTo>
                  <a:pt x="0" y="132"/>
                </a:lnTo>
                <a:lnTo>
                  <a:pt x="1650" y="138"/>
                </a:lnTo>
                <a:lnTo>
                  <a:pt x="2607" y="0"/>
                </a:lnTo>
                <a:close/>
              </a:path>
            </a:pathLst>
          </a:custGeom>
          <a:gradFill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gamma/>
                  <a:shade val="26275"/>
                  <a:invGamma/>
                  <a:alpha val="39999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9" name="Freeform 15"/>
          <p:cNvSpPr>
            <a:spLocks/>
          </p:cNvSpPr>
          <p:nvPr/>
        </p:nvSpPr>
        <p:spPr bwMode="auto">
          <a:xfrm>
            <a:off x="3276600" y="1911350"/>
            <a:ext cx="2581275" cy="622300"/>
          </a:xfrm>
          <a:custGeom>
            <a:avLst/>
            <a:gdLst/>
            <a:ahLst/>
            <a:cxnLst>
              <a:cxn ang="0">
                <a:pos x="771" y="0"/>
              </a:cxn>
              <a:cxn ang="0">
                <a:pos x="0" y="132"/>
              </a:cxn>
              <a:cxn ang="0">
                <a:pos x="1626" y="132"/>
              </a:cxn>
              <a:cxn ang="0">
                <a:pos x="771" y="0"/>
              </a:cxn>
            </a:cxnLst>
            <a:rect l="0" t="0" r="r" b="b"/>
            <a:pathLst>
              <a:path w="1626" h="132">
                <a:moveTo>
                  <a:pt x="771" y="0"/>
                </a:moveTo>
                <a:lnTo>
                  <a:pt x="0" y="132"/>
                </a:lnTo>
                <a:lnTo>
                  <a:pt x="1626" y="132"/>
                </a:lnTo>
                <a:lnTo>
                  <a:pt x="771" y="0"/>
                </a:lnTo>
                <a:close/>
              </a:path>
            </a:pathLst>
          </a:custGeom>
          <a:gradFill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gamma/>
                  <a:shade val="26275"/>
                  <a:invGamma/>
                  <a:alpha val="39999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10" name="Freeform 16"/>
          <p:cNvSpPr>
            <a:spLocks/>
          </p:cNvSpPr>
          <p:nvPr/>
        </p:nvSpPr>
        <p:spPr bwMode="auto">
          <a:xfrm>
            <a:off x="4600575" y="1939925"/>
            <a:ext cx="4210050" cy="922338"/>
          </a:xfrm>
          <a:custGeom>
            <a:avLst/>
            <a:gdLst/>
            <a:ahLst/>
            <a:cxnLst>
              <a:cxn ang="0">
                <a:pos x="980" y="386"/>
              </a:cxn>
              <a:cxn ang="0">
                <a:pos x="0" y="0"/>
              </a:cxn>
              <a:cxn ang="0">
                <a:pos x="2652" y="379"/>
              </a:cxn>
              <a:cxn ang="0">
                <a:pos x="2615" y="581"/>
              </a:cxn>
              <a:cxn ang="0">
                <a:pos x="980" y="386"/>
              </a:cxn>
            </a:cxnLst>
            <a:rect l="0" t="0" r="r" b="b"/>
            <a:pathLst>
              <a:path w="2652" h="581">
                <a:moveTo>
                  <a:pt x="980" y="386"/>
                </a:moveTo>
                <a:lnTo>
                  <a:pt x="0" y="0"/>
                </a:lnTo>
                <a:lnTo>
                  <a:pt x="2652" y="379"/>
                </a:lnTo>
                <a:lnTo>
                  <a:pt x="2615" y="581"/>
                </a:lnTo>
                <a:lnTo>
                  <a:pt x="980" y="386"/>
                </a:lnTo>
                <a:close/>
              </a:path>
            </a:pathLst>
          </a:custGeom>
          <a:gradFill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gamma/>
                  <a:shade val="26275"/>
                  <a:invGamma/>
                  <a:alpha val="39999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ko-KR" altLang="en-US"/>
          </a:p>
        </p:txBody>
      </p:sp>
      <p:pic>
        <p:nvPicPr>
          <p:cNvPr id="11" name="Picture 17" descr="p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67063" y="2476500"/>
            <a:ext cx="2855912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8" descr="p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3300" y="2476500"/>
            <a:ext cx="2855913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9" descr="p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476500"/>
            <a:ext cx="2855913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Group 20"/>
          <p:cNvGrpSpPr>
            <a:grpSpLocks/>
          </p:cNvGrpSpPr>
          <p:nvPr/>
        </p:nvGrpSpPr>
        <p:grpSpPr bwMode="auto">
          <a:xfrm>
            <a:off x="396875" y="2574925"/>
            <a:ext cx="2563813" cy="628650"/>
            <a:chOff x="307" y="838"/>
            <a:chExt cx="2194" cy="348"/>
          </a:xfrm>
        </p:grpSpPr>
        <p:sp>
          <p:nvSpPr>
            <p:cNvPr id="15" name="AutoShape 21"/>
            <p:cNvSpPr>
              <a:spLocks noChangeArrowheads="1"/>
            </p:cNvSpPr>
            <p:nvPr/>
          </p:nvSpPr>
          <p:spPr bwMode="auto">
            <a:xfrm>
              <a:off x="307" y="838"/>
              <a:ext cx="2194" cy="34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B2B2B2"/>
                </a:gs>
                <a:gs pos="100000">
                  <a:srgbClr val="EAEAEA"/>
                </a:gs>
              </a:gsLst>
              <a:lin ang="5400000" scaled="1"/>
            </a:gradFill>
            <a:ln w="2857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22"/>
            <p:cNvSpPr>
              <a:spLocks noChangeArrowheads="1"/>
            </p:cNvSpPr>
            <p:nvPr/>
          </p:nvSpPr>
          <p:spPr bwMode="auto">
            <a:xfrm>
              <a:off x="334" y="857"/>
              <a:ext cx="2140" cy="296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666666"/>
                </a:gs>
              </a:gsLst>
              <a:lin ang="5400000" scaled="1"/>
            </a:gradFill>
            <a:ln w="28575" algn="ctr">
              <a:noFill/>
              <a:round/>
              <a:headEnd/>
              <a:tailEnd/>
            </a:ln>
            <a:effectLst>
              <a:prstShdw prst="shdw17" dist="17961" dir="13500000">
                <a:srgbClr val="999999"/>
              </a:prstShdw>
            </a:effec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7" name="AutoShape 23"/>
            <p:cNvSpPr>
              <a:spLocks noChangeArrowheads="1"/>
            </p:cNvSpPr>
            <p:nvPr/>
          </p:nvSpPr>
          <p:spPr bwMode="auto">
            <a:xfrm>
              <a:off x="357" y="871"/>
              <a:ext cx="2084" cy="262"/>
            </a:xfrm>
            <a:prstGeom prst="roundRect">
              <a:avLst>
                <a:gd name="adj" fmla="val 15648"/>
              </a:avLst>
            </a:prstGeom>
            <a:gradFill rotWithShape="1">
              <a:gsLst>
                <a:gs pos="0">
                  <a:srgbClr val="737005"/>
                </a:gs>
                <a:gs pos="100000">
                  <a:srgbClr val="CECA84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sp>
        <p:nvSpPr>
          <p:cNvPr id="18" name="Rectangle 24"/>
          <p:cNvSpPr>
            <a:spLocks noChangeArrowheads="1"/>
          </p:cNvSpPr>
          <p:nvPr/>
        </p:nvSpPr>
        <p:spPr bwMode="auto">
          <a:xfrm>
            <a:off x="1159257" y="2689196"/>
            <a:ext cx="1037463" cy="40011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ko-KR" altLang="en-US" sz="20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대    상</a:t>
            </a:r>
          </a:p>
        </p:txBody>
      </p:sp>
      <p:grpSp>
        <p:nvGrpSpPr>
          <p:cNvPr id="19" name="Group 25"/>
          <p:cNvGrpSpPr>
            <a:grpSpLocks/>
          </p:cNvGrpSpPr>
          <p:nvPr/>
        </p:nvGrpSpPr>
        <p:grpSpPr bwMode="auto">
          <a:xfrm>
            <a:off x="3313113" y="2573338"/>
            <a:ext cx="2563812" cy="628650"/>
            <a:chOff x="3217" y="838"/>
            <a:chExt cx="2194" cy="348"/>
          </a:xfrm>
        </p:grpSpPr>
        <p:sp>
          <p:nvSpPr>
            <p:cNvPr id="20" name="AutoShape 26"/>
            <p:cNvSpPr>
              <a:spLocks noChangeArrowheads="1"/>
            </p:cNvSpPr>
            <p:nvPr/>
          </p:nvSpPr>
          <p:spPr bwMode="auto">
            <a:xfrm>
              <a:off x="3217" y="838"/>
              <a:ext cx="2194" cy="34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B2B2B2"/>
                </a:gs>
                <a:gs pos="100000">
                  <a:srgbClr val="EAEAEA"/>
                </a:gs>
              </a:gsLst>
              <a:lin ang="5400000" scaled="1"/>
            </a:gradFill>
            <a:ln w="2857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AutoShape 27"/>
            <p:cNvSpPr>
              <a:spLocks noChangeArrowheads="1"/>
            </p:cNvSpPr>
            <p:nvPr/>
          </p:nvSpPr>
          <p:spPr bwMode="auto">
            <a:xfrm>
              <a:off x="3244" y="857"/>
              <a:ext cx="2140" cy="296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666666"/>
                </a:gs>
              </a:gsLst>
              <a:lin ang="5400000" scaled="1"/>
            </a:gradFill>
            <a:ln w="28575" algn="ctr">
              <a:noFill/>
              <a:round/>
              <a:headEnd/>
              <a:tailEnd/>
            </a:ln>
            <a:effectLst>
              <a:prstShdw prst="shdw17" dist="17961" dir="13500000">
                <a:srgbClr val="999999"/>
              </a:prstShdw>
            </a:effec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2" name="AutoShape 28"/>
            <p:cNvSpPr>
              <a:spLocks noChangeArrowheads="1"/>
            </p:cNvSpPr>
            <p:nvPr/>
          </p:nvSpPr>
          <p:spPr bwMode="auto">
            <a:xfrm>
              <a:off x="3267" y="871"/>
              <a:ext cx="2084" cy="262"/>
            </a:xfrm>
            <a:prstGeom prst="roundRect">
              <a:avLst>
                <a:gd name="adj" fmla="val 15648"/>
              </a:avLst>
            </a:prstGeom>
            <a:gradFill rotWithShape="1">
              <a:gsLst>
                <a:gs pos="0">
                  <a:srgbClr val="906906"/>
                </a:gs>
                <a:gs pos="100000">
                  <a:srgbClr val="D7C091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sp>
        <p:nvSpPr>
          <p:cNvPr id="23" name="Rectangle 29"/>
          <p:cNvSpPr>
            <a:spLocks noChangeArrowheads="1"/>
          </p:cNvSpPr>
          <p:nvPr/>
        </p:nvSpPr>
        <p:spPr bwMode="auto">
          <a:xfrm>
            <a:off x="3994150" y="2689225"/>
            <a:ext cx="1200150" cy="3968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ko-KR" altLang="en-US" sz="20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단속내용</a:t>
            </a:r>
          </a:p>
        </p:txBody>
      </p:sp>
      <p:grpSp>
        <p:nvGrpSpPr>
          <p:cNvPr id="24" name="Group 30"/>
          <p:cNvGrpSpPr>
            <a:grpSpLocks/>
          </p:cNvGrpSpPr>
          <p:nvPr/>
        </p:nvGrpSpPr>
        <p:grpSpPr bwMode="auto">
          <a:xfrm>
            <a:off x="6227763" y="2573338"/>
            <a:ext cx="2563812" cy="628650"/>
            <a:chOff x="307" y="2482"/>
            <a:chExt cx="2194" cy="348"/>
          </a:xfrm>
        </p:grpSpPr>
        <p:sp>
          <p:nvSpPr>
            <p:cNvPr id="25" name="AutoShape 31"/>
            <p:cNvSpPr>
              <a:spLocks noChangeArrowheads="1"/>
            </p:cNvSpPr>
            <p:nvPr/>
          </p:nvSpPr>
          <p:spPr bwMode="auto">
            <a:xfrm>
              <a:off x="307" y="2482"/>
              <a:ext cx="2194" cy="34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B2B2B2"/>
                </a:gs>
                <a:gs pos="100000">
                  <a:srgbClr val="EAEAEA"/>
                </a:gs>
              </a:gsLst>
              <a:lin ang="5400000" scaled="1"/>
            </a:gradFill>
            <a:ln w="2857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6" name="AutoShape 32"/>
            <p:cNvSpPr>
              <a:spLocks noChangeArrowheads="1"/>
            </p:cNvSpPr>
            <p:nvPr/>
          </p:nvSpPr>
          <p:spPr bwMode="auto">
            <a:xfrm>
              <a:off x="334" y="2501"/>
              <a:ext cx="2140" cy="296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666666"/>
                </a:gs>
              </a:gsLst>
              <a:lin ang="5400000" scaled="1"/>
            </a:gradFill>
            <a:ln w="28575" algn="ctr">
              <a:noFill/>
              <a:round/>
              <a:headEnd/>
              <a:tailEnd/>
            </a:ln>
            <a:effectLst>
              <a:prstShdw prst="shdw17" dist="17961" dir="13500000">
                <a:srgbClr val="999999"/>
              </a:prstShdw>
            </a:effec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7" name="AutoShape 33"/>
            <p:cNvSpPr>
              <a:spLocks noChangeArrowheads="1"/>
            </p:cNvSpPr>
            <p:nvPr/>
          </p:nvSpPr>
          <p:spPr bwMode="auto">
            <a:xfrm>
              <a:off x="357" y="2515"/>
              <a:ext cx="2084" cy="262"/>
            </a:xfrm>
            <a:prstGeom prst="roundRect">
              <a:avLst>
                <a:gd name="adj" fmla="val 15648"/>
              </a:avLst>
            </a:prstGeom>
            <a:gradFill rotWithShape="1">
              <a:gsLst>
                <a:gs pos="0">
                  <a:srgbClr val="557848"/>
                </a:gs>
                <a:gs pos="100000">
                  <a:srgbClr val="B2D389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sp>
        <p:nvSpPr>
          <p:cNvPr id="28" name="Rectangle 34"/>
          <p:cNvSpPr>
            <a:spLocks noChangeArrowheads="1"/>
          </p:cNvSpPr>
          <p:nvPr/>
        </p:nvSpPr>
        <p:spPr bwMode="auto">
          <a:xfrm>
            <a:off x="6908800" y="2689225"/>
            <a:ext cx="1200150" cy="3968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ko-KR" altLang="en-US" sz="20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행정조치</a:t>
            </a:r>
          </a:p>
        </p:txBody>
      </p:sp>
      <p:sp>
        <p:nvSpPr>
          <p:cNvPr id="29" name="Rectangle 35"/>
          <p:cNvSpPr>
            <a:spLocks noChangeArrowheads="1"/>
          </p:cNvSpPr>
          <p:nvPr/>
        </p:nvSpPr>
        <p:spPr bwMode="auto">
          <a:xfrm>
            <a:off x="323850" y="3350250"/>
            <a:ext cx="2735263" cy="77027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40000"/>
              </a:lnSpc>
              <a:buFontTx/>
              <a:buBlip>
                <a:blip r:embed="rId3"/>
              </a:buBlip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토사</a:t>
            </a:r>
            <a:r>
              <a:rPr lang="en-US" altLang="ko-KR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700" b="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건설폐기물 </a:t>
            </a: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등</a:t>
            </a:r>
          </a:p>
          <a:p>
            <a:pPr algn="l">
              <a:lnSpc>
                <a:spcPct val="140000"/>
              </a:lnSpc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700" b="0" dirty="0" err="1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분체상물질</a:t>
            </a: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발생사업장</a:t>
            </a:r>
          </a:p>
        </p:txBody>
      </p:sp>
      <p:sp>
        <p:nvSpPr>
          <p:cNvPr id="30" name="Rectangle 36"/>
          <p:cNvSpPr>
            <a:spLocks noChangeArrowheads="1"/>
          </p:cNvSpPr>
          <p:nvPr/>
        </p:nvSpPr>
        <p:spPr bwMode="auto">
          <a:xfrm>
            <a:off x="3203575" y="3351213"/>
            <a:ext cx="2735263" cy="102552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20000"/>
              </a:lnSpc>
              <a:buFontTx/>
              <a:buBlip>
                <a:blip r:embed="rId3"/>
              </a:buBlip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700" b="0" dirty="0" err="1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적재물에</a:t>
            </a: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700" b="0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방진덮개 설치</a:t>
            </a:r>
          </a:p>
          <a:p>
            <a:pPr algn="l">
              <a:lnSpc>
                <a:spcPct val="120000"/>
              </a:lnSpc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 및 운반차량 </a:t>
            </a:r>
            <a:r>
              <a:rPr lang="ko-KR" altLang="en-US" sz="1700" b="0" dirty="0" err="1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세륜</a:t>
            </a:r>
            <a:r>
              <a:rPr lang="en-US" altLang="ko-KR" sz="1700" b="0" dirty="0">
                <a:solidFill>
                  <a:srgbClr val="0000FF"/>
                </a:solidFill>
                <a:latin typeface="Arial"/>
                <a:ea typeface="HY견고딕" pitchFamily="18" charset="-127"/>
              </a:rPr>
              <a:t>·</a:t>
            </a:r>
            <a:r>
              <a:rPr lang="ko-KR" altLang="en-US" sz="1700" b="0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측면</a:t>
            </a:r>
          </a:p>
          <a:p>
            <a:pPr algn="l">
              <a:lnSpc>
                <a:spcPct val="120000"/>
              </a:lnSpc>
              <a:defRPr/>
            </a:pPr>
            <a:r>
              <a:rPr lang="ko-KR" altLang="en-US" sz="1700" b="0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   살수</a:t>
            </a: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실시여부</a:t>
            </a:r>
          </a:p>
        </p:txBody>
      </p:sp>
      <p:sp>
        <p:nvSpPr>
          <p:cNvPr id="31" name="Rectangle 37"/>
          <p:cNvSpPr>
            <a:spLocks noChangeArrowheads="1"/>
          </p:cNvSpPr>
          <p:nvPr/>
        </p:nvSpPr>
        <p:spPr bwMode="auto">
          <a:xfrm>
            <a:off x="3203575" y="4486275"/>
            <a:ext cx="2735263" cy="102552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20000"/>
              </a:lnSpc>
              <a:buFontTx/>
              <a:buBlip>
                <a:blip r:embed="rId3"/>
              </a:buBlip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적재함 </a:t>
            </a:r>
            <a:r>
              <a:rPr lang="ko-KR" altLang="en-US" sz="1700" b="0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상단</a:t>
            </a: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으로부터</a:t>
            </a:r>
          </a:p>
          <a:p>
            <a:pPr algn="l">
              <a:lnSpc>
                <a:spcPct val="120000"/>
              </a:lnSpc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700" b="0" dirty="0">
                <a:solidFill>
                  <a:srgbClr val="FF00FF"/>
                </a:solidFill>
                <a:latin typeface="HY견고딕" pitchFamily="18" charset="-127"/>
                <a:ea typeface="HY견고딕" pitchFamily="18" charset="-127"/>
              </a:rPr>
              <a:t>수평</a:t>
            </a: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700" b="0" dirty="0">
                <a:solidFill>
                  <a:srgbClr val="FF00FF"/>
                </a:solidFill>
                <a:latin typeface="HY견고딕" pitchFamily="18" charset="-127"/>
                <a:ea typeface="HY견고딕" pitchFamily="18" charset="-127"/>
              </a:rPr>
              <a:t>5㎝</a:t>
            </a: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이하 </a:t>
            </a:r>
            <a:r>
              <a:rPr lang="ko-KR" altLang="en-US" sz="1700" b="0" dirty="0" err="1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적재물</a:t>
            </a:r>
            <a:endParaRPr lang="ko-KR" altLang="en-US" sz="1700" b="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 algn="l">
              <a:lnSpc>
                <a:spcPct val="120000"/>
              </a:lnSpc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 적재여부</a:t>
            </a:r>
          </a:p>
        </p:txBody>
      </p:sp>
      <p:sp>
        <p:nvSpPr>
          <p:cNvPr id="32" name="Rectangle 38"/>
          <p:cNvSpPr>
            <a:spLocks noChangeArrowheads="1"/>
          </p:cNvSpPr>
          <p:nvPr/>
        </p:nvSpPr>
        <p:spPr bwMode="auto">
          <a:xfrm>
            <a:off x="6157913" y="3369044"/>
            <a:ext cx="2735262" cy="678712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20000"/>
              </a:lnSpc>
              <a:buFontTx/>
              <a:buBlip>
                <a:blip r:embed="rId3"/>
              </a:buBlip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위반 차량에 대하여</a:t>
            </a:r>
          </a:p>
          <a:p>
            <a:pPr algn="l">
              <a:lnSpc>
                <a:spcPct val="120000"/>
              </a:lnSpc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700" b="0" dirty="0">
                <a:solidFill>
                  <a:srgbClr val="FF00FF"/>
                </a:solidFill>
                <a:latin typeface="HY견고딕" pitchFamily="18" charset="-127"/>
                <a:ea typeface="HY견고딕" pitchFamily="18" charset="-127"/>
              </a:rPr>
              <a:t>과태료</a:t>
            </a: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700" b="0" dirty="0">
                <a:solidFill>
                  <a:srgbClr val="FF00FF"/>
                </a:solidFill>
                <a:latin typeface="HY견고딕" pitchFamily="18" charset="-127"/>
                <a:ea typeface="HY견고딕" pitchFamily="18" charset="-127"/>
              </a:rPr>
              <a:t>부과</a:t>
            </a: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조치</a:t>
            </a:r>
          </a:p>
        </p:txBody>
      </p:sp>
      <p:sp>
        <p:nvSpPr>
          <p:cNvPr id="33" name="Rectangle 39"/>
          <p:cNvSpPr>
            <a:spLocks noChangeArrowheads="1"/>
          </p:cNvSpPr>
          <p:nvPr/>
        </p:nvSpPr>
        <p:spPr bwMode="auto">
          <a:xfrm>
            <a:off x="6156325" y="4310431"/>
            <a:ext cx="2735263" cy="678712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20000"/>
              </a:lnSpc>
              <a:buFontTx/>
              <a:buBlip>
                <a:blip r:embed="rId3"/>
              </a:buBlip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700" b="0" dirty="0" err="1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필요시</a:t>
            </a: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경찰과 합동단속</a:t>
            </a:r>
          </a:p>
          <a:p>
            <a:pPr algn="l">
              <a:lnSpc>
                <a:spcPct val="120000"/>
              </a:lnSpc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관할경찰서 협조요청</a:t>
            </a:r>
            <a:r>
              <a:rPr lang="en-US" altLang="ko-KR" sz="1700" b="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8"/>
          <p:cNvSpPr>
            <a:spLocks noChangeArrowheads="1"/>
          </p:cNvSpPr>
          <p:nvPr/>
        </p:nvSpPr>
        <p:spPr bwMode="auto">
          <a:xfrm>
            <a:off x="626432" y="1971676"/>
            <a:ext cx="7767303" cy="3733800"/>
          </a:xfrm>
          <a:prstGeom prst="rect">
            <a:avLst/>
          </a:prstGeom>
          <a:gradFill rotWithShape="0">
            <a:gsLst>
              <a:gs pos="0">
                <a:srgbClr val="DDDDDD"/>
              </a:gs>
              <a:gs pos="50000">
                <a:srgbClr val="FFFFFF"/>
              </a:gs>
              <a:gs pos="100000">
                <a:srgbClr val="DDDDDD"/>
              </a:gs>
            </a:gsLst>
            <a:lin ang="2700000" scaled="1"/>
          </a:gradFill>
          <a:ln w="28575">
            <a:solidFill>
              <a:srgbClr val="002060"/>
            </a:solidFill>
            <a:miter lim="800000"/>
            <a:headEnd/>
            <a:tailEnd/>
          </a:ln>
          <a:effectLst>
            <a:outerShdw dist="71842" dir="2700000" algn="ctr" rotWithShape="0">
              <a:srgbClr val="808080"/>
            </a:outerShdw>
          </a:effectLst>
        </p:spPr>
        <p:txBody>
          <a:bodyPr wrap="none" anchor="ctr"/>
          <a:lstStyle/>
          <a:p>
            <a:pPr>
              <a:defRPr/>
            </a:pP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838194" y="2211814"/>
            <a:ext cx="7000740" cy="119109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 algn="l">
              <a:lnSpc>
                <a:spcPct val="140000"/>
              </a:lnSpc>
              <a:buFontTx/>
              <a:buBlip>
                <a:blip r:embed="rId2"/>
              </a:buBlip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7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비산먼지 발생사업장  시</a:t>
            </a:r>
            <a:r>
              <a:rPr lang="en-US" altLang="ko-KR" sz="17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700" dirty="0" smtClean="0">
                <a:latin typeface="HY헤드라인M" pitchFamily="18" charset="-127"/>
                <a:ea typeface="HY헤드라인M" pitchFamily="18" charset="-127"/>
              </a:rPr>
              <a:t>구 합동점검</a:t>
            </a:r>
            <a:endParaRPr lang="ko-KR" altLang="en-US" sz="1700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40000"/>
              </a:lnSpc>
              <a:defRPr/>
            </a:pPr>
            <a:r>
              <a:rPr lang="ko-KR" altLang="en-US" sz="1700" b="1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en-US" altLang="ko-KR" sz="1700" b="1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1700" b="1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점검기간  </a:t>
            </a:r>
            <a:r>
              <a:rPr lang="en-US" altLang="ko-KR" sz="1700" b="1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:  </a:t>
            </a:r>
            <a:r>
              <a:rPr lang="en-US" altLang="ko-KR" sz="1700" b="1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2016.04.26. ~ 4.29. </a:t>
            </a:r>
            <a:r>
              <a:rPr lang="ko-KR" altLang="en-US" sz="1700" b="1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endParaRPr lang="ko-KR" altLang="en-US" sz="1700" b="1" dirty="0">
              <a:solidFill>
                <a:schemeClr val="accent1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40000"/>
              </a:lnSpc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7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en-US" altLang="ko-KR" sz="17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17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점검대상 </a:t>
            </a:r>
            <a:r>
              <a:rPr lang="en-US" altLang="ko-KR" sz="17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: 60</a:t>
            </a:r>
            <a:r>
              <a:rPr lang="ko-KR" altLang="en-US" sz="17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개 사업장</a:t>
            </a:r>
            <a:r>
              <a:rPr lang="en-US" altLang="ko-KR" sz="17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700" dirty="0" smtClean="0">
                <a:latin typeface="HY헤드라인M" pitchFamily="18" charset="-127"/>
                <a:ea typeface="HY헤드라인M" pitchFamily="18" charset="-127"/>
              </a:rPr>
              <a:t>공사장</a:t>
            </a:r>
            <a:r>
              <a:rPr lang="en-US" altLang="ko-KR" sz="1700" dirty="0" smtClean="0">
                <a:latin typeface="HY헤드라인M" pitchFamily="18" charset="-127"/>
                <a:ea typeface="HY헤드라인M" pitchFamily="18" charset="-127"/>
              </a:rPr>
              <a:t>)  [</a:t>
            </a:r>
            <a:r>
              <a:rPr lang="ko-KR" altLang="en-US" sz="1700" dirty="0" smtClean="0">
                <a:latin typeface="HY헤드라인M" pitchFamily="18" charset="-127"/>
                <a:ea typeface="HY헤드라인M" pitchFamily="18" charset="-127"/>
              </a:rPr>
              <a:t>☞  </a:t>
            </a:r>
            <a:r>
              <a:rPr lang="ko-KR" altLang="en-US" sz="1700" dirty="0" smtClean="0">
                <a:solidFill>
                  <a:srgbClr val="1C7A42"/>
                </a:solidFill>
                <a:latin typeface="HY헤드라인M" pitchFamily="18" charset="-127"/>
                <a:ea typeface="HY헤드라인M" pitchFamily="18" charset="-127"/>
              </a:rPr>
              <a:t>서구 </a:t>
            </a:r>
            <a:r>
              <a:rPr lang="en-US" altLang="ko-KR" sz="1700" dirty="0" smtClean="0">
                <a:solidFill>
                  <a:srgbClr val="1C7A42"/>
                </a:solidFill>
                <a:latin typeface="HY헤드라인M" pitchFamily="18" charset="-127"/>
                <a:ea typeface="HY헤드라인M" pitchFamily="18" charset="-127"/>
              </a:rPr>
              <a:t>20</a:t>
            </a:r>
            <a:r>
              <a:rPr lang="ko-KR" altLang="en-US" sz="1700" dirty="0" smtClean="0">
                <a:solidFill>
                  <a:srgbClr val="1C7A42"/>
                </a:solidFill>
                <a:latin typeface="HY헤드라인M" pitchFamily="18" charset="-127"/>
                <a:ea typeface="HY헤드라인M" pitchFamily="18" charset="-127"/>
              </a:rPr>
              <a:t>개소</a:t>
            </a:r>
            <a:r>
              <a:rPr lang="en-US" altLang="ko-KR" sz="17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700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" name="Group 51"/>
          <p:cNvGrpSpPr>
            <a:grpSpLocks/>
          </p:cNvGrpSpPr>
          <p:nvPr/>
        </p:nvGrpSpPr>
        <p:grpSpPr bwMode="auto">
          <a:xfrm>
            <a:off x="501687" y="1167971"/>
            <a:ext cx="6861138" cy="628650"/>
            <a:chOff x="307" y="838"/>
            <a:chExt cx="2194" cy="348"/>
          </a:xfrm>
        </p:grpSpPr>
        <p:sp>
          <p:nvSpPr>
            <p:cNvPr id="8" name="AutoShape 52"/>
            <p:cNvSpPr>
              <a:spLocks noChangeArrowheads="1"/>
            </p:cNvSpPr>
            <p:nvPr/>
          </p:nvSpPr>
          <p:spPr bwMode="auto">
            <a:xfrm>
              <a:off x="307" y="838"/>
              <a:ext cx="2194" cy="34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B2B2B2"/>
                </a:gs>
                <a:gs pos="100000">
                  <a:srgbClr val="EAEAEA"/>
                </a:gs>
              </a:gsLst>
              <a:lin ang="5400000" scaled="1"/>
            </a:gradFill>
            <a:ln w="2857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9" name="AutoShape 53"/>
            <p:cNvSpPr>
              <a:spLocks noChangeArrowheads="1"/>
            </p:cNvSpPr>
            <p:nvPr/>
          </p:nvSpPr>
          <p:spPr bwMode="auto">
            <a:xfrm>
              <a:off x="334" y="857"/>
              <a:ext cx="2140" cy="296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666666"/>
                </a:gs>
              </a:gsLst>
              <a:lin ang="5400000" scaled="1"/>
            </a:gradFill>
            <a:ln w="28575" algn="ctr">
              <a:noFill/>
              <a:round/>
              <a:headEnd/>
              <a:tailEnd/>
            </a:ln>
            <a:effectLst>
              <a:prstShdw prst="shdw17" dist="17961" dir="13500000">
                <a:srgbClr val="999999"/>
              </a:prstShdw>
            </a:effectLst>
          </p:spPr>
          <p:txBody>
            <a:bodyPr wrap="none" anchor="ctr"/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0" name="AutoShape 54"/>
            <p:cNvSpPr>
              <a:spLocks noChangeArrowheads="1"/>
            </p:cNvSpPr>
            <p:nvPr/>
          </p:nvSpPr>
          <p:spPr bwMode="auto">
            <a:xfrm>
              <a:off x="357" y="871"/>
              <a:ext cx="2084" cy="262"/>
            </a:xfrm>
            <a:prstGeom prst="roundRect">
              <a:avLst>
                <a:gd name="adj" fmla="val 15648"/>
              </a:avLst>
            </a:prstGeom>
            <a:gradFill rotWithShape="1">
              <a:gsLst>
                <a:gs pos="0">
                  <a:srgbClr val="737005"/>
                </a:gs>
                <a:gs pos="100000">
                  <a:srgbClr val="CECA84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1" name="Rectangle 55"/>
          <p:cNvSpPr>
            <a:spLocks noChangeArrowheads="1"/>
          </p:cNvSpPr>
          <p:nvPr/>
        </p:nvSpPr>
        <p:spPr bwMode="auto">
          <a:xfrm>
            <a:off x="914535" y="1269596"/>
            <a:ext cx="5992346" cy="40011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n-US" altLang="ko-KR" sz="20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2016</a:t>
            </a:r>
            <a:r>
              <a:rPr lang="ko-KR" altLang="en-US" sz="20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년 봄철 비산먼지 발생 사업장 지도 점검 계획</a:t>
            </a:r>
            <a:endParaRPr lang="ko-KR" altLang="en-US" sz="2000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914535" y="268288"/>
            <a:ext cx="2565126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  행정사항</a:t>
            </a:r>
            <a:r>
              <a:rPr lang="en-US" altLang="ko-KR" sz="3000" b="1" dirty="0" smtClean="0">
                <a:solidFill>
                  <a:srgbClr val="006600"/>
                </a:solidFill>
                <a:latin typeface="HY목판L" pitchFamily="18" charset="-127"/>
                <a:ea typeface="HY목판L" pitchFamily="18" charset="-127"/>
              </a:rPr>
              <a:t>(3)</a:t>
            </a:r>
            <a:endParaRPr lang="ko-KR" altLang="en-US" sz="3000" b="1" dirty="0">
              <a:solidFill>
                <a:srgbClr val="006600"/>
              </a:solidFill>
              <a:latin typeface="HY목판L" pitchFamily="18" charset="-127"/>
              <a:ea typeface="HY목판L" pitchFamily="18" charset="-127"/>
            </a:endParaRPr>
          </a:p>
        </p:txBody>
      </p:sp>
      <p:sp>
        <p:nvSpPr>
          <p:cNvPr id="13" name="Rectangle 20"/>
          <p:cNvSpPr>
            <a:spLocks noChangeArrowheads="1"/>
          </p:cNvSpPr>
          <p:nvPr/>
        </p:nvSpPr>
        <p:spPr bwMode="auto">
          <a:xfrm>
            <a:off x="838194" y="3402909"/>
            <a:ext cx="7848600" cy="119109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algn="l">
              <a:lnSpc>
                <a:spcPct val="140000"/>
              </a:lnSpc>
              <a:buFontTx/>
              <a:buBlip>
                <a:blip r:embed="rId2"/>
              </a:buBlip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7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비산먼지 다량발생사업장  민</a:t>
            </a:r>
            <a:r>
              <a:rPr lang="en-US" altLang="ko-KR" sz="17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700" dirty="0" smtClean="0">
                <a:latin typeface="HY헤드라인M" pitchFamily="18" charset="-127"/>
                <a:ea typeface="HY헤드라인M" pitchFamily="18" charset="-127"/>
              </a:rPr>
              <a:t>관 합동 자체점검</a:t>
            </a:r>
            <a:endParaRPr lang="ko-KR" altLang="en-US" sz="1700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40000"/>
              </a:lnSpc>
              <a:defRPr/>
            </a:pPr>
            <a:r>
              <a:rPr lang="ko-KR" altLang="en-US" sz="1700" b="1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en-US" altLang="ko-KR" sz="1700" b="1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1700" b="1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점검기간  </a:t>
            </a:r>
            <a:r>
              <a:rPr lang="en-US" altLang="ko-KR" sz="1700" b="1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:  </a:t>
            </a:r>
            <a:r>
              <a:rPr lang="en-US" altLang="ko-KR" sz="1700" b="1" dirty="0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2016.05.02. ~ 5.06.</a:t>
            </a:r>
            <a:r>
              <a:rPr lang="en-US" altLang="ko-KR" sz="1700" b="1" dirty="0" smtClean="0">
                <a:latin typeface="HY헤드라인M" pitchFamily="18" charset="-127"/>
                <a:ea typeface="HY헤드라인M" pitchFamily="18" charset="-127"/>
              </a:rPr>
              <a:t>(4</a:t>
            </a:r>
            <a:r>
              <a:rPr lang="ko-KR" altLang="en-US" sz="1700" b="1" dirty="0" smtClean="0">
                <a:latin typeface="HY헤드라인M" pitchFamily="18" charset="-127"/>
                <a:ea typeface="HY헤드라인M" pitchFamily="18" charset="-127"/>
              </a:rPr>
              <a:t>일간</a:t>
            </a:r>
            <a:r>
              <a:rPr lang="en-US" altLang="ko-KR" sz="1700" b="1" dirty="0" smtClean="0">
                <a:latin typeface="HY헤드라인M" pitchFamily="18" charset="-127"/>
                <a:ea typeface="HY헤드라인M" pitchFamily="18" charset="-127"/>
              </a:rPr>
              <a:t>,  </a:t>
            </a:r>
            <a:r>
              <a:rPr lang="en-US" altLang="ko-KR" sz="1700" b="1" u="sng" dirty="0" smtClean="0">
                <a:latin typeface="HY헤드라인M" pitchFamily="18" charset="-127"/>
                <a:ea typeface="HY헤드라인M" pitchFamily="18" charset="-127"/>
              </a:rPr>
              <a:t>5/5</a:t>
            </a:r>
            <a:r>
              <a:rPr lang="ko-KR" altLang="en-US" sz="1700" b="1" u="sng" dirty="0" smtClean="0">
                <a:latin typeface="HY헤드라인M" pitchFamily="18" charset="-127"/>
                <a:ea typeface="HY헤드라인M" pitchFamily="18" charset="-127"/>
              </a:rPr>
              <a:t>일 제외</a:t>
            </a:r>
            <a:r>
              <a:rPr lang="en-US" altLang="ko-KR" sz="1700" b="1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en-US" altLang="ko-KR" sz="1700" b="1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700" b="1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endParaRPr lang="ko-KR" altLang="en-US" sz="1700" b="1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40000"/>
              </a:lnSpc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7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en-US" altLang="ko-KR" sz="17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17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점검대상 </a:t>
            </a:r>
            <a:r>
              <a:rPr lang="en-US" altLang="ko-KR" sz="17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: 30</a:t>
            </a:r>
            <a:r>
              <a:rPr lang="ko-KR" altLang="en-US" sz="17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개 사업장</a:t>
            </a:r>
            <a:r>
              <a:rPr lang="en-US" altLang="ko-KR" sz="17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700" dirty="0" smtClean="0">
                <a:latin typeface="HY헤드라인M" pitchFamily="18" charset="-127"/>
                <a:ea typeface="HY헤드라인M" pitchFamily="18" charset="-127"/>
              </a:rPr>
              <a:t>대형공사장</a:t>
            </a:r>
            <a:r>
              <a:rPr lang="en-US" altLang="ko-KR" sz="17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700" dirty="0" smtClean="0">
                <a:latin typeface="HY헤드라인M" pitchFamily="18" charset="-127"/>
                <a:ea typeface="HY헤드라인M" pitchFamily="18" charset="-127"/>
              </a:rPr>
              <a:t>레미콘</a:t>
            </a:r>
            <a:r>
              <a:rPr lang="en-US" altLang="ko-KR" sz="17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700" dirty="0" smtClean="0">
                <a:latin typeface="HY헤드라인M" pitchFamily="18" charset="-127"/>
                <a:ea typeface="HY헤드라인M" pitchFamily="18" charset="-127"/>
              </a:rPr>
              <a:t>골재파쇄 등</a:t>
            </a:r>
            <a:r>
              <a:rPr lang="en-US" altLang="ko-KR" sz="1700" dirty="0" smtClean="0">
                <a:latin typeface="HY헤드라인M" pitchFamily="18" charset="-127"/>
                <a:ea typeface="HY헤드라인M" pitchFamily="18" charset="-127"/>
              </a:rPr>
              <a:t>) </a:t>
            </a:r>
            <a:endParaRPr lang="ko-KR" altLang="en-US" sz="1700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Rectangle 20"/>
          <p:cNvSpPr>
            <a:spLocks noChangeArrowheads="1"/>
          </p:cNvSpPr>
          <p:nvPr/>
        </p:nvSpPr>
        <p:spPr bwMode="auto">
          <a:xfrm>
            <a:off x="838194" y="4709893"/>
            <a:ext cx="7083153" cy="1126462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>
                <a:alpha val="50000"/>
              </a:schemeClr>
            </a:outerShdw>
          </a:effectLst>
        </p:spPr>
        <p:txBody>
          <a:bodyPr wrap="square" anchor="ctr">
            <a:spAutoFit/>
          </a:bodyPr>
          <a:lstStyle/>
          <a:p>
            <a:pPr algn="l">
              <a:lnSpc>
                <a:spcPct val="140000"/>
              </a:lnSpc>
              <a:buFontTx/>
              <a:buBlip>
                <a:blip r:embed="rId2"/>
              </a:buBlip>
              <a:defRPr/>
            </a:pPr>
            <a:r>
              <a:rPr lang="ko-KR" altLang="en-US" sz="17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7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환경공익신고</a:t>
            </a:r>
            <a:r>
              <a:rPr lang="en-US" altLang="ko-KR" sz="17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[ </a:t>
            </a:r>
            <a:r>
              <a:rPr lang="ko-KR" altLang="en-US" sz="1700" dirty="0" smtClean="0">
                <a:latin typeface="HY헤드라인M" pitchFamily="18" charset="-127"/>
                <a:ea typeface="HY헤드라인M" pitchFamily="18" charset="-127"/>
              </a:rPr>
              <a:t>☞  </a:t>
            </a:r>
            <a:r>
              <a:rPr lang="ko-KR" altLang="en-US" sz="17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세부사항 유인물 참조</a:t>
            </a:r>
            <a:r>
              <a:rPr lang="en-US" altLang="ko-KR" sz="17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algn="l">
              <a:lnSpc>
                <a:spcPct val="140000"/>
              </a:lnSpc>
              <a:defRPr/>
            </a:pPr>
            <a:r>
              <a:rPr lang="ko-KR" altLang="en-US" sz="1400" b="1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en-US" altLang="ko-KR" sz="1400" b="1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[※</a:t>
            </a:r>
            <a:r>
              <a:rPr lang="ko-KR" altLang="en-US" sz="1400" b="1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신고기관 </a:t>
            </a:r>
            <a:r>
              <a:rPr lang="en-US" altLang="ko-KR" sz="1400" b="1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400" b="1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국민권익위원회</a:t>
            </a:r>
            <a:r>
              <a:rPr lang="en-US" altLang="ko-KR" sz="1400" b="1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400" b="1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☎</a:t>
            </a:r>
            <a:r>
              <a:rPr lang="en-US" altLang="ko-KR" sz="1400" b="1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1398), </a:t>
            </a:r>
            <a:r>
              <a:rPr lang="ko-KR" altLang="en-US" sz="1400" b="1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인천광역시</a:t>
            </a:r>
            <a:r>
              <a:rPr lang="en-US" altLang="ko-KR" sz="1400" b="1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400" b="1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☎</a:t>
            </a:r>
            <a:r>
              <a:rPr lang="en-US" altLang="ko-KR" sz="1400" b="1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032)120, </a:t>
            </a:r>
            <a:r>
              <a:rPr lang="ko-KR" altLang="en-US" sz="1400" b="1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군</a:t>
            </a:r>
            <a:r>
              <a:rPr lang="en-US" altLang="ko-KR" sz="1400" b="1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b="1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구 환경보전과  </a:t>
            </a:r>
            <a:r>
              <a:rPr lang="en-US" altLang="ko-KR" sz="1400" b="1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  <a:endParaRPr lang="ko-KR" altLang="en-US" sz="1400" b="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>
              <a:lnSpc>
                <a:spcPct val="140000"/>
              </a:lnSpc>
              <a:defRPr/>
            </a:pPr>
            <a:r>
              <a:rPr lang="en-US" altLang="ko-KR" sz="17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700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83989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86" name="Rectangle 586"/>
          <p:cNvSpPr>
            <a:spLocks noGrp="1" noChangeArrowheads="1"/>
          </p:cNvSpPr>
          <p:nvPr>
            <p:ph type="ctrTitle"/>
          </p:nvPr>
        </p:nvSpPr>
        <p:spPr bwMode="gray">
          <a:xfrm>
            <a:off x="666750" y="698500"/>
            <a:ext cx="7705725" cy="1863725"/>
          </a:xfrm>
          <a:noFill/>
          <a:ln/>
          <a:effectLst>
            <a:outerShdw dist="35921" dir="2700000" algn="ctr" rotWithShape="0">
              <a:schemeClr val="bg1">
                <a:alpha val="20000"/>
              </a:schemeClr>
            </a:outerShdw>
          </a:effectLst>
        </p:spPr>
        <p:txBody>
          <a:bodyPr/>
          <a:lstStyle/>
          <a:p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경청해 주셔서 감사합니다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" name="Picture 3" descr="C:\Users\USER\Desktop\캡처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749" y="227587"/>
            <a:ext cx="993921" cy="8667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02" y="5088496"/>
            <a:ext cx="2014623" cy="135754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575" y="2314574"/>
            <a:ext cx="3919452" cy="369331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186" grpId="0" animBg="1"/>
    </p:bldLst>
  </p:timing>
</p:sld>
</file>

<file path=ppt/theme/theme1.xml><?xml version="1.0" encoding="utf-8"?>
<a:theme xmlns:a="http://schemas.openxmlformats.org/drawingml/2006/main" name="New_Education02">
  <a:themeElements>
    <a:clrScheme name="Education02">
      <a:dk1>
        <a:srgbClr val="000000"/>
      </a:dk1>
      <a:lt1>
        <a:srgbClr val="FFFFFF"/>
      </a:lt1>
      <a:dk2>
        <a:srgbClr val="006699"/>
      </a:dk2>
      <a:lt2>
        <a:srgbClr val="ECF0ED"/>
      </a:lt2>
      <a:accent1>
        <a:srgbClr val="DF3939"/>
      </a:accent1>
      <a:accent2>
        <a:srgbClr val="F0A73C"/>
      </a:accent2>
      <a:accent3>
        <a:srgbClr val="21A6C5"/>
      </a:accent3>
      <a:accent4>
        <a:srgbClr val="BEC936"/>
      </a:accent4>
      <a:accent5>
        <a:srgbClr val="ECB0B0"/>
      </a:accent5>
      <a:accent6>
        <a:srgbClr val="C1C1C1"/>
      </a:accent6>
      <a:hlink>
        <a:srgbClr val="0099CC"/>
      </a:hlink>
      <a:folHlink>
        <a:srgbClr val="D361AA"/>
      </a:folHlink>
    </a:clrScheme>
    <a:fontScheme name="Education02">
      <a:maj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ducation02">
      <a:fillStyleLst>
        <a:solidFill>
          <a:schemeClr val="phClr"/>
        </a:solidFill>
        <a:solidFill>
          <a:schemeClr val="phClr">
            <a:tint val="60000"/>
            <a:satMod val="150000"/>
          </a:schemeClr>
        </a:solidFill>
        <a:gradFill rotWithShape="1">
          <a:gsLst>
            <a:gs pos="0">
              <a:schemeClr val="phClr">
                <a:shade val="100000"/>
                <a:satMod val="100000"/>
              </a:schemeClr>
            </a:gs>
            <a:gs pos="100000">
              <a:schemeClr val="phClr">
                <a:shade val="70000"/>
                <a:satMod val="12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innerShdw blurRad="127000" dist="25400" dir="13500000">
              <a:srgbClr val="000000">
                <a:alpha val="80000"/>
              </a:srgbClr>
            </a:innerShdw>
          </a:effectLst>
        </a:effectStyle>
        <a:effectStyle>
          <a:effectLst>
            <a:innerShdw blurRad="254000" dist="25400" dir="13500000">
              <a:srgbClr val="000000">
                <a:alpha val="80000"/>
              </a:srgbClr>
            </a:innerShdw>
          </a:effectLst>
        </a:effectStyle>
        <a:effectStyle>
          <a:effectLst>
            <a:outerShdw blurRad="50800" dist="508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soft" dir="b">
              <a:rot lat="0" lon="0" rev="9000000"/>
            </a:lightRig>
          </a:scene3d>
          <a:sp3d contourW="35560" prstMaterial="matte">
            <a:bevelT w="4445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20000"/>
              </a:schemeClr>
            </a:gs>
            <a:gs pos="100000">
              <a:schemeClr val="phClr">
                <a:tint val="70000"/>
                <a:shade val="100000"/>
                <a:satMod val="3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8000"/>
                <a:satMod val="200000"/>
              </a:schemeClr>
            </a:gs>
            <a:gs pos="100000">
              <a:schemeClr val="phClr">
                <a:shade val="86000"/>
                <a:satMod val="140000"/>
                <a:lumMod val="90000"/>
              </a:schemeClr>
            </a:gs>
          </a:gsLst>
          <a:lin ang="33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TM10237559[[fn=교육 테마]]</Template>
  <TotalTime>3842</TotalTime>
  <Words>5339</Words>
  <Application>Microsoft Office PowerPoint</Application>
  <PresentationFormat>화면 슬라이드 쇼(4:3)</PresentationFormat>
  <Paragraphs>1159</Paragraphs>
  <Slides>96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96</vt:i4>
      </vt:variant>
    </vt:vector>
  </HeadingPairs>
  <TitlesOfParts>
    <vt:vector size="97" baseType="lpstr">
      <vt:lpstr>New_Education02</vt:lpstr>
      <vt:lpstr>              함께 만드는 내일, 든든하고 편안한 서구를 위한   2016년 비산먼지 발생사업장 환경교육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경청해 주셔서 감사합니다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 PowerTemplate</dc:title>
  <dc:creator>seogu</dc:creator>
  <cp:lastModifiedBy>USER</cp:lastModifiedBy>
  <cp:revision>322</cp:revision>
  <cp:lastPrinted>2016-04-18T05:55:45Z</cp:lastPrinted>
  <dcterms:created xsi:type="dcterms:W3CDTF">2013-03-19T04:36:11Z</dcterms:created>
  <dcterms:modified xsi:type="dcterms:W3CDTF">2016-04-19T08:34:12Z</dcterms:modified>
</cp:coreProperties>
</file>