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6" r:id="rId1"/>
    <p:sldMasterId id="2147484070" r:id="rId2"/>
  </p:sldMasterIdLst>
  <p:notesMasterIdLst>
    <p:notesMasterId r:id="rId12"/>
  </p:notesMasterIdLst>
  <p:sldIdLst>
    <p:sldId id="256" r:id="rId3"/>
    <p:sldId id="367" r:id="rId4"/>
    <p:sldId id="362" r:id="rId5"/>
    <p:sldId id="363" r:id="rId6"/>
    <p:sldId id="361" r:id="rId7"/>
    <p:sldId id="364" r:id="rId8"/>
    <p:sldId id="369" r:id="rId9"/>
    <p:sldId id="366" r:id="rId10"/>
    <p:sldId id="370" r:id="rId1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CF6"/>
    <a:srgbClr val="FFFFB7"/>
    <a:srgbClr val="F7EDEF"/>
    <a:srgbClr val="4A5D7A"/>
    <a:srgbClr val="E6E6E6"/>
    <a:srgbClr val="5E81A4"/>
    <a:srgbClr val="3F73A7"/>
    <a:srgbClr val="70C9DE"/>
    <a:srgbClr val="E8E8E8"/>
    <a:srgbClr val="7CB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88940" autoAdjust="0"/>
  </p:normalViewPr>
  <p:slideViewPr>
    <p:cSldViewPr>
      <p:cViewPr varScale="1">
        <p:scale>
          <a:sx n="96" d="100"/>
          <a:sy n="96" d="100"/>
        </p:scale>
        <p:origin x="-41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A1A8B7-C4EE-4876-BC95-B2731C831E98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E5E8E1-AF38-41E7-B108-FC18842B1C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18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AF857-2773-4126-8B9B-247B1A921087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09769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930D-7E96-46D5-8C5A-227F3AE21AAF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171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2233C-0B42-4B1A-8299-76A30D027CF5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5001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C0807-6B8A-468D-8980-87E9FF85A1B6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6942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18836-9800-4416-BDDC-CB98B9A98B44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628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388A-578B-4F77-8EA1-E4D97CF74F8B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37622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5AA9D-812F-4002-8E19-8408FA835AED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856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 userDrawn="1"/>
        </p:nvSpPr>
        <p:spPr>
          <a:xfrm>
            <a:off x="7380312" y="400472"/>
            <a:ext cx="1763688" cy="4320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0" y="193973"/>
            <a:ext cx="7380312" cy="64807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모서리가 둥근 직사각형 10"/>
          <p:cNvSpPr/>
          <p:nvPr userDrawn="1"/>
        </p:nvSpPr>
        <p:spPr>
          <a:xfrm>
            <a:off x="6588224" y="193973"/>
            <a:ext cx="1152128" cy="648072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479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5AA9D-812F-4002-8E19-8408FA835AED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7204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A424-49E7-4FAA-8B86-99920C7513A6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989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9D44A-63D9-442A-A96F-6ED9F8EE8B56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81391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07E71-F735-4D73-9BBA-FCCA4EC7984C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18784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0448-739D-4385-905F-A60BA46A66D5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44993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0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2338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2588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97862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19388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06076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90447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04454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6889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37463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3594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5AA9D-812F-4002-8E19-8408FA835AED}" type="datetime1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705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9" r:id="rId7"/>
    <p:sldLayoutId id="2147484063" r:id="rId8"/>
    <p:sldLayoutId id="2147484068" r:id="rId9"/>
    <p:sldLayoutId id="2147484064" r:id="rId10"/>
    <p:sldLayoutId id="2147484065" r:id="rId11"/>
    <p:sldLayoutId id="2147484066" r:id="rId12"/>
    <p:sldLayoutId id="2147484067" r:id="rId13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650EA-73C1-4348-A855-6E09FBC164BC}" type="datetimeFigureOut">
              <a:rPr lang="ko-KR" altLang="en-US" smtClean="0"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635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1" r:id="rId1"/>
    <p:sldLayoutId id="2147484072" r:id="rId2"/>
    <p:sldLayoutId id="2147484073" r:id="rId3"/>
    <p:sldLayoutId id="2147484074" r:id="rId4"/>
    <p:sldLayoutId id="2147484075" r:id="rId5"/>
    <p:sldLayoutId id="2147484076" r:id="rId6"/>
    <p:sldLayoutId id="2147484077" r:id="rId7"/>
    <p:sldLayoutId id="2147484078" r:id="rId8"/>
    <p:sldLayoutId id="2147484079" r:id="rId9"/>
    <p:sldLayoutId id="2147484080" r:id="rId10"/>
    <p:sldLayoutId id="214748408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1276490"/>
            <a:ext cx="9144000" cy="558151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39552" y="1679686"/>
            <a:ext cx="8352928" cy="2521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0000"/>
              </a:lnSpc>
            </a:pPr>
            <a:r>
              <a:rPr lang="ko-KR" altLang="en-US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신종코로나바이러스 </a:t>
            </a:r>
            <a:r>
              <a:rPr lang="ko-KR" altLang="en-US" sz="4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감염증</a:t>
            </a:r>
            <a:r>
              <a:rPr lang="ko-KR" altLang="en-US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10000"/>
              </a:lnSpc>
            </a:pPr>
            <a:r>
              <a:rPr lang="ko-KR" altLang="en-US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특성 및 예방</a:t>
            </a:r>
            <a:endParaRPr lang="ko-KR" altLang="en-US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539552" y="5301208"/>
            <a:ext cx="8229600" cy="1329011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sz="9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</a:t>
            </a:r>
            <a:r>
              <a:rPr lang="ko-KR" altLang="en-US" sz="1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인천시서구보건소</a:t>
            </a:r>
            <a:endParaRPr lang="ko-KR" altLang="en-US" sz="128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6037379"/>
            <a:ext cx="776256" cy="562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02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43808" y="260648"/>
            <a:ext cx="6300192" cy="1375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475928" y="773088"/>
            <a:ext cx="1554038" cy="158247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292350" y="42863"/>
            <a:ext cx="654050" cy="68135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49277" y="1243341"/>
            <a:ext cx="4788024" cy="577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1.</a:t>
            </a:r>
            <a:r>
              <a:rPr lang="en-US" altLang="ko-KR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30AFFF"/>
                </a:solidFill>
              </a:rPr>
              <a:t>  </a:t>
            </a:r>
            <a:r>
              <a:rPr lang="ko-KR" altLang="en-US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accent4"/>
                </a:solidFill>
              </a:rPr>
              <a:t>질병 개요</a:t>
            </a:r>
            <a:r>
              <a:rPr lang="ko-KR" altLang="en-US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75C2CA"/>
                </a:solidFill>
              </a:rPr>
              <a:t>  </a:t>
            </a:r>
            <a:endParaRPr lang="en-US" altLang="ko-KR" sz="3200" b="1" spc="12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6D6D6D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41636" y="2009806"/>
            <a:ext cx="6010969" cy="577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2.</a:t>
            </a:r>
            <a:r>
              <a:rPr lang="en-US" altLang="ko-KR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accent4"/>
                </a:solidFill>
              </a:rPr>
              <a:t>  </a:t>
            </a:r>
            <a:r>
              <a:rPr lang="ko-KR" altLang="en-US" sz="3200" b="1" spc="120" dirty="0" err="1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accent4"/>
                </a:solidFill>
              </a:rPr>
              <a:t>예방수칙</a:t>
            </a:r>
            <a:endParaRPr lang="en-US" altLang="ko-KR" sz="3200" b="1" spc="12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56965" y="3645725"/>
            <a:ext cx="6771729" cy="577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4.</a:t>
            </a:r>
            <a:r>
              <a:rPr lang="en-US" altLang="ko-KR" sz="30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30AFFF"/>
                </a:solidFill>
              </a:rPr>
              <a:t>  </a:t>
            </a:r>
            <a:r>
              <a:rPr lang="ko-KR" altLang="en-US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accent4"/>
                </a:solidFill>
              </a:rPr>
              <a:t>의료기관 </a:t>
            </a:r>
            <a:r>
              <a:rPr lang="ko-KR" altLang="en-US" sz="3200" b="1" spc="120" dirty="0" err="1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accent4"/>
                </a:solidFill>
              </a:rPr>
              <a:t>방문개요</a:t>
            </a:r>
            <a:endParaRPr lang="en-US" altLang="ko-KR" sz="3200" b="1" spc="12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60687" y="4395819"/>
            <a:ext cx="6010968" cy="577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5.</a:t>
            </a:r>
            <a:r>
              <a:rPr lang="en-US" altLang="ko-KR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30AFFF"/>
                </a:solidFill>
              </a:rPr>
              <a:t>  </a:t>
            </a:r>
            <a:r>
              <a:rPr lang="ko-KR" altLang="en-US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accent4"/>
                </a:solidFill>
              </a:rPr>
              <a:t>의심환자 분류</a:t>
            </a:r>
            <a:endParaRPr lang="en-US" altLang="ko-KR" sz="3200" b="1" spc="12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8792"/>
            <a:ext cx="9144000" cy="26944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323528" y="620688"/>
            <a:ext cx="1554038" cy="158247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 bwMode="auto">
          <a:xfrm>
            <a:off x="371153" y="1023655"/>
            <a:ext cx="1422806" cy="70034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none" lIns="83969" tIns="41985" rIns="83969" bIns="41985">
            <a:spAutoFit/>
            <a:sp3d prstMaterial="softEdge"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목 </a:t>
            </a:r>
            <a:r>
              <a:rPr lang="ko-KR" altLang="en-US" sz="40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차</a:t>
            </a:r>
            <a:endParaRPr lang="en-US" altLang="ko-KR" sz="4000" b="1" spc="12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41636" y="2798942"/>
            <a:ext cx="6694860" cy="577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3.</a:t>
            </a:r>
            <a:r>
              <a:rPr lang="en-US" altLang="ko-KR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accent4"/>
                </a:solidFill>
              </a:rPr>
              <a:t>  </a:t>
            </a:r>
            <a:r>
              <a:rPr lang="ko-KR" altLang="en-US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accent4"/>
                </a:solidFill>
              </a:rPr>
              <a:t>자가격리대상자 생활수칙</a:t>
            </a:r>
            <a:endParaRPr lang="en-US" altLang="ko-KR" sz="3200" b="1" spc="12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60687" y="5158465"/>
            <a:ext cx="6010968" cy="577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6</a:t>
            </a:r>
            <a:r>
              <a:rPr lang="en-US" altLang="ko-KR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.</a:t>
            </a:r>
            <a:r>
              <a:rPr lang="en-US" altLang="ko-KR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30AFFF"/>
                </a:solidFill>
              </a:rPr>
              <a:t>  </a:t>
            </a:r>
            <a:r>
              <a:rPr lang="ko-KR" altLang="en-US" sz="32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accent4"/>
                </a:solidFill>
              </a:rPr>
              <a:t>마스크 사용법</a:t>
            </a:r>
            <a:endParaRPr lang="en-US" altLang="ko-KR" sz="3200" b="1" spc="12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81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5960" y="1556792"/>
            <a:ext cx="9149960" cy="460851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07586" y="194136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 marL="571500" indent="-571500" eaLnBrk="1" fontAlgn="auto" latin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lang="ko-KR" altLang="en-US" sz="36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질병 개요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2771800" y="6511952"/>
            <a:ext cx="2133600" cy="365125"/>
          </a:xfrm>
        </p:spPr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460648" y="1556792"/>
            <a:ext cx="8496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 smtClean="0">
                <a:solidFill>
                  <a:srgbClr val="FFFF00"/>
                </a:solidFill>
              </a:rPr>
              <a:t>원인 </a:t>
            </a:r>
            <a:r>
              <a:rPr lang="ko-KR" altLang="en-US" sz="2400" b="1" dirty="0" smtClean="0">
                <a:solidFill>
                  <a:srgbClr val="FFFF00"/>
                </a:solidFill>
              </a:rPr>
              <a:t>병원체 </a:t>
            </a:r>
            <a:r>
              <a:rPr lang="en-US" altLang="ko-KR" sz="2400" b="1" dirty="0" smtClean="0">
                <a:solidFill>
                  <a:srgbClr val="FFFF00"/>
                </a:solidFill>
              </a:rPr>
              <a:t>: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</a:rPr>
              <a:t>신종코로나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바이러스</a:t>
            </a:r>
            <a:r>
              <a:rPr lang="en-US" altLang="ko-KR" sz="2400" b="1" dirty="0">
                <a:solidFill>
                  <a:schemeClr val="bg1"/>
                </a:solidFill>
              </a:rPr>
              <a:t>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(</a:t>
            </a:r>
            <a:r>
              <a:rPr lang="en-US" altLang="ko-KR" sz="2400" b="1" dirty="0">
                <a:solidFill>
                  <a:schemeClr val="bg1"/>
                </a:solidFill>
              </a:rPr>
              <a:t>2019 n </a:t>
            </a:r>
            <a:r>
              <a:rPr lang="en-US" altLang="ko-KR" sz="2400" b="1" dirty="0" err="1">
                <a:solidFill>
                  <a:schemeClr val="bg1"/>
                </a:solidFill>
              </a:rPr>
              <a:t>CoV</a:t>
            </a:r>
            <a:r>
              <a:rPr lang="en-US" altLang="ko-KR" sz="2400" b="1" dirty="0">
                <a:solidFill>
                  <a:schemeClr val="bg1"/>
                </a:solidFill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 smtClean="0">
                <a:solidFill>
                  <a:srgbClr val="FFFF00"/>
                </a:solidFill>
              </a:rPr>
              <a:t>감   염   </a:t>
            </a:r>
            <a:r>
              <a:rPr lang="ko-KR" altLang="en-US" sz="2400" b="1" dirty="0" smtClean="0">
                <a:solidFill>
                  <a:srgbClr val="FFFF00"/>
                </a:solidFill>
              </a:rPr>
              <a:t>원 </a:t>
            </a:r>
            <a:r>
              <a:rPr lang="en-US" altLang="ko-KR" sz="2400" b="1" dirty="0" smtClean="0">
                <a:solidFill>
                  <a:srgbClr val="FFFF00"/>
                </a:solidFill>
              </a:rPr>
              <a:t>: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</a:rPr>
              <a:t>동물</a:t>
            </a:r>
            <a:r>
              <a:rPr lang="en-US" altLang="ko-KR" sz="2400" b="1" dirty="0">
                <a:solidFill>
                  <a:schemeClr val="bg1"/>
                </a:solidFill>
              </a:rPr>
              <a:t>(</a:t>
            </a:r>
            <a:r>
              <a:rPr lang="ko-KR" altLang="en-US" sz="2400" b="1" dirty="0">
                <a:solidFill>
                  <a:schemeClr val="bg1"/>
                </a:solidFill>
              </a:rPr>
              <a:t>박쥐 추정</a:t>
            </a:r>
            <a:r>
              <a:rPr lang="en-US" altLang="ko-KR" sz="2400" b="1" dirty="0">
                <a:solidFill>
                  <a:schemeClr val="bg1"/>
                </a:solidFill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 smtClean="0">
                <a:solidFill>
                  <a:srgbClr val="FFFF00"/>
                </a:solidFill>
              </a:rPr>
              <a:t>전 파 경 </a:t>
            </a:r>
            <a:r>
              <a:rPr lang="ko-KR" altLang="en-US" sz="2400" b="1" dirty="0" err="1" smtClean="0">
                <a:solidFill>
                  <a:srgbClr val="FFFF00"/>
                </a:solidFill>
              </a:rPr>
              <a:t>로</a:t>
            </a:r>
            <a:r>
              <a:rPr lang="ko-KR" altLang="en-US" sz="2400" b="1" dirty="0" smtClean="0">
                <a:solidFill>
                  <a:srgbClr val="FFFF00"/>
                </a:solidFill>
              </a:rPr>
              <a:t> </a:t>
            </a:r>
            <a:r>
              <a:rPr lang="en-US" altLang="ko-KR" sz="2400" b="1" dirty="0" smtClean="0">
                <a:solidFill>
                  <a:srgbClr val="FFFF00"/>
                </a:solidFill>
              </a:rPr>
              <a:t>: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</a:rPr>
              <a:t>동물</a:t>
            </a:r>
            <a:r>
              <a:rPr lang="en-US" altLang="ko-KR" sz="2400" b="1" dirty="0">
                <a:solidFill>
                  <a:schemeClr val="bg1"/>
                </a:solidFill>
              </a:rPr>
              <a:t>-</a:t>
            </a:r>
            <a:r>
              <a:rPr lang="ko-KR" altLang="en-US" sz="2400" b="1" dirty="0">
                <a:solidFill>
                  <a:schemeClr val="bg1"/>
                </a:solidFill>
              </a:rPr>
              <a:t>사람</a:t>
            </a:r>
            <a:r>
              <a:rPr lang="en-US" altLang="ko-KR" sz="2400" b="1" dirty="0">
                <a:solidFill>
                  <a:schemeClr val="bg1"/>
                </a:solidFill>
              </a:rPr>
              <a:t>-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사람 전파 </a:t>
            </a:r>
            <a:r>
              <a:rPr lang="ko-KR" altLang="en-US" sz="2400" b="1" dirty="0">
                <a:solidFill>
                  <a:schemeClr val="bg1"/>
                </a:solidFill>
              </a:rPr>
              <a:t>추정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r>
              <a:rPr lang="en-US" altLang="ko-KR" sz="2400" b="1" dirty="0">
                <a:solidFill>
                  <a:schemeClr val="bg1"/>
                </a:solidFill>
              </a:rPr>
              <a:t>             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 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 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사람간 </a:t>
            </a:r>
            <a:r>
              <a:rPr lang="ko-KR" altLang="en-US" sz="2400" b="1" dirty="0">
                <a:solidFill>
                  <a:schemeClr val="bg1"/>
                </a:solidFill>
              </a:rPr>
              <a:t>전파는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비말 전파 </a:t>
            </a:r>
            <a:r>
              <a:rPr lang="ko-KR" altLang="en-US" sz="2400" b="1" dirty="0">
                <a:solidFill>
                  <a:schemeClr val="bg1"/>
                </a:solidFill>
              </a:rPr>
              <a:t>추정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 smtClean="0">
                <a:solidFill>
                  <a:srgbClr val="FFFF00"/>
                </a:solidFill>
              </a:rPr>
              <a:t>전   염   </a:t>
            </a:r>
            <a:r>
              <a:rPr lang="ko-KR" altLang="en-US" sz="2400" b="1" dirty="0" err="1" smtClean="0">
                <a:solidFill>
                  <a:srgbClr val="FFFF00"/>
                </a:solidFill>
              </a:rPr>
              <a:t>력</a:t>
            </a:r>
            <a:r>
              <a:rPr lang="ko-KR" altLang="en-US" sz="2400" b="1" dirty="0" smtClean="0">
                <a:solidFill>
                  <a:srgbClr val="FFFF00"/>
                </a:solidFill>
              </a:rPr>
              <a:t> </a:t>
            </a:r>
            <a:r>
              <a:rPr lang="en-US" altLang="ko-KR" sz="2400" b="1" dirty="0" smtClean="0">
                <a:solidFill>
                  <a:srgbClr val="FFFF00"/>
                </a:solidFill>
              </a:rPr>
              <a:t>: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 err="1">
                <a:solidFill>
                  <a:schemeClr val="bg1"/>
                </a:solidFill>
              </a:rPr>
              <a:t>메르스보다</a:t>
            </a:r>
            <a:r>
              <a:rPr lang="ko-KR" altLang="en-US" sz="2400" b="1" dirty="0">
                <a:solidFill>
                  <a:schemeClr val="bg1"/>
                </a:solidFill>
              </a:rPr>
              <a:t> 강하고 사스보다 약함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 smtClean="0">
                <a:solidFill>
                  <a:srgbClr val="FFFF00"/>
                </a:solidFill>
              </a:rPr>
              <a:t>잠   복   </a:t>
            </a:r>
            <a:r>
              <a:rPr lang="ko-KR" altLang="en-US" sz="2400" b="1" dirty="0" smtClean="0">
                <a:solidFill>
                  <a:srgbClr val="FFFF00"/>
                </a:solidFill>
              </a:rPr>
              <a:t>기 </a:t>
            </a:r>
            <a:r>
              <a:rPr lang="en-US" altLang="ko-KR" sz="2400" b="1" dirty="0" smtClean="0">
                <a:solidFill>
                  <a:srgbClr val="FFFF00"/>
                </a:solidFill>
              </a:rPr>
              <a:t>: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</a:t>
            </a:r>
            <a:r>
              <a:rPr lang="en-US" altLang="ko-KR" sz="2400" b="1" dirty="0">
                <a:solidFill>
                  <a:schemeClr val="bg1"/>
                </a:solidFill>
              </a:rPr>
              <a:t>2~14</a:t>
            </a:r>
            <a:r>
              <a:rPr lang="ko-KR" altLang="en-US" sz="2400" b="1" dirty="0">
                <a:solidFill>
                  <a:schemeClr val="bg1"/>
                </a:solidFill>
              </a:rPr>
              <a:t>일 추정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 smtClean="0">
                <a:solidFill>
                  <a:srgbClr val="FFFF00"/>
                </a:solidFill>
              </a:rPr>
              <a:t>증         </a:t>
            </a:r>
            <a:r>
              <a:rPr lang="ko-KR" altLang="en-US" sz="2400" b="1" dirty="0" smtClean="0">
                <a:solidFill>
                  <a:srgbClr val="FFFF00"/>
                </a:solidFill>
              </a:rPr>
              <a:t>상 </a:t>
            </a:r>
            <a:r>
              <a:rPr lang="en-US" altLang="ko-KR" sz="2400" b="1" dirty="0" smtClean="0">
                <a:solidFill>
                  <a:srgbClr val="FFFF00"/>
                </a:solidFill>
              </a:rPr>
              <a:t>: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</a:rPr>
              <a:t>발열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호흡기 증상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폐렴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 smtClean="0">
                <a:solidFill>
                  <a:srgbClr val="FFFF00"/>
                </a:solidFill>
              </a:rPr>
              <a:t>치   명   </a:t>
            </a:r>
            <a:r>
              <a:rPr lang="ko-KR" altLang="en-US" sz="2400" b="1" dirty="0" smtClean="0">
                <a:solidFill>
                  <a:srgbClr val="FFFF00"/>
                </a:solidFill>
              </a:rPr>
              <a:t>률 </a:t>
            </a:r>
            <a:r>
              <a:rPr lang="en-US" altLang="ko-KR" sz="2400" b="1" dirty="0" smtClean="0">
                <a:solidFill>
                  <a:srgbClr val="FFFF00"/>
                </a:solidFill>
              </a:rPr>
              <a:t>: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</a:rPr>
              <a:t>약</a:t>
            </a:r>
            <a:r>
              <a:rPr lang="en-US" altLang="ko-KR" sz="2400" b="1" dirty="0">
                <a:solidFill>
                  <a:schemeClr val="bg1"/>
                </a:solidFill>
              </a:rPr>
              <a:t>4%</a:t>
            </a:r>
            <a:r>
              <a:rPr lang="ko-KR" altLang="en-US" sz="2400" b="1" dirty="0">
                <a:solidFill>
                  <a:schemeClr val="bg1"/>
                </a:solidFill>
              </a:rPr>
              <a:t>추정</a:t>
            </a:r>
            <a:r>
              <a:rPr lang="en-US" altLang="ko-KR" sz="2400" b="1" dirty="0">
                <a:solidFill>
                  <a:schemeClr val="bg1"/>
                </a:solidFill>
              </a:rPr>
              <a:t>(</a:t>
            </a:r>
            <a:r>
              <a:rPr lang="ko-KR" altLang="en-US" sz="2400" b="1" dirty="0">
                <a:solidFill>
                  <a:schemeClr val="bg1"/>
                </a:solidFill>
              </a:rPr>
              <a:t>사스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약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10</a:t>
            </a:r>
            <a:r>
              <a:rPr lang="en-US" altLang="ko-KR" sz="2400" b="1" dirty="0">
                <a:solidFill>
                  <a:schemeClr val="bg1"/>
                </a:solidFill>
              </a:rPr>
              <a:t>%)</a:t>
            </a:r>
          </a:p>
        </p:txBody>
      </p:sp>
    </p:spTree>
    <p:extLst>
      <p:ext uri="{BB962C8B-B14F-4D97-AF65-F5344CB8AC3E}">
        <p14:creationId xmlns:p14="http://schemas.microsoft.com/office/powerpoint/2010/main" val="226644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1850302"/>
            <a:ext cx="9144723" cy="4026969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07586" y="194136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 marL="571500" indent="-571500" eaLnBrk="1" fontAlgn="auto" latin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lang="ko-KR" altLang="en-US" sz="36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예방 수칙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2771800" y="6511952"/>
            <a:ext cx="2133600" cy="365125"/>
          </a:xfrm>
        </p:spPr>
        <p:txBody>
          <a:bodyPr/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467544" y="1927410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ko-KR" altLang="en-US" sz="2400" b="1" dirty="0">
                <a:solidFill>
                  <a:schemeClr val="bg1"/>
                </a:solidFill>
              </a:rPr>
              <a:t>손 자주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씻기</a:t>
            </a:r>
            <a:endParaRPr lang="en-US" altLang="ko-KR" sz="24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endParaRPr lang="en-US" altLang="ko-KR" sz="2400" b="1" dirty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r>
              <a:rPr lang="ko-KR" altLang="en-US" sz="2400" b="1" dirty="0">
                <a:solidFill>
                  <a:schemeClr val="bg1"/>
                </a:solidFill>
              </a:rPr>
              <a:t>마스크 착용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호흡기 </a:t>
            </a:r>
            <a:r>
              <a:rPr lang="ko-KR" altLang="en-US" sz="2400" b="1" dirty="0" err="1">
                <a:solidFill>
                  <a:schemeClr val="bg1"/>
                </a:solidFill>
              </a:rPr>
              <a:t>증상자와</a:t>
            </a:r>
            <a:r>
              <a:rPr lang="ko-KR" altLang="en-US" sz="2400" b="1" dirty="0">
                <a:solidFill>
                  <a:schemeClr val="bg1"/>
                </a:solidFill>
              </a:rPr>
              <a:t> 만날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경우 </a:t>
            </a:r>
            <a:r>
              <a:rPr lang="ko-KR" altLang="en-US" sz="2400" b="1" dirty="0">
                <a:solidFill>
                  <a:schemeClr val="bg1"/>
                </a:solidFill>
              </a:rPr>
              <a:t>적당한 거리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유지하기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endParaRPr lang="en-US" altLang="ko-KR" sz="24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r>
              <a:rPr lang="ko-KR" altLang="en-US" sz="2400" b="1" dirty="0" smtClean="0">
                <a:solidFill>
                  <a:schemeClr val="bg1"/>
                </a:solidFill>
              </a:rPr>
              <a:t>기침을 </a:t>
            </a:r>
            <a:r>
              <a:rPr lang="ko-KR" altLang="en-US" sz="2400" b="1" dirty="0">
                <a:solidFill>
                  <a:schemeClr val="bg1"/>
                </a:solidFill>
              </a:rPr>
              <a:t>할 땐 옷소매로 가리기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endParaRPr lang="en-US" altLang="ko-KR" sz="24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r>
              <a:rPr lang="ko-KR" altLang="en-US" sz="2400" b="1" dirty="0" smtClean="0">
                <a:solidFill>
                  <a:schemeClr val="bg1"/>
                </a:solidFill>
              </a:rPr>
              <a:t>실내공기 </a:t>
            </a:r>
            <a:r>
              <a:rPr lang="ko-KR" altLang="en-US" sz="2400" b="1" dirty="0">
                <a:solidFill>
                  <a:schemeClr val="bg1"/>
                </a:solidFill>
              </a:rPr>
              <a:t>자주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환기하기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endParaRPr lang="en-US" altLang="ko-KR" sz="24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r>
              <a:rPr lang="ko-KR" altLang="en-US" sz="2400" b="1" dirty="0" smtClean="0">
                <a:solidFill>
                  <a:schemeClr val="bg1"/>
                </a:solidFill>
              </a:rPr>
              <a:t>의료진에게 </a:t>
            </a:r>
            <a:r>
              <a:rPr lang="ko-KR" altLang="en-US" sz="2400" b="1" dirty="0" err="1">
                <a:solidFill>
                  <a:schemeClr val="bg1"/>
                </a:solidFill>
              </a:rPr>
              <a:t>해외여행력</a:t>
            </a:r>
            <a:r>
              <a:rPr lang="ko-KR" altLang="en-US" sz="2400" b="1" dirty="0">
                <a:solidFill>
                  <a:schemeClr val="bg1"/>
                </a:solidFill>
              </a:rPr>
              <a:t> 알리기</a:t>
            </a:r>
          </a:p>
        </p:txBody>
      </p:sp>
    </p:spTree>
    <p:extLst>
      <p:ext uri="{BB962C8B-B14F-4D97-AF65-F5344CB8AC3E}">
        <p14:creationId xmlns:p14="http://schemas.microsoft.com/office/powerpoint/2010/main" val="279768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1700808"/>
            <a:ext cx="9144000" cy="453650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07586" y="194136"/>
            <a:ext cx="6524654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 marL="571500" indent="-571500" eaLnBrk="1" fontAlgn="auto" latin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lang="ko-KR" altLang="en-US" sz="36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자가격리대상자 생활수칙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2771800" y="6511952"/>
            <a:ext cx="2133600" cy="365125"/>
          </a:xfrm>
        </p:spPr>
        <p:txBody>
          <a:bodyPr/>
          <a:lstStyle/>
          <a:p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395172" y="1861074"/>
            <a:ext cx="8748827" cy="4304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ko-KR" altLang="en-US" sz="2400" b="1" dirty="0">
                <a:solidFill>
                  <a:schemeClr val="bg1"/>
                </a:solidFill>
              </a:rPr>
              <a:t>되도록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외출을 하지 않습니다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.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endParaRPr lang="en-US" altLang="ko-KR" sz="2400" b="1" dirty="0" smtClean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r>
              <a:rPr lang="ko-KR" altLang="en-US" sz="2400" b="1" dirty="0" smtClean="0">
                <a:solidFill>
                  <a:schemeClr val="bg1"/>
                </a:solidFill>
              </a:rPr>
              <a:t>독립된 </a:t>
            </a:r>
            <a:r>
              <a:rPr lang="ko-KR" altLang="en-US" sz="2400" b="1" dirty="0">
                <a:solidFill>
                  <a:schemeClr val="bg1"/>
                </a:solidFill>
              </a:rPr>
              <a:t>공간에서 혼자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생활합니다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US" altLang="ko-KR" sz="2400" b="1" dirty="0" smtClean="0">
                <a:solidFill>
                  <a:schemeClr val="bg1"/>
                </a:solidFill>
              </a:rPr>
              <a:t>    (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환기를 자주하고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가능한 화장실과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세면대를 </a:t>
            </a:r>
            <a:r>
              <a:rPr lang="ko-KR" altLang="en-US" sz="2400" b="1" dirty="0">
                <a:solidFill>
                  <a:schemeClr val="bg1"/>
                </a:solidFill>
              </a:rPr>
              <a:t>단독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사용</a:t>
            </a:r>
            <a:endParaRPr lang="en-US" altLang="ko-KR" sz="2400" b="1" dirty="0" smtClean="0">
              <a:solidFill>
                <a:schemeClr val="bg1"/>
              </a:solidFill>
            </a:endParaRPr>
          </a:p>
          <a:p>
            <a:r>
              <a:rPr lang="en-US" altLang="ko-KR" sz="2400" b="1" dirty="0">
                <a:solidFill>
                  <a:schemeClr val="bg1"/>
                </a:solidFill>
              </a:rPr>
              <a:t>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  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하고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공용 사용 시 </a:t>
            </a:r>
            <a:r>
              <a:rPr lang="ko-KR" altLang="en-US" sz="2400" b="1" dirty="0" err="1">
                <a:solidFill>
                  <a:schemeClr val="bg1"/>
                </a:solidFill>
              </a:rPr>
              <a:t>락스로</a:t>
            </a:r>
            <a:r>
              <a:rPr lang="ko-KR" altLang="en-US" sz="2400" b="1" dirty="0">
                <a:solidFill>
                  <a:schemeClr val="bg1"/>
                </a:solidFill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매일 소독합니다</a:t>
            </a:r>
            <a:r>
              <a:rPr lang="en-US" altLang="ko-KR" sz="2400" b="1" dirty="0">
                <a:solidFill>
                  <a:schemeClr val="bg1"/>
                </a:solidFill>
              </a:rPr>
              <a:t>.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)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marL="514350" indent="-514350">
              <a:buAutoNum type="arabicPeriod"/>
            </a:pPr>
            <a:endParaRPr lang="en-US" altLang="ko-KR" sz="2400" b="1" dirty="0" smtClean="0">
              <a:solidFill>
                <a:schemeClr val="bg1"/>
              </a:solidFill>
            </a:endParaRPr>
          </a:p>
          <a:p>
            <a:r>
              <a:rPr lang="en-US" altLang="ko-KR" sz="2400" b="1" dirty="0" smtClean="0">
                <a:solidFill>
                  <a:schemeClr val="bg1"/>
                </a:solidFill>
              </a:rPr>
              <a:t>3.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되도록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마스크를 사용합니다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.</a:t>
            </a:r>
          </a:p>
          <a:p>
            <a:endParaRPr lang="en-US" altLang="ko-KR" sz="2400" b="1" dirty="0" smtClean="0">
              <a:solidFill>
                <a:schemeClr val="bg1"/>
              </a:solidFill>
            </a:endParaRPr>
          </a:p>
          <a:p>
            <a:r>
              <a:rPr lang="en-US" altLang="ko-KR" sz="2400" b="1" dirty="0" smtClean="0">
                <a:solidFill>
                  <a:schemeClr val="bg1"/>
                </a:solidFill>
              </a:rPr>
              <a:t>4.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개인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용품은 나누어 사용하지 않습니다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.</a:t>
            </a:r>
          </a:p>
          <a:p>
            <a:endParaRPr lang="en-US" altLang="ko-KR" sz="2400" b="1" dirty="0" smtClean="0">
              <a:solidFill>
                <a:schemeClr val="bg1"/>
              </a:solidFill>
            </a:endParaRPr>
          </a:p>
          <a:p>
            <a:r>
              <a:rPr lang="en-US" altLang="ko-KR" sz="2400" b="1" dirty="0" smtClean="0">
                <a:solidFill>
                  <a:schemeClr val="bg1"/>
                </a:solidFill>
              </a:rPr>
              <a:t>5.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 err="1" smtClean="0">
                <a:solidFill>
                  <a:schemeClr val="bg1"/>
                </a:solidFill>
              </a:rPr>
              <a:t>손씻기를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생활화 합니다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0039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" y="1628800"/>
            <a:ext cx="9144000" cy="43924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179512" y="275174"/>
            <a:ext cx="6524654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 marL="571500" indent="-571500" eaLnBrk="1" fontAlgn="auto" latin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lang="ko-KR" altLang="en-US" sz="36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의료기관 </a:t>
            </a:r>
            <a:r>
              <a:rPr lang="ko-KR" altLang="en-US" sz="3600" b="1" spc="120" dirty="0" err="1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방문개요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2771800" y="6511952"/>
            <a:ext cx="2133600" cy="365125"/>
          </a:xfrm>
        </p:spPr>
        <p:txBody>
          <a:bodyPr/>
          <a:lstStyle/>
          <a:p>
            <a:r>
              <a:rPr lang="en-US" altLang="ko-KR" dirty="0" smtClean="0"/>
              <a:t>4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79512" y="2031120"/>
            <a:ext cx="8964488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FFFF00"/>
                </a:solidFill>
              </a:rPr>
              <a:t>관내 </a:t>
            </a:r>
            <a:r>
              <a:rPr lang="ko-KR" altLang="en-US" sz="2800" b="1" dirty="0" err="1">
                <a:solidFill>
                  <a:srgbClr val="FFFF00"/>
                </a:solidFill>
              </a:rPr>
              <a:t>선별진료소</a:t>
            </a:r>
            <a:r>
              <a:rPr lang="ko-KR" altLang="en-US" sz="2800" b="1" dirty="0">
                <a:solidFill>
                  <a:srgbClr val="FFFF00"/>
                </a:solidFill>
              </a:rPr>
              <a:t> </a:t>
            </a:r>
            <a:r>
              <a:rPr lang="ko-KR" altLang="en-US" sz="2800" b="1" dirty="0" err="1" smtClean="0">
                <a:solidFill>
                  <a:srgbClr val="FFFF00"/>
                </a:solidFill>
              </a:rPr>
              <a:t>설치현황</a:t>
            </a:r>
            <a:endParaRPr lang="en-US" altLang="ko-KR" sz="2800" b="1" dirty="0" smtClean="0">
              <a:solidFill>
                <a:srgbClr val="FFFF00"/>
              </a:solidFill>
            </a:endParaRPr>
          </a:p>
          <a:p>
            <a:r>
              <a:rPr lang="en-US" altLang="ko-KR" sz="2400" b="1" dirty="0" smtClean="0">
                <a:solidFill>
                  <a:schemeClr val="bg1"/>
                </a:solidFill>
              </a:rPr>
              <a:t> 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-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국제성모병원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 err="1">
                <a:solidFill>
                  <a:schemeClr val="bg1"/>
                </a:solidFill>
              </a:rPr>
              <a:t>나은병원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 err="1">
                <a:solidFill>
                  <a:schemeClr val="bg1"/>
                </a:solidFill>
              </a:rPr>
              <a:t>성민병원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 err="1">
                <a:solidFill>
                  <a:schemeClr val="bg1"/>
                </a:solidFill>
              </a:rPr>
              <a:t>검단탑병원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 err="1" smtClean="0">
                <a:solidFill>
                  <a:schemeClr val="bg1"/>
                </a:solidFill>
              </a:rPr>
              <a:t>온누리병원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          </a:t>
            </a:r>
          </a:p>
          <a:p>
            <a:r>
              <a:rPr lang="en-US" altLang="ko-KR" sz="2400" b="1" dirty="0">
                <a:solidFill>
                  <a:schemeClr val="bg1"/>
                </a:solidFill>
              </a:rPr>
              <a:t>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서구보건소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총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6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개소가 있습니다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.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endParaRPr lang="en-US" altLang="ko-KR" sz="3200" b="1" dirty="0" smtClean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800" b="1" dirty="0" err="1" smtClean="0">
                <a:solidFill>
                  <a:srgbClr val="FFFF00"/>
                </a:solidFill>
              </a:rPr>
              <a:t>선별진료소</a:t>
            </a:r>
            <a:r>
              <a:rPr lang="en-US" altLang="ko-KR" sz="2800" b="1" dirty="0">
                <a:solidFill>
                  <a:srgbClr val="FFFF00"/>
                </a:solidFill>
              </a:rPr>
              <a:t>: </a:t>
            </a:r>
            <a:r>
              <a:rPr lang="ko-KR" altLang="en-US" sz="2400" b="1" dirty="0">
                <a:solidFill>
                  <a:schemeClr val="bg1"/>
                </a:solidFill>
              </a:rPr>
              <a:t>의심환자 </a:t>
            </a:r>
            <a:r>
              <a:rPr lang="ko-KR" altLang="en-US" sz="2400" b="1" dirty="0" err="1" smtClean="0">
                <a:solidFill>
                  <a:schemeClr val="bg1"/>
                </a:solidFill>
              </a:rPr>
              <a:t>진료시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</a:rPr>
              <a:t>일반환자와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접촉을 </a:t>
            </a:r>
            <a:r>
              <a:rPr lang="ko-KR" altLang="en-US" sz="2400" b="1" dirty="0" err="1">
                <a:solidFill>
                  <a:schemeClr val="bg1"/>
                </a:solidFill>
              </a:rPr>
              <a:t>최소화하기위해</a:t>
            </a:r>
            <a:r>
              <a:rPr lang="ko-KR" altLang="en-US" sz="2400" b="1" dirty="0">
                <a:solidFill>
                  <a:schemeClr val="bg1"/>
                </a:solidFill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병원 외부에 </a:t>
            </a:r>
            <a:r>
              <a:rPr lang="ko-KR" altLang="en-US" sz="2400" b="1" dirty="0">
                <a:solidFill>
                  <a:schemeClr val="bg1"/>
                </a:solidFill>
              </a:rPr>
              <a:t>간이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독립 진료를 </a:t>
            </a:r>
            <a:r>
              <a:rPr lang="ko-KR" altLang="en-US" sz="2400" b="1" dirty="0">
                <a:solidFill>
                  <a:schemeClr val="bg1"/>
                </a:solidFill>
              </a:rPr>
              <a:t>할 수 있도록 마련된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곳입니다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.</a:t>
            </a:r>
            <a:r>
              <a:rPr lang="en-US" altLang="ko-KR" sz="2400" b="1" dirty="0">
                <a:solidFill>
                  <a:schemeClr val="bg1"/>
                </a:solidFill>
              </a:rPr>
              <a:t> </a:t>
            </a:r>
            <a:endParaRPr lang="en-US" altLang="ko-KR" sz="2400" b="1" dirty="0" smtClean="0">
              <a:solidFill>
                <a:schemeClr val="bg1"/>
              </a:solidFill>
            </a:endParaRPr>
          </a:p>
          <a:p>
            <a:r>
              <a:rPr lang="en-US" altLang="ko-KR" sz="2400" b="1" dirty="0" smtClean="0">
                <a:solidFill>
                  <a:schemeClr val="bg1"/>
                </a:solidFill>
              </a:rPr>
              <a:t>   (</a:t>
            </a:r>
            <a:r>
              <a:rPr lang="en-US" altLang="ko-KR" sz="2400" b="1" dirty="0">
                <a:solidFill>
                  <a:schemeClr val="bg1"/>
                </a:solidFill>
              </a:rPr>
              <a:t>2015</a:t>
            </a:r>
            <a:r>
              <a:rPr lang="ko-KR" altLang="en-US" sz="2400" b="1" dirty="0">
                <a:solidFill>
                  <a:schemeClr val="bg1"/>
                </a:solidFill>
              </a:rPr>
              <a:t>년 </a:t>
            </a:r>
            <a:r>
              <a:rPr lang="ko-KR" altLang="en-US" sz="2400" b="1" dirty="0" err="1">
                <a:solidFill>
                  <a:schemeClr val="bg1"/>
                </a:solidFill>
              </a:rPr>
              <a:t>메르스</a:t>
            </a:r>
            <a:r>
              <a:rPr lang="ko-KR" altLang="en-US" sz="2400" b="1" dirty="0">
                <a:solidFill>
                  <a:schemeClr val="bg1"/>
                </a:solidFill>
              </a:rPr>
              <a:t> 발생시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응급실 또는 외래진료하는 곳에서 </a:t>
            </a:r>
            <a:endParaRPr lang="en-US" altLang="ko-KR" sz="2400" b="1" dirty="0" smtClean="0">
              <a:solidFill>
                <a:schemeClr val="bg1"/>
              </a:solidFill>
            </a:endParaRPr>
          </a:p>
          <a:p>
            <a:r>
              <a:rPr lang="en-US" altLang="ko-KR" sz="2400" b="1" dirty="0">
                <a:solidFill>
                  <a:schemeClr val="bg1"/>
                </a:solidFill>
              </a:rPr>
              <a:t>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  </a:t>
            </a:r>
            <a:r>
              <a:rPr lang="ko-KR" altLang="en-US" sz="2400" b="1" dirty="0" err="1" smtClean="0">
                <a:solidFill>
                  <a:schemeClr val="bg1"/>
                </a:solidFill>
              </a:rPr>
              <a:t>메르스가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전파되어 선별진료소라는 것을 만들게 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되었습니다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)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55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18170" y="207690"/>
            <a:ext cx="7478166" cy="1081986"/>
          </a:xfrm>
          <a:prstGeom prst="rect">
            <a:avLst/>
          </a:prstGeom>
          <a:noFill/>
          <a:effectLst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 marL="571500" indent="-571500">
              <a:lnSpc>
                <a:spcPct val="90000"/>
              </a:lnSpc>
              <a:buFont typeface="Wingdings" panose="05000000000000000000" pitchFamily="2" charset="2"/>
              <a:buChar char="u"/>
              <a:defRPr/>
            </a:pP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의심환자 분류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</a:endParaRPr>
          </a:p>
          <a:p>
            <a:pPr eaLnBrk="1" fontAlgn="auto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3600" b="1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2771800" y="6511952"/>
            <a:ext cx="2133600" cy="365125"/>
          </a:xfrm>
        </p:spPr>
        <p:txBody>
          <a:bodyPr/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687759" y="1417467"/>
            <a:ext cx="3209505" cy="4413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200410" y="1372188"/>
            <a:ext cx="21339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</a:rPr>
              <a:t>의사환자</a:t>
            </a:r>
            <a:endParaRPr lang="ko-KR" altLang="en-US" sz="2800" b="1" dirty="0">
              <a:solidFill>
                <a:schemeClr val="bg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905400" y="2111844"/>
            <a:ext cx="3209504" cy="333338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35359" y="2111844"/>
            <a:ext cx="2899370" cy="70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500"/>
              </a:lnSpc>
            </a:pPr>
            <a:r>
              <a:rPr lang="ko-KR" altLang="en-US" b="1" dirty="0" smtClean="0"/>
              <a:t>우수형 선정 시 평가인증 여부를 </a:t>
            </a:r>
            <a:r>
              <a:rPr lang="ko-KR" altLang="en-US" b="1" dirty="0" smtClean="0">
                <a:solidFill>
                  <a:srgbClr val="C00000"/>
                </a:solidFill>
              </a:rPr>
              <a:t>확인하지 않음 </a:t>
            </a:r>
            <a:endParaRPr lang="ko-KR" altLang="en-US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8684" y="2969466"/>
            <a:ext cx="3201119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ko-KR" altLang="en-US" sz="1600" b="1" dirty="0"/>
              <a:t>＊</a:t>
            </a:r>
            <a:r>
              <a:rPr lang="en-US" altLang="ko-KR" sz="1600" b="1" spc="-100" dirty="0" smtClean="0"/>
              <a:t>’17</a:t>
            </a:r>
            <a:r>
              <a:rPr lang="ko-KR" altLang="en-US" sz="1600" b="1" spc="-100" dirty="0" smtClean="0"/>
              <a:t>년 </a:t>
            </a:r>
            <a:r>
              <a:rPr lang="ko-KR" altLang="en-US" sz="1600" b="1" spc="-100" dirty="0" err="1" smtClean="0"/>
              <a:t>미인증</a:t>
            </a:r>
            <a:r>
              <a:rPr lang="ko-KR" altLang="en-US" sz="1600" b="1" spc="-100" dirty="0" smtClean="0"/>
              <a:t> </a:t>
            </a:r>
            <a:r>
              <a:rPr lang="ko-KR" altLang="en-US" sz="1600" b="1" spc="-100" dirty="0" err="1" smtClean="0"/>
              <a:t>어린이집</a:t>
            </a:r>
            <a:r>
              <a:rPr lang="ko-KR" altLang="en-US" sz="1600" b="1" spc="-100" dirty="0" smtClean="0"/>
              <a:t> 선정현황</a:t>
            </a:r>
            <a:r>
              <a:rPr lang="en-US" altLang="ko-KR" sz="1600" b="1" dirty="0" smtClean="0"/>
              <a:t>    </a:t>
            </a:r>
          </a:p>
          <a:p>
            <a:pPr>
              <a:lnSpc>
                <a:spcPts val="25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- </a:t>
            </a:r>
            <a:r>
              <a:rPr lang="ko-KR" altLang="en-US" sz="1600" b="1" dirty="0" smtClean="0"/>
              <a:t>지자체형 </a:t>
            </a:r>
            <a:r>
              <a:rPr lang="en-US" altLang="ko-KR" sz="1600" b="1" dirty="0" smtClean="0"/>
              <a:t>30</a:t>
            </a:r>
            <a:r>
              <a:rPr lang="ko-KR" altLang="en-US" sz="1600" b="1" dirty="0" smtClean="0"/>
              <a:t>개소</a:t>
            </a:r>
            <a:r>
              <a:rPr lang="en-US" altLang="ko-KR" sz="1600" b="1" dirty="0" smtClean="0"/>
              <a:t> </a:t>
            </a:r>
          </a:p>
          <a:p>
            <a:pPr>
              <a:lnSpc>
                <a:spcPts val="25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- </a:t>
            </a:r>
            <a:r>
              <a:rPr lang="ko-KR" altLang="en-US" sz="1600" b="1" dirty="0" smtClean="0"/>
              <a:t>우수형 </a:t>
            </a:r>
            <a:r>
              <a:rPr lang="en-US" altLang="ko-KR" sz="1600" b="1" dirty="0" smtClean="0"/>
              <a:t>1</a:t>
            </a:r>
            <a:r>
              <a:rPr lang="ko-KR" altLang="en-US" sz="1600" b="1" dirty="0" smtClean="0"/>
              <a:t>개소</a:t>
            </a:r>
            <a:endParaRPr lang="en-US" altLang="ko-KR" sz="1600" b="1" dirty="0" smtClean="0"/>
          </a:p>
          <a:p>
            <a:pPr>
              <a:lnSpc>
                <a:spcPts val="25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  (</a:t>
            </a:r>
            <a:r>
              <a:rPr lang="ko-KR" altLang="en-US" sz="1600" b="1" dirty="0" smtClean="0"/>
              <a:t>지정 시는 인증 받음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sp>
        <p:nvSpPr>
          <p:cNvPr id="14" name="직사각형 13"/>
          <p:cNvSpPr/>
          <p:nvPr/>
        </p:nvSpPr>
        <p:spPr>
          <a:xfrm>
            <a:off x="4905400" y="1413128"/>
            <a:ext cx="3209505" cy="4413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</a:rPr>
              <a:t>조사대상 </a:t>
            </a:r>
            <a:r>
              <a:rPr lang="ko-KR" altLang="en-US" sz="2800" b="1" dirty="0" err="1" smtClean="0">
                <a:solidFill>
                  <a:schemeClr val="bg1"/>
                </a:solidFill>
              </a:rPr>
              <a:t>유증상자</a:t>
            </a:r>
            <a:endParaRPr lang="ko-KR" altLang="en-US" sz="2800" b="1" dirty="0">
              <a:solidFill>
                <a:schemeClr val="bg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02139" y="2111844"/>
            <a:ext cx="3311228" cy="333338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531928" y="2216409"/>
            <a:ext cx="334923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ea"/>
              <a:buAutoNum type="circleNumDbPlain"/>
            </a:pPr>
            <a:r>
              <a:rPr lang="ko-KR" altLang="en-US" sz="2000" b="1" dirty="0">
                <a:solidFill>
                  <a:schemeClr val="bg1"/>
                </a:solidFill>
              </a:rPr>
              <a:t>중국 </a:t>
            </a:r>
            <a:r>
              <a:rPr lang="ko-KR" altLang="en-US" sz="2000" b="1" dirty="0" err="1">
                <a:solidFill>
                  <a:schemeClr val="bg1"/>
                </a:solidFill>
              </a:rPr>
              <a:t>후베이성</a:t>
            </a:r>
            <a:r>
              <a:rPr lang="en-US" altLang="ko-KR" sz="2000" b="1" dirty="0">
                <a:solidFill>
                  <a:schemeClr val="bg1"/>
                </a:solidFill>
              </a:rPr>
              <a:t>(</a:t>
            </a:r>
            <a:r>
              <a:rPr lang="ko-KR" altLang="en-US" sz="2000" b="1" dirty="0" err="1">
                <a:solidFill>
                  <a:schemeClr val="bg1"/>
                </a:solidFill>
              </a:rPr>
              <a:t>우한시</a:t>
            </a:r>
            <a:r>
              <a:rPr lang="ko-KR" altLang="en-US" sz="2000" b="1" dirty="0">
                <a:solidFill>
                  <a:schemeClr val="bg1"/>
                </a:solidFill>
              </a:rPr>
              <a:t> 포함 </a:t>
            </a:r>
            <a:r>
              <a:rPr lang="en-US" altLang="ko-KR" sz="2000" b="1" dirty="0">
                <a:solidFill>
                  <a:schemeClr val="bg1"/>
                </a:solidFill>
              </a:rPr>
              <a:t>17</a:t>
            </a:r>
            <a:r>
              <a:rPr lang="ko-KR" altLang="en-US" sz="2000" b="1" dirty="0">
                <a:solidFill>
                  <a:schemeClr val="bg1"/>
                </a:solidFill>
              </a:rPr>
              <a:t>개 시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r>
              <a:rPr lang="ko-KR" altLang="en-US" sz="2000" b="1" dirty="0">
                <a:solidFill>
                  <a:schemeClr val="bg1"/>
                </a:solidFill>
              </a:rPr>
              <a:t>방문 후</a:t>
            </a:r>
            <a:r>
              <a:rPr lang="en-US" altLang="ko-KR" sz="2000" b="1" dirty="0">
                <a:solidFill>
                  <a:schemeClr val="bg1"/>
                </a:solidFill>
              </a:rPr>
              <a:t>, 14</a:t>
            </a:r>
            <a:r>
              <a:rPr lang="ko-KR" altLang="en-US" sz="2000" b="1" dirty="0">
                <a:solidFill>
                  <a:schemeClr val="bg1"/>
                </a:solidFill>
              </a:rPr>
              <a:t>일 이내에 발열 또는 호흡기 증상이 나타난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자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marL="457200" indent="-457200">
              <a:buFont typeface="+mj-ea"/>
              <a:buAutoNum type="circleNumDbPlain"/>
            </a:pPr>
            <a:endParaRPr lang="en-US" altLang="ko-KR" sz="2000" b="1" dirty="0">
              <a:solidFill>
                <a:schemeClr val="bg1"/>
              </a:solidFill>
            </a:endParaRPr>
          </a:p>
          <a:p>
            <a:pPr marL="457200" indent="-457200">
              <a:buFont typeface="+mj-ea"/>
              <a:buAutoNum type="circleNumDbPlain"/>
            </a:pPr>
            <a:r>
              <a:rPr lang="ko-KR" altLang="en-US" sz="2000" b="1" dirty="0" smtClean="0">
                <a:solidFill>
                  <a:schemeClr val="bg1"/>
                </a:solidFill>
              </a:rPr>
              <a:t>확진 </a:t>
            </a:r>
            <a:r>
              <a:rPr lang="ko-KR" altLang="en-US" sz="2000" b="1" dirty="0">
                <a:solidFill>
                  <a:schemeClr val="bg1"/>
                </a:solidFill>
              </a:rPr>
              <a:t>환자와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접촉 후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14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일 이내에 발열 </a:t>
            </a:r>
            <a:r>
              <a:rPr lang="ko-KR" altLang="en-US" sz="2000" b="1" dirty="0">
                <a:solidFill>
                  <a:schemeClr val="bg1"/>
                </a:solidFill>
              </a:rPr>
              <a:t>또는 호흡기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증상이 나타난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자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             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endParaRPr lang="en-US" altLang="ko-KR" sz="2000" b="1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4905400" y="2333394"/>
            <a:ext cx="3209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err="1">
                <a:solidFill>
                  <a:schemeClr val="bg1"/>
                </a:solidFill>
              </a:rPr>
              <a:t>후베이성을</a:t>
            </a:r>
            <a:r>
              <a:rPr lang="ko-KR" altLang="en-US" sz="2000" b="1" dirty="0">
                <a:solidFill>
                  <a:schemeClr val="bg1"/>
                </a:solidFill>
              </a:rPr>
              <a:t> 제외한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중국지역을 </a:t>
            </a:r>
            <a:r>
              <a:rPr lang="ko-KR" altLang="en-US" sz="2000" b="1" dirty="0">
                <a:solidFill>
                  <a:schemeClr val="bg1"/>
                </a:solidFill>
              </a:rPr>
              <a:t>다녀온 후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           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폐렴 소견이 </a:t>
            </a:r>
            <a:r>
              <a:rPr lang="ko-KR" altLang="en-US" sz="2000" b="1" dirty="0">
                <a:solidFill>
                  <a:schemeClr val="bg1"/>
                </a:solidFill>
              </a:rPr>
              <a:t>있는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자</a:t>
            </a:r>
            <a:endParaRPr lang="en-US" altLang="ko-KR" sz="2000" b="1" dirty="0">
              <a:solidFill>
                <a:schemeClr val="bg1"/>
              </a:solidFill>
            </a:endParaRPr>
          </a:p>
        </p:txBody>
      </p:sp>
      <p:sp>
        <p:nvSpPr>
          <p:cNvPr id="24" name="오른쪽 화살표 23"/>
          <p:cNvSpPr/>
          <p:nvPr/>
        </p:nvSpPr>
        <p:spPr>
          <a:xfrm rot="5400000">
            <a:off x="4071910" y="4889776"/>
            <a:ext cx="642739" cy="404694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292511" y="5752959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accent2">
                    <a:lumMod val="75000"/>
                  </a:schemeClr>
                </a:solidFill>
              </a:rPr>
              <a:t>격리 및 검사를 시행</a:t>
            </a:r>
            <a:endParaRPr lang="ko-KR" altLang="en-US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60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12459" y="1817213"/>
            <a:ext cx="9144723" cy="385242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323528" y="176305"/>
            <a:ext cx="6524654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 marL="571500" indent="-571500" eaLnBrk="1" fontAlgn="auto" latin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lang="en-US" altLang="ko-KR" sz="36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 </a:t>
            </a:r>
            <a:r>
              <a:rPr lang="ko-KR" altLang="en-US" sz="3600" b="1" spc="120" dirty="0" smtClean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마스크 사용법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2771800" y="6511952"/>
            <a:ext cx="2133600" cy="365125"/>
          </a:xfrm>
        </p:spPr>
        <p:txBody>
          <a:bodyPr/>
          <a:lstStyle/>
          <a:p>
            <a:r>
              <a:rPr lang="en-US" altLang="ko-KR" dirty="0"/>
              <a:t>6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59402" y="2189155"/>
            <a:ext cx="9001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200" b="1" dirty="0">
                <a:solidFill>
                  <a:srgbClr val="FFFF00"/>
                </a:solidFill>
              </a:rPr>
              <a:t>일반 마스크</a:t>
            </a:r>
            <a:r>
              <a:rPr lang="en-US" altLang="ko-KR" sz="2200" b="1" dirty="0">
                <a:solidFill>
                  <a:srgbClr val="FFFF00"/>
                </a:solidFill>
              </a:rPr>
              <a:t>: </a:t>
            </a:r>
            <a:r>
              <a:rPr lang="ko-KR" altLang="en-US" sz="2200" b="1" dirty="0">
                <a:solidFill>
                  <a:schemeClr val="bg1"/>
                </a:solidFill>
              </a:rPr>
              <a:t>외부로 부터 직접적인 비말을 막는 효과 </a:t>
            </a:r>
            <a:r>
              <a:rPr lang="ko-KR" altLang="en-US" sz="2200" b="1" dirty="0" smtClean="0">
                <a:solidFill>
                  <a:schemeClr val="bg1"/>
                </a:solidFill>
              </a:rPr>
              <a:t>있습니다</a:t>
            </a:r>
            <a:r>
              <a:rPr lang="en-US" altLang="ko-KR" sz="2200" b="1" dirty="0" smtClean="0">
                <a:solidFill>
                  <a:schemeClr val="bg1"/>
                </a:solidFill>
              </a:rPr>
              <a:t>. </a:t>
            </a:r>
            <a:r>
              <a:rPr lang="en-US" altLang="ko-KR" sz="2200" b="1" dirty="0">
                <a:solidFill>
                  <a:schemeClr val="bg1"/>
                </a:solidFill>
              </a:rPr>
              <a:t> </a:t>
            </a:r>
            <a:r>
              <a:rPr lang="ko-KR" altLang="en-US" sz="2200" b="1" dirty="0" smtClean="0">
                <a:solidFill>
                  <a:schemeClr val="bg1"/>
                </a:solidFill>
              </a:rPr>
              <a:t>본인의 </a:t>
            </a:r>
            <a:r>
              <a:rPr lang="ko-KR" altLang="en-US" sz="2200" b="1" dirty="0">
                <a:solidFill>
                  <a:schemeClr val="bg1"/>
                </a:solidFill>
              </a:rPr>
              <a:t>기침</a:t>
            </a:r>
            <a:r>
              <a:rPr lang="en-US" altLang="ko-KR" sz="2200" b="1" dirty="0">
                <a:solidFill>
                  <a:schemeClr val="bg1"/>
                </a:solidFill>
              </a:rPr>
              <a:t>, </a:t>
            </a:r>
            <a:r>
              <a:rPr lang="ko-KR" altLang="en-US" sz="2200" b="1" dirty="0">
                <a:solidFill>
                  <a:schemeClr val="bg1"/>
                </a:solidFill>
              </a:rPr>
              <a:t>가래 </a:t>
            </a:r>
            <a:r>
              <a:rPr lang="ko-KR" altLang="en-US" sz="2200" b="1" dirty="0" err="1">
                <a:solidFill>
                  <a:schemeClr val="bg1"/>
                </a:solidFill>
              </a:rPr>
              <a:t>증상시</a:t>
            </a:r>
            <a:r>
              <a:rPr lang="ko-KR" altLang="en-US" sz="2200" b="1" dirty="0">
                <a:solidFill>
                  <a:schemeClr val="bg1"/>
                </a:solidFill>
              </a:rPr>
              <a:t> 외부로 </a:t>
            </a:r>
            <a:r>
              <a:rPr lang="ko-KR" altLang="en-US" sz="2200" b="1" dirty="0" smtClean="0">
                <a:solidFill>
                  <a:schemeClr val="bg1"/>
                </a:solidFill>
              </a:rPr>
              <a:t>비말을 방출하는 것을 방지합니다</a:t>
            </a:r>
            <a:r>
              <a:rPr lang="en-US" altLang="ko-KR" sz="2200" b="1" dirty="0" smtClean="0">
                <a:solidFill>
                  <a:schemeClr val="bg1"/>
                </a:solidFill>
              </a:rPr>
              <a:t>.</a:t>
            </a:r>
            <a:endParaRPr lang="en-US" altLang="ko-KR" sz="2200" b="1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200" b="1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200" b="1" dirty="0" smtClean="0">
              <a:solidFill>
                <a:srgbClr val="FFFF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200" b="1" dirty="0" smtClean="0">
                <a:solidFill>
                  <a:srgbClr val="FFFF00"/>
                </a:solidFill>
              </a:rPr>
              <a:t>N-95</a:t>
            </a:r>
            <a:r>
              <a:rPr lang="en-US" altLang="ko-KR" sz="2200" b="1" dirty="0">
                <a:solidFill>
                  <a:srgbClr val="FFFF00"/>
                </a:solidFill>
              </a:rPr>
              <a:t>, KF-94 </a:t>
            </a:r>
            <a:r>
              <a:rPr lang="ko-KR" altLang="en-US" sz="2200" b="1" dirty="0">
                <a:solidFill>
                  <a:srgbClr val="FFFF00"/>
                </a:solidFill>
              </a:rPr>
              <a:t>마스크</a:t>
            </a:r>
            <a:r>
              <a:rPr lang="en-US" altLang="ko-KR" sz="2200" b="1" dirty="0">
                <a:solidFill>
                  <a:srgbClr val="FFFF00"/>
                </a:solidFill>
              </a:rPr>
              <a:t>: </a:t>
            </a:r>
            <a:r>
              <a:rPr lang="ko-KR" altLang="en-US" sz="2200" b="1" dirty="0">
                <a:solidFill>
                  <a:schemeClr val="bg1"/>
                </a:solidFill>
              </a:rPr>
              <a:t>바이러스를 </a:t>
            </a:r>
            <a:r>
              <a:rPr lang="en-US" altLang="ko-KR" sz="2200" b="1" dirty="0">
                <a:solidFill>
                  <a:schemeClr val="bg1"/>
                </a:solidFill>
              </a:rPr>
              <a:t>95%, 94% </a:t>
            </a:r>
            <a:r>
              <a:rPr lang="ko-KR" altLang="en-US" sz="2200" b="1" dirty="0">
                <a:solidFill>
                  <a:schemeClr val="bg1"/>
                </a:solidFill>
              </a:rPr>
              <a:t>방어하는 효과가 </a:t>
            </a:r>
            <a:r>
              <a:rPr lang="ko-KR" altLang="en-US" sz="2200" b="1" dirty="0" smtClean="0">
                <a:solidFill>
                  <a:schemeClr val="bg1"/>
                </a:solidFill>
              </a:rPr>
              <a:t>있습니다</a:t>
            </a:r>
            <a:r>
              <a:rPr lang="en-US" altLang="ko-KR" sz="2200" b="1" dirty="0" smtClean="0">
                <a:solidFill>
                  <a:schemeClr val="bg1"/>
                </a:solidFill>
              </a:rPr>
              <a:t>.  </a:t>
            </a:r>
            <a:r>
              <a:rPr lang="ko-KR" altLang="en-US" sz="2200" b="1" dirty="0">
                <a:solidFill>
                  <a:schemeClr val="bg1"/>
                </a:solidFill>
              </a:rPr>
              <a:t>호흡기 질환이 있는 경우 산소부족 </a:t>
            </a:r>
            <a:r>
              <a:rPr lang="ko-KR" altLang="en-US" sz="2200" b="1" dirty="0" smtClean="0">
                <a:solidFill>
                  <a:schemeClr val="bg1"/>
                </a:solidFill>
              </a:rPr>
              <a:t>초래될 수 있어 의료진과의 상담이 필요합니다</a:t>
            </a:r>
            <a:r>
              <a:rPr lang="en-US" altLang="ko-KR" sz="2200" b="1" dirty="0" smtClean="0">
                <a:solidFill>
                  <a:schemeClr val="bg1"/>
                </a:solidFill>
              </a:rPr>
              <a:t>. </a:t>
            </a:r>
            <a:r>
              <a:rPr lang="ko-KR" altLang="en-US" sz="2200" b="1" dirty="0">
                <a:solidFill>
                  <a:schemeClr val="bg1"/>
                </a:solidFill>
              </a:rPr>
              <a:t>외부공기가 </a:t>
            </a:r>
            <a:r>
              <a:rPr lang="ko-KR" altLang="en-US" sz="2200" b="1" dirty="0" smtClean="0">
                <a:solidFill>
                  <a:schemeClr val="bg1"/>
                </a:solidFill>
              </a:rPr>
              <a:t>들어오지</a:t>
            </a:r>
            <a:r>
              <a:rPr lang="en-US" altLang="ko-KR" sz="2200" b="1" dirty="0">
                <a:solidFill>
                  <a:schemeClr val="bg1"/>
                </a:solidFill>
              </a:rPr>
              <a:t> </a:t>
            </a:r>
            <a:r>
              <a:rPr lang="ko-KR" altLang="en-US" sz="2200" b="1" dirty="0" smtClean="0">
                <a:solidFill>
                  <a:schemeClr val="bg1"/>
                </a:solidFill>
              </a:rPr>
              <a:t>않도록 빈틈 </a:t>
            </a:r>
            <a:r>
              <a:rPr lang="ko-KR" altLang="en-US" sz="2200" b="1" dirty="0">
                <a:solidFill>
                  <a:schemeClr val="bg1"/>
                </a:solidFill>
              </a:rPr>
              <a:t>없이 착용하여 마스크를 통해서 호흡해야 </a:t>
            </a:r>
            <a:r>
              <a:rPr lang="ko-KR" altLang="en-US" sz="2200" b="1" dirty="0" smtClean="0">
                <a:solidFill>
                  <a:schemeClr val="bg1"/>
                </a:solidFill>
              </a:rPr>
              <a:t>효과가 있습니다</a:t>
            </a:r>
            <a:r>
              <a:rPr lang="en-US" altLang="ko-KR" sz="2200" b="1" dirty="0" smtClean="0">
                <a:solidFill>
                  <a:schemeClr val="bg1"/>
                </a:solidFill>
              </a:rPr>
              <a:t>.</a:t>
            </a:r>
            <a:endParaRPr lang="en-US" altLang="ko-KR" sz="2200" b="1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77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12789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-1375" y="1278928"/>
            <a:ext cx="9144000" cy="558151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63240" y="2996952"/>
            <a:ext cx="8017520" cy="832687"/>
          </a:xfrm>
          <a:prstGeom prst="rect">
            <a:avLst/>
          </a:prstGeom>
          <a:noFill/>
          <a:effectLst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 algn="ctr" eaLnBrk="1" fontAlgn="auto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5400" b="1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+mn-ea"/>
              </a:rPr>
              <a:t>감사합니다</a:t>
            </a:r>
            <a:r>
              <a:rPr lang="en-US" altLang="ko-KR" sz="5400" b="1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accent4"/>
                </a:solidFill>
                <a:latin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318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2686</TotalTime>
  <Words>399</Words>
  <Application>Microsoft Office PowerPoint</Application>
  <PresentationFormat>화면 슬라이드 쇼(4:3)</PresentationFormat>
  <Paragraphs>80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9</vt:i4>
      </vt:variant>
    </vt:vector>
  </HeadingPairs>
  <TitlesOfParts>
    <vt:vector size="11" baseType="lpstr">
      <vt:lpstr>Office 테마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이선향</dc:creator>
  <cp:lastModifiedBy>USER</cp:lastModifiedBy>
  <cp:revision>195</cp:revision>
  <dcterms:created xsi:type="dcterms:W3CDTF">2017-05-17T00:26:05Z</dcterms:created>
  <dcterms:modified xsi:type="dcterms:W3CDTF">2020-01-31T06:15:39Z</dcterms:modified>
</cp:coreProperties>
</file>