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8" r:id="rId1"/>
  </p:sldMasterIdLst>
  <p:notesMasterIdLst>
    <p:notesMasterId r:id="rId10"/>
  </p:notesMasterIdLst>
  <p:handoutMasterIdLst>
    <p:handoutMasterId r:id="rId11"/>
  </p:handoutMasterIdLst>
  <p:sldIdLst>
    <p:sldId id="257" r:id="rId2"/>
    <p:sldId id="651" r:id="rId3"/>
    <p:sldId id="592" r:id="rId4"/>
    <p:sldId id="652" r:id="rId5"/>
    <p:sldId id="655" r:id="rId6"/>
    <p:sldId id="653" r:id="rId7"/>
    <p:sldId id="654" r:id="rId8"/>
    <p:sldId id="321" r:id="rId9"/>
  </p:sldIdLst>
  <p:sldSz cx="9906000" cy="6858000" type="A4"/>
  <p:notesSz cx="6735763" cy="9866313"/>
  <p:embeddedFontLst>
    <p:embeddedFont>
      <p:font typeface="12롯데마트드림Bold" panose="02020603020101020101" pitchFamily="18" charset="-127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KoPub돋움체 Bold" panose="02020603020101020101" pitchFamily="18" charset="-127"/>
      <p:regular r:id="rId19"/>
    </p:embeddedFont>
    <p:embeddedFont>
      <p:font typeface="KoPub돋움체 Medium" panose="02020603020101020101" pitchFamily="18" charset="-127"/>
      <p:regular r:id="rId20"/>
    </p:embeddedFont>
    <p:embeddedFont>
      <p:font typeface="맑은 고딕" panose="020B0503020000020004" pitchFamily="50" charset="-127"/>
      <p:regular r:id="rId21"/>
      <p:bold r:id="rId22"/>
    </p:embeddedFont>
  </p:embeddedFontLst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pos="58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8" pos="5660" userDrawn="1">
          <p15:clr>
            <a:srgbClr val="A4A3A4"/>
          </p15:clr>
        </p15:guide>
        <p15:guide id="9" orient="horz" pos="8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ewoo" initials="d" lastIdx="2" clrIdx="0">
    <p:extLst>
      <p:ext uri="{19B8F6BF-5375-455C-9EA6-DF929625EA0E}">
        <p15:presenceInfo xmlns:p15="http://schemas.microsoft.com/office/powerpoint/2012/main" userId="daewo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5B5B"/>
    <a:srgbClr val="868685"/>
    <a:srgbClr val="CBCACB"/>
    <a:srgbClr val="FAFBFA"/>
    <a:srgbClr val="1D5EA2"/>
    <a:srgbClr val="0000FF"/>
    <a:srgbClr val="A5A5A5"/>
    <a:srgbClr val="3E9FA5"/>
    <a:srgbClr val="959595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2" autoAdjust="0"/>
    <p:restoredTop sz="96400" autoAdjust="0"/>
  </p:normalViewPr>
  <p:slideViewPr>
    <p:cSldViewPr snapToGrid="0">
      <p:cViewPr varScale="1">
        <p:scale>
          <a:sx n="113" d="100"/>
          <a:sy n="113" d="100"/>
        </p:scale>
        <p:origin x="1350" y="108"/>
      </p:cViewPr>
      <p:guideLst>
        <p:guide orient="horz" pos="2137"/>
        <p:guide pos="3120"/>
        <p:guide pos="580"/>
        <p:guide orient="horz" pos="3974"/>
        <p:guide pos="5660"/>
        <p:guide orient="horz" pos="84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commentAuthors" Target="commentAuthor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19565" cy="49536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14626" y="2"/>
            <a:ext cx="2919565" cy="49536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50AC17AC-3E73-4E82-B790-6210559E7A74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0947"/>
            <a:ext cx="2919565" cy="49536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14626" y="9370947"/>
            <a:ext cx="2919565" cy="49536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F9E1370D-8853-4C49-B8AF-3F5B1551E8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84807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626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904DDFDE-0446-4F84-8525-66DBE8184E88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63613" y="1233488"/>
            <a:ext cx="48085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262" y="4747760"/>
            <a:ext cx="5389240" cy="3884673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2446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626" y="9372446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58AF4667-D7D6-4ED3-974A-0D1A185D0C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3584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722C-E492-41D6-996B-9116350E7BED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99E6-F76B-47B8-995F-327868EC16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288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722C-E492-41D6-996B-9116350E7BED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99E6-F76B-47B8-995F-327868EC16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7774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722C-E492-41D6-996B-9116350E7BED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99E6-F76B-47B8-995F-327868EC16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5163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722C-E492-41D6-996B-9116350E7BED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99E6-F76B-47B8-995F-327868EC16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1712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722C-E492-41D6-996B-9116350E7BED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99E6-F76B-47B8-995F-327868EC16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1384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722C-E492-41D6-996B-9116350E7BED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99E6-F76B-47B8-995F-327868EC16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0505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722C-E492-41D6-996B-9116350E7BED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99E6-F76B-47B8-995F-327868EC16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2339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722C-E492-41D6-996B-9116350E7BED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99E6-F76B-47B8-995F-327868EC16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4940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7/16/2026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7677150" y="6492877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FD4FFA-105D-4A6B-B19E-80CD8F18FB27}" type="slidenum">
              <a:rPr lang="ko-KR" altLang="en-US" sz="1300" smtClean="0"/>
              <a:pPr/>
              <a:t>‹#›</a:t>
            </a:fld>
            <a:endParaRPr lang="ko-KR" altLang="en-US" sz="1300" dirty="0"/>
          </a:p>
        </p:txBody>
      </p:sp>
      <p:sp>
        <p:nvSpPr>
          <p:cNvPr id="6" name="직사각형 5"/>
          <p:cNvSpPr/>
          <p:nvPr userDrawn="1"/>
        </p:nvSpPr>
        <p:spPr>
          <a:xfrm>
            <a:off x="0" y="3"/>
            <a:ext cx="9906000" cy="787639"/>
          </a:xfrm>
          <a:prstGeom prst="rect">
            <a:avLst/>
          </a:prstGeom>
          <a:solidFill>
            <a:srgbClr val="1D5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950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 rotWithShape="1">
          <a:blip r:embed="rId2"/>
          <a:srcRect t="19976" b="60811"/>
          <a:stretch/>
        </p:blipFill>
        <p:spPr>
          <a:xfrm>
            <a:off x="9135762" y="18950"/>
            <a:ext cx="770238" cy="759681"/>
          </a:xfrm>
          <a:prstGeom prst="rect">
            <a:avLst/>
          </a:prstGeom>
        </p:spPr>
      </p:pic>
      <p:sp>
        <p:nvSpPr>
          <p:cNvPr id="8" name="직사각형 7"/>
          <p:cNvSpPr/>
          <p:nvPr userDrawn="1"/>
        </p:nvSpPr>
        <p:spPr>
          <a:xfrm>
            <a:off x="0" y="-9008"/>
            <a:ext cx="9224963" cy="787639"/>
          </a:xfrm>
          <a:prstGeom prst="rect">
            <a:avLst/>
          </a:prstGeom>
          <a:solidFill>
            <a:srgbClr val="1D5EA2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950"/>
          </a:p>
        </p:txBody>
      </p:sp>
    </p:spTree>
    <p:extLst>
      <p:ext uri="{BB962C8B-B14F-4D97-AF65-F5344CB8AC3E}">
        <p14:creationId xmlns:p14="http://schemas.microsoft.com/office/powerpoint/2010/main" val="2174545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722C-E492-41D6-996B-9116350E7BED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99E6-F76B-47B8-995F-327868EC16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488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4722C-E492-41D6-996B-9116350E7BED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99E6-F76B-47B8-995F-327868EC16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1764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4722C-E492-41D6-996B-9116350E7BED}" type="datetimeFigureOut">
              <a:rPr lang="ko-KR" altLang="en-US" smtClean="0"/>
              <a:t>2026-07-16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699E6-F76B-47B8-995F-327868EC16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3401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kyj@igec.re.kr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57358" y="329654"/>
            <a:ext cx="9355093" cy="1848070"/>
          </a:xfrm>
          <a:prstGeom prst="rect">
            <a:avLst/>
          </a:prstGeom>
          <a:noFill/>
          <a:ln w="63500">
            <a:noFill/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유해화학물질 취급사업장 </a:t>
            </a:r>
            <a:endParaRPr lang="en-US" altLang="ko-KR" sz="4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4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찾아가는 기술지원안내</a:t>
            </a:r>
            <a:endParaRPr lang="en-US" altLang="ko-KR" sz="4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0" y="116374"/>
            <a:ext cx="9906000" cy="0"/>
          </a:xfrm>
          <a:prstGeom prst="line">
            <a:avLst/>
          </a:prstGeom>
          <a:ln w="2381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타원 6"/>
          <p:cNvSpPr/>
          <p:nvPr/>
        </p:nvSpPr>
        <p:spPr>
          <a:xfrm>
            <a:off x="4684880" y="1779419"/>
            <a:ext cx="4349224" cy="428978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0000">
                <a:schemeClr val="accent4">
                  <a:lumMod val="50000"/>
                </a:schemeClr>
              </a:gs>
              <a:gs pos="76000">
                <a:schemeClr val="accent6">
                  <a:lumMod val="40000"/>
                  <a:lumOff val="60000"/>
                </a:schemeClr>
              </a:gs>
              <a:gs pos="100000">
                <a:srgbClr val="509527"/>
              </a:gs>
            </a:gsLst>
            <a:lin ang="54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5" t="18846" r="33868" b="7644"/>
          <a:stretch/>
        </p:blipFill>
        <p:spPr>
          <a:xfrm>
            <a:off x="4886215" y="2030380"/>
            <a:ext cx="3525982" cy="379221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58" y="5616128"/>
            <a:ext cx="3009606" cy="63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81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A2F4D09F-5EC1-4215-A3A5-0AD554C7BCF5}"/>
              </a:ext>
            </a:extLst>
          </p:cNvPr>
          <p:cNvSpPr txBox="1"/>
          <p:nvPr/>
        </p:nvSpPr>
        <p:spPr>
          <a:xfrm>
            <a:off x="130077" y="21266"/>
            <a:ext cx="8681414" cy="7716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ko-KR" altLang="en-US" sz="4000" dirty="0">
                <a:ln w="635">
                  <a:solidFill>
                    <a:schemeClr val="bg1">
                      <a:alpha val="300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찾아가는 기술지원 안내</a:t>
            </a:r>
            <a:endParaRPr lang="en-US" altLang="ko-KR" sz="4000" dirty="0">
              <a:ln w="635">
                <a:solidFill>
                  <a:schemeClr val="bg1">
                    <a:alpha val="300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9" name="AutoShape 55">
            <a:extLst>
              <a:ext uri="{FF2B5EF4-FFF2-40B4-BE49-F238E27FC236}">
                <a16:creationId xmlns:a16="http://schemas.microsoft.com/office/drawing/2014/main" id="{AEEFE856-6FB8-4A4D-A84B-08737271F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544" y="1112415"/>
            <a:ext cx="5546590" cy="455983"/>
          </a:xfrm>
          <a:prstGeom prst="roundRect">
            <a:avLst>
              <a:gd name="adj" fmla="val 8634"/>
            </a:avLst>
          </a:prstGeom>
          <a:solidFill>
            <a:srgbClr val="1D5EA2"/>
          </a:solidFill>
          <a:ln w="317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 sz="2400" b="1" dirty="0">
              <a:solidFill>
                <a:prstClr val="black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0" name="제목 114">
            <a:extLst>
              <a:ext uri="{FF2B5EF4-FFF2-40B4-BE49-F238E27FC236}">
                <a16:creationId xmlns:a16="http://schemas.microsoft.com/office/drawing/2014/main" id="{F6E5339A-5C6C-46E0-AC19-42C6DBC2BA68}"/>
              </a:ext>
            </a:extLst>
          </p:cNvPr>
          <p:cNvSpPr txBox="1">
            <a:spLocks/>
          </p:cNvSpPr>
          <p:nvPr/>
        </p:nvSpPr>
        <p:spPr>
          <a:xfrm>
            <a:off x="347805" y="1172929"/>
            <a:ext cx="6069928" cy="332866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defTabSz="1330325" eaLnBrk="0" latinLnBrk="0" hangingPunct="0">
              <a:spcAft>
                <a:spcPts val="600"/>
              </a:spcAft>
              <a:buSzPct val="100000"/>
              <a:defRPr/>
            </a:pPr>
            <a:r>
              <a:rPr lang="ko-KR" altLang="en-US" sz="2200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중소 유해화학물질 취급사업장 안전관리 컨설팅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F7A4CD-CA76-4590-BBB8-10DC7781F432}"/>
              </a:ext>
            </a:extLst>
          </p:cNvPr>
          <p:cNvSpPr txBox="1"/>
          <p:nvPr/>
        </p:nvSpPr>
        <p:spPr>
          <a:xfrm>
            <a:off x="457200" y="1854194"/>
            <a:ext cx="8923867" cy="4585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/>
              <a:t>기술지원 대상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인천광역시 관내 중소사업장</a:t>
            </a:r>
            <a:r>
              <a:rPr lang="en-US" altLang="ko-KR" sz="1600" b="1" dirty="0"/>
              <a:t>(</a:t>
            </a:r>
            <a:r>
              <a:rPr lang="ko-KR" altLang="en-US" sz="1600" b="1" dirty="0"/>
              <a:t>중소기업</a:t>
            </a:r>
            <a:r>
              <a:rPr lang="en-US" altLang="ko-KR" sz="1600" b="1" dirty="0"/>
              <a:t>)</a:t>
            </a:r>
          </a:p>
          <a:p>
            <a:pPr>
              <a:lnSpc>
                <a:spcPct val="200000"/>
              </a:lnSpc>
            </a:pPr>
            <a:r>
              <a:rPr lang="en-US" altLang="ko-KR" sz="1400" b="1" dirty="0"/>
              <a:t> </a:t>
            </a:r>
            <a:r>
              <a:rPr lang="ko-KR" altLang="en-US" sz="1400" b="1" dirty="0"/>
              <a:t>       </a:t>
            </a:r>
            <a:r>
              <a:rPr lang="en-US" altLang="ko-KR" sz="1400" b="1" dirty="0"/>
              <a:t>-</a:t>
            </a:r>
            <a:r>
              <a:rPr lang="ko-KR" altLang="en-US" sz="1400" b="1" dirty="0"/>
              <a:t> 유해화학물질 취급시설을 가동 </a:t>
            </a:r>
            <a:r>
              <a:rPr lang="ko-KR" altLang="en-US" sz="1400" b="1" dirty="0" err="1"/>
              <a:t>운영중이거나</a:t>
            </a:r>
            <a:r>
              <a:rPr lang="ko-KR" altLang="en-US" sz="1400" b="1" dirty="0"/>
              <a:t> 설치 예정인 중소기업</a:t>
            </a:r>
            <a:endParaRPr lang="en-US" altLang="ko-KR" sz="1400" b="1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/>
              <a:t>기술지원 비용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무료</a:t>
            </a:r>
            <a:endParaRPr lang="en-US" altLang="ko-KR" sz="1600" b="1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/>
              <a:t>기술지원에 따른 행정조치 사항 </a:t>
            </a:r>
            <a:r>
              <a:rPr lang="en-US" altLang="ko-KR" sz="1600" b="1" dirty="0"/>
              <a:t>: </a:t>
            </a:r>
            <a:r>
              <a:rPr lang="ko-KR" altLang="en-US" sz="1600" b="1" dirty="0"/>
              <a:t>없음</a:t>
            </a:r>
            <a:endParaRPr lang="en-US" altLang="ko-KR" sz="1600" b="1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/>
              <a:t>기술지원 주요내용 </a:t>
            </a:r>
            <a:r>
              <a:rPr lang="en-US" altLang="ko-KR" sz="1600" b="1" dirty="0"/>
              <a:t>: </a:t>
            </a:r>
          </a:p>
          <a:p>
            <a:pPr>
              <a:lnSpc>
                <a:spcPct val="200000"/>
              </a:lnSpc>
            </a:pPr>
            <a:r>
              <a:rPr lang="en-US" altLang="ko-KR" sz="1400" b="1" dirty="0"/>
              <a:t>        - </a:t>
            </a:r>
            <a:r>
              <a:rPr lang="ko-KR" altLang="en-US" sz="1400" b="1" dirty="0"/>
              <a:t>화학물질 관리법 주요 개정사항</a:t>
            </a:r>
            <a:endParaRPr lang="en-US" altLang="ko-KR" sz="1400" b="1" dirty="0"/>
          </a:p>
          <a:p>
            <a:pPr>
              <a:lnSpc>
                <a:spcPct val="200000"/>
              </a:lnSpc>
            </a:pPr>
            <a:r>
              <a:rPr lang="en-US" altLang="ko-KR" sz="1400" b="1" dirty="0"/>
              <a:t>        - </a:t>
            </a:r>
            <a:r>
              <a:rPr lang="ko-KR" altLang="en-US" sz="1400" b="1" dirty="0"/>
              <a:t>배출저감계획서 작성 요령</a:t>
            </a:r>
            <a:endParaRPr lang="en-US" altLang="ko-KR" sz="1400" b="1" dirty="0"/>
          </a:p>
          <a:p>
            <a:pPr>
              <a:lnSpc>
                <a:spcPct val="200000"/>
              </a:lnSpc>
            </a:pPr>
            <a:r>
              <a:rPr lang="en-US" altLang="ko-KR" sz="1400" b="1" dirty="0"/>
              <a:t>        - </a:t>
            </a:r>
            <a:r>
              <a:rPr lang="ko-KR" altLang="en-US" sz="1400" b="1" dirty="0"/>
              <a:t>화학물질 취급 관리 방법 교육</a:t>
            </a:r>
            <a:endParaRPr lang="en-US" altLang="ko-KR" sz="1400" b="1" dirty="0"/>
          </a:p>
          <a:p>
            <a:pPr>
              <a:lnSpc>
                <a:spcPct val="200000"/>
              </a:lnSpc>
            </a:pPr>
            <a:r>
              <a:rPr lang="en-US" altLang="ko-KR" sz="1400" b="1" dirty="0"/>
              <a:t>        - </a:t>
            </a:r>
            <a:r>
              <a:rPr lang="ko-KR" altLang="en-US" sz="1400" b="1" dirty="0"/>
              <a:t>안전사고 예방을 위한 설비 개선방안 컨설팅</a:t>
            </a:r>
            <a:endParaRPr lang="en-US" altLang="ko-KR" sz="1400" b="1" dirty="0"/>
          </a:p>
          <a:p>
            <a:pPr>
              <a:lnSpc>
                <a:spcPct val="200000"/>
              </a:lnSpc>
            </a:pPr>
            <a:r>
              <a:rPr lang="en-US" altLang="ko-KR" sz="1400" b="1" dirty="0"/>
              <a:t>        - </a:t>
            </a:r>
            <a:r>
              <a:rPr lang="ko-KR" altLang="en-US" sz="1400" b="1" dirty="0"/>
              <a:t>그 밖에  기업이 요구하는 화학물질 안전관리 관련 애로사항</a:t>
            </a:r>
            <a:endParaRPr lang="en-US" altLang="ko-KR" sz="1600" b="1" dirty="0"/>
          </a:p>
        </p:txBody>
      </p:sp>
    </p:spTree>
    <p:extLst>
      <p:ext uri="{BB962C8B-B14F-4D97-AF65-F5344CB8AC3E}">
        <p14:creationId xmlns:p14="http://schemas.microsoft.com/office/powerpoint/2010/main" val="3105492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FEB757B-997B-4DEF-867D-0B92AB845C4B}"/>
              </a:ext>
            </a:extLst>
          </p:cNvPr>
          <p:cNvSpPr txBox="1"/>
          <p:nvPr/>
        </p:nvSpPr>
        <p:spPr>
          <a:xfrm>
            <a:off x="130077" y="21266"/>
            <a:ext cx="8681414" cy="7716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ko-KR" altLang="en-US" sz="4000" dirty="0">
                <a:ln w="635">
                  <a:solidFill>
                    <a:schemeClr val="bg1">
                      <a:alpha val="300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찾아가는 기술지원 안내</a:t>
            </a:r>
            <a:endParaRPr lang="en-US" altLang="ko-KR" sz="4000" dirty="0">
              <a:ln w="635">
                <a:solidFill>
                  <a:schemeClr val="bg1">
                    <a:alpha val="300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AutoShape 55">
            <a:extLst>
              <a:ext uri="{FF2B5EF4-FFF2-40B4-BE49-F238E27FC236}">
                <a16:creationId xmlns:a16="http://schemas.microsoft.com/office/drawing/2014/main" id="{0AF49464-8C4D-455C-AC43-B5B3BA36F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544" y="1112415"/>
            <a:ext cx="5546590" cy="455983"/>
          </a:xfrm>
          <a:prstGeom prst="roundRect">
            <a:avLst>
              <a:gd name="adj" fmla="val 8634"/>
            </a:avLst>
          </a:prstGeom>
          <a:solidFill>
            <a:srgbClr val="1D5EA2"/>
          </a:solidFill>
          <a:ln w="317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 sz="2400" b="1" dirty="0">
              <a:solidFill>
                <a:prstClr val="black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0" name="제목 114">
            <a:extLst>
              <a:ext uri="{FF2B5EF4-FFF2-40B4-BE49-F238E27FC236}">
                <a16:creationId xmlns:a16="http://schemas.microsoft.com/office/drawing/2014/main" id="{5D89F860-3D50-4A51-AD3F-11FF803955B5}"/>
              </a:ext>
            </a:extLst>
          </p:cNvPr>
          <p:cNvSpPr txBox="1">
            <a:spLocks/>
          </p:cNvSpPr>
          <p:nvPr/>
        </p:nvSpPr>
        <p:spPr>
          <a:xfrm>
            <a:off x="347805" y="1172929"/>
            <a:ext cx="6069928" cy="332866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defTabSz="1330325" eaLnBrk="0" latinLnBrk="0" hangingPunct="0">
              <a:spcAft>
                <a:spcPts val="600"/>
              </a:spcAft>
              <a:buSzPct val="100000"/>
              <a:defRPr/>
            </a:pPr>
            <a:r>
              <a:rPr lang="ko-KR" altLang="en-US" sz="2200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중소 유해화학물질 취급사업장 안전관리 컨설팅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7D0380-EB03-46AA-828F-CD5877226BE5}"/>
              </a:ext>
            </a:extLst>
          </p:cNvPr>
          <p:cNvSpPr txBox="1"/>
          <p:nvPr/>
        </p:nvSpPr>
        <p:spPr>
          <a:xfrm>
            <a:off x="457200" y="1854194"/>
            <a:ext cx="8923867" cy="1817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/>
              <a:t>신청서류 작성</a:t>
            </a:r>
            <a:endParaRPr lang="en-US" altLang="ko-KR" sz="1600" b="1" dirty="0"/>
          </a:p>
          <a:p>
            <a:pPr>
              <a:lnSpc>
                <a:spcPct val="200000"/>
              </a:lnSpc>
            </a:pPr>
            <a:r>
              <a:rPr lang="ko-KR" altLang="en-US" sz="1400" b="1" dirty="0"/>
              <a:t>       </a:t>
            </a:r>
            <a:r>
              <a:rPr lang="en-US" altLang="ko-KR" sz="1400" b="1" dirty="0"/>
              <a:t>- </a:t>
            </a:r>
            <a:r>
              <a:rPr lang="ko-KR" altLang="en-US" sz="1400" b="1" dirty="0" err="1"/>
              <a:t>교육시</a:t>
            </a:r>
            <a:r>
              <a:rPr lang="ko-KR" altLang="en-US" sz="1400" b="1" dirty="0"/>
              <a:t> 현장 신청서를 통해 접수가능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신청서 배포</a:t>
            </a:r>
            <a:r>
              <a:rPr lang="en-US" altLang="ko-KR" sz="1400" b="1" dirty="0"/>
              <a:t>)</a:t>
            </a:r>
          </a:p>
          <a:p>
            <a:pPr>
              <a:lnSpc>
                <a:spcPct val="200000"/>
              </a:lnSpc>
            </a:pPr>
            <a:r>
              <a:rPr lang="en-US" altLang="ko-KR" sz="1400" b="1" dirty="0"/>
              <a:t>       - </a:t>
            </a:r>
            <a:r>
              <a:rPr lang="ko-KR" altLang="en-US" sz="1400" b="1" dirty="0"/>
              <a:t>교육종료 후 </a:t>
            </a:r>
            <a:r>
              <a:rPr lang="en-US" altLang="ko-KR" sz="1400" b="1" dirty="0"/>
              <a:t>E-mail </a:t>
            </a:r>
            <a:r>
              <a:rPr lang="ko-KR" altLang="en-US" sz="1400" b="1" dirty="0"/>
              <a:t>접수 가능 </a:t>
            </a:r>
            <a:r>
              <a:rPr lang="en-US" altLang="ko-KR" sz="1400" b="1" dirty="0">
                <a:solidFill>
                  <a:srgbClr val="FF0000"/>
                </a:solidFill>
              </a:rPr>
              <a:t>(</a:t>
            </a:r>
            <a:r>
              <a:rPr lang="en-US" altLang="ko-KR" sz="1400" b="1" dirty="0">
                <a:solidFill>
                  <a:srgbClr val="FF0000"/>
                </a:solidFill>
                <a:hlinkClick r:id="rId2"/>
              </a:rPr>
              <a:t>kyj@igec.re.kr</a:t>
            </a:r>
            <a:r>
              <a:rPr lang="en-US" altLang="ko-KR" sz="1400" b="1" dirty="0">
                <a:solidFill>
                  <a:srgbClr val="FF0000"/>
                </a:solidFill>
              </a:rPr>
              <a:t>) </a:t>
            </a:r>
          </a:p>
          <a:p>
            <a:pPr>
              <a:lnSpc>
                <a:spcPct val="200000"/>
              </a:lnSpc>
            </a:pPr>
            <a:r>
              <a:rPr lang="en-US" altLang="ko-KR" sz="1400" b="1" dirty="0"/>
              <a:t>       - </a:t>
            </a:r>
            <a:r>
              <a:rPr lang="ko-KR" altLang="en-US" sz="1400" b="1" dirty="0"/>
              <a:t>신청 사업장 중 </a:t>
            </a:r>
            <a:r>
              <a:rPr lang="en-US" altLang="ko-KR" sz="1400" b="1" dirty="0"/>
              <a:t>14</a:t>
            </a:r>
            <a:r>
              <a:rPr lang="ko-KR" altLang="en-US" sz="1400" b="1" dirty="0"/>
              <a:t>개 사업장 선별하여 기술지원 추진</a:t>
            </a:r>
            <a:r>
              <a:rPr lang="en-US" altLang="ko-KR" sz="1400" b="1" dirty="0"/>
              <a:t> 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F8128D7-721D-45E7-ADB0-63A7D98FB8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797" y="1698042"/>
            <a:ext cx="3547693" cy="5010659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E60DF9EC-92DB-498C-AA1B-0FF915FC2EA3}"/>
              </a:ext>
            </a:extLst>
          </p:cNvPr>
          <p:cNvSpPr/>
          <p:nvPr/>
        </p:nvSpPr>
        <p:spPr>
          <a:xfrm>
            <a:off x="5689600" y="1735667"/>
            <a:ext cx="3513667" cy="21505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78481A9-A73D-4DF5-8FBC-EDB489B405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2867"/>
          <a:stretch/>
        </p:blipFill>
        <p:spPr>
          <a:xfrm>
            <a:off x="737294" y="3886201"/>
            <a:ext cx="4595090" cy="2509378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7411292-F057-477F-B618-2648BB112C33}"/>
              </a:ext>
            </a:extLst>
          </p:cNvPr>
          <p:cNvSpPr txBox="1"/>
          <p:nvPr/>
        </p:nvSpPr>
        <p:spPr>
          <a:xfrm>
            <a:off x="1582413" y="5080003"/>
            <a:ext cx="276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FF0000"/>
                </a:solidFill>
              </a:rPr>
              <a:t>상세히 작성</a:t>
            </a:r>
          </a:p>
        </p:txBody>
      </p:sp>
    </p:spTree>
    <p:extLst>
      <p:ext uri="{BB962C8B-B14F-4D97-AF65-F5344CB8AC3E}">
        <p14:creationId xmlns:p14="http://schemas.microsoft.com/office/powerpoint/2010/main" val="3385090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FEB757B-997B-4DEF-867D-0B92AB845C4B}"/>
              </a:ext>
            </a:extLst>
          </p:cNvPr>
          <p:cNvSpPr txBox="1"/>
          <p:nvPr/>
        </p:nvSpPr>
        <p:spPr>
          <a:xfrm>
            <a:off x="130077" y="21266"/>
            <a:ext cx="8681414" cy="7716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ko-KR" altLang="en-US" sz="4000" dirty="0">
                <a:ln w="635">
                  <a:solidFill>
                    <a:schemeClr val="bg1">
                      <a:alpha val="300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찾아가는 기술지원 안내</a:t>
            </a:r>
            <a:endParaRPr lang="en-US" altLang="ko-KR" sz="4000" dirty="0">
              <a:ln w="635">
                <a:solidFill>
                  <a:schemeClr val="bg1">
                    <a:alpha val="300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AutoShape 55">
            <a:extLst>
              <a:ext uri="{FF2B5EF4-FFF2-40B4-BE49-F238E27FC236}">
                <a16:creationId xmlns:a16="http://schemas.microsoft.com/office/drawing/2014/main" id="{0AF49464-8C4D-455C-AC43-B5B3BA36F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544" y="1112415"/>
            <a:ext cx="5546590" cy="455983"/>
          </a:xfrm>
          <a:prstGeom prst="roundRect">
            <a:avLst>
              <a:gd name="adj" fmla="val 8634"/>
            </a:avLst>
          </a:prstGeom>
          <a:solidFill>
            <a:srgbClr val="1D5EA2"/>
          </a:solidFill>
          <a:ln w="317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 sz="2400" b="1" dirty="0">
              <a:solidFill>
                <a:prstClr val="black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0" name="제목 114">
            <a:extLst>
              <a:ext uri="{FF2B5EF4-FFF2-40B4-BE49-F238E27FC236}">
                <a16:creationId xmlns:a16="http://schemas.microsoft.com/office/drawing/2014/main" id="{5D89F860-3D50-4A51-AD3F-11FF803955B5}"/>
              </a:ext>
            </a:extLst>
          </p:cNvPr>
          <p:cNvSpPr txBox="1">
            <a:spLocks/>
          </p:cNvSpPr>
          <p:nvPr/>
        </p:nvSpPr>
        <p:spPr>
          <a:xfrm>
            <a:off x="347805" y="1172929"/>
            <a:ext cx="6069928" cy="332866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defTabSz="1330325" eaLnBrk="0" latinLnBrk="0" hangingPunct="0">
              <a:spcAft>
                <a:spcPts val="600"/>
              </a:spcAft>
              <a:buSzPct val="100000"/>
              <a:defRPr/>
            </a:pPr>
            <a:r>
              <a:rPr lang="ko-KR" altLang="en-US" sz="2200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중소 유해화학물질 취급사업장 안전관리 컨설팅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4E73F41F-1319-4925-AE4D-F2DA995263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4043"/>
            <a:ext cx="9906000" cy="470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65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FEB757B-997B-4DEF-867D-0B92AB845C4B}"/>
              </a:ext>
            </a:extLst>
          </p:cNvPr>
          <p:cNvSpPr txBox="1"/>
          <p:nvPr/>
        </p:nvSpPr>
        <p:spPr>
          <a:xfrm>
            <a:off x="130077" y="21266"/>
            <a:ext cx="8681414" cy="7716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ko-KR" altLang="en-US" sz="4000" dirty="0">
                <a:ln w="635">
                  <a:solidFill>
                    <a:schemeClr val="bg1">
                      <a:alpha val="300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찾아가는 기술지원 안내</a:t>
            </a:r>
            <a:endParaRPr lang="en-US" altLang="ko-KR" sz="4000" dirty="0">
              <a:ln w="635">
                <a:solidFill>
                  <a:schemeClr val="bg1">
                    <a:alpha val="300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AutoShape 55">
            <a:extLst>
              <a:ext uri="{FF2B5EF4-FFF2-40B4-BE49-F238E27FC236}">
                <a16:creationId xmlns:a16="http://schemas.microsoft.com/office/drawing/2014/main" id="{0AF49464-8C4D-455C-AC43-B5B3BA36F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544" y="1112415"/>
            <a:ext cx="5546590" cy="455983"/>
          </a:xfrm>
          <a:prstGeom prst="roundRect">
            <a:avLst>
              <a:gd name="adj" fmla="val 8634"/>
            </a:avLst>
          </a:prstGeom>
          <a:solidFill>
            <a:srgbClr val="1D5EA2"/>
          </a:solidFill>
          <a:ln w="317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 sz="2400" b="1" dirty="0">
              <a:solidFill>
                <a:prstClr val="black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0" name="제목 114">
            <a:extLst>
              <a:ext uri="{FF2B5EF4-FFF2-40B4-BE49-F238E27FC236}">
                <a16:creationId xmlns:a16="http://schemas.microsoft.com/office/drawing/2014/main" id="{5D89F860-3D50-4A51-AD3F-11FF803955B5}"/>
              </a:ext>
            </a:extLst>
          </p:cNvPr>
          <p:cNvSpPr txBox="1">
            <a:spLocks/>
          </p:cNvSpPr>
          <p:nvPr/>
        </p:nvSpPr>
        <p:spPr>
          <a:xfrm>
            <a:off x="347805" y="1172929"/>
            <a:ext cx="6069928" cy="332866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defTabSz="1330325" eaLnBrk="0" latinLnBrk="0" hangingPunct="0">
              <a:spcAft>
                <a:spcPts val="600"/>
              </a:spcAft>
              <a:buSzPct val="100000"/>
              <a:defRPr/>
            </a:pPr>
            <a:r>
              <a:rPr lang="ko-KR" altLang="en-US" sz="2200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중소 유해화학물질 취급사업장 안전관리 컨설팅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7850990-E4DC-4A88-B970-FEF64655C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2" y="1885773"/>
            <a:ext cx="8390466" cy="49509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52C7627-613F-4C82-AC00-D5D6A804E230}"/>
              </a:ext>
            </a:extLst>
          </p:cNvPr>
          <p:cNvSpPr txBox="1"/>
          <p:nvPr/>
        </p:nvSpPr>
        <p:spPr>
          <a:xfrm>
            <a:off x="1261533" y="5012267"/>
            <a:ext cx="1134534" cy="507831"/>
          </a:xfrm>
          <a:prstGeom prst="rect">
            <a:avLst/>
          </a:prstGeom>
          <a:solidFill>
            <a:srgbClr val="FAFBFA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solidFill>
                  <a:srgbClr val="5B5B5B"/>
                </a:solidFill>
              </a:rPr>
              <a:t>현장접수</a:t>
            </a:r>
            <a:endParaRPr lang="en-US" altLang="ko-KR" b="1" dirty="0">
              <a:solidFill>
                <a:srgbClr val="5B5B5B"/>
              </a:solidFill>
            </a:endParaRPr>
          </a:p>
          <a:p>
            <a:pPr algn="ctr"/>
            <a:r>
              <a:rPr lang="en-US" altLang="ko-KR" b="1" dirty="0">
                <a:solidFill>
                  <a:srgbClr val="5B5B5B"/>
                </a:solidFill>
              </a:rPr>
              <a:t>E-mail </a:t>
            </a:r>
            <a:r>
              <a:rPr lang="ko-KR" altLang="en-US" b="1" dirty="0">
                <a:solidFill>
                  <a:srgbClr val="5B5B5B"/>
                </a:solidFill>
              </a:rPr>
              <a:t>접수</a:t>
            </a:r>
          </a:p>
        </p:txBody>
      </p:sp>
    </p:spTree>
    <p:extLst>
      <p:ext uri="{BB962C8B-B14F-4D97-AF65-F5344CB8AC3E}">
        <p14:creationId xmlns:p14="http://schemas.microsoft.com/office/powerpoint/2010/main" val="3443848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FEB757B-997B-4DEF-867D-0B92AB845C4B}"/>
              </a:ext>
            </a:extLst>
          </p:cNvPr>
          <p:cNvSpPr txBox="1"/>
          <p:nvPr/>
        </p:nvSpPr>
        <p:spPr>
          <a:xfrm>
            <a:off x="130077" y="21266"/>
            <a:ext cx="8681414" cy="7716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ko-KR" altLang="en-US" sz="4000" dirty="0">
                <a:ln w="635">
                  <a:solidFill>
                    <a:schemeClr val="bg1">
                      <a:alpha val="300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찾아가는 기술지원 안내</a:t>
            </a:r>
            <a:endParaRPr lang="en-US" altLang="ko-KR" sz="4000" dirty="0">
              <a:ln w="635">
                <a:solidFill>
                  <a:schemeClr val="bg1">
                    <a:alpha val="300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AutoShape 55">
            <a:extLst>
              <a:ext uri="{FF2B5EF4-FFF2-40B4-BE49-F238E27FC236}">
                <a16:creationId xmlns:a16="http://schemas.microsoft.com/office/drawing/2014/main" id="{0AF49464-8C4D-455C-AC43-B5B3BA36F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544" y="1112415"/>
            <a:ext cx="5546590" cy="455983"/>
          </a:xfrm>
          <a:prstGeom prst="roundRect">
            <a:avLst>
              <a:gd name="adj" fmla="val 8634"/>
            </a:avLst>
          </a:prstGeom>
          <a:solidFill>
            <a:srgbClr val="1D5EA2"/>
          </a:solidFill>
          <a:ln w="317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 sz="2400" b="1" dirty="0">
              <a:solidFill>
                <a:prstClr val="black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0" name="제목 114">
            <a:extLst>
              <a:ext uri="{FF2B5EF4-FFF2-40B4-BE49-F238E27FC236}">
                <a16:creationId xmlns:a16="http://schemas.microsoft.com/office/drawing/2014/main" id="{5D89F860-3D50-4A51-AD3F-11FF803955B5}"/>
              </a:ext>
            </a:extLst>
          </p:cNvPr>
          <p:cNvSpPr txBox="1">
            <a:spLocks/>
          </p:cNvSpPr>
          <p:nvPr/>
        </p:nvSpPr>
        <p:spPr>
          <a:xfrm>
            <a:off x="347805" y="1172929"/>
            <a:ext cx="6069928" cy="332866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defTabSz="1330325" eaLnBrk="0" latinLnBrk="0" hangingPunct="0">
              <a:spcAft>
                <a:spcPts val="600"/>
              </a:spcAft>
              <a:buSzPct val="100000"/>
              <a:defRPr/>
            </a:pPr>
            <a:r>
              <a:rPr lang="ko-KR" altLang="en-US" sz="2200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중소 유해화학물질 취급사업장 안전관리 컨설팅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8C9B519-623B-466D-959E-0AF9F5857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1" y="1885773"/>
            <a:ext cx="8390466" cy="472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45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FEB757B-997B-4DEF-867D-0B92AB845C4B}"/>
              </a:ext>
            </a:extLst>
          </p:cNvPr>
          <p:cNvSpPr txBox="1"/>
          <p:nvPr/>
        </p:nvSpPr>
        <p:spPr>
          <a:xfrm>
            <a:off x="130077" y="21266"/>
            <a:ext cx="8681414" cy="7716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ko-KR" altLang="en-US" sz="4000" dirty="0">
                <a:ln w="635">
                  <a:solidFill>
                    <a:schemeClr val="bg1">
                      <a:alpha val="300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찾아가는 기술지원 안내</a:t>
            </a:r>
            <a:endParaRPr lang="en-US" altLang="ko-KR" sz="4000" dirty="0">
              <a:ln w="635">
                <a:solidFill>
                  <a:schemeClr val="bg1">
                    <a:alpha val="300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9" name="AutoShape 55">
            <a:extLst>
              <a:ext uri="{FF2B5EF4-FFF2-40B4-BE49-F238E27FC236}">
                <a16:creationId xmlns:a16="http://schemas.microsoft.com/office/drawing/2014/main" id="{0AF49464-8C4D-455C-AC43-B5B3BA36F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544" y="1112415"/>
            <a:ext cx="5546590" cy="455983"/>
          </a:xfrm>
          <a:prstGeom prst="roundRect">
            <a:avLst>
              <a:gd name="adj" fmla="val 8634"/>
            </a:avLst>
          </a:prstGeom>
          <a:solidFill>
            <a:srgbClr val="1D5EA2"/>
          </a:solidFill>
          <a:ln w="317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 sz="2400" b="1" dirty="0">
              <a:solidFill>
                <a:prstClr val="black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0" name="제목 114">
            <a:extLst>
              <a:ext uri="{FF2B5EF4-FFF2-40B4-BE49-F238E27FC236}">
                <a16:creationId xmlns:a16="http://schemas.microsoft.com/office/drawing/2014/main" id="{5D89F860-3D50-4A51-AD3F-11FF803955B5}"/>
              </a:ext>
            </a:extLst>
          </p:cNvPr>
          <p:cNvSpPr txBox="1">
            <a:spLocks/>
          </p:cNvSpPr>
          <p:nvPr/>
        </p:nvSpPr>
        <p:spPr>
          <a:xfrm>
            <a:off x="347805" y="1172929"/>
            <a:ext cx="6069928" cy="332866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defTabSz="1330325" eaLnBrk="0" latinLnBrk="0" hangingPunct="0">
              <a:spcAft>
                <a:spcPts val="600"/>
              </a:spcAft>
              <a:buSzPct val="100000"/>
              <a:defRPr/>
            </a:pPr>
            <a:r>
              <a:rPr lang="ko-KR" altLang="en-US" sz="2200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화학사고 안전 신호등 구축 지원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DC8DFA27-AA4C-480C-88EB-91FBBF474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2" y="1885774"/>
            <a:ext cx="8390466" cy="472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17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" y="-285750"/>
            <a:ext cx="9905163" cy="7429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237" y="2845732"/>
            <a:ext cx="96170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200" dirty="0">
                <a:ln w="635">
                  <a:solidFill>
                    <a:schemeClr val="bg1">
                      <a:alpha val="3000"/>
                    </a:schemeClr>
                  </a:solidFill>
                </a:ln>
                <a:solidFill>
                  <a:srgbClr val="3275A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감사합니다</a:t>
            </a:r>
          </a:p>
        </p:txBody>
      </p:sp>
    </p:spTree>
    <p:extLst>
      <p:ext uri="{BB962C8B-B14F-4D97-AF65-F5344CB8AC3E}">
        <p14:creationId xmlns:p14="http://schemas.microsoft.com/office/powerpoint/2010/main" val="2998880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15149</TotalTime>
  <Words>165</Words>
  <Application>Microsoft Office PowerPoint</Application>
  <PresentationFormat>A4 용지(210x297mm)</PresentationFormat>
  <Paragraphs>32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KoPub돋움체 Medium</vt:lpstr>
      <vt:lpstr>KoPub돋움체 Bold</vt:lpstr>
      <vt:lpstr>12롯데마트드림Bold</vt:lpstr>
      <vt:lpstr>Calibri</vt:lpstr>
      <vt:lpstr>맑은 고딕</vt:lpstr>
      <vt:lpstr>Arial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보람</dc:creator>
  <cp:lastModifiedBy>kim</cp:lastModifiedBy>
  <cp:revision>955</cp:revision>
  <cp:lastPrinted>2024-02-15T09:44:00Z</cp:lastPrinted>
  <dcterms:created xsi:type="dcterms:W3CDTF">2019-12-17T05:30:23Z</dcterms:created>
  <dcterms:modified xsi:type="dcterms:W3CDTF">2026-07-16T08:55:00Z</dcterms:modified>
</cp:coreProperties>
</file>