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4" r:id="rId5"/>
    <p:sldId id="272" r:id="rId6"/>
    <p:sldId id="263" r:id="rId7"/>
    <p:sldId id="266" r:id="rId8"/>
    <p:sldId id="256" r:id="rId9"/>
    <p:sldId id="262" r:id="rId10"/>
    <p:sldId id="283" r:id="rId11"/>
    <p:sldId id="284" r:id="rId12"/>
    <p:sldId id="285" r:id="rId13"/>
    <p:sldId id="282" r:id="rId14"/>
    <p:sldId id="286" r:id="rId15"/>
    <p:sldId id="269" r:id="rId16"/>
    <p:sldId id="287" r:id="rId17"/>
    <p:sldId id="288" r:id="rId18"/>
    <p:sldId id="280" r:id="rId19"/>
    <p:sldId id="289" r:id="rId20"/>
    <p:sldId id="281" r:id="rId21"/>
    <p:sldId id="273" r:id="rId22"/>
    <p:sldId id="274" r:id="rId23"/>
    <p:sldId id="276" r:id="rId24"/>
    <p:sldId id="277" r:id="rId25"/>
    <p:sldId id="275" r:id="rId26"/>
    <p:sldId id="278" r:id="rId27"/>
    <p:sldId id="279" r:id="rId2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08" autoAdjust="0"/>
    <p:restoredTop sz="94660"/>
  </p:normalViewPr>
  <p:slideViewPr>
    <p:cSldViewPr>
      <p:cViewPr>
        <p:scale>
          <a:sx n="100" d="100"/>
          <a:sy n="100" d="100"/>
        </p:scale>
        <p:origin x="-127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2" descr="배경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8" name="Group 77"/>
          <p:cNvGrpSpPr>
            <a:grpSpLocks/>
          </p:cNvGrpSpPr>
          <p:nvPr userDrawn="1"/>
        </p:nvGrpSpPr>
        <p:grpSpPr bwMode="auto">
          <a:xfrm>
            <a:off x="0" y="0"/>
            <a:ext cx="9144000" cy="882650"/>
            <a:chOff x="1746" y="2284"/>
            <a:chExt cx="4014" cy="556"/>
          </a:xfrm>
        </p:grpSpPr>
        <p:pic>
          <p:nvPicPr>
            <p:cNvPr id="9" name="Picture 75" descr="3-바"/>
            <p:cNvPicPr>
              <a:picLocks noChangeAspect="1" noChangeArrowheads="1"/>
            </p:cNvPicPr>
            <p:nvPr/>
          </p:nvPicPr>
          <p:blipFill>
            <a:blip r:embed="rId14"/>
            <a:srcRect l="29105" t="53148" r="8336" b="35301"/>
            <a:stretch>
              <a:fillRect/>
            </a:stretch>
          </p:blipFill>
          <p:spPr bwMode="auto">
            <a:xfrm>
              <a:off x="1746" y="2284"/>
              <a:ext cx="4014" cy="556"/>
            </a:xfrm>
            <a:prstGeom prst="rect">
              <a:avLst/>
            </a:prstGeom>
            <a:noFill/>
          </p:spPr>
        </p:pic>
        <p:sp>
          <p:nvSpPr>
            <p:cNvPr id="10" name="Line 76"/>
            <p:cNvSpPr>
              <a:spLocks noChangeShapeType="1"/>
            </p:cNvSpPr>
            <p:nvPr/>
          </p:nvSpPr>
          <p:spPr bwMode="auto">
            <a:xfrm flipH="1">
              <a:off x="1746" y="2708"/>
              <a:ext cx="4014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6E367-2783-4ED5-A6C1-4F1783CCCDAE}" type="datetimeFigureOut">
              <a:rPr lang="ko-KR" altLang="en-US" smtClean="0"/>
              <a:pPr/>
              <a:t>2014-05-23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15822-DF4A-4D10-83B8-7FF77CD6A95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671" t="1671" r="1437" b="1925"/>
          <a:stretch>
            <a:fillRect/>
          </a:stretch>
        </p:blipFill>
        <p:spPr bwMode="auto">
          <a:xfrm>
            <a:off x="357158" y="857232"/>
            <a:ext cx="828680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점검사항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(1)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15174" y="6581001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-2)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 l="2632" t="13434" r="877"/>
          <a:stretch>
            <a:fillRect/>
          </a:stretch>
        </p:blipFill>
        <p:spPr bwMode="auto">
          <a:xfrm>
            <a:off x="357158" y="1785926"/>
            <a:ext cx="7858180" cy="4603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직사각형 9"/>
          <p:cNvSpPr/>
          <p:nvPr/>
        </p:nvSpPr>
        <p:spPr>
          <a:xfrm>
            <a:off x="357158" y="1142984"/>
            <a:ext cx="7858180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■ 배출시설에서 배출되는 폐수를 방지시설에 유입하지 않고 배출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00892" y="6372243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-2)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 l="1807" t="15452" r="602"/>
          <a:stretch>
            <a:fillRect/>
          </a:stretch>
        </p:blipFill>
        <p:spPr bwMode="auto">
          <a:xfrm>
            <a:off x="428596" y="1785926"/>
            <a:ext cx="7715304" cy="4299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직사각형 9"/>
          <p:cNvSpPr/>
          <p:nvPr/>
        </p:nvSpPr>
        <p:spPr>
          <a:xfrm>
            <a:off x="357158" y="1142984"/>
            <a:ext cx="7858180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■ 배출시설에서 배출되는 폐수를 방지시설에 유입하지 않고 배출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00892" y="6372243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-2)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 l="1754" t="14773"/>
          <a:stretch>
            <a:fillRect/>
          </a:stretch>
        </p:blipFill>
        <p:spPr bwMode="auto">
          <a:xfrm>
            <a:off x="357158" y="1785926"/>
            <a:ext cx="8001056" cy="453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직사각형 9"/>
          <p:cNvSpPr/>
          <p:nvPr/>
        </p:nvSpPr>
        <p:spPr>
          <a:xfrm>
            <a:off x="357158" y="1142984"/>
            <a:ext cx="7858180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■ 배출시설에서 배출되는 폐수를 방지시설에 유입하지 않고 배출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00892" y="6372243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t="14609" r="1681"/>
          <a:stretch>
            <a:fillRect/>
          </a:stretch>
        </p:blipFill>
        <p:spPr bwMode="auto">
          <a:xfrm>
            <a:off x="428596" y="1714488"/>
            <a:ext cx="7786742" cy="466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-2)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357158" y="1142984"/>
            <a:ext cx="7858180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■ 배출시설에서 배출되는 폐수를 방지시설에 유입하지 않고 배출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00892" y="6372243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t="15504" r="-300"/>
          <a:stretch>
            <a:fillRect/>
          </a:stretch>
        </p:blipFill>
        <p:spPr bwMode="auto">
          <a:xfrm>
            <a:off x="285720" y="1785926"/>
            <a:ext cx="8320433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직사각형 2"/>
          <p:cNvSpPr/>
          <p:nvPr/>
        </p:nvSpPr>
        <p:spPr>
          <a:xfrm>
            <a:off x="357158" y="1142984"/>
            <a:ext cx="7858180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■ 배출시설에서 배출되는 폐수를 방지시설에 유입하지 않고 배출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00892" y="6372243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-2)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" name="그림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EMB000007a80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571612"/>
            <a:ext cx="3529013" cy="2555875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3" name="Picture 12" descr="EMB000007a8000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1563" y="3541700"/>
            <a:ext cx="3600450" cy="2700337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4" name="Picture 14" descr="EMB000007a8000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250" y="3470262"/>
            <a:ext cx="3738563" cy="2805113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5" name="타원 4"/>
          <p:cNvSpPr/>
          <p:nvPr/>
        </p:nvSpPr>
        <p:spPr>
          <a:xfrm>
            <a:off x="3357550" y="2684450"/>
            <a:ext cx="830263" cy="549275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화살표 연결선 5"/>
          <p:cNvCxnSpPr>
            <a:stCxn id="5" idx="6"/>
          </p:cNvCxnSpPr>
          <p:nvPr/>
        </p:nvCxnSpPr>
        <p:spPr>
          <a:xfrm flipV="1">
            <a:off x="4187813" y="2174862"/>
            <a:ext cx="2797175" cy="784225"/>
          </a:xfrm>
          <a:prstGeom prst="straightConnector1">
            <a:avLst/>
          </a:prstGeom>
          <a:ln w="254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타원 6"/>
          <p:cNvSpPr/>
          <p:nvPr/>
        </p:nvSpPr>
        <p:spPr>
          <a:xfrm>
            <a:off x="1903400" y="4324337"/>
            <a:ext cx="830263" cy="547688"/>
          </a:xfrm>
          <a:prstGeom prst="ellipse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6951650" y="2020875"/>
            <a:ext cx="1944688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400" b="1" dirty="0" err="1">
                <a:solidFill>
                  <a:srgbClr val="FF0000"/>
                </a:solidFill>
              </a:rPr>
              <a:t>위탁저장조</a:t>
            </a:r>
            <a:r>
              <a:rPr lang="ko-KR" altLang="en-US" sz="1400" b="1" dirty="0">
                <a:solidFill>
                  <a:srgbClr val="FF0000"/>
                </a:solidFill>
              </a:rPr>
              <a:t> 부식파손</a:t>
            </a:r>
          </a:p>
        </p:txBody>
      </p:sp>
      <p:cxnSp>
        <p:nvCxnSpPr>
          <p:cNvPr id="9" name="직선 화살표 연결선 8"/>
          <p:cNvCxnSpPr/>
          <p:nvPr/>
        </p:nvCxnSpPr>
        <p:spPr>
          <a:xfrm flipH="1" flipV="1">
            <a:off x="1525575" y="2684450"/>
            <a:ext cx="736600" cy="1570037"/>
          </a:xfrm>
          <a:prstGeom prst="straightConnector1">
            <a:avLst/>
          </a:prstGeom>
          <a:ln w="254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450838" y="2327262"/>
            <a:ext cx="19446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400" b="1">
                <a:solidFill>
                  <a:srgbClr val="FF0000"/>
                </a:solidFill>
              </a:rPr>
              <a:t>저장조에 연결된 폐수 배출 배관</a:t>
            </a: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-3)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9" name="그림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357158" y="1000108"/>
            <a:ext cx="734481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b="1" dirty="0" smtClean="0">
                <a:solidFill>
                  <a:srgbClr val="002060"/>
                </a:solidFill>
                <a:latin typeface="+mn-ea"/>
              </a:rPr>
              <a:t>■ 지하 매설 </a:t>
            </a:r>
            <a:r>
              <a:rPr lang="ko-KR" altLang="en-US" sz="2000" b="1" dirty="0" err="1" smtClean="0">
                <a:solidFill>
                  <a:srgbClr val="002060"/>
                </a:solidFill>
                <a:latin typeface="+mn-ea"/>
              </a:rPr>
              <a:t>위탁저장조</a:t>
            </a:r>
            <a:r>
              <a:rPr lang="ko-KR" altLang="en-US" sz="2000" b="1" dirty="0" smtClean="0">
                <a:solidFill>
                  <a:srgbClr val="002060"/>
                </a:solidFill>
                <a:latin typeface="+mn-ea"/>
              </a:rPr>
              <a:t> 부식</a:t>
            </a:r>
            <a:r>
              <a:rPr lang="en-US" altLang="ko-KR" sz="2000" b="1" dirty="0" smtClean="0">
                <a:solidFill>
                  <a:srgbClr val="002060"/>
                </a:solidFill>
                <a:latin typeface="+mn-ea"/>
              </a:rPr>
              <a:t>·</a:t>
            </a:r>
            <a:r>
              <a:rPr lang="ko-KR" altLang="en-US" sz="2000" b="1" dirty="0" smtClean="0">
                <a:solidFill>
                  <a:srgbClr val="002060"/>
                </a:solidFill>
                <a:latin typeface="+mn-ea"/>
              </a:rPr>
              <a:t>파손으로 폐수 유출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l="1756" t="14606" r="1638" b="4401"/>
          <a:stretch>
            <a:fillRect/>
          </a:stretch>
        </p:blipFill>
        <p:spPr bwMode="auto">
          <a:xfrm>
            <a:off x="500034" y="1714488"/>
            <a:ext cx="785818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00892" y="6372243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-3)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357158" y="1000108"/>
            <a:ext cx="734481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b="1" dirty="0" smtClean="0">
                <a:solidFill>
                  <a:srgbClr val="002060"/>
                </a:solidFill>
                <a:latin typeface="+mn-ea"/>
              </a:rPr>
              <a:t>■ 지하 매설 </a:t>
            </a:r>
            <a:r>
              <a:rPr lang="ko-KR" altLang="en-US" sz="2000" b="1" dirty="0" err="1" smtClean="0">
                <a:solidFill>
                  <a:srgbClr val="002060"/>
                </a:solidFill>
                <a:latin typeface="+mn-ea"/>
              </a:rPr>
              <a:t>위탁저장조</a:t>
            </a:r>
            <a:r>
              <a:rPr lang="ko-KR" altLang="en-US" sz="2000" b="1" dirty="0" smtClean="0">
                <a:solidFill>
                  <a:srgbClr val="002060"/>
                </a:solidFill>
                <a:latin typeface="+mn-ea"/>
              </a:rPr>
              <a:t> 부식</a:t>
            </a:r>
            <a:r>
              <a:rPr lang="en-US" altLang="ko-KR" sz="2000" b="1" dirty="0" smtClean="0">
                <a:solidFill>
                  <a:srgbClr val="002060"/>
                </a:solidFill>
                <a:latin typeface="+mn-ea"/>
              </a:rPr>
              <a:t>·</a:t>
            </a:r>
            <a:r>
              <a:rPr lang="ko-KR" altLang="en-US" sz="2000" b="1" dirty="0" smtClean="0">
                <a:solidFill>
                  <a:srgbClr val="002060"/>
                </a:solidFill>
                <a:latin typeface="+mn-ea"/>
              </a:rPr>
              <a:t>파손으로 폐수 유출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 l="805" t="12238" r="966" b="873"/>
          <a:stretch>
            <a:fillRect/>
          </a:stretch>
        </p:blipFill>
        <p:spPr bwMode="auto">
          <a:xfrm>
            <a:off x="428596" y="1500174"/>
            <a:ext cx="807249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00892" y="6372243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-4)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357158" y="1000108"/>
            <a:ext cx="734481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b="1" dirty="0" smtClean="0">
                <a:solidFill>
                  <a:srgbClr val="002060"/>
                </a:solidFill>
                <a:latin typeface="+mn-ea"/>
              </a:rPr>
              <a:t>■ </a:t>
            </a:r>
            <a:r>
              <a:rPr lang="ko-KR" altLang="en-US" sz="2000" b="1" dirty="0" smtClean="0">
                <a:solidFill>
                  <a:srgbClr val="002060"/>
                </a:solidFill>
                <a:latin typeface="+mn-ea"/>
              </a:rPr>
              <a:t>폐수위탁사업장의 무단방류</a:t>
            </a:r>
            <a:endParaRPr lang="ko-KR" altLang="en-US" sz="2000" b="1" dirty="0" smtClean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395536" y="1268760"/>
            <a:ext cx="734481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■ 기름 저장탱크 지지대 훼손으로 공공수역 유류 유출</a:t>
            </a: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357158" y="5429264"/>
            <a:ext cx="81788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C00000"/>
                </a:solidFill>
              </a:rPr>
              <a:t>⇒  1</a:t>
            </a:r>
            <a:r>
              <a:rPr lang="ko-KR" altLang="en-US" sz="2400" b="1" dirty="0" err="1">
                <a:solidFill>
                  <a:srgbClr val="C00000"/>
                </a:solidFill>
              </a:rPr>
              <a:t>년이하</a:t>
            </a:r>
            <a:r>
              <a:rPr lang="ko-KR" altLang="en-US" sz="2400" b="1" dirty="0">
                <a:solidFill>
                  <a:srgbClr val="C00000"/>
                </a:solidFill>
              </a:rPr>
              <a:t> 징역 또는 </a:t>
            </a:r>
            <a:r>
              <a:rPr lang="en-US" altLang="ko-KR" sz="2400" b="1" dirty="0">
                <a:solidFill>
                  <a:srgbClr val="C00000"/>
                </a:solidFill>
              </a:rPr>
              <a:t>1</a:t>
            </a:r>
            <a:r>
              <a:rPr lang="ko-KR" altLang="en-US" sz="2400" b="1" dirty="0" err="1">
                <a:solidFill>
                  <a:srgbClr val="C00000"/>
                </a:solidFill>
              </a:rPr>
              <a:t>천만원</a:t>
            </a:r>
            <a:r>
              <a:rPr lang="ko-KR" altLang="en-US" sz="2400" b="1" dirty="0">
                <a:solidFill>
                  <a:srgbClr val="C00000"/>
                </a:solidFill>
              </a:rPr>
              <a:t> 이하 벌금</a:t>
            </a:r>
            <a:r>
              <a:rPr lang="en-US" altLang="ko-KR" sz="2400" b="1" dirty="0">
                <a:solidFill>
                  <a:srgbClr val="C00000"/>
                </a:solidFill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</a:rPr>
              <a:t>방제조치명령</a:t>
            </a:r>
          </a:p>
        </p:txBody>
      </p:sp>
      <p:sp>
        <p:nvSpPr>
          <p:cNvPr id="9" name="양쪽 모서리가 둥근 사각형 8"/>
          <p:cNvSpPr/>
          <p:nvPr/>
        </p:nvSpPr>
        <p:spPr bwMode="auto">
          <a:xfrm>
            <a:off x="323850" y="2133600"/>
            <a:ext cx="2736850" cy="2447925"/>
          </a:xfrm>
          <a:prstGeom prst="round2SameRect">
            <a:avLst/>
          </a:prstGeom>
          <a:blipFill>
            <a:blip r:embed="rId2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0" name="양쪽 모서리가 둥근 사각형 9"/>
          <p:cNvSpPr/>
          <p:nvPr/>
        </p:nvSpPr>
        <p:spPr bwMode="auto">
          <a:xfrm>
            <a:off x="3203575" y="2133600"/>
            <a:ext cx="2736850" cy="2447925"/>
          </a:xfrm>
          <a:prstGeom prst="round2SameRect">
            <a:avLst/>
          </a:prstGeom>
          <a:blipFill>
            <a:blip r:embed="rId3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1" name="양쪽 모서리가 둥근 사각형 10"/>
          <p:cNvSpPr/>
          <p:nvPr/>
        </p:nvSpPr>
        <p:spPr bwMode="auto">
          <a:xfrm>
            <a:off x="6084888" y="2133600"/>
            <a:ext cx="2736850" cy="2447925"/>
          </a:xfrm>
          <a:prstGeom prst="round2SameRect">
            <a:avLst/>
          </a:prstGeom>
          <a:blipFill>
            <a:blip r:embed="rId4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23850" y="4652963"/>
            <a:ext cx="2735263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유류저장 탱크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3575" y="4652963"/>
            <a:ext cx="2736850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유류유출 지점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72198" y="4643446"/>
            <a:ext cx="2735262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방제작업 실시</a:t>
            </a:r>
          </a:p>
        </p:txBody>
      </p:sp>
      <p:sp>
        <p:nvSpPr>
          <p:cNvPr id="15" name="타원 11"/>
          <p:cNvSpPr>
            <a:spLocks noChangeArrowheads="1"/>
          </p:cNvSpPr>
          <p:nvPr/>
        </p:nvSpPr>
        <p:spPr bwMode="auto">
          <a:xfrm>
            <a:off x="611188" y="2349500"/>
            <a:ext cx="1728787" cy="1871663"/>
          </a:xfrm>
          <a:prstGeom prst="ellipse">
            <a:avLst/>
          </a:prstGeom>
          <a:noFill/>
          <a:ln w="28575" algn="ctr">
            <a:solidFill>
              <a:srgbClr val="FF33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-5)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1706" t="14410" r="170" b="5681"/>
          <a:stretch>
            <a:fillRect/>
          </a:stretch>
        </p:blipFill>
        <p:spPr bwMode="auto">
          <a:xfrm>
            <a:off x="357158" y="1857364"/>
            <a:ext cx="821537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00892" y="6372243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-6)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395536" y="1268760"/>
            <a:ext cx="734481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■ </a:t>
            </a:r>
            <a:r>
              <a:rPr lang="ko-KR" altLang="en-US" sz="2000" b="1" dirty="0" smtClean="0">
                <a:solidFill>
                  <a:srgbClr val="002060"/>
                </a:solidFill>
                <a:latin typeface="+mn-ea"/>
              </a:rPr>
              <a:t>개인의 공공수역 오염행위</a:t>
            </a:r>
            <a:endParaRPr lang="ko-KR" altLang="en-US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점검사항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(2)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439" t="2407" r="2439" b="2513"/>
          <a:stretch>
            <a:fillRect/>
          </a:stretch>
        </p:blipFill>
        <p:spPr bwMode="auto">
          <a:xfrm>
            <a:off x="285720" y="928670"/>
            <a:ext cx="835824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215174" y="6581001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323528" y="1052736"/>
            <a:ext cx="7632848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■  악취방지에 필요한 조치 </a:t>
            </a:r>
            <a:r>
              <a:rPr lang="ko-KR" altLang="en-US" sz="2000" b="1" dirty="0" err="1">
                <a:solidFill>
                  <a:srgbClr val="002060"/>
                </a:solidFill>
                <a:latin typeface="+mn-ea"/>
              </a:rPr>
              <a:t>미이행</a:t>
            </a: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 </a:t>
            </a:r>
          </a:p>
        </p:txBody>
      </p: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611188" y="5589588"/>
            <a:ext cx="47529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400" b="1" dirty="0">
                <a:solidFill>
                  <a:srgbClr val="C00000"/>
                </a:solidFill>
              </a:rPr>
              <a:t>⇒  </a:t>
            </a:r>
            <a:r>
              <a:rPr lang="ko-KR" altLang="en-US" sz="2400" b="1" dirty="0">
                <a:solidFill>
                  <a:srgbClr val="C00000"/>
                </a:solidFill>
              </a:rPr>
              <a:t>경고 및 과태료 </a:t>
            </a:r>
            <a:r>
              <a:rPr lang="en-US" altLang="ko-KR" sz="2400" b="1" dirty="0">
                <a:solidFill>
                  <a:srgbClr val="C00000"/>
                </a:solidFill>
              </a:rPr>
              <a:t>120</a:t>
            </a:r>
            <a:r>
              <a:rPr lang="ko-KR" altLang="en-US" sz="2400" b="1" dirty="0">
                <a:solidFill>
                  <a:srgbClr val="C00000"/>
                </a:solidFill>
              </a:rPr>
              <a:t>만원</a:t>
            </a:r>
          </a:p>
        </p:txBody>
      </p:sp>
      <p:sp>
        <p:nvSpPr>
          <p:cNvPr id="9" name="양쪽 모서리가 둥근 사각형 8"/>
          <p:cNvSpPr/>
          <p:nvPr/>
        </p:nvSpPr>
        <p:spPr bwMode="auto">
          <a:xfrm>
            <a:off x="4643438" y="1844675"/>
            <a:ext cx="3816350" cy="3240088"/>
          </a:xfrm>
          <a:prstGeom prst="round2SameRect">
            <a:avLst/>
          </a:prstGeom>
          <a:blipFill>
            <a:blip r:embed="rId2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1188" y="5157788"/>
            <a:ext cx="3744912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흡착시설에 연결된 흡착제 투입시설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3438" y="5157788"/>
            <a:ext cx="3744912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흡착제 투입시설</a:t>
            </a:r>
            <a:r>
              <a:rPr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비어있음</a:t>
            </a:r>
            <a:r>
              <a:rPr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1400" dirty="0" err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미가동</a:t>
            </a:r>
            <a:endParaRPr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2" name="양쪽 모서리가 둥근 사각형 11"/>
          <p:cNvSpPr/>
          <p:nvPr/>
        </p:nvSpPr>
        <p:spPr bwMode="auto">
          <a:xfrm>
            <a:off x="611188" y="1844675"/>
            <a:ext cx="3816350" cy="3240088"/>
          </a:xfrm>
          <a:prstGeom prst="round2SameRect">
            <a:avLst/>
          </a:prstGeom>
          <a:blipFill>
            <a:blip r:embed="rId3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악취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43380" y="143375"/>
            <a:ext cx="34547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r>
              <a:rPr lang="ko-KR" altLang="en-US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주요 우수사례 </a:t>
            </a: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1</a:t>
            </a:r>
            <a:endParaRPr lang="en-US" altLang="ko-KR" sz="2800" dirty="0">
              <a:ln>
                <a:solidFill>
                  <a:schemeClr val="tx1"/>
                </a:solidFill>
              </a:ln>
              <a:latin typeface="휴먼둥근헤드라인" pitchFamily="18" charset="-127"/>
              <a:ea typeface="휴먼둥근헤드라인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628775"/>
            <a:ext cx="8096250" cy="4752975"/>
          </a:xfrm>
          <a:prstGeom prst="rect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</p:pic>
      <p:grpSp>
        <p:nvGrpSpPr>
          <p:cNvPr id="4" name="Group 47"/>
          <p:cNvGrpSpPr>
            <a:grpSpLocks/>
          </p:cNvGrpSpPr>
          <p:nvPr/>
        </p:nvGrpSpPr>
        <p:grpSpPr bwMode="auto">
          <a:xfrm>
            <a:off x="355600" y="930275"/>
            <a:ext cx="6315075" cy="492125"/>
            <a:chOff x="278" y="346"/>
            <a:chExt cx="2086" cy="408"/>
          </a:xfrm>
        </p:grpSpPr>
        <p:sp>
          <p:nvSpPr>
            <p:cNvPr id="5" name="AutoShape 48"/>
            <p:cNvSpPr>
              <a:spLocks noChangeArrowheads="1"/>
            </p:cNvSpPr>
            <p:nvPr/>
          </p:nvSpPr>
          <p:spPr bwMode="auto">
            <a:xfrm>
              <a:off x="278" y="346"/>
              <a:ext cx="2086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4519"/>
                </a:gs>
                <a:gs pos="100000">
                  <a:srgbClr val="4C9E46"/>
                </a:gs>
              </a:gsLst>
              <a:lin ang="5400000" scaled="1"/>
            </a:gradFill>
            <a:ln w="9525">
              <a:solidFill>
                <a:srgbClr val="416200"/>
              </a:solidFill>
              <a:round/>
              <a:headEnd/>
              <a:tailEnd/>
            </a:ln>
            <a:effectLst>
              <a:outerShdw dist="38100" dir="54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ko-KR" altLang="en-US" sz="2300">
                <a:solidFill>
                  <a:schemeClr val="bg1"/>
                </a:solidFill>
                <a:latin typeface="Arial" pitchFamily="34" charset="0"/>
                <a:ea typeface="HY헤드라인M" pitchFamily="18" charset="-127"/>
              </a:endParaRPr>
            </a:p>
          </p:txBody>
        </p:sp>
        <p:sp>
          <p:nvSpPr>
            <p:cNvPr id="6" name="Text Box 49"/>
            <p:cNvSpPr txBox="1">
              <a:spLocks noChangeArrowheads="1"/>
            </p:cNvSpPr>
            <p:nvPr/>
          </p:nvSpPr>
          <p:spPr bwMode="auto">
            <a:xfrm>
              <a:off x="295" y="387"/>
              <a:ext cx="2055" cy="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r>
                <a:rPr lang="ko-KR" altLang="en-US" sz="200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■고정배관을 통하여 위탁 저장조로 발생 폐수 유입</a:t>
              </a:r>
            </a:p>
          </p:txBody>
        </p:sp>
        <p:sp>
          <p:nvSpPr>
            <p:cNvPr id="7" name="AutoShape 50"/>
            <p:cNvSpPr>
              <a:spLocks noChangeArrowheads="1"/>
            </p:cNvSpPr>
            <p:nvPr/>
          </p:nvSpPr>
          <p:spPr bwMode="auto">
            <a:xfrm>
              <a:off x="340" y="346"/>
              <a:ext cx="2024" cy="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>
                    <a:alpha val="63000"/>
                  </a:schemeClr>
                </a:gs>
                <a:gs pos="100000">
                  <a:schemeClr val="bg1">
                    <a:gamma/>
                    <a:tint val="92157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2300">
                <a:solidFill>
                  <a:schemeClr val="bg1"/>
                </a:solidFill>
                <a:latin typeface="Arial" charset="0"/>
                <a:ea typeface="HY헤드라인M" pitchFamily="18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43380" y="143375"/>
            <a:ext cx="34547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r>
              <a:rPr lang="ko-KR" altLang="en-US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주요 우수사례 </a:t>
            </a: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2</a:t>
            </a:r>
            <a:endParaRPr lang="en-US" altLang="ko-KR" sz="2800" dirty="0">
              <a:ln>
                <a:solidFill>
                  <a:schemeClr val="tx1"/>
                </a:solidFill>
              </a:ln>
              <a:latin typeface="휴먼둥근헤드라인" pitchFamily="18" charset="-127"/>
              <a:ea typeface="휴먼둥근헤드라인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531938"/>
            <a:ext cx="2089150" cy="2784475"/>
          </a:xfrm>
          <a:prstGeom prst="rect">
            <a:avLst/>
          </a:prstGeom>
          <a:noFill/>
          <a:ln w="15875">
            <a:solidFill>
              <a:srgbClr val="0000CC"/>
            </a:solidFill>
            <a:miter lim="800000"/>
            <a:headEnd/>
            <a:tailEnd/>
          </a:ln>
        </p:spPr>
      </p:pic>
      <p:pic>
        <p:nvPicPr>
          <p:cNvPr id="4" name="그림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8288" y="1685925"/>
            <a:ext cx="2916237" cy="2185988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563" y="3886200"/>
            <a:ext cx="2030412" cy="2705100"/>
          </a:xfrm>
          <a:prstGeom prst="rect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2500" y="4316413"/>
            <a:ext cx="2801938" cy="2160587"/>
          </a:xfrm>
          <a:prstGeom prst="rect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288" y="4316413"/>
            <a:ext cx="2881312" cy="2160587"/>
          </a:xfrm>
          <a:prstGeom prst="rect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5675" y="1685925"/>
            <a:ext cx="2874963" cy="2155825"/>
          </a:xfrm>
          <a:prstGeom prst="rect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</p:pic>
      <p:grpSp>
        <p:nvGrpSpPr>
          <p:cNvPr id="9" name="Group 47"/>
          <p:cNvGrpSpPr>
            <a:grpSpLocks/>
          </p:cNvGrpSpPr>
          <p:nvPr/>
        </p:nvGrpSpPr>
        <p:grpSpPr bwMode="auto">
          <a:xfrm>
            <a:off x="250825" y="912813"/>
            <a:ext cx="6315075" cy="492125"/>
            <a:chOff x="278" y="346"/>
            <a:chExt cx="2086" cy="408"/>
          </a:xfrm>
        </p:grpSpPr>
        <p:sp>
          <p:nvSpPr>
            <p:cNvPr id="10" name="AutoShape 48"/>
            <p:cNvSpPr>
              <a:spLocks noChangeArrowheads="1"/>
            </p:cNvSpPr>
            <p:nvPr/>
          </p:nvSpPr>
          <p:spPr bwMode="auto">
            <a:xfrm>
              <a:off x="278" y="346"/>
              <a:ext cx="2086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4519"/>
                </a:gs>
                <a:gs pos="100000">
                  <a:srgbClr val="4C9E46"/>
                </a:gs>
              </a:gsLst>
              <a:lin ang="5400000" scaled="1"/>
            </a:gradFill>
            <a:ln w="9525">
              <a:solidFill>
                <a:srgbClr val="416200"/>
              </a:solidFill>
              <a:round/>
              <a:headEnd/>
              <a:tailEnd/>
            </a:ln>
            <a:effectLst>
              <a:outerShdw dist="38100" dir="54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ko-KR" altLang="en-US" sz="2300">
                <a:solidFill>
                  <a:schemeClr val="bg1"/>
                </a:solidFill>
                <a:latin typeface="Arial" pitchFamily="34" charset="0"/>
                <a:ea typeface="HY헤드라인M" pitchFamily="18" charset="-127"/>
              </a:endParaRPr>
            </a:p>
          </p:txBody>
        </p:sp>
        <p:sp>
          <p:nvSpPr>
            <p:cNvPr id="11" name="Text Box 49"/>
            <p:cNvSpPr txBox="1">
              <a:spLocks noChangeArrowheads="1"/>
            </p:cNvSpPr>
            <p:nvPr/>
          </p:nvSpPr>
          <p:spPr bwMode="auto">
            <a:xfrm>
              <a:off x="295" y="387"/>
              <a:ext cx="2055" cy="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r>
                <a:rPr lang="ko-KR" altLang="en-US" sz="200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■ 위탁 저장탱크 실명화 및 유량 계측기 설치</a:t>
              </a:r>
            </a:p>
          </p:txBody>
        </p:sp>
        <p:sp>
          <p:nvSpPr>
            <p:cNvPr id="12" name="AutoShape 50"/>
            <p:cNvSpPr>
              <a:spLocks noChangeArrowheads="1"/>
            </p:cNvSpPr>
            <p:nvPr/>
          </p:nvSpPr>
          <p:spPr bwMode="auto">
            <a:xfrm>
              <a:off x="340" y="346"/>
              <a:ext cx="2024" cy="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>
                    <a:alpha val="63000"/>
                  </a:schemeClr>
                </a:gs>
                <a:gs pos="100000">
                  <a:schemeClr val="bg1">
                    <a:gamma/>
                    <a:tint val="92157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2300">
                <a:solidFill>
                  <a:schemeClr val="bg1"/>
                </a:solidFill>
                <a:latin typeface="Arial" charset="0"/>
                <a:ea typeface="HY헤드라인M" pitchFamily="18" charset="-127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43380" y="143375"/>
            <a:ext cx="34547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r>
              <a:rPr lang="ko-KR" altLang="en-US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주요 우수사례 </a:t>
            </a: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3</a:t>
            </a:r>
            <a:endParaRPr lang="en-US" altLang="ko-KR" sz="2800" dirty="0">
              <a:ln>
                <a:solidFill>
                  <a:schemeClr val="tx1"/>
                </a:solidFill>
              </a:ln>
              <a:latin typeface="휴먼둥근헤드라인" pitchFamily="18" charset="-127"/>
              <a:ea typeface="휴먼둥근헤드라인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363" y="1681163"/>
            <a:ext cx="3489325" cy="2497137"/>
          </a:xfrm>
          <a:prstGeom prst="rect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1700213"/>
            <a:ext cx="3328988" cy="2497137"/>
          </a:xfrm>
          <a:prstGeom prst="rect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338" y="3716338"/>
            <a:ext cx="3384550" cy="2538412"/>
          </a:xfrm>
          <a:prstGeom prst="rect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</p:pic>
      <p:grpSp>
        <p:nvGrpSpPr>
          <p:cNvPr id="6" name="Group 47"/>
          <p:cNvGrpSpPr>
            <a:grpSpLocks/>
          </p:cNvGrpSpPr>
          <p:nvPr/>
        </p:nvGrpSpPr>
        <p:grpSpPr bwMode="auto">
          <a:xfrm>
            <a:off x="266700" y="942975"/>
            <a:ext cx="4630738" cy="493713"/>
            <a:chOff x="278" y="346"/>
            <a:chExt cx="2086" cy="408"/>
          </a:xfrm>
        </p:grpSpPr>
        <p:sp>
          <p:nvSpPr>
            <p:cNvPr id="7" name="AutoShape 48"/>
            <p:cNvSpPr>
              <a:spLocks noChangeArrowheads="1"/>
            </p:cNvSpPr>
            <p:nvPr/>
          </p:nvSpPr>
          <p:spPr bwMode="auto">
            <a:xfrm>
              <a:off x="278" y="346"/>
              <a:ext cx="2086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4519"/>
                </a:gs>
                <a:gs pos="100000">
                  <a:srgbClr val="4C9E46"/>
                </a:gs>
              </a:gsLst>
              <a:lin ang="5400000" scaled="1"/>
            </a:gradFill>
            <a:ln w="9525">
              <a:solidFill>
                <a:srgbClr val="416200"/>
              </a:solidFill>
              <a:round/>
              <a:headEnd/>
              <a:tailEnd/>
            </a:ln>
            <a:effectLst>
              <a:outerShdw dist="38100" dir="54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ko-KR" altLang="en-US" sz="2300">
                <a:solidFill>
                  <a:schemeClr val="bg1"/>
                </a:solidFill>
                <a:latin typeface="Arial" pitchFamily="34" charset="0"/>
                <a:ea typeface="HY헤드라인M" pitchFamily="18" charset="-127"/>
              </a:endParaRPr>
            </a:p>
          </p:txBody>
        </p:sp>
        <p:sp>
          <p:nvSpPr>
            <p:cNvPr id="8" name="Text Box 49"/>
            <p:cNvSpPr txBox="1">
              <a:spLocks noChangeArrowheads="1"/>
            </p:cNvSpPr>
            <p:nvPr/>
          </p:nvSpPr>
          <p:spPr bwMode="auto">
            <a:xfrm>
              <a:off x="295" y="387"/>
              <a:ext cx="2055" cy="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r>
                <a:rPr lang="ko-KR" altLang="en-US" sz="200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■ 최종 방류구 개방화</a:t>
              </a:r>
            </a:p>
          </p:txBody>
        </p:sp>
        <p:sp>
          <p:nvSpPr>
            <p:cNvPr id="9" name="AutoShape 50"/>
            <p:cNvSpPr>
              <a:spLocks noChangeArrowheads="1"/>
            </p:cNvSpPr>
            <p:nvPr/>
          </p:nvSpPr>
          <p:spPr bwMode="auto">
            <a:xfrm>
              <a:off x="340" y="346"/>
              <a:ext cx="2024" cy="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>
                    <a:alpha val="63000"/>
                  </a:schemeClr>
                </a:gs>
                <a:gs pos="100000">
                  <a:schemeClr val="bg1">
                    <a:gamma/>
                    <a:tint val="92157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2300">
                <a:solidFill>
                  <a:schemeClr val="bg1"/>
                </a:solidFill>
                <a:latin typeface="Arial" charset="0"/>
                <a:ea typeface="HY헤드라인M" pitchFamily="18" charset="-127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43380" y="143375"/>
            <a:ext cx="34547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r>
              <a:rPr lang="ko-KR" altLang="en-US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주요 우수사례 </a:t>
            </a: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4</a:t>
            </a:r>
            <a:endParaRPr lang="en-US" altLang="ko-KR" sz="2800" dirty="0">
              <a:ln>
                <a:solidFill>
                  <a:schemeClr val="tx1"/>
                </a:solidFill>
              </a:ln>
              <a:latin typeface="휴먼둥근헤드라인" pitchFamily="18" charset="-127"/>
              <a:ea typeface="휴먼둥근헤드라인" pitchFamily="18" charset="-127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266700" y="942975"/>
            <a:ext cx="5745163" cy="493713"/>
            <a:chOff x="278" y="346"/>
            <a:chExt cx="2086" cy="408"/>
          </a:xfrm>
        </p:grpSpPr>
        <p:sp>
          <p:nvSpPr>
            <p:cNvPr id="4" name="AutoShape 48"/>
            <p:cNvSpPr>
              <a:spLocks noChangeArrowheads="1"/>
            </p:cNvSpPr>
            <p:nvPr/>
          </p:nvSpPr>
          <p:spPr bwMode="auto">
            <a:xfrm>
              <a:off x="278" y="346"/>
              <a:ext cx="2086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4519"/>
                </a:gs>
                <a:gs pos="100000">
                  <a:srgbClr val="4C9E46"/>
                </a:gs>
              </a:gsLst>
              <a:lin ang="5400000" scaled="1"/>
            </a:gradFill>
            <a:ln w="9525">
              <a:solidFill>
                <a:srgbClr val="416200"/>
              </a:solidFill>
              <a:round/>
              <a:headEnd/>
              <a:tailEnd/>
            </a:ln>
            <a:effectLst>
              <a:outerShdw dist="38100" dir="54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ko-KR" altLang="en-US" sz="2300">
                <a:solidFill>
                  <a:schemeClr val="bg1"/>
                </a:solidFill>
                <a:latin typeface="Arial" pitchFamily="34" charset="0"/>
                <a:ea typeface="HY헤드라인M" pitchFamily="18" charset="-127"/>
              </a:endParaRPr>
            </a:p>
          </p:txBody>
        </p:sp>
        <p:sp>
          <p:nvSpPr>
            <p:cNvPr id="5" name="Text Box 49"/>
            <p:cNvSpPr txBox="1">
              <a:spLocks noChangeArrowheads="1"/>
            </p:cNvSpPr>
            <p:nvPr/>
          </p:nvSpPr>
          <p:spPr bwMode="auto">
            <a:xfrm>
              <a:off x="295" y="387"/>
              <a:ext cx="2055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r>
                <a:rPr lang="ko-KR" altLang="en-US" sz="200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■ 배출시설</a:t>
              </a:r>
              <a:r>
                <a:rPr lang="en-US" altLang="ko-KR" sz="200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(</a:t>
              </a:r>
              <a:r>
                <a:rPr lang="ko-KR" altLang="en-US" sz="200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각조별</a:t>
              </a:r>
              <a:r>
                <a:rPr lang="en-US" altLang="ko-KR" sz="200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) </a:t>
              </a:r>
              <a:r>
                <a:rPr lang="ko-KR" altLang="en-US" sz="200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실명표기</a:t>
              </a:r>
              <a:r>
                <a:rPr lang="en-US" altLang="ko-KR" sz="200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(</a:t>
              </a:r>
              <a:r>
                <a:rPr lang="ko-KR" altLang="en-US" sz="200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배출시설 및 용량</a:t>
              </a:r>
              <a:r>
                <a:rPr lang="en-US" altLang="ko-KR" sz="200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)</a:t>
              </a:r>
            </a:p>
          </p:txBody>
        </p:sp>
        <p:sp>
          <p:nvSpPr>
            <p:cNvPr id="6" name="AutoShape 50"/>
            <p:cNvSpPr>
              <a:spLocks noChangeArrowheads="1"/>
            </p:cNvSpPr>
            <p:nvPr/>
          </p:nvSpPr>
          <p:spPr bwMode="auto">
            <a:xfrm>
              <a:off x="340" y="346"/>
              <a:ext cx="2024" cy="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>
                    <a:alpha val="63000"/>
                  </a:schemeClr>
                </a:gs>
                <a:gs pos="100000">
                  <a:schemeClr val="bg1">
                    <a:gamma/>
                    <a:tint val="92157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2300">
                <a:solidFill>
                  <a:schemeClr val="bg1"/>
                </a:solidFill>
                <a:latin typeface="Arial" charset="0"/>
                <a:ea typeface="HY헤드라인M" pitchFamily="18" charset="-127"/>
              </a:endParaRPr>
            </a:p>
          </p:txBody>
        </p:sp>
      </p:grpSp>
      <p:pic>
        <p:nvPicPr>
          <p:cNvPr id="7" name="Picture 7" descr="우수사례 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628775"/>
            <a:ext cx="3168650" cy="2214563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8" name="Picture 8" descr="우수사례 0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76700"/>
            <a:ext cx="3170237" cy="2268538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9" name="Picture 9" descr="우수사례 0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628775"/>
            <a:ext cx="3384550" cy="2203450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0" name="Picture 10" descr="우수사례 01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900" y="4076700"/>
            <a:ext cx="3313113" cy="2322513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3851275" y="2636838"/>
            <a:ext cx="504825" cy="215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07800119 h 21600"/>
              <a:gd name="T4" fmla="*/ 2147483647 w 21600"/>
              <a:gd name="T5" fmla="*/ 215600229 h 21600"/>
              <a:gd name="T6" fmla="*/ 2147483647 w 21600"/>
              <a:gd name="T7" fmla="*/ 10780011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FF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0099"/>
            </a:prst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3924300" y="4868863"/>
            <a:ext cx="504825" cy="2159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07800119 h 21600"/>
              <a:gd name="T4" fmla="*/ 2147483647 w 21600"/>
              <a:gd name="T5" fmla="*/ 215600229 h 21600"/>
              <a:gd name="T6" fmla="*/ 2147483647 w 21600"/>
              <a:gd name="T7" fmla="*/ 10780011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FF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0099"/>
            </a:prstShdw>
          </a:effectLst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43380" y="143375"/>
            <a:ext cx="34547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r>
              <a:rPr lang="ko-KR" altLang="en-US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주요 우수사례 </a:t>
            </a: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5</a:t>
            </a:r>
            <a:endParaRPr lang="en-US" altLang="ko-KR" sz="2800" dirty="0">
              <a:ln>
                <a:solidFill>
                  <a:schemeClr val="tx1"/>
                </a:solidFill>
              </a:ln>
              <a:latin typeface="휴먼둥근헤드라인" pitchFamily="18" charset="-127"/>
              <a:ea typeface="휴먼둥근헤드라인" pitchFamily="18" charset="-127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266700" y="942975"/>
            <a:ext cx="6826250" cy="493713"/>
            <a:chOff x="278" y="346"/>
            <a:chExt cx="2086" cy="408"/>
          </a:xfrm>
        </p:grpSpPr>
        <p:sp>
          <p:nvSpPr>
            <p:cNvPr id="4" name="AutoShape 48"/>
            <p:cNvSpPr>
              <a:spLocks noChangeArrowheads="1"/>
            </p:cNvSpPr>
            <p:nvPr/>
          </p:nvSpPr>
          <p:spPr bwMode="auto">
            <a:xfrm>
              <a:off x="278" y="346"/>
              <a:ext cx="2086" cy="4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4519"/>
                </a:gs>
                <a:gs pos="100000">
                  <a:srgbClr val="4C9E46"/>
                </a:gs>
              </a:gsLst>
              <a:lin ang="5400000" scaled="1"/>
            </a:gradFill>
            <a:ln w="9525">
              <a:solidFill>
                <a:srgbClr val="416200"/>
              </a:solidFill>
              <a:round/>
              <a:headEnd/>
              <a:tailEnd/>
            </a:ln>
            <a:effectLst>
              <a:outerShdw dist="38100" dir="54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ko-KR" altLang="en-US" sz="2300">
                <a:solidFill>
                  <a:schemeClr val="bg1"/>
                </a:solidFill>
                <a:latin typeface="Arial" pitchFamily="34" charset="0"/>
                <a:ea typeface="HY헤드라인M" pitchFamily="18" charset="-127"/>
              </a:endParaRPr>
            </a:p>
          </p:txBody>
        </p:sp>
        <p:sp>
          <p:nvSpPr>
            <p:cNvPr id="5" name="Text Box 49"/>
            <p:cNvSpPr txBox="1">
              <a:spLocks noChangeArrowheads="1"/>
            </p:cNvSpPr>
            <p:nvPr/>
          </p:nvSpPr>
          <p:spPr bwMode="auto">
            <a:xfrm>
              <a:off x="295" y="387"/>
              <a:ext cx="2055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r>
                <a:rPr lang="ko-KR" altLang="en-US" sz="2000" dirty="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■ 방지시설 </a:t>
              </a:r>
              <a:r>
                <a:rPr lang="ko-KR" altLang="en-US" sz="2000" dirty="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실명표기</a:t>
              </a:r>
              <a:r>
                <a:rPr lang="en-US" altLang="ko-KR" sz="2000" dirty="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(</a:t>
              </a:r>
              <a:r>
                <a:rPr lang="ko-KR" altLang="en-US" sz="2000" dirty="0" err="1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처리계통별</a:t>
              </a:r>
              <a:r>
                <a:rPr lang="ko-KR" altLang="en-US" sz="2000" dirty="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 번호</a:t>
              </a:r>
              <a:r>
                <a:rPr lang="en-US" altLang="ko-KR" sz="2000" dirty="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, </a:t>
              </a:r>
              <a:r>
                <a:rPr lang="ko-KR" altLang="en-US" sz="2000" dirty="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방지시설 </a:t>
              </a:r>
              <a:r>
                <a:rPr lang="ko-KR" altLang="en-US" sz="2000" dirty="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용량</a:t>
              </a:r>
              <a:r>
                <a:rPr lang="en-US" altLang="ko-KR" sz="2000" dirty="0">
                  <a:solidFill>
                    <a:srgbClr val="FFFF00"/>
                  </a:solidFill>
                  <a:latin typeface="HY헤드라인M" pitchFamily="18" charset="-127"/>
                  <a:ea typeface="HY헤드라인M" pitchFamily="18" charset="-127"/>
                </a:rPr>
                <a:t>)</a:t>
              </a:r>
            </a:p>
          </p:txBody>
        </p:sp>
        <p:sp>
          <p:nvSpPr>
            <p:cNvPr id="6" name="AutoShape 50"/>
            <p:cNvSpPr>
              <a:spLocks noChangeArrowheads="1"/>
            </p:cNvSpPr>
            <p:nvPr/>
          </p:nvSpPr>
          <p:spPr bwMode="auto">
            <a:xfrm>
              <a:off x="340" y="346"/>
              <a:ext cx="2024" cy="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>
                    <a:alpha val="63000"/>
                  </a:schemeClr>
                </a:gs>
                <a:gs pos="100000">
                  <a:schemeClr val="bg1">
                    <a:gamma/>
                    <a:tint val="92157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  <a:defRPr/>
              </a:pPr>
              <a:endParaRPr lang="ko-KR" altLang="en-US" sz="2300">
                <a:solidFill>
                  <a:schemeClr val="bg1"/>
                </a:solidFill>
                <a:latin typeface="Arial" charset="0"/>
                <a:ea typeface="HY헤드라인M" pitchFamily="18" charset="-127"/>
              </a:endParaRPr>
            </a:p>
          </p:txBody>
        </p:sp>
      </p:grpSp>
      <p:pic>
        <p:nvPicPr>
          <p:cNvPr id="7" name="Picture 8" descr="우수사례 0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628775"/>
            <a:ext cx="3598863" cy="2305050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8" name="Picture 9" descr="우수사례 0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57338"/>
            <a:ext cx="3095625" cy="1981200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9" name="Picture 10" descr="우수사례 06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3141663"/>
            <a:ext cx="3240088" cy="2117725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0" name="Picture 11" descr="우수사례 06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4262438"/>
            <a:ext cx="3095625" cy="1981200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2051050" y="2852738"/>
            <a:ext cx="217488" cy="144462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2555875" y="2852738"/>
            <a:ext cx="217488" cy="144462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2124075" y="3644900"/>
            <a:ext cx="217488" cy="144463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2987675" y="3573463"/>
            <a:ext cx="217488" cy="144462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>
            <a:off x="5651500" y="44370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16" name="Picture 17" descr="우수사례 06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475" y="4076700"/>
            <a:ext cx="3095625" cy="2041525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17" name="Line 18"/>
          <p:cNvSpPr>
            <a:spLocks noChangeShapeType="1"/>
          </p:cNvSpPr>
          <p:nvPr/>
        </p:nvSpPr>
        <p:spPr bwMode="auto">
          <a:xfrm flipV="1">
            <a:off x="2771775" y="2565400"/>
            <a:ext cx="2160588" cy="287338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>
            <a:prstShdw prst="shdw17" dist="17961" dir="2700000">
              <a:srgbClr val="990000"/>
            </a:prst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>
            <a:off x="2268538" y="2995613"/>
            <a:ext cx="4032250" cy="793750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>
            <a:prstShdw prst="shdw17" dist="17961" dir="2700000">
              <a:srgbClr val="990000"/>
            </a:prst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2268538" y="3787775"/>
            <a:ext cx="71437" cy="793750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>
            <a:prstShdw prst="shdw17" dist="17961" dir="2700000">
              <a:srgbClr val="990000"/>
            </a:prstShdw>
          </a:effectLst>
        </p:spPr>
        <p:txBody>
          <a:bodyPr/>
          <a:lstStyle/>
          <a:p>
            <a:endParaRPr lang="ko-KR" alt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203575" y="3644900"/>
            <a:ext cx="1152525" cy="720725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>
            <a:prstShdw prst="shdw17" dist="17961" dir="2700000">
              <a:srgbClr val="990000"/>
            </a:prstShdw>
          </a:effectLst>
        </p:spPr>
        <p:txBody>
          <a:bodyPr/>
          <a:lstStyle/>
          <a:p>
            <a:endParaRPr lang="ko-KR" altLang="en-US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323528" y="1052736"/>
            <a:ext cx="7632848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■ 악취 배출사업장 건물 전면 </a:t>
            </a:r>
            <a:r>
              <a:rPr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2</a:t>
            </a:r>
            <a:r>
              <a:rPr lang="ko-KR" altLang="en-US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중 밀폐 및 고속자동문 설치</a:t>
            </a: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8532813" y="6524625"/>
            <a:ext cx="36036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100"/>
              <a:t>24</a:t>
            </a:r>
            <a:endParaRPr lang="ko-KR" altLang="en-US" sz="1100"/>
          </a:p>
        </p:txBody>
      </p:sp>
      <p:pic>
        <p:nvPicPr>
          <p:cNvPr id="8" name="Picture 14" descr="C:\DOCUME~1\seogu\LOCALS~1\Temp\Hnc\BinData\EMB00000428006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420938"/>
            <a:ext cx="36734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C:\DOCUME~1\seogu\LOCALS~1\Temp\Hnc\BinData\EMB00000428006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420938"/>
            <a:ext cx="367188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양쪽 모서리가 둥근 사각형 9"/>
          <p:cNvSpPr/>
          <p:nvPr/>
        </p:nvSpPr>
        <p:spPr bwMode="auto">
          <a:xfrm>
            <a:off x="611188" y="1916113"/>
            <a:ext cx="3673475" cy="3025775"/>
          </a:xfrm>
          <a:prstGeom prst="round2SameRect">
            <a:avLst/>
          </a:prstGeom>
          <a:noFill/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1" name="양쪽 모서리가 둥근 사각형 10"/>
          <p:cNvSpPr/>
          <p:nvPr/>
        </p:nvSpPr>
        <p:spPr bwMode="auto">
          <a:xfrm>
            <a:off x="4500563" y="1916113"/>
            <a:ext cx="3671887" cy="3025775"/>
          </a:xfrm>
          <a:prstGeom prst="round2SameRect">
            <a:avLst/>
          </a:prstGeom>
          <a:noFill/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611188" y="5516563"/>
            <a:ext cx="6121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>
                <a:solidFill>
                  <a:srgbClr val="C00000"/>
                </a:solidFill>
                <a:latin typeface="휴먼편지체" pitchFamily="18" charset="-127"/>
                <a:ea typeface="휴먼편지체" pitchFamily="18" charset="-127"/>
              </a:rPr>
              <a:t>⇒ </a:t>
            </a:r>
            <a:r>
              <a:rPr lang="ko-KR" altLang="en-US">
                <a:solidFill>
                  <a:srgbClr val="C00000"/>
                </a:solidFill>
                <a:latin typeface="휴먼편지체" pitchFamily="18" charset="-127"/>
                <a:ea typeface="휴먼편지체" pitchFamily="18" charset="-127"/>
              </a:rPr>
              <a:t>사업장 내부 악취의 외부 방출 최소화</a:t>
            </a:r>
            <a:r>
              <a:rPr lang="en-US" altLang="ko-KR">
                <a:solidFill>
                  <a:srgbClr val="C00000"/>
                </a:solidFill>
                <a:latin typeface="휴먼편지체" pitchFamily="18" charset="-127"/>
                <a:ea typeface="휴먼편지체" pitchFamily="18" charset="-127"/>
              </a:rPr>
              <a:t>  </a:t>
            </a:r>
            <a:endParaRPr lang="ko-KR" altLang="en-US">
              <a:solidFill>
                <a:srgbClr val="C00000"/>
              </a:solidFill>
              <a:latin typeface="휴먼편지체" pitchFamily="18" charset="-127"/>
              <a:ea typeface="휴먼편지체" pitchFamily="18" charset="-127"/>
            </a:endParaRPr>
          </a:p>
        </p:txBody>
      </p:sp>
      <p:sp>
        <p:nvSpPr>
          <p:cNvPr id="13" name="오른쪽 화살표 12"/>
          <p:cNvSpPr/>
          <p:nvPr/>
        </p:nvSpPr>
        <p:spPr bwMode="auto">
          <a:xfrm>
            <a:off x="4067175" y="3284538"/>
            <a:ext cx="720725" cy="50482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188" y="5013325"/>
            <a:ext cx="3671887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악취발생 사업장 </a:t>
            </a:r>
            <a:r>
              <a:rPr lang="ko-KR" altLang="en-US" sz="1400" dirty="0" err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출입시</a:t>
            </a: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 악취 외부 방출 </a:t>
            </a:r>
            <a:endParaRPr lang="en-US" altLang="ko-KR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00563" y="5013325"/>
            <a:ext cx="3671887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2</a:t>
            </a: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중 출입문 및 고속자동문 설치</a:t>
            </a:r>
            <a:endParaRPr lang="en-US" altLang="ko-KR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43380" y="143375"/>
            <a:ext cx="34547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r>
              <a:rPr lang="ko-KR" altLang="en-US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주요 우수사례 </a:t>
            </a:r>
            <a:r>
              <a:rPr lang="en-US" altLang="ko-KR" sz="2800" dirty="0" smtClean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6</a:t>
            </a:r>
            <a:endParaRPr lang="en-US" altLang="ko-KR" sz="2800" dirty="0">
              <a:ln>
                <a:solidFill>
                  <a:schemeClr val="tx1"/>
                </a:solidFill>
              </a:ln>
              <a:latin typeface="휴먼둥근헤드라인" pitchFamily="18" charset="-127"/>
              <a:ea typeface="휴먼둥근헤드라인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8532813" y="6524625"/>
            <a:ext cx="36036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100"/>
              <a:t>26</a:t>
            </a:r>
            <a:endParaRPr lang="ko-KR" altLang="en-US" sz="1100"/>
          </a:p>
        </p:txBody>
      </p:sp>
      <p:sp>
        <p:nvSpPr>
          <p:cNvPr id="7" name="직사각형 6"/>
          <p:cNvSpPr/>
          <p:nvPr/>
        </p:nvSpPr>
        <p:spPr>
          <a:xfrm>
            <a:off x="395536" y="1268760"/>
            <a:ext cx="734481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■ 폐수처리시설  작업장내  배관 정비</a:t>
            </a:r>
          </a:p>
        </p:txBody>
      </p:sp>
      <p:sp>
        <p:nvSpPr>
          <p:cNvPr id="8" name="양쪽 모서리가 둥근 사각형 7"/>
          <p:cNvSpPr/>
          <p:nvPr/>
        </p:nvSpPr>
        <p:spPr bwMode="auto">
          <a:xfrm>
            <a:off x="4572000" y="2060575"/>
            <a:ext cx="3529013" cy="3024188"/>
          </a:xfrm>
          <a:prstGeom prst="round2SameRect">
            <a:avLst/>
          </a:prstGeom>
          <a:blipFill>
            <a:blip r:embed="rId2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양쪽 모서리가 둥근 사각형 8"/>
          <p:cNvSpPr/>
          <p:nvPr/>
        </p:nvSpPr>
        <p:spPr bwMode="auto">
          <a:xfrm>
            <a:off x="684213" y="2060575"/>
            <a:ext cx="3671887" cy="3024188"/>
          </a:xfrm>
          <a:prstGeom prst="round2SameRect">
            <a:avLst/>
          </a:prstGeom>
          <a:blipFill>
            <a:blip r:embed="rId3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84213" y="5157788"/>
            <a:ext cx="3671887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사업장 내 불필요한 배관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0" y="5157788"/>
            <a:ext cx="3529013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사업장 관리 개선 </a:t>
            </a:r>
          </a:p>
        </p:txBody>
      </p:sp>
      <p:sp>
        <p:nvSpPr>
          <p:cNvPr id="12" name="오른쪽 화살표 11"/>
          <p:cNvSpPr/>
          <p:nvPr/>
        </p:nvSpPr>
        <p:spPr bwMode="auto">
          <a:xfrm>
            <a:off x="4140200" y="3644900"/>
            <a:ext cx="719138" cy="50482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43380" y="143375"/>
            <a:ext cx="34547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en-US" altLang="ko-KR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r>
              <a:rPr lang="ko-KR" altLang="en-US" sz="2800" dirty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주요 우수사례 </a:t>
            </a:r>
            <a:r>
              <a:rPr lang="en-US" altLang="ko-KR" sz="2800" dirty="0" smtClean="0">
                <a:ln>
                  <a:solidFill>
                    <a:schemeClr val="tx1"/>
                  </a:solidFill>
                </a:ln>
                <a:solidFill>
                  <a:srgbClr val="CC3300"/>
                </a:solidFill>
                <a:latin typeface="휴먼둥근헤드라인" pitchFamily="18" charset="-127"/>
                <a:ea typeface="휴먼둥근헤드라인" pitchFamily="18" charset="-127"/>
              </a:rPr>
              <a:t>7</a:t>
            </a:r>
            <a:endParaRPr lang="en-US" altLang="ko-KR" sz="2800" dirty="0">
              <a:ln>
                <a:solidFill>
                  <a:schemeClr val="tx1"/>
                </a:solidFill>
              </a:ln>
              <a:latin typeface="휴먼둥근헤드라인" pitchFamily="18" charset="-127"/>
              <a:ea typeface="휴먼둥근헤드라인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5"/>
          <p:cNvGrpSpPr>
            <a:grpSpLocks/>
          </p:cNvGrpSpPr>
          <p:nvPr/>
        </p:nvGrpSpPr>
        <p:grpSpPr bwMode="auto">
          <a:xfrm>
            <a:off x="298444" y="928670"/>
            <a:ext cx="1630350" cy="5286413"/>
            <a:chOff x="341313" y="1773238"/>
            <a:chExt cx="1638000" cy="3941271"/>
          </a:xfrm>
        </p:grpSpPr>
        <p:sp>
          <p:nvSpPr>
            <p:cNvPr id="3" name="Rectangle 4"/>
            <p:cNvSpPr>
              <a:spLocks noChangeArrowheads="1"/>
            </p:cNvSpPr>
            <p:nvPr/>
          </p:nvSpPr>
          <p:spPr bwMode="auto">
            <a:xfrm>
              <a:off x="341313" y="1773238"/>
              <a:ext cx="1638000" cy="431821"/>
            </a:xfrm>
            <a:prstGeom prst="rect">
              <a:avLst/>
            </a:prstGeom>
            <a:solidFill>
              <a:srgbClr val="091D5D"/>
            </a:soli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tIns="91440" bIns="9144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ko-KR" altLang="en-US" sz="1300" b="0" dirty="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배출시설 문제</a:t>
              </a:r>
              <a:endParaRPr lang="en-US" sz="1300" b="0" dirty="0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4" name="Rectangle 19"/>
            <p:cNvSpPr>
              <a:spLocks noChangeArrowheads="1"/>
            </p:cNvSpPr>
            <p:nvPr/>
          </p:nvSpPr>
          <p:spPr bwMode="auto">
            <a:xfrm>
              <a:off x="341313" y="2277838"/>
              <a:ext cx="1638000" cy="3436671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tIns="91440" bIns="91440" anchor="ctr"/>
            <a:lstStyle/>
            <a:p>
              <a:pPr marL="12700" indent="-12700" algn="ctr">
                <a:lnSpc>
                  <a:spcPct val="130000"/>
                </a:lnSpc>
                <a:defRPr/>
              </a:pPr>
              <a:endParaRPr lang="en-US" altLang="ko-KR" sz="120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411150" y="2399136"/>
              <a:ext cx="1506261" cy="317477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lIns="0" tIns="108000" rIns="0" bIns="91440"/>
            <a:lstStyle/>
            <a:p>
              <a:pPr marL="90488" indent="-90488">
                <a:lnSpc>
                  <a:spcPct val="150000"/>
                </a:lnSpc>
                <a:spcBef>
                  <a:spcPts val="0"/>
                </a:spcBef>
                <a:buFont typeface="Wingdings" pitchFamily="2" charset="2"/>
                <a:buChar char="§"/>
                <a:defRPr/>
              </a:pPr>
              <a:r>
                <a:rPr lang="ko-KR" altLang="en-US" sz="1200" b="1" dirty="0">
                  <a:latin typeface="+mn-ea"/>
                </a:rPr>
                <a:t>오염물질 다량배출</a:t>
              </a:r>
              <a:endParaRPr lang="en-US" altLang="ko-KR" sz="1200" b="1" dirty="0">
                <a:latin typeface="+mn-ea"/>
              </a:endParaRPr>
            </a:p>
            <a:p>
              <a:pPr marL="90488" indent="-90488">
                <a:lnSpc>
                  <a:spcPct val="150000"/>
                </a:lnSpc>
                <a:spcBef>
                  <a:spcPts val="0"/>
                </a:spcBef>
                <a:buFont typeface="Wingdings" pitchFamily="2" charset="2"/>
                <a:buChar char="§"/>
                <a:defRPr/>
              </a:pPr>
              <a:r>
                <a:rPr lang="ko-KR" altLang="en-US" sz="1200" b="1" dirty="0">
                  <a:latin typeface="+mn-ea"/>
                </a:rPr>
                <a:t>고농도 오염물질 </a:t>
              </a:r>
              <a:r>
                <a:rPr lang="en-US" altLang="ko-KR" sz="1200" b="1" dirty="0" smtClean="0">
                  <a:latin typeface="+mn-ea"/>
                </a:rPr>
                <a:t/>
              </a:r>
              <a:br>
                <a:rPr lang="en-US" altLang="ko-KR" sz="1200" b="1" dirty="0" smtClean="0">
                  <a:latin typeface="+mn-ea"/>
                </a:rPr>
              </a:br>
              <a:r>
                <a:rPr lang="ko-KR" altLang="en-US" sz="1200" b="1" dirty="0" smtClean="0">
                  <a:latin typeface="+mn-ea"/>
                </a:rPr>
                <a:t>배출</a:t>
              </a:r>
              <a:endParaRPr lang="en-US" altLang="ko-KR" sz="1200" b="1" dirty="0">
                <a:latin typeface="+mn-ea"/>
              </a:endParaRPr>
            </a:p>
            <a:p>
              <a:pPr marL="90488" indent="-90488">
                <a:lnSpc>
                  <a:spcPct val="150000"/>
                </a:lnSpc>
                <a:spcBef>
                  <a:spcPts val="0"/>
                </a:spcBef>
                <a:buFont typeface="Wingdings" pitchFamily="2" charset="2"/>
                <a:buChar char="§"/>
                <a:defRPr/>
              </a:pPr>
              <a:r>
                <a:rPr lang="ko-KR" altLang="en-US" sz="1200" b="1" dirty="0">
                  <a:latin typeface="+mn-ea"/>
                </a:rPr>
                <a:t>고장 파손 </a:t>
              </a:r>
              <a:r>
                <a:rPr lang="ko-KR" altLang="en-US" sz="1200" b="1" dirty="0" smtClean="0">
                  <a:latin typeface="+mn-ea"/>
                </a:rPr>
                <a:t>방치</a:t>
              </a:r>
              <a:endParaRPr lang="en-US" altLang="ko-KR" sz="1200" b="1" dirty="0">
                <a:latin typeface="+mn-ea"/>
              </a:endParaRPr>
            </a:p>
            <a:p>
              <a:pPr marL="90488" indent="-90488">
                <a:lnSpc>
                  <a:spcPct val="150000"/>
                </a:lnSpc>
                <a:spcBef>
                  <a:spcPts val="0"/>
                </a:spcBef>
                <a:buFont typeface="Wingdings" pitchFamily="2" charset="2"/>
                <a:buChar char="§"/>
                <a:defRPr/>
              </a:pPr>
              <a:endParaRPr lang="nl-NL" altLang="zh-CN" sz="1200" b="1" dirty="0">
                <a:latin typeface="+mn-ea"/>
              </a:endParaRPr>
            </a:p>
          </p:txBody>
        </p:sp>
      </p:grpSp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2006594" y="928670"/>
            <a:ext cx="1636712" cy="5286412"/>
            <a:chOff x="2040619" y="1773238"/>
            <a:chExt cx="1638000" cy="3888010"/>
          </a:xfrm>
        </p:grpSpPr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2040619" y="1773238"/>
              <a:ext cx="1638000" cy="431821"/>
            </a:xfrm>
            <a:prstGeom prst="rect">
              <a:avLst/>
            </a:prstGeom>
            <a:solidFill>
              <a:srgbClr val="091D5D"/>
            </a:soli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tIns="91440" bIns="9144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ko-KR" altLang="en-US" sz="1300" b="0" dirty="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방지시설 선정문제</a:t>
              </a:r>
              <a:endParaRPr lang="en-US" sz="1300" b="0" dirty="0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8" name="Rectangle 19"/>
            <p:cNvSpPr>
              <a:spLocks noChangeArrowheads="1"/>
            </p:cNvSpPr>
            <p:nvPr/>
          </p:nvSpPr>
          <p:spPr bwMode="auto">
            <a:xfrm>
              <a:off x="2040619" y="2277838"/>
              <a:ext cx="1638000" cy="3383410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tIns="91440" bIns="91440" anchor="ctr"/>
            <a:lstStyle/>
            <a:p>
              <a:pPr marL="12700" indent="-12700" algn="ctr">
                <a:lnSpc>
                  <a:spcPct val="130000"/>
                </a:lnSpc>
                <a:defRPr/>
              </a:pPr>
              <a:endParaRPr lang="en-US" altLang="ko-KR" sz="120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2073950" y="2405605"/>
              <a:ext cx="1579274" cy="3176394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lIns="0" tIns="108000" rIns="0" bIns="91440"/>
            <a:lstStyle/>
            <a:p>
              <a:pPr marL="90488" indent="-90488">
                <a:lnSpc>
                  <a:spcPct val="150000"/>
                </a:lnSpc>
                <a:spcBef>
                  <a:spcPts val="0"/>
                </a:spcBef>
                <a:buFont typeface="Wingdings" pitchFamily="2" charset="2"/>
                <a:buChar char="§"/>
                <a:defRPr/>
              </a:pPr>
              <a:r>
                <a:rPr lang="ko-KR" altLang="en-US" sz="1200" b="1" dirty="0">
                  <a:latin typeface="+mn-ea"/>
                </a:rPr>
                <a:t>처리공정 부적절</a:t>
              </a:r>
              <a:endParaRPr lang="en-US" altLang="ko-KR" sz="1200" b="1" dirty="0">
                <a:latin typeface="+mn-ea"/>
              </a:endParaRPr>
            </a:p>
            <a:p>
              <a:pPr marL="90488" indent="-90488"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en-US" altLang="ko-KR" sz="1200" b="1" dirty="0" smtClean="0">
                  <a:latin typeface="+mn-ea"/>
                </a:rPr>
                <a:t>  (</a:t>
              </a:r>
              <a:r>
                <a:rPr lang="en-US" altLang="ko-KR" sz="1200" b="1" dirty="0">
                  <a:latin typeface="+mn-ea"/>
                </a:rPr>
                <a:t>1, 2</a:t>
              </a:r>
              <a:r>
                <a:rPr lang="ko-KR" altLang="en-US" sz="1200" b="1" dirty="0" smtClean="0">
                  <a:latin typeface="+mn-ea"/>
                </a:rPr>
                <a:t>차 처리 要</a:t>
              </a:r>
              <a:r>
                <a:rPr lang="en-US" altLang="ko-KR" sz="1200" b="1" dirty="0" smtClean="0">
                  <a:latin typeface="+mn-ea"/>
                </a:rPr>
                <a:t/>
              </a:r>
              <a:br>
                <a:rPr lang="en-US" altLang="ko-KR" sz="1200" b="1" dirty="0" smtClean="0">
                  <a:latin typeface="+mn-ea"/>
                </a:rPr>
              </a:br>
              <a:r>
                <a:rPr lang="en-US" altLang="ko-KR" sz="1200" b="1" dirty="0" smtClean="0">
                  <a:latin typeface="+mn-ea"/>
                </a:rPr>
                <a:t> </a:t>
              </a:r>
              <a:r>
                <a:rPr lang="ko-KR" altLang="en-US" sz="1200" b="1" dirty="0" smtClean="0">
                  <a:latin typeface="+mn-ea"/>
                </a:rPr>
                <a:t>→</a:t>
              </a:r>
              <a:r>
                <a:rPr lang="en-US" altLang="ko-KR" sz="1200" b="1" dirty="0">
                  <a:latin typeface="+mn-ea"/>
                </a:rPr>
                <a:t>1</a:t>
              </a:r>
              <a:r>
                <a:rPr lang="ko-KR" altLang="en-US" sz="1200" b="1" dirty="0" smtClean="0">
                  <a:latin typeface="+mn-ea"/>
                </a:rPr>
                <a:t>차 처리만</a:t>
              </a:r>
              <a:r>
                <a:rPr lang="en-US" altLang="ko-KR" sz="1200" b="1" dirty="0">
                  <a:latin typeface="+mn-ea"/>
                </a:rPr>
                <a:t>)</a:t>
              </a:r>
            </a:p>
            <a:p>
              <a:pPr marL="90488" indent="-90488">
                <a:lnSpc>
                  <a:spcPct val="150000"/>
                </a:lnSpc>
                <a:spcBef>
                  <a:spcPts val="0"/>
                </a:spcBef>
                <a:buFont typeface="Wingdings" pitchFamily="2" charset="2"/>
                <a:buChar char="§"/>
                <a:defRPr/>
              </a:pPr>
              <a:r>
                <a:rPr lang="ko-KR" altLang="en-US" sz="1200" b="1" dirty="0">
                  <a:latin typeface="+mn-ea"/>
                </a:rPr>
                <a:t>방지시설 용량 부족</a:t>
              </a:r>
              <a:endParaRPr lang="en-US" altLang="ko-KR" sz="1200" b="1" dirty="0">
                <a:latin typeface="+mn-ea"/>
              </a:endParaRPr>
            </a:p>
            <a:p>
              <a:pPr marL="90488" indent="-90488">
                <a:lnSpc>
                  <a:spcPct val="150000"/>
                </a:lnSpc>
                <a:spcBef>
                  <a:spcPts val="0"/>
                </a:spcBef>
                <a:buFont typeface="Wingdings" pitchFamily="2" charset="2"/>
                <a:buChar char="§"/>
                <a:defRPr/>
              </a:pPr>
              <a:r>
                <a:rPr lang="ko-KR" altLang="en-US" sz="1200" b="1" dirty="0">
                  <a:latin typeface="+mn-ea"/>
                </a:rPr>
                <a:t>배출가스 </a:t>
              </a:r>
              <a:r>
                <a:rPr lang="ko-KR" altLang="en-US" sz="1200" b="1" dirty="0" err="1">
                  <a:latin typeface="+mn-ea"/>
                </a:rPr>
                <a:t>포집속도</a:t>
              </a:r>
              <a:r>
                <a:rPr lang="en-US" altLang="ko-KR" sz="1200" b="1" dirty="0">
                  <a:latin typeface="+mn-ea"/>
                </a:rPr>
                <a:t>(</a:t>
              </a:r>
              <a:r>
                <a:rPr lang="ko-KR" altLang="en-US" sz="1200" b="1" dirty="0">
                  <a:latin typeface="+mn-ea"/>
                </a:rPr>
                <a:t>량</a:t>
              </a:r>
              <a:r>
                <a:rPr lang="en-US" altLang="ko-KR" sz="1200" b="1" dirty="0">
                  <a:latin typeface="+mn-ea"/>
                </a:rPr>
                <a:t>) </a:t>
              </a:r>
            </a:p>
            <a:p>
              <a:pPr marL="90488" indent="-90488"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en-US" altLang="ko-KR" sz="1200" b="1" dirty="0">
                  <a:latin typeface="+mn-ea"/>
                </a:rPr>
                <a:t>  </a:t>
              </a:r>
              <a:r>
                <a:rPr lang="ko-KR" altLang="en-US" sz="1200" b="1" dirty="0">
                  <a:latin typeface="+mn-ea"/>
                </a:rPr>
                <a:t>부적절</a:t>
              </a:r>
              <a:endParaRPr lang="en-US" altLang="ko-KR" sz="1200" b="1" dirty="0">
                <a:latin typeface="+mn-ea"/>
              </a:endParaRPr>
            </a:p>
            <a:p>
              <a:pPr marL="90488" indent="-90488">
                <a:lnSpc>
                  <a:spcPct val="150000"/>
                </a:lnSpc>
                <a:spcBef>
                  <a:spcPts val="0"/>
                </a:spcBef>
                <a:buFont typeface="Wingdings" pitchFamily="2" charset="2"/>
                <a:buChar char="§"/>
                <a:defRPr/>
              </a:pPr>
              <a:r>
                <a:rPr lang="ko-KR" altLang="en-US" sz="1200" b="1" dirty="0">
                  <a:latin typeface="+mn-ea"/>
                </a:rPr>
                <a:t>질소</a:t>
              </a:r>
              <a:r>
                <a:rPr lang="en-US" altLang="ko-KR" sz="1200" b="1" dirty="0">
                  <a:latin typeface="+mn-ea"/>
                </a:rPr>
                <a:t>·</a:t>
              </a:r>
              <a:r>
                <a:rPr lang="ko-KR" altLang="en-US" sz="1200" b="1" dirty="0">
                  <a:latin typeface="+mn-ea"/>
                </a:rPr>
                <a:t>인 처리공정 미비</a:t>
              </a:r>
              <a:endParaRPr lang="en-US" altLang="ko-KR" sz="1200" b="1" dirty="0">
                <a:latin typeface="+mn-ea"/>
              </a:endParaRPr>
            </a:p>
            <a:p>
              <a:pPr marL="90488" indent="-90488">
                <a:lnSpc>
                  <a:spcPct val="150000"/>
                </a:lnSpc>
                <a:spcBef>
                  <a:spcPts val="0"/>
                </a:spcBef>
                <a:buFont typeface="Wingdings" pitchFamily="2" charset="2"/>
                <a:buChar char="§"/>
                <a:defRPr/>
              </a:pPr>
              <a:endParaRPr lang="nl-NL" altLang="zh-CN" sz="1200" b="1" dirty="0">
                <a:latin typeface="+mn-ea"/>
              </a:endParaRPr>
            </a:p>
          </p:txBody>
        </p:sp>
      </p:grpSp>
      <p:grpSp>
        <p:nvGrpSpPr>
          <p:cNvPr id="10" name="그룹 27"/>
          <p:cNvGrpSpPr>
            <a:grpSpLocks/>
          </p:cNvGrpSpPr>
          <p:nvPr/>
        </p:nvGrpSpPr>
        <p:grpSpPr bwMode="auto">
          <a:xfrm>
            <a:off x="3714744" y="928670"/>
            <a:ext cx="1643074" cy="5286412"/>
            <a:chOff x="3739925" y="1773238"/>
            <a:chExt cx="1638000" cy="3888010"/>
          </a:xfrm>
        </p:grpSpPr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>
              <a:off x="3739925" y="1773238"/>
              <a:ext cx="1638000" cy="431821"/>
            </a:xfrm>
            <a:prstGeom prst="rect">
              <a:avLst/>
            </a:prstGeom>
            <a:solidFill>
              <a:srgbClr val="091D5D"/>
            </a:soli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tIns="91440" bIns="9144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ko-KR" altLang="en-US" sz="1300" b="0" dirty="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방지시설 운영미숙</a:t>
              </a:r>
              <a:endParaRPr lang="en-US" sz="1300" b="0" dirty="0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3739925" y="2277838"/>
              <a:ext cx="1638000" cy="3383410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tIns="91440" bIns="91440" anchor="ctr"/>
            <a:lstStyle/>
            <a:p>
              <a:pPr marL="12700" indent="-12700" algn="ctr">
                <a:lnSpc>
                  <a:spcPct val="130000"/>
                </a:lnSpc>
                <a:defRPr/>
              </a:pPr>
              <a:endParaRPr lang="en-US" altLang="ko-KR" sz="120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3774844" y="2399136"/>
              <a:ext cx="1577686" cy="3174777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lIns="36000" tIns="108000" rIns="36000" bIns="91440"/>
            <a:lstStyle>
              <a:lvl1pPr marL="136525" indent="-136525" eaLnBrk="0" hangingPunct="0">
                <a:tabLst>
                  <a:tab pos="271463" algn="l"/>
                  <a:tab pos="442913" algn="l"/>
                </a:tabLs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tabLst>
                  <a:tab pos="271463" algn="l"/>
                  <a:tab pos="442913" algn="l"/>
                </a:tabLs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tabLst>
                  <a:tab pos="271463" algn="l"/>
                  <a:tab pos="442913" algn="l"/>
                </a:tabLs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tabLst>
                  <a:tab pos="271463" algn="l"/>
                  <a:tab pos="442913" algn="l"/>
                </a:tabLs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tabLst>
                  <a:tab pos="271463" algn="l"/>
                  <a:tab pos="442913" algn="l"/>
                </a:tabLs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71463" algn="l"/>
                  <a:tab pos="442913" algn="l"/>
                </a:tabLs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71463" algn="l"/>
                  <a:tab pos="442913" algn="l"/>
                </a:tabLs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71463" algn="l"/>
                  <a:tab pos="442913" algn="l"/>
                </a:tabLs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71463" algn="l"/>
                  <a:tab pos="442913" algn="l"/>
                </a:tabLs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marL="90488" indent="-90488" eaLnBrk="1" hangingPunct="1">
                <a:lnSpc>
                  <a:spcPct val="150000"/>
                </a:lnSpc>
                <a:buFont typeface="Wingdings" pitchFamily="2" charset="2"/>
                <a:buChar char="§"/>
                <a:defRPr/>
              </a:pPr>
              <a:r>
                <a:rPr lang="ko-KR" altLang="en-US" sz="1200" b="1" dirty="0" smtClean="0">
                  <a:latin typeface="+mn-ea"/>
                  <a:ea typeface="+mn-ea"/>
                </a:rPr>
                <a:t>처리약품 관리</a:t>
              </a:r>
              <a:endParaRPr lang="en-US" altLang="ko-KR" sz="1200" b="1" dirty="0" smtClean="0">
                <a:latin typeface="+mn-ea"/>
                <a:ea typeface="+mn-ea"/>
              </a:endParaRPr>
            </a:p>
            <a:p>
              <a:pPr marL="90488" indent="-90488" eaLnBrk="1" hangingPunct="1">
                <a:lnSpc>
                  <a:spcPct val="150000"/>
                </a:lnSpc>
                <a:defRPr/>
              </a:pPr>
              <a:r>
                <a:rPr lang="en-US" altLang="ko-KR" sz="1200" b="1" dirty="0" smtClean="0">
                  <a:latin typeface="+mn-ea"/>
                  <a:ea typeface="+mn-ea"/>
                </a:rPr>
                <a:t> - </a:t>
              </a:r>
              <a:r>
                <a:rPr lang="ko-KR" altLang="en-US" sz="1200" b="1" dirty="0" smtClean="0">
                  <a:latin typeface="+mn-ea"/>
                  <a:ea typeface="+mn-ea"/>
                </a:rPr>
                <a:t>용해 및 투입방법</a:t>
              </a:r>
              <a:r>
                <a:rPr lang="en-US" altLang="ko-KR" sz="1200" b="1" dirty="0" smtClean="0">
                  <a:latin typeface="+mn-ea"/>
                  <a:ea typeface="+mn-ea"/>
                </a:rPr>
                <a:t>, </a:t>
              </a:r>
              <a:r>
                <a:rPr lang="ko-KR" altLang="en-US" sz="1200" b="1" dirty="0" smtClean="0">
                  <a:latin typeface="+mn-ea"/>
                  <a:ea typeface="+mn-ea"/>
                </a:rPr>
                <a:t>투입량</a:t>
              </a:r>
              <a:endParaRPr lang="en-US" altLang="ko-KR" sz="1200" b="1" dirty="0" smtClean="0">
                <a:latin typeface="+mn-ea"/>
                <a:ea typeface="+mn-ea"/>
              </a:endParaRPr>
            </a:p>
            <a:p>
              <a:pPr marL="90488" indent="-90488" eaLnBrk="1" hangingPunct="1">
                <a:lnSpc>
                  <a:spcPct val="150000"/>
                </a:lnSpc>
                <a:buFont typeface="Wingdings" pitchFamily="2" charset="2"/>
                <a:buChar char="§"/>
                <a:defRPr/>
              </a:pPr>
              <a:r>
                <a:rPr lang="ko-KR" altLang="en-US" sz="1200" b="1" dirty="0" err="1" smtClean="0">
                  <a:latin typeface="+mn-ea"/>
                  <a:ea typeface="+mn-ea"/>
                </a:rPr>
                <a:t>폭기조</a:t>
              </a:r>
              <a:r>
                <a:rPr lang="ko-KR" altLang="en-US" sz="1200" b="1" dirty="0" smtClean="0">
                  <a:latin typeface="+mn-ea"/>
                  <a:ea typeface="+mn-ea"/>
                </a:rPr>
                <a:t> 관리</a:t>
              </a:r>
              <a:endParaRPr lang="en-US" altLang="ko-KR" sz="1200" b="1" dirty="0" smtClean="0">
                <a:latin typeface="+mn-ea"/>
                <a:ea typeface="+mn-ea"/>
              </a:endParaRPr>
            </a:p>
            <a:p>
              <a:pPr marL="90488" indent="-90488" eaLnBrk="1" hangingPunct="1">
                <a:lnSpc>
                  <a:spcPct val="150000"/>
                </a:lnSpc>
                <a:defRPr/>
              </a:pPr>
              <a:r>
                <a:rPr lang="en-US" altLang="ko-KR" sz="1200" b="1" dirty="0" smtClean="0">
                  <a:latin typeface="+mn-ea"/>
                  <a:ea typeface="+mn-ea"/>
                </a:rPr>
                <a:t> - DO, MLSS, </a:t>
              </a:r>
              <a:r>
                <a:rPr lang="ko-KR" altLang="en-US" sz="1200" b="1" dirty="0" smtClean="0">
                  <a:latin typeface="+mn-ea"/>
                  <a:ea typeface="+mn-ea"/>
                </a:rPr>
                <a:t>수온</a:t>
              </a:r>
              <a:r>
                <a:rPr lang="en-US" altLang="ko-KR" sz="1200" b="1" dirty="0" smtClean="0">
                  <a:latin typeface="+mn-ea"/>
                  <a:ea typeface="+mn-ea"/>
                </a:rPr>
                <a:t>, </a:t>
              </a:r>
              <a:r>
                <a:rPr lang="ko-KR" altLang="en-US" sz="1200" b="1" dirty="0" smtClean="0">
                  <a:latin typeface="+mn-ea"/>
                  <a:ea typeface="+mn-ea"/>
                </a:rPr>
                <a:t>반송 </a:t>
              </a:r>
              <a:r>
                <a:rPr lang="ko-KR" altLang="en-US" sz="1200" b="1" dirty="0" err="1" smtClean="0">
                  <a:latin typeface="+mn-ea"/>
                  <a:ea typeface="+mn-ea"/>
                </a:rPr>
                <a:t>슬러지량</a:t>
              </a:r>
              <a:r>
                <a:rPr lang="ko-KR" altLang="en-US" sz="1200" b="1" dirty="0" smtClean="0">
                  <a:latin typeface="+mn-ea"/>
                  <a:ea typeface="+mn-ea"/>
                </a:rPr>
                <a:t> 등</a:t>
              </a:r>
              <a:endParaRPr lang="en-US" altLang="ko-KR" sz="1200" b="1" dirty="0" smtClean="0">
                <a:latin typeface="+mn-ea"/>
                <a:ea typeface="+mn-ea"/>
              </a:endParaRPr>
            </a:p>
            <a:p>
              <a:pPr marL="90488" indent="-90488" eaLnBrk="1" hangingPunct="1">
                <a:lnSpc>
                  <a:spcPct val="150000"/>
                </a:lnSpc>
                <a:buFont typeface="Wingdings" pitchFamily="2" charset="2"/>
                <a:buChar char="§"/>
                <a:defRPr/>
              </a:pPr>
              <a:r>
                <a:rPr lang="ko-KR" altLang="en-US" sz="1200" b="1" dirty="0" err="1" smtClean="0">
                  <a:latin typeface="+mn-ea"/>
                  <a:ea typeface="+mn-ea"/>
                </a:rPr>
                <a:t>침전조</a:t>
              </a:r>
              <a:endParaRPr lang="en-US" altLang="ko-KR" sz="1200" b="1" dirty="0" smtClean="0">
                <a:latin typeface="+mn-ea"/>
                <a:ea typeface="+mn-ea"/>
              </a:endParaRPr>
            </a:p>
            <a:p>
              <a:pPr marL="90488" indent="-90488" eaLnBrk="1" hangingPunct="1">
                <a:lnSpc>
                  <a:spcPct val="150000"/>
                </a:lnSpc>
                <a:defRPr/>
              </a:pPr>
              <a:r>
                <a:rPr lang="en-US" altLang="ko-KR" sz="1200" b="1" dirty="0" smtClean="0">
                  <a:latin typeface="+mn-ea"/>
                  <a:ea typeface="+mn-ea"/>
                </a:rPr>
                <a:t> - </a:t>
              </a:r>
              <a:r>
                <a:rPr lang="ko-KR" altLang="en-US" sz="1200" b="1" dirty="0" err="1" smtClean="0">
                  <a:latin typeface="+mn-ea"/>
                  <a:ea typeface="+mn-ea"/>
                </a:rPr>
                <a:t>슬러지</a:t>
              </a:r>
              <a:r>
                <a:rPr lang="ko-KR" altLang="en-US" sz="1200" b="1" dirty="0" smtClean="0">
                  <a:latin typeface="+mn-ea"/>
                  <a:ea typeface="+mn-ea"/>
                </a:rPr>
                <a:t> </a:t>
              </a:r>
              <a:r>
                <a:rPr lang="ko-KR" altLang="en-US" sz="1200" b="1" dirty="0" err="1" smtClean="0">
                  <a:latin typeface="+mn-ea"/>
                  <a:ea typeface="+mn-ea"/>
                </a:rPr>
                <a:t>인발시기</a:t>
              </a:r>
              <a:r>
                <a:rPr lang="ko-KR" altLang="en-US" sz="1200" b="1" dirty="0" smtClean="0">
                  <a:latin typeface="+mn-ea"/>
                  <a:ea typeface="+mn-ea"/>
                </a:rPr>
                <a:t> 및 </a:t>
              </a:r>
              <a:r>
                <a:rPr lang="ko-KR" altLang="en-US" sz="1200" b="1" dirty="0" err="1" smtClean="0">
                  <a:latin typeface="+mn-ea"/>
                  <a:ea typeface="+mn-ea"/>
                </a:rPr>
                <a:t>슬러지량</a:t>
              </a:r>
              <a:r>
                <a:rPr lang="ko-KR" altLang="en-US" sz="1200" b="1" dirty="0" smtClean="0">
                  <a:latin typeface="+mn-ea"/>
                  <a:ea typeface="+mn-ea"/>
                </a:rPr>
                <a:t> </a:t>
              </a:r>
              <a:r>
                <a:rPr lang="ko-KR" altLang="en-US" sz="1200" b="1" dirty="0" err="1" smtClean="0">
                  <a:latin typeface="+mn-ea"/>
                  <a:ea typeface="+mn-ea"/>
                </a:rPr>
                <a:t>부적정</a:t>
              </a:r>
              <a:r>
                <a:rPr lang="en-US" altLang="ko-KR" sz="1200" b="1" dirty="0" smtClean="0">
                  <a:latin typeface="+mn-ea"/>
                  <a:ea typeface="+mn-ea"/>
                </a:rPr>
                <a:t>, </a:t>
              </a:r>
              <a:br>
                <a:rPr lang="en-US" altLang="ko-KR" sz="1200" b="1" dirty="0" smtClean="0">
                  <a:latin typeface="+mn-ea"/>
                  <a:ea typeface="+mn-ea"/>
                </a:rPr>
              </a:br>
              <a:r>
                <a:rPr lang="ko-KR" altLang="en-US" sz="1200" b="1" dirty="0" err="1" smtClean="0">
                  <a:latin typeface="+mn-ea"/>
                  <a:ea typeface="+mn-ea"/>
                </a:rPr>
                <a:t>슬러지</a:t>
              </a:r>
              <a:r>
                <a:rPr lang="ko-KR" altLang="en-US" sz="1200" b="1" dirty="0" smtClean="0">
                  <a:latin typeface="+mn-ea"/>
                  <a:ea typeface="+mn-ea"/>
                </a:rPr>
                <a:t> </a:t>
              </a:r>
              <a:r>
                <a:rPr lang="ko-KR" altLang="en-US" sz="1200" b="1" dirty="0" err="1" smtClean="0">
                  <a:latin typeface="+mn-ea"/>
                  <a:ea typeface="+mn-ea"/>
                </a:rPr>
                <a:t>팽화</a:t>
              </a:r>
              <a:endParaRPr lang="en-US" altLang="ko-KR" sz="1200" b="1" dirty="0" smtClean="0">
                <a:latin typeface="+mn-ea"/>
                <a:ea typeface="+mn-ea"/>
              </a:endParaRPr>
            </a:p>
            <a:p>
              <a:pPr marL="90488" indent="-90488" eaLnBrk="1" hangingPunct="1">
                <a:lnSpc>
                  <a:spcPct val="150000"/>
                </a:lnSpc>
                <a:buFont typeface="Wingdings" pitchFamily="2" charset="2"/>
                <a:buChar char="§"/>
                <a:defRPr/>
              </a:pPr>
              <a:r>
                <a:rPr lang="ko-KR" altLang="en-US" sz="1200" b="1" dirty="0" smtClean="0">
                  <a:latin typeface="+mn-ea"/>
                  <a:ea typeface="+mn-ea"/>
                </a:rPr>
                <a:t>대기오염 방지시설</a:t>
              </a:r>
              <a:endParaRPr lang="en-US" altLang="ko-KR" sz="1200" b="1" dirty="0" smtClean="0">
                <a:latin typeface="+mn-ea"/>
                <a:ea typeface="+mn-ea"/>
              </a:endParaRPr>
            </a:p>
            <a:p>
              <a:pPr marL="90488" indent="-90488" eaLnBrk="1" hangingPunct="1">
                <a:lnSpc>
                  <a:spcPct val="150000"/>
                </a:lnSpc>
                <a:defRPr/>
              </a:pPr>
              <a:r>
                <a:rPr lang="en-US" altLang="ko-KR" sz="1200" b="1" dirty="0" smtClean="0">
                  <a:latin typeface="+mn-ea"/>
                  <a:ea typeface="+mn-ea"/>
                </a:rPr>
                <a:t> - </a:t>
              </a:r>
              <a:r>
                <a:rPr lang="ko-KR" altLang="en-US" sz="1200" b="1" dirty="0" err="1" smtClean="0">
                  <a:latin typeface="+mn-ea"/>
                  <a:ea typeface="+mn-ea"/>
                </a:rPr>
                <a:t>여과포</a:t>
              </a:r>
              <a:r>
                <a:rPr lang="en-US" altLang="ko-KR" sz="1200" b="1" dirty="0" smtClean="0">
                  <a:latin typeface="+mn-ea"/>
                  <a:ea typeface="+mn-ea"/>
                </a:rPr>
                <a:t>, </a:t>
              </a:r>
              <a:r>
                <a:rPr lang="ko-KR" altLang="en-US" sz="1200" b="1" dirty="0" err="1" smtClean="0">
                  <a:latin typeface="+mn-ea"/>
                  <a:ea typeface="+mn-ea"/>
                </a:rPr>
                <a:t>충진물</a:t>
              </a:r>
              <a:r>
                <a:rPr lang="en-US" altLang="ko-KR" sz="1200" b="1" dirty="0" smtClean="0">
                  <a:latin typeface="+mn-ea"/>
                  <a:ea typeface="+mn-ea"/>
                </a:rPr>
                <a:t>, </a:t>
              </a:r>
              <a:br>
                <a:rPr lang="en-US" altLang="ko-KR" sz="1200" b="1" dirty="0" smtClean="0">
                  <a:latin typeface="+mn-ea"/>
                  <a:ea typeface="+mn-ea"/>
                </a:rPr>
              </a:br>
              <a:r>
                <a:rPr lang="ko-KR" altLang="en-US" sz="1200" b="1" dirty="0" smtClean="0">
                  <a:latin typeface="+mn-ea"/>
                  <a:ea typeface="+mn-ea"/>
                </a:rPr>
                <a:t>관리 및  교체시기</a:t>
              </a:r>
              <a:endParaRPr lang="en-US" altLang="ko-KR" sz="1200" b="1" dirty="0" smtClean="0">
                <a:latin typeface="+mn-ea"/>
                <a:ea typeface="+mn-ea"/>
              </a:endParaRPr>
            </a:p>
            <a:p>
              <a:pPr marL="90488" indent="-90488" eaLnBrk="1" hangingPunct="1">
                <a:lnSpc>
                  <a:spcPct val="150000"/>
                </a:lnSpc>
                <a:buFont typeface="Wingdings" pitchFamily="2" charset="2"/>
                <a:buChar char="§"/>
                <a:defRPr/>
              </a:pPr>
              <a:endParaRPr lang="nl-NL" altLang="zh-CN" sz="1200" b="1" dirty="0" smtClean="0">
                <a:latin typeface="+mn-ea"/>
                <a:ea typeface="+mn-ea"/>
              </a:endParaRPr>
            </a:p>
          </p:txBody>
        </p:sp>
      </p:grpSp>
      <p:grpSp>
        <p:nvGrpSpPr>
          <p:cNvPr id="14" name="그룹 29"/>
          <p:cNvGrpSpPr>
            <a:grpSpLocks/>
          </p:cNvGrpSpPr>
          <p:nvPr/>
        </p:nvGrpSpPr>
        <p:grpSpPr bwMode="auto">
          <a:xfrm>
            <a:off x="7131044" y="928670"/>
            <a:ext cx="1655798" cy="5286413"/>
            <a:chOff x="7174535" y="1773238"/>
            <a:chExt cx="1638000" cy="3941271"/>
          </a:xfrm>
        </p:grpSpPr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7174535" y="1773238"/>
              <a:ext cx="1638000" cy="431821"/>
            </a:xfrm>
            <a:prstGeom prst="rect">
              <a:avLst/>
            </a:prstGeom>
            <a:solidFill>
              <a:srgbClr val="091D5D"/>
            </a:soli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tIns="91440" bIns="9144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ko-KR" altLang="en-US" sz="1300" b="0" dirty="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기  타</a:t>
              </a:r>
              <a:endParaRPr lang="en-US" sz="1300" b="0" dirty="0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7174535" y="2277838"/>
              <a:ext cx="1638000" cy="3436671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tIns="91440" bIns="91440" anchor="ctr"/>
            <a:lstStyle/>
            <a:p>
              <a:pPr marL="12700" indent="-12700" algn="ctr">
                <a:lnSpc>
                  <a:spcPct val="130000"/>
                </a:lnSpc>
                <a:defRPr/>
              </a:pPr>
              <a:endParaRPr lang="en-US" altLang="ko-KR" sz="120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7241198" y="2399136"/>
              <a:ext cx="1507849" cy="3174777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lIns="0" tIns="108000" rIns="0" bIns="91440"/>
            <a:lstStyle/>
            <a:p>
              <a:pPr marL="90488" indent="-90488">
                <a:lnSpc>
                  <a:spcPct val="150000"/>
                </a:lnSpc>
                <a:buFont typeface="Wingdings" pitchFamily="2" charset="2"/>
                <a:buChar char="§"/>
                <a:defRPr/>
              </a:pPr>
              <a:r>
                <a:rPr lang="ko-KR" altLang="en-US" sz="1200" b="1" dirty="0">
                  <a:latin typeface="+mn-ea"/>
                </a:rPr>
                <a:t>무허가 배출시설 설치 운영</a:t>
              </a:r>
              <a:endParaRPr lang="nl-NL" altLang="zh-CN" sz="1200" b="1" dirty="0">
                <a:latin typeface="+mn-ea"/>
              </a:endParaRPr>
            </a:p>
          </p:txBody>
        </p:sp>
      </p:grpSp>
      <p:grpSp>
        <p:nvGrpSpPr>
          <p:cNvPr id="18" name="그룹 28"/>
          <p:cNvGrpSpPr>
            <a:grpSpLocks/>
          </p:cNvGrpSpPr>
          <p:nvPr/>
        </p:nvGrpSpPr>
        <p:grpSpPr bwMode="auto">
          <a:xfrm>
            <a:off x="5422894" y="928670"/>
            <a:ext cx="1649436" cy="5286413"/>
            <a:chOff x="5439231" y="1773238"/>
            <a:chExt cx="1638000" cy="3941271"/>
          </a:xfrm>
        </p:grpSpPr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5439231" y="1773238"/>
              <a:ext cx="1638000" cy="431821"/>
            </a:xfrm>
            <a:prstGeom prst="rect">
              <a:avLst/>
            </a:prstGeom>
            <a:solidFill>
              <a:srgbClr val="091D5D"/>
            </a:soli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tIns="91440" bIns="9144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ko-KR" altLang="en-US" sz="1300" b="0" dirty="0">
                  <a:solidFill>
                    <a:srgbClr val="FFFFFF"/>
                  </a:solidFill>
                  <a:latin typeface="HY헤드라인M" pitchFamily="18" charset="-127"/>
                  <a:ea typeface="HY헤드라인M" pitchFamily="18" charset="-127"/>
                </a:rPr>
                <a:t>행정업무</a:t>
              </a:r>
              <a:endParaRPr lang="en-US" sz="1300" b="0" dirty="0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5439231" y="2277838"/>
              <a:ext cx="1638000" cy="3436671"/>
            </a:xfrm>
            <a:prstGeom prst="rect">
              <a:avLst/>
            </a:prstGeom>
            <a:ln>
              <a:headEnd type="none" w="sm" len="sm"/>
              <a:tailEnd type="none" w="sm" len="sm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tIns="91440" bIns="91440" anchor="ctr"/>
            <a:lstStyle/>
            <a:p>
              <a:pPr marL="12700" indent="-12700" algn="ctr">
                <a:lnSpc>
                  <a:spcPct val="130000"/>
                </a:lnSpc>
                <a:defRPr/>
              </a:pPr>
              <a:endParaRPr lang="en-US" altLang="ko-KR" sz="120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5516492" y="2412363"/>
              <a:ext cx="1347911" cy="2769541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/>
          </p:spPr>
          <p:txBody>
            <a:bodyPr lIns="0" tIns="108000" rIns="0" bIns="91440"/>
            <a:lstStyle/>
            <a:p>
              <a:pPr marL="90488" indent="-90488">
                <a:lnSpc>
                  <a:spcPct val="150000"/>
                </a:lnSpc>
                <a:buFont typeface="Wingdings" pitchFamily="2" charset="2"/>
                <a:buChar char="§"/>
                <a:defRPr/>
              </a:pPr>
              <a:r>
                <a:rPr lang="ko-KR" altLang="en-US" sz="1200" b="1" dirty="0">
                  <a:latin typeface="+mn-ea"/>
                </a:rPr>
                <a:t>배출</a:t>
              </a:r>
              <a:r>
                <a:rPr lang="en-US" altLang="ko-KR" sz="1200" b="1" dirty="0">
                  <a:latin typeface="+mn-ea"/>
                </a:rPr>
                <a:t>·</a:t>
              </a:r>
              <a:r>
                <a:rPr lang="ko-KR" altLang="en-US" sz="1200" b="1" dirty="0">
                  <a:latin typeface="+mn-ea"/>
                </a:rPr>
                <a:t>방지시설 </a:t>
              </a:r>
              <a:r>
                <a:rPr lang="en-US" altLang="ko-KR" sz="1200" b="1" dirty="0" smtClean="0">
                  <a:latin typeface="+mn-ea"/>
                </a:rPr>
                <a:t/>
              </a:r>
              <a:br>
                <a:rPr lang="en-US" altLang="ko-KR" sz="1200" b="1" dirty="0" smtClean="0">
                  <a:latin typeface="+mn-ea"/>
                </a:rPr>
              </a:br>
              <a:r>
                <a:rPr lang="ko-KR" altLang="en-US" sz="1200" b="1" dirty="0" smtClean="0">
                  <a:latin typeface="+mn-ea"/>
                </a:rPr>
                <a:t>운영일지관리</a:t>
              </a:r>
              <a:endParaRPr lang="en-US" altLang="ko-KR" sz="1200" b="1" dirty="0">
                <a:latin typeface="+mn-ea"/>
              </a:endParaRPr>
            </a:p>
            <a:p>
              <a:pPr marL="90488" indent="-90488">
                <a:lnSpc>
                  <a:spcPct val="150000"/>
                </a:lnSpc>
                <a:buFont typeface="Wingdings" pitchFamily="2" charset="2"/>
                <a:buChar char="§"/>
                <a:defRPr/>
              </a:pPr>
              <a:r>
                <a:rPr lang="ko-KR" altLang="en-US" sz="1200" b="1" dirty="0">
                  <a:latin typeface="+mn-ea"/>
                </a:rPr>
                <a:t>자가측정 </a:t>
              </a:r>
              <a:r>
                <a:rPr lang="ko-KR" altLang="en-US" sz="1200" b="1" dirty="0" err="1">
                  <a:latin typeface="+mn-ea"/>
                </a:rPr>
                <a:t>미실시</a:t>
              </a:r>
              <a:r>
                <a:rPr lang="en-US" altLang="ko-KR" sz="1200" b="1" dirty="0">
                  <a:latin typeface="+mn-ea"/>
                </a:rPr>
                <a:t>, </a:t>
              </a:r>
              <a:br>
                <a:rPr lang="en-US" altLang="ko-KR" sz="1200" b="1" dirty="0">
                  <a:latin typeface="+mn-ea"/>
                </a:rPr>
              </a:br>
              <a:r>
                <a:rPr lang="ko-KR" altLang="en-US" sz="1200" b="1" dirty="0" err="1" smtClean="0">
                  <a:latin typeface="+mn-ea"/>
                </a:rPr>
                <a:t>미보관</a:t>
              </a:r>
              <a:endParaRPr lang="en-US" altLang="ko-KR" sz="1200" b="1" dirty="0">
                <a:latin typeface="+mn-ea"/>
              </a:endParaRPr>
            </a:p>
            <a:p>
              <a:pPr marL="90488" indent="-90488">
                <a:lnSpc>
                  <a:spcPct val="150000"/>
                </a:lnSpc>
                <a:buFont typeface="Wingdings" pitchFamily="2" charset="2"/>
                <a:buChar char="§"/>
                <a:defRPr/>
              </a:pPr>
              <a:r>
                <a:rPr lang="ko-KR" altLang="en-US" sz="1200" b="1" dirty="0">
                  <a:latin typeface="+mn-ea"/>
                </a:rPr>
                <a:t>환경기술인 교육 </a:t>
              </a:r>
              <a:r>
                <a:rPr lang="en-US" altLang="ko-KR" sz="1200" b="1" dirty="0" smtClean="0">
                  <a:latin typeface="+mn-ea"/>
                </a:rPr>
                <a:t/>
              </a:r>
              <a:br>
                <a:rPr lang="en-US" altLang="ko-KR" sz="1200" b="1" dirty="0" smtClean="0">
                  <a:latin typeface="+mn-ea"/>
                </a:rPr>
              </a:br>
              <a:r>
                <a:rPr lang="ko-KR" altLang="en-US" sz="1200" b="1" dirty="0" err="1" smtClean="0">
                  <a:latin typeface="+mn-ea"/>
                </a:rPr>
                <a:t>미이수</a:t>
              </a:r>
              <a:endParaRPr lang="nl-NL" altLang="zh-CN" sz="1200" b="1" dirty="0">
                <a:latin typeface="+mn-ea"/>
              </a:endParaRPr>
            </a:p>
          </p:txBody>
        </p:sp>
      </p:grp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사례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대기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-1)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57158" y="1142984"/>
            <a:ext cx="734481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■ 대기방지시설  </a:t>
            </a:r>
            <a:r>
              <a:rPr lang="ko-KR" altLang="en-US" sz="20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미가동</a:t>
            </a:r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</a:t>
            </a:r>
            <a:endParaRPr lang="ko-KR" altLang="en-US" sz="20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85786" y="5715016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C00000"/>
                </a:solidFill>
              </a:rPr>
              <a:t>⇒  7</a:t>
            </a:r>
            <a:r>
              <a:rPr lang="ko-KR" altLang="en-US" sz="2400" b="1" dirty="0" err="1">
                <a:solidFill>
                  <a:srgbClr val="C00000"/>
                </a:solidFill>
              </a:rPr>
              <a:t>년이하</a:t>
            </a:r>
            <a:r>
              <a:rPr lang="ko-KR" altLang="en-US" sz="2400" b="1" dirty="0">
                <a:solidFill>
                  <a:srgbClr val="C00000"/>
                </a:solidFill>
              </a:rPr>
              <a:t> 징역 또는 </a:t>
            </a:r>
            <a:r>
              <a:rPr lang="en-US" altLang="ko-KR" sz="2400" b="1" dirty="0">
                <a:solidFill>
                  <a:srgbClr val="C00000"/>
                </a:solidFill>
              </a:rPr>
              <a:t>1</a:t>
            </a:r>
            <a:r>
              <a:rPr lang="ko-KR" altLang="en-US" sz="2400" b="1" dirty="0" err="1">
                <a:solidFill>
                  <a:srgbClr val="C00000"/>
                </a:solidFill>
              </a:rPr>
              <a:t>억원</a:t>
            </a:r>
            <a:r>
              <a:rPr lang="ko-KR" altLang="en-US" sz="2400" b="1" dirty="0">
                <a:solidFill>
                  <a:srgbClr val="C00000"/>
                </a:solidFill>
              </a:rPr>
              <a:t> 이하 벌금</a:t>
            </a:r>
            <a:r>
              <a:rPr lang="en-US" altLang="ko-KR" sz="2400" b="1" dirty="0">
                <a:solidFill>
                  <a:srgbClr val="C00000"/>
                </a:solidFill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</a:rPr>
              <a:t>조업정지</a:t>
            </a:r>
          </a:p>
        </p:txBody>
      </p:sp>
      <p:sp>
        <p:nvSpPr>
          <p:cNvPr id="15" name="양쪽 모서리가 둥근 사각형 14"/>
          <p:cNvSpPr/>
          <p:nvPr/>
        </p:nvSpPr>
        <p:spPr bwMode="auto">
          <a:xfrm>
            <a:off x="5000628" y="1928802"/>
            <a:ext cx="3571900" cy="2928958"/>
          </a:xfrm>
          <a:prstGeom prst="round2SameRect">
            <a:avLst>
              <a:gd name="adj1" fmla="val 0"/>
              <a:gd name="adj2" fmla="val 0"/>
            </a:avLst>
          </a:prstGeom>
          <a:blipFill>
            <a:blip r:embed="rId3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143504" y="5000636"/>
            <a:ext cx="3357586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방지시설</a:t>
            </a:r>
            <a:r>
              <a:rPr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원심력집진시설</a:t>
            </a:r>
            <a:r>
              <a:rPr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) </a:t>
            </a:r>
            <a:r>
              <a:rPr lang="ko-KR" altLang="en-US" sz="1400" dirty="0" err="1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덕트</a:t>
            </a:r>
            <a:endParaRPr lang="en-US" altLang="ko-KR" sz="1400" dirty="0" smtClean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미 연결</a:t>
            </a:r>
            <a:endParaRPr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9" name="타원 11"/>
          <p:cNvSpPr>
            <a:spLocks noChangeArrowheads="1"/>
          </p:cNvSpPr>
          <p:nvPr/>
        </p:nvSpPr>
        <p:spPr bwMode="auto">
          <a:xfrm>
            <a:off x="6357950" y="2928934"/>
            <a:ext cx="793779" cy="571504"/>
          </a:xfrm>
          <a:prstGeom prst="ellipse">
            <a:avLst/>
          </a:prstGeom>
          <a:noFill/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928802"/>
            <a:ext cx="3534730" cy="29289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785786" y="5000636"/>
            <a:ext cx="3357586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배출시설</a:t>
            </a:r>
            <a:r>
              <a:rPr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전기유도로</a:t>
            </a:r>
            <a:r>
              <a:rPr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 가동하면서 </a:t>
            </a:r>
            <a:endParaRPr lang="en-US" altLang="ko-KR" sz="1400" dirty="0" smtClean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방지시설</a:t>
            </a:r>
            <a:r>
              <a:rPr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여과집진</a:t>
            </a:r>
            <a:r>
              <a:rPr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) </a:t>
            </a:r>
            <a:r>
              <a:rPr lang="ko-KR" altLang="en-US" sz="1400" dirty="0" err="1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미가동</a:t>
            </a:r>
            <a:endParaRPr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대기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57158" y="1142984"/>
            <a:ext cx="734481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■ 배출시설에서 나오는 오염물질에 공기희석 배출</a:t>
            </a:r>
            <a:endParaRPr lang="ko-KR" altLang="en-US" sz="20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42910" y="6072206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C00000"/>
                </a:solidFill>
              </a:rPr>
              <a:t>⇒  7</a:t>
            </a:r>
            <a:r>
              <a:rPr lang="ko-KR" altLang="en-US" sz="2400" b="1" dirty="0" err="1">
                <a:solidFill>
                  <a:srgbClr val="C00000"/>
                </a:solidFill>
              </a:rPr>
              <a:t>년이하</a:t>
            </a:r>
            <a:r>
              <a:rPr lang="ko-KR" altLang="en-US" sz="2400" b="1" dirty="0">
                <a:solidFill>
                  <a:srgbClr val="C00000"/>
                </a:solidFill>
              </a:rPr>
              <a:t> 징역 또는 </a:t>
            </a:r>
            <a:r>
              <a:rPr lang="en-US" altLang="ko-KR" sz="2400" b="1" dirty="0">
                <a:solidFill>
                  <a:srgbClr val="C00000"/>
                </a:solidFill>
              </a:rPr>
              <a:t>1</a:t>
            </a:r>
            <a:r>
              <a:rPr lang="ko-KR" altLang="en-US" sz="2400" b="1" dirty="0" err="1">
                <a:solidFill>
                  <a:srgbClr val="C00000"/>
                </a:solidFill>
              </a:rPr>
              <a:t>억원</a:t>
            </a:r>
            <a:r>
              <a:rPr lang="ko-KR" altLang="en-US" sz="2400" b="1" dirty="0">
                <a:solidFill>
                  <a:srgbClr val="C00000"/>
                </a:solidFill>
              </a:rPr>
              <a:t> 이하 벌금</a:t>
            </a:r>
            <a:r>
              <a:rPr lang="en-US" altLang="ko-KR" sz="2400" b="1" dirty="0">
                <a:solidFill>
                  <a:srgbClr val="C00000"/>
                </a:solidFill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</a:rPr>
              <a:t>조업정지</a:t>
            </a:r>
          </a:p>
        </p:txBody>
      </p:sp>
      <p:pic>
        <p:nvPicPr>
          <p:cNvPr id="28" name="Picture 8" descr="UNI000009d4000b"/>
          <p:cNvPicPr>
            <a:picLocks noChangeAspect="1" noChangeArrowheads="1"/>
          </p:cNvPicPr>
          <p:nvPr/>
        </p:nvPicPr>
        <p:blipFill>
          <a:blip r:embed="rId3"/>
          <a:srcRect l="15391" t="8268" r="784" b="3149"/>
          <a:stretch>
            <a:fillRect/>
          </a:stretch>
        </p:blipFill>
        <p:spPr bwMode="auto">
          <a:xfrm>
            <a:off x="577816" y="1790683"/>
            <a:ext cx="4071966" cy="3214710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29" name="Picture 10" descr="UNI000009d4000d"/>
          <p:cNvPicPr>
            <a:picLocks noChangeAspect="1" noChangeArrowheads="1"/>
          </p:cNvPicPr>
          <p:nvPr/>
        </p:nvPicPr>
        <p:blipFill>
          <a:blip r:embed="rId4"/>
          <a:srcRect b="2083"/>
          <a:stretch>
            <a:fillRect/>
          </a:stretch>
        </p:blipFill>
        <p:spPr bwMode="auto">
          <a:xfrm>
            <a:off x="3143240" y="2714620"/>
            <a:ext cx="4864128" cy="3290905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30" name="Oval 11"/>
          <p:cNvSpPr>
            <a:spLocks noChangeArrowheads="1"/>
          </p:cNvSpPr>
          <p:nvPr/>
        </p:nvSpPr>
        <p:spPr bwMode="auto">
          <a:xfrm>
            <a:off x="1269990" y="2138356"/>
            <a:ext cx="649288" cy="287338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Line 12"/>
          <p:cNvSpPr>
            <a:spLocks noChangeShapeType="1"/>
          </p:cNvSpPr>
          <p:nvPr/>
        </p:nvSpPr>
        <p:spPr bwMode="auto">
          <a:xfrm>
            <a:off x="1919278" y="2354256"/>
            <a:ext cx="1943100" cy="10080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4864096" y="1862121"/>
            <a:ext cx="32861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sz="1600" b="1">
                <a:solidFill>
                  <a:srgbClr val="FF3300"/>
                </a:solidFill>
              </a:rPr>
              <a:t>배출시설과 방지시설 연결 닥트에 개폐구 설치</a:t>
            </a:r>
          </a:p>
        </p:txBody>
      </p:sp>
      <p:sp>
        <p:nvSpPr>
          <p:cNvPr id="33" name="Oval 14"/>
          <p:cNvSpPr>
            <a:spLocks noChangeArrowheads="1"/>
          </p:cNvSpPr>
          <p:nvPr/>
        </p:nvSpPr>
        <p:spPr bwMode="auto">
          <a:xfrm>
            <a:off x="6238865" y="3795706"/>
            <a:ext cx="863600" cy="1511300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" name="Line 15"/>
          <p:cNvSpPr>
            <a:spLocks noChangeShapeType="1"/>
          </p:cNvSpPr>
          <p:nvPr/>
        </p:nvSpPr>
        <p:spPr bwMode="auto">
          <a:xfrm flipH="1" flipV="1">
            <a:off x="6238865" y="2498719"/>
            <a:ext cx="360363" cy="1223962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대기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-3)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57158" y="1142984"/>
            <a:ext cx="7344816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■ 방지시설에 딸린 기계</a:t>
            </a:r>
            <a:r>
              <a:rPr lang="en-US" altLang="ko-KR" sz="2000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·</a:t>
            </a:r>
            <a:r>
              <a:rPr lang="ko-KR" altLang="en-US" sz="20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기구류</a:t>
            </a:r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</a:t>
            </a:r>
            <a:r>
              <a:rPr lang="ko-KR" altLang="en-US" sz="2000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훼손 </a:t>
            </a:r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방치</a:t>
            </a:r>
            <a:endParaRPr lang="en-US" altLang="ko-KR" sz="2000" b="1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defRPr/>
            </a:pPr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■ </a:t>
            </a:r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부식</a:t>
            </a:r>
            <a:r>
              <a:rPr lang="en-US" altLang="ko-KR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, </a:t>
            </a:r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마모로 오염물질이 새나가는 배출</a:t>
            </a:r>
            <a:r>
              <a:rPr lang="en-US" altLang="ko-KR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, </a:t>
            </a:r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방지시설 </a:t>
            </a:r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방치</a:t>
            </a:r>
            <a:endParaRPr lang="ko-KR" altLang="en-US" sz="2000" b="1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85786" y="6011520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C00000"/>
                </a:solidFill>
              </a:rPr>
              <a:t>⇒ </a:t>
            </a:r>
            <a:r>
              <a:rPr lang="ko-KR" altLang="en-US" sz="2400" b="1" dirty="0">
                <a:solidFill>
                  <a:srgbClr val="C00000"/>
                </a:solidFill>
              </a:rPr>
              <a:t>경고 및 과태료 </a:t>
            </a:r>
            <a:r>
              <a:rPr lang="en-US" altLang="ko-KR" sz="2400" b="1" dirty="0">
                <a:solidFill>
                  <a:srgbClr val="C00000"/>
                </a:solidFill>
              </a:rPr>
              <a:t>200</a:t>
            </a:r>
            <a:r>
              <a:rPr lang="ko-KR" altLang="en-US" sz="2400" b="1" dirty="0" smtClean="0">
                <a:solidFill>
                  <a:srgbClr val="C00000"/>
                </a:solidFill>
              </a:rPr>
              <a:t>만원 </a:t>
            </a:r>
            <a:r>
              <a:rPr lang="ko-KR" altLang="en-US" sz="2400" b="1" dirty="0" smtClean="0">
                <a:solidFill>
                  <a:srgbClr val="C00000"/>
                </a:solidFill>
              </a:rPr>
              <a:t>이</a:t>
            </a:r>
            <a:r>
              <a:rPr lang="ko-KR" altLang="en-US" sz="2400" b="1" dirty="0" smtClean="0">
                <a:solidFill>
                  <a:srgbClr val="C00000"/>
                </a:solidFill>
              </a:rPr>
              <a:t>상</a:t>
            </a:r>
            <a:endParaRPr lang="ko-KR" altLang="en-US" sz="24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0100" y="5440016"/>
            <a:ext cx="2735263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400" dirty="0" err="1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덕트</a:t>
            </a: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 일부 훼손 방치</a:t>
            </a:r>
            <a:endParaRPr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3"/>
          <a:srcRect l="881" t="858" r="3715" b="2028"/>
          <a:stretch>
            <a:fillRect/>
          </a:stretch>
        </p:blipFill>
        <p:spPr bwMode="auto">
          <a:xfrm>
            <a:off x="397611" y="2058946"/>
            <a:ext cx="3888637" cy="31956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929190" y="5429264"/>
            <a:ext cx="3214710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방지시설 배관 연결 부위 훼손 방치</a:t>
            </a:r>
            <a:endParaRPr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" name="타원 11"/>
          <p:cNvSpPr>
            <a:spLocks noChangeArrowheads="1"/>
          </p:cNvSpPr>
          <p:nvPr/>
        </p:nvSpPr>
        <p:spPr bwMode="auto">
          <a:xfrm>
            <a:off x="6981547" y="3239366"/>
            <a:ext cx="647700" cy="431800"/>
          </a:xfrm>
          <a:prstGeom prst="ellipse">
            <a:avLst/>
          </a:prstGeom>
          <a:noFill/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2012269"/>
            <a:ext cx="3714776" cy="321343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7000892" y="6372243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대기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-4)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57158" y="1142984"/>
            <a:ext cx="734481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■ 대기 배출시설 </a:t>
            </a:r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무허가</a:t>
            </a:r>
            <a:r>
              <a:rPr lang="en-US" altLang="ko-KR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, </a:t>
            </a:r>
            <a:r>
              <a:rPr lang="ko-KR" altLang="en-US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미신고</a:t>
            </a:r>
            <a:endParaRPr lang="ko-KR" altLang="en-US" sz="20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1472" y="5500702"/>
            <a:ext cx="77867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C00000"/>
                </a:solidFill>
              </a:rPr>
              <a:t>⇒ </a:t>
            </a:r>
            <a:r>
              <a:rPr lang="en-US" altLang="ko-KR" sz="2400" b="1" dirty="0" smtClean="0">
                <a:solidFill>
                  <a:srgbClr val="C00000"/>
                </a:solidFill>
              </a:rPr>
              <a:t>7</a:t>
            </a:r>
            <a:r>
              <a:rPr lang="ko-KR" altLang="en-US" sz="2400" b="1" dirty="0" err="1" smtClean="0">
                <a:solidFill>
                  <a:srgbClr val="C00000"/>
                </a:solidFill>
              </a:rPr>
              <a:t>년이하</a:t>
            </a:r>
            <a:r>
              <a:rPr lang="ko-KR" altLang="en-US" sz="2400" b="1" dirty="0" smtClean="0">
                <a:solidFill>
                  <a:srgbClr val="C00000"/>
                </a:solidFill>
              </a:rPr>
              <a:t> 징역 또는  </a:t>
            </a:r>
            <a:r>
              <a:rPr lang="en-US" altLang="ko-KR" sz="2400" b="1" dirty="0" smtClean="0">
                <a:solidFill>
                  <a:srgbClr val="C00000"/>
                </a:solidFill>
              </a:rPr>
              <a:t>1</a:t>
            </a:r>
            <a:r>
              <a:rPr lang="ko-KR" altLang="en-US" sz="2400" b="1" dirty="0" err="1" smtClean="0">
                <a:solidFill>
                  <a:srgbClr val="C00000"/>
                </a:solidFill>
              </a:rPr>
              <a:t>억원</a:t>
            </a:r>
            <a:r>
              <a:rPr lang="ko-KR" altLang="en-US" sz="2400" b="1" dirty="0" smtClean="0">
                <a:solidFill>
                  <a:srgbClr val="C00000"/>
                </a:solidFill>
              </a:rPr>
              <a:t> 이하 벌금</a:t>
            </a:r>
            <a:r>
              <a:rPr lang="en-US" altLang="ko-KR" sz="2400" b="1" dirty="0" smtClean="0">
                <a:solidFill>
                  <a:srgbClr val="C00000"/>
                </a:solidFill>
              </a:rPr>
              <a:t>, </a:t>
            </a:r>
          </a:p>
          <a:p>
            <a:pPr algn="ctr"/>
            <a:r>
              <a:rPr lang="ko-KR" altLang="en-US" sz="2400" b="1" dirty="0" smtClean="0">
                <a:solidFill>
                  <a:srgbClr val="C00000"/>
                </a:solidFill>
              </a:rPr>
              <a:t>폐쇄명령 또는 사용중지</a:t>
            </a:r>
            <a:endParaRPr lang="ko-KR" altLang="en-US" sz="2400" b="1" dirty="0">
              <a:solidFill>
                <a:srgbClr val="C0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l="32142" t="19299" r="5925" b="4414"/>
          <a:stretch>
            <a:fillRect/>
          </a:stretch>
        </p:blipFill>
        <p:spPr bwMode="auto">
          <a:xfrm>
            <a:off x="4857752" y="1857363"/>
            <a:ext cx="3786214" cy="310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 l="31574" t="18923" r="2584" b="7875"/>
          <a:stretch>
            <a:fillRect/>
          </a:stretch>
        </p:blipFill>
        <p:spPr bwMode="auto">
          <a:xfrm>
            <a:off x="357158" y="1857364"/>
            <a:ext cx="4071966" cy="3084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571472" y="5143512"/>
            <a:ext cx="3429024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대기배출시설</a:t>
            </a:r>
            <a:r>
              <a:rPr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목재연마</a:t>
            </a:r>
            <a:r>
              <a:rPr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) </a:t>
            </a: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미신고 운영</a:t>
            </a:r>
            <a:endParaRPr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2066" y="5143512"/>
            <a:ext cx="3214710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대기배출시설</a:t>
            </a:r>
            <a:r>
              <a:rPr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용해로</a:t>
            </a:r>
            <a:r>
              <a:rPr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) </a:t>
            </a: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미신고 운영</a:t>
            </a:r>
            <a:endParaRPr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00892" y="6372243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출처 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ko-KR" altLang="en-US" sz="1200" dirty="0" smtClean="0">
                <a:solidFill>
                  <a:schemeClr val="bg2">
                    <a:lumMod val="50000"/>
                  </a:schemeClr>
                </a:solidFill>
              </a:rPr>
              <a:t>낙동강유역환경청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</a:t>
            </a:r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-1)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57158" y="1142984"/>
            <a:ext cx="7344816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■ </a:t>
            </a:r>
            <a:r>
              <a:rPr lang="ko-KR" altLang="en-US" sz="2000" b="1" dirty="0" err="1">
                <a:solidFill>
                  <a:srgbClr val="002060"/>
                </a:solidFill>
                <a:latin typeface="+mn-ea"/>
              </a:rPr>
              <a:t>최종방류구를</a:t>
            </a: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 거치지 아니하고 배출할 수 </a:t>
            </a:r>
            <a:r>
              <a:rPr lang="en-US" altLang="ko-KR" sz="2000" b="1" dirty="0">
                <a:solidFill>
                  <a:srgbClr val="002060"/>
                </a:solidFill>
                <a:latin typeface="+mn-ea"/>
              </a:rPr>
              <a:t> </a:t>
            </a: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있는 시설 설치</a:t>
            </a:r>
          </a:p>
        </p:txBody>
      </p:sp>
      <p:sp>
        <p:nvSpPr>
          <p:cNvPr id="19" name="타원 11"/>
          <p:cNvSpPr>
            <a:spLocks noChangeArrowheads="1"/>
          </p:cNvSpPr>
          <p:nvPr/>
        </p:nvSpPr>
        <p:spPr bwMode="auto">
          <a:xfrm>
            <a:off x="6981547" y="2942862"/>
            <a:ext cx="647700" cy="431800"/>
          </a:xfrm>
          <a:prstGeom prst="ellipse">
            <a:avLst/>
          </a:prstGeom>
          <a:noFill/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0" name="TextBox 10"/>
          <p:cNvSpPr txBox="1">
            <a:spLocks noChangeArrowheads="1"/>
          </p:cNvSpPr>
          <p:nvPr/>
        </p:nvSpPr>
        <p:spPr bwMode="auto">
          <a:xfrm>
            <a:off x="428596" y="5572140"/>
            <a:ext cx="81073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C00000"/>
                </a:solidFill>
              </a:rPr>
              <a:t>⇒  5</a:t>
            </a:r>
            <a:r>
              <a:rPr lang="ko-KR" altLang="en-US" sz="2400" b="1" dirty="0" err="1">
                <a:solidFill>
                  <a:srgbClr val="C00000"/>
                </a:solidFill>
              </a:rPr>
              <a:t>년이하</a:t>
            </a:r>
            <a:r>
              <a:rPr lang="ko-KR" altLang="en-US" sz="2400" b="1" dirty="0">
                <a:solidFill>
                  <a:srgbClr val="C00000"/>
                </a:solidFill>
              </a:rPr>
              <a:t> 징역 또는 </a:t>
            </a:r>
            <a:r>
              <a:rPr lang="en-US" altLang="ko-KR" sz="2400" b="1" dirty="0">
                <a:solidFill>
                  <a:srgbClr val="C00000"/>
                </a:solidFill>
              </a:rPr>
              <a:t>3</a:t>
            </a:r>
            <a:r>
              <a:rPr lang="ko-KR" altLang="en-US" sz="2400" b="1" dirty="0" err="1">
                <a:solidFill>
                  <a:srgbClr val="C00000"/>
                </a:solidFill>
              </a:rPr>
              <a:t>천만원</a:t>
            </a:r>
            <a:r>
              <a:rPr lang="ko-KR" altLang="en-US" sz="2400" b="1" dirty="0">
                <a:solidFill>
                  <a:srgbClr val="C00000"/>
                </a:solidFill>
              </a:rPr>
              <a:t> 이하 벌금</a:t>
            </a:r>
            <a:r>
              <a:rPr lang="en-US" altLang="ko-KR" sz="2400" b="1" dirty="0">
                <a:solidFill>
                  <a:srgbClr val="C00000"/>
                </a:solidFill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</a:rPr>
              <a:t>조업정지</a:t>
            </a:r>
          </a:p>
        </p:txBody>
      </p:sp>
      <p:sp>
        <p:nvSpPr>
          <p:cNvPr id="21" name="양쪽 모서리가 둥근 사각형 20"/>
          <p:cNvSpPr/>
          <p:nvPr/>
        </p:nvSpPr>
        <p:spPr bwMode="auto">
          <a:xfrm>
            <a:off x="323850" y="2133600"/>
            <a:ext cx="2736850" cy="2447925"/>
          </a:xfrm>
          <a:prstGeom prst="round2SameRect">
            <a:avLst/>
          </a:prstGeom>
          <a:blipFill>
            <a:blip r:embed="rId3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22" name="양쪽 모서리가 둥근 사각형 21"/>
          <p:cNvSpPr/>
          <p:nvPr/>
        </p:nvSpPr>
        <p:spPr bwMode="auto">
          <a:xfrm>
            <a:off x="3203575" y="2133600"/>
            <a:ext cx="2736850" cy="2447925"/>
          </a:xfrm>
          <a:prstGeom prst="round2SameRect">
            <a:avLst/>
          </a:prstGeom>
          <a:blipFill>
            <a:blip r:embed="rId4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23" name="양쪽 모서리가 둥근 사각형 22"/>
          <p:cNvSpPr/>
          <p:nvPr/>
        </p:nvSpPr>
        <p:spPr bwMode="auto">
          <a:xfrm>
            <a:off x="6084888" y="2133600"/>
            <a:ext cx="2736850" cy="2447925"/>
          </a:xfrm>
          <a:prstGeom prst="round2SameRect">
            <a:avLst/>
          </a:prstGeom>
          <a:blipFill>
            <a:blip r:embed="rId5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23850" y="4652963"/>
            <a:ext cx="2735263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폐수 </a:t>
            </a:r>
            <a:r>
              <a:rPr lang="ko-KR" altLang="en-US" sz="1400" dirty="0" err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집수조</a:t>
            </a:r>
            <a:endParaRPr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03575" y="4652963"/>
            <a:ext cx="2736850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 err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집수조에</a:t>
            </a: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 연결된 폐수 방류 시설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43636" y="4714884"/>
            <a:ext cx="2735262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하수구로 연결된 폐수방류시설</a:t>
            </a:r>
            <a:endParaRPr lang="en-US" altLang="ko-KR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7" name="타원 15"/>
          <p:cNvSpPr>
            <a:spLocks noChangeArrowheads="1"/>
          </p:cNvSpPr>
          <p:nvPr/>
        </p:nvSpPr>
        <p:spPr bwMode="auto">
          <a:xfrm rot="1235643">
            <a:off x="3851275" y="3500438"/>
            <a:ext cx="504825" cy="865187"/>
          </a:xfrm>
          <a:prstGeom prst="ellipse">
            <a:avLst/>
          </a:prstGeom>
          <a:noFill/>
          <a:ln w="19050" algn="ctr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41097" y="125049"/>
            <a:ext cx="64436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주요 위반 사례 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수질</a:t>
            </a:r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-2)</a:t>
            </a:r>
            <a:endParaRPr lang="ko-KR" altLang="en-US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229910" y="125049"/>
            <a:ext cx="4016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</a:t>
            </a:r>
            <a:endParaRPr lang="en-US" altLang="ko-K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3347" y="279037"/>
            <a:ext cx="3603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10"/>
          <p:cNvSpPr>
            <a:spLocks noChangeArrowheads="1"/>
          </p:cNvSpPr>
          <p:nvPr/>
        </p:nvSpPr>
        <p:spPr bwMode="auto">
          <a:xfrm>
            <a:off x="7702272" y="207599"/>
            <a:ext cx="11525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100">
                <a:solidFill>
                  <a:srgbClr val="EEB500"/>
                </a:solidFill>
                <a:latin typeface="HY얕은샘물M" pitchFamily="18" charset="-127"/>
                <a:ea typeface="HY얕은샘물M" pitchFamily="18" charset="-127"/>
              </a:rPr>
              <a:t>사람이 중심인 </a:t>
            </a:r>
            <a:r>
              <a:rPr lang="ko-KR" altLang="en-US" sz="1100">
                <a:solidFill>
                  <a:srgbClr val="FF0000"/>
                </a:solidFill>
                <a:latin typeface="HY얕은샘물M" pitchFamily="18" charset="-127"/>
                <a:ea typeface="HY얕은샘물M" pitchFamily="18" charset="-127"/>
              </a:rPr>
              <a:t>서구</a:t>
            </a:r>
            <a:endParaRPr lang="en-US" altLang="ko-KR" sz="1100">
              <a:solidFill>
                <a:srgbClr val="FF0000"/>
              </a:solidFill>
              <a:latin typeface="HY얕은샘물M" pitchFamily="18" charset="-127"/>
              <a:ea typeface="HY얕은샘물M" pitchFamily="18" charset="-127"/>
            </a:endParaRPr>
          </a:p>
          <a:p>
            <a:r>
              <a:rPr lang="ko-KR" altLang="en-US" sz="1100" b="0">
                <a:latin typeface="HY얕은샘물M" pitchFamily="18" charset="-127"/>
                <a:ea typeface="HY얕은샘물M" pitchFamily="18" charset="-127"/>
              </a:rPr>
              <a:t> </a:t>
            </a:r>
            <a:r>
              <a:rPr lang="ko-KR" altLang="en-US" sz="1100">
                <a:solidFill>
                  <a:srgbClr val="00B050"/>
                </a:solidFill>
                <a:latin typeface="HY얕은샘물M" pitchFamily="18" charset="-127"/>
                <a:ea typeface="HY얕은샘물M" pitchFamily="18" charset="-127"/>
              </a:rPr>
              <a:t>행복을 만드는 </a:t>
            </a:r>
            <a:r>
              <a:rPr lang="ko-KR" altLang="en-US" sz="110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희망 도시</a:t>
            </a:r>
            <a:r>
              <a:rPr lang="ko-KR" altLang="en-US" sz="1100" b="0">
                <a:solidFill>
                  <a:srgbClr val="0070C0"/>
                </a:solidFill>
                <a:latin typeface="HY얕은샘물M" pitchFamily="18" charset="-127"/>
                <a:ea typeface="HY얕은샘물M" pitchFamily="18" charset="-127"/>
              </a:rPr>
              <a:t>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57158" y="1142984"/>
            <a:ext cx="7858180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+mn-ea"/>
              </a:rPr>
              <a:t>■ 배출시설에서 배출되는 폐수를 방지시설에 유입하지 않고 배출 </a:t>
            </a:r>
          </a:p>
        </p:txBody>
      </p:sp>
      <p:sp>
        <p:nvSpPr>
          <p:cNvPr id="36" name="TextBox 17"/>
          <p:cNvSpPr txBox="1">
            <a:spLocks noChangeArrowheads="1"/>
          </p:cNvSpPr>
          <p:nvPr/>
        </p:nvSpPr>
        <p:spPr bwMode="auto">
          <a:xfrm>
            <a:off x="500034" y="5500702"/>
            <a:ext cx="78914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rgbClr val="C00000"/>
                </a:solidFill>
              </a:rPr>
              <a:t>⇒  5</a:t>
            </a:r>
            <a:r>
              <a:rPr lang="ko-KR" altLang="en-US" sz="2400" b="1" dirty="0" err="1">
                <a:solidFill>
                  <a:srgbClr val="C00000"/>
                </a:solidFill>
              </a:rPr>
              <a:t>년이하</a:t>
            </a:r>
            <a:r>
              <a:rPr lang="ko-KR" altLang="en-US" sz="2400" b="1" dirty="0">
                <a:solidFill>
                  <a:srgbClr val="C00000"/>
                </a:solidFill>
              </a:rPr>
              <a:t> 징역 또는 </a:t>
            </a:r>
            <a:r>
              <a:rPr lang="en-US" altLang="ko-KR" sz="2400" b="1" dirty="0">
                <a:solidFill>
                  <a:srgbClr val="C00000"/>
                </a:solidFill>
              </a:rPr>
              <a:t>3</a:t>
            </a:r>
            <a:r>
              <a:rPr lang="ko-KR" altLang="en-US" sz="2400" b="1" dirty="0" err="1">
                <a:solidFill>
                  <a:srgbClr val="C00000"/>
                </a:solidFill>
              </a:rPr>
              <a:t>천만원</a:t>
            </a:r>
            <a:r>
              <a:rPr lang="ko-KR" altLang="en-US" sz="2400" b="1" dirty="0">
                <a:solidFill>
                  <a:srgbClr val="C00000"/>
                </a:solidFill>
              </a:rPr>
              <a:t> 이하 벌금</a:t>
            </a:r>
            <a:r>
              <a:rPr lang="en-US" altLang="ko-KR" sz="2400" b="1" dirty="0">
                <a:solidFill>
                  <a:srgbClr val="C00000"/>
                </a:solidFill>
              </a:rPr>
              <a:t>, </a:t>
            </a:r>
            <a:r>
              <a:rPr lang="ko-KR" altLang="en-US" sz="2400" b="1" dirty="0">
                <a:solidFill>
                  <a:srgbClr val="C00000"/>
                </a:solidFill>
              </a:rPr>
              <a:t>조업정지</a:t>
            </a:r>
          </a:p>
        </p:txBody>
      </p:sp>
      <p:sp>
        <p:nvSpPr>
          <p:cNvPr id="37" name="양쪽 모서리가 둥근 사각형 36"/>
          <p:cNvSpPr/>
          <p:nvPr/>
        </p:nvSpPr>
        <p:spPr bwMode="auto">
          <a:xfrm>
            <a:off x="323850" y="1916113"/>
            <a:ext cx="2736850" cy="2449512"/>
          </a:xfrm>
          <a:prstGeom prst="round2SameRect">
            <a:avLst/>
          </a:prstGeom>
          <a:blipFill>
            <a:blip r:embed="rId3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8" name="양쪽 모서리가 둥근 사각형 37"/>
          <p:cNvSpPr/>
          <p:nvPr/>
        </p:nvSpPr>
        <p:spPr bwMode="auto">
          <a:xfrm>
            <a:off x="3132138" y="1916113"/>
            <a:ext cx="2736850" cy="2449512"/>
          </a:xfrm>
          <a:prstGeom prst="round2SameRect">
            <a:avLst/>
          </a:prstGeom>
          <a:blipFill>
            <a:blip r:embed="rId4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9" name="양쪽 모서리가 둥근 사각형 38"/>
          <p:cNvSpPr/>
          <p:nvPr/>
        </p:nvSpPr>
        <p:spPr bwMode="auto">
          <a:xfrm>
            <a:off x="5940425" y="1916113"/>
            <a:ext cx="2736850" cy="2449512"/>
          </a:xfrm>
          <a:prstGeom prst="round2SameRect">
            <a:avLst/>
          </a:prstGeom>
          <a:blipFill>
            <a:blip r:embed="rId5" cstate="print"/>
            <a:stretch>
              <a:fillRect/>
            </a:stretch>
          </a:blipFill>
          <a:ln w="28575" cap="flat" cmpd="sng" algn="ctr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323850" y="4437063"/>
            <a:ext cx="2735263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굴착공사 진행 중 </a:t>
            </a: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발생폐수</a:t>
            </a:r>
            <a:endParaRPr lang="en-US" altLang="ko-KR" sz="1400" dirty="0" smtClean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  <a:p>
            <a:pPr algn="ctr">
              <a:defRPr/>
            </a:pPr>
            <a:endParaRPr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43240" y="4429132"/>
            <a:ext cx="2735262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발생폐수이송배관</a:t>
            </a:r>
            <a:endParaRPr lang="en-US" altLang="ko-KR" sz="1400" dirty="0" smtClean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  <a:p>
            <a:pPr algn="ctr">
              <a:defRPr/>
            </a:pPr>
            <a:endParaRPr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40425" y="4437063"/>
            <a:ext cx="2735263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방지시설을 거치지 않고 </a:t>
            </a:r>
            <a:endParaRPr lang="en-US" altLang="ko-KR" sz="1400" dirty="0" smtClean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폐수 배출</a:t>
            </a:r>
            <a:r>
              <a:rPr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무단방류</a:t>
            </a:r>
            <a:r>
              <a:rPr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endParaRPr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880</Words>
  <Application>Microsoft Office PowerPoint</Application>
  <PresentationFormat>화면 슬라이드 쇼(4:3)</PresentationFormat>
  <Paragraphs>195</Paragraphs>
  <Slides>27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2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seogu</dc:creator>
  <cp:lastModifiedBy>seogu</cp:lastModifiedBy>
  <cp:revision>38</cp:revision>
  <dcterms:created xsi:type="dcterms:W3CDTF">2014-05-22T07:57:14Z</dcterms:created>
  <dcterms:modified xsi:type="dcterms:W3CDTF">2014-05-23T02:11:08Z</dcterms:modified>
</cp:coreProperties>
</file>