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1" r:id="rId5"/>
    <p:sldId id="265" r:id="rId6"/>
    <p:sldId id="263" r:id="rId7"/>
    <p:sldId id="264" r:id="rId8"/>
  </p:sldIdLst>
  <p:sldSz cx="6858000" cy="9906000" type="A4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4" userDrawn="1">
          <p15:clr>
            <a:srgbClr val="A4A3A4"/>
          </p15:clr>
        </p15:guide>
        <p15:guide id="2" pos="3974" userDrawn="1">
          <p15:clr>
            <a:srgbClr val="A4A3A4"/>
          </p15:clr>
        </p15:guide>
        <p15:guide id="3" pos="323" userDrawn="1">
          <p15:clr>
            <a:srgbClr val="A4A3A4"/>
          </p15:clr>
        </p15:guide>
        <p15:guide id="4" pos="459" userDrawn="1">
          <p15:clr>
            <a:srgbClr val="A4A3A4"/>
          </p15:clr>
        </p15:guide>
        <p15:guide id="5" orient="horz" pos="6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2" autoAdjust="0"/>
    <p:restoredTop sz="94660"/>
  </p:normalViewPr>
  <p:slideViewPr>
    <p:cSldViewPr snapToGrid="0" showGuides="1">
      <p:cViewPr>
        <p:scale>
          <a:sx n="84" d="100"/>
          <a:sy n="84" d="100"/>
        </p:scale>
        <p:origin x="-1290" y="-72"/>
      </p:cViewPr>
      <p:guideLst>
        <p:guide orient="horz" pos="194"/>
        <p:guide orient="horz" pos="6182"/>
        <p:guide pos="3974"/>
        <p:guide pos="323"/>
        <p:guide pos="4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9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98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A3CE3AA6-901B-409D-AD59-C3FD8BC54736}"/>
              </a:ext>
            </a:extLst>
          </p:cNvPr>
          <p:cNvSpPr/>
          <p:nvPr/>
        </p:nvSpPr>
        <p:spPr>
          <a:xfrm>
            <a:off x="549276" y="353695"/>
            <a:ext cx="5758368" cy="491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685800" latinLnBrk="1">
              <a:lnSpc>
                <a:spcPct val="150000"/>
              </a:lnSpc>
              <a:defRPr/>
            </a:pPr>
            <a:r>
              <a:rPr lang="ko-KR" altLang="en-US" sz="1600" dirty="0" err="1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동탄</a:t>
            </a:r>
            <a:r>
              <a:rPr lang="ko-KR" altLang="en-US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 레이크 자연</a:t>
            </a:r>
            <a:r>
              <a:rPr lang="en-US" altLang="ko-KR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&amp; </a:t>
            </a:r>
            <a:r>
              <a:rPr lang="ko-KR" altLang="en-US" sz="1600" dirty="0" err="1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푸르지오</a:t>
            </a:r>
            <a:r>
              <a:rPr lang="ko-KR" altLang="en-US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 공공분양주택 기관추천 특별공급 안내문</a:t>
            </a:r>
            <a:endParaRPr lang="en-US" altLang="ko-KR" sz="1600" dirty="0">
              <a:solidFill>
                <a:schemeClr val="tx1"/>
              </a:solidFill>
              <a:latin typeface="Rix모던고딕 EB" panose="02020603020101020101" pitchFamily="18" charset="-127"/>
              <a:ea typeface="Rix모던고딕 EB" panose="02020603020101020101" pitchFamily="18" charset="-127"/>
            </a:endParaRPr>
          </a:p>
        </p:txBody>
      </p:sp>
      <p:sp>
        <p:nvSpPr>
          <p:cNvPr id="31" name="Rounded Rectangle 73">
            <a:extLst>
              <a:ext uri="{FF2B5EF4-FFF2-40B4-BE49-F238E27FC236}">
                <a16:creationId xmlns:a16="http://schemas.microsoft.com/office/drawing/2014/main" xmlns="" id="{4DC48E29-A024-48B1-803F-BAFA16B3C64D}"/>
              </a:ext>
            </a:extLst>
          </p:cNvPr>
          <p:cNvSpPr/>
          <p:nvPr/>
        </p:nvSpPr>
        <p:spPr>
          <a:xfrm rot="16200000" flipH="1">
            <a:off x="3387884" y="-2567145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Rounded Rectangle 73">
            <a:extLst>
              <a:ext uri="{FF2B5EF4-FFF2-40B4-BE49-F238E27FC236}">
                <a16:creationId xmlns:a16="http://schemas.microsoft.com/office/drawing/2014/main" xmlns="" id="{F2F8A468-CAF5-4F8F-B2D7-80A8DD3DB117}"/>
              </a:ext>
            </a:extLst>
          </p:cNvPr>
          <p:cNvSpPr/>
          <p:nvPr/>
        </p:nvSpPr>
        <p:spPr>
          <a:xfrm rot="16200000" flipH="1">
            <a:off x="3387884" y="-2030281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13F03779-1DC2-4546-8F74-8387049334AE}"/>
              </a:ext>
            </a:extLst>
          </p:cNvPr>
          <p:cNvSpPr/>
          <p:nvPr/>
        </p:nvSpPr>
        <p:spPr>
          <a:xfrm>
            <a:off x="512763" y="2125110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Ⅰ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xmlns="" id="{9ADD3483-B45D-42C8-83FC-95A4988BCC1E}"/>
              </a:ext>
            </a:extLst>
          </p:cNvPr>
          <p:cNvSpPr/>
          <p:nvPr/>
        </p:nvSpPr>
        <p:spPr>
          <a:xfrm>
            <a:off x="971550" y="2125110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공급개요 안내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BEEECE2C-11DD-44A7-9E50-A51B0BA8AB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832922"/>
              </p:ext>
            </p:extLst>
          </p:nvPr>
        </p:nvGraphicFramePr>
        <p:xfrm>
          <a:off x="512762" y="1040420"/>
          <a:ext cx="5794882" cy="992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313593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algn="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특별공급 추천기관에서 특별공급 대상자로 선정되었다 하더라도 반드시 특별공급 신청일에 접수장소에 방문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하여 신청하여야 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 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미신청시 당첨자 선정 및 계약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313593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algn="r" latinLnBrk="1"/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신청 부적격자는 해당 기관의 추천여부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․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방문신청 및 동호배정 여부와 무관하게 계약체결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청약통장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효력상실 및 청약통장 재사용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특별공급 신청자격 박탈 등의 불이익을 받습니다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313593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algn="r" latinLnBrk="1"/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신청자가 동 안내문 내용을 미숙지하고 신청하여 받는 불이익에 대하여 사업주체에서 책임지지 않으므로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해당 기관에서는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/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특히 ‘신청자격’ 및 ‘공급대상에서 제외되는 자’를 충분히 안내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검증하여 추천하여 주시기 바랍니다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xmlns="" id="{67E5CD1E-8DF1-47A4-8566-E8F42E242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537476"/>
              </p:ext>
            </p:extLst>
          </p:nvPr>
        </p:nvGraphicFramePr>
        <p:xfrm>
          <a:off x="512762" y="2564820"/>
          <a:ext cx="5794881" cy="5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3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공급위치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경기도 화성시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동탄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2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신도시 택지개발지구 내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A86BL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19916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공급규모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지하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층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~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지상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25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층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8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개동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총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704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※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공공분양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전용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84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㎡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518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민간분양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전용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99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㎡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186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19916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기관추천 특별공급 대상 총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세대수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51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 중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7B80D02F-48EC-44BD-B75F-7C1381F67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507182"/>
              </p:ext>
            </p:extLst>
          </p:nvPr>
        </p:nvGraphicFramePr>
        <p:xfrm>
          <a:off x="728660" y="3215749"/>
          <a:ext cx="5578980" cy="615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745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1394745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  <a:gridCol w="1394745">
                  <a:extLst>
                    <a:ext uri="{9D8B030D-6E8A-4147-A177-3AD203B41FA5}">
                      <a16:colId xmlns:a16="http://schemas.microsoft.com/office/drawing/2014/main" xmlns="" val="1852868354"/>
                    </a:ext>
                  </a:extLst>
                </a:gridCol>
                <a:gridCol w="1394745">
                  <a:extLst>
                    <a:ext uri="{9D8B030D-6E8A-4147-A177-3AD203B41FA5}">
                      <a16:colId xmlns:a16="http://schemas.microsoft.com/office/drawing/2014/main" xmlns="" val="782772214"/>
                    </a:ext>
                  </a:extLst>
                </a:gridCol>
              </a:tblGrid>
              <a:tr h="219855"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㎡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84A</a:t>
                      </a: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84B</a:t>
                      </a: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합계</a:t>
                      </a: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귀 청 배정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세대수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장애인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_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인천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4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</a:tbl>
          </a:graphicData>
        </a:graphic>
      </p:graphicFrame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460D1EF4-B994-401F-B104-1BFE2BE3F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641786"/>
              </p:ext>
            </p:extLst>
          </p:nvPr>
        </p:nvGraphicFramePr>
        <p:xfrm>
          <a:off x="513843" y="3839756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※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분양가격 및 납부조건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추후 입주자모집공고 참조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F6A9FD3-8AA7-488F-B84A-5E67F1097ED6}"/>
              </a:ext>
            </a:extLst>
          </p:cNvPr>
          <p:cNvSpPr/>
          <p:nvPr/>
        </p:nvSpPr>
        <p:spPr>
          <a:xfrm>
            <a:off x="512763" y="4105502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Ⅱ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A142DB7D-E95A-43B4-81CF-B2F94D8B0953}"/>
              </a:ext>
            </a:extLst>
          </p:cNvPr>
          <p:cNvSpPr/>
          <p:nvPr/>
        </p:nvSpPr>
        <p:spPr>
          <a:xfrm>
            <a:off x="971550" y="4105502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공급일정 안내</a:t>
            </a:r>
            <a:r>
              <a:rPr lang="en-US" altLang="ko-KR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(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예정</a:t>
            </a:r>
            <a:r>
              <a:rPr lang="en-US" altLang="ko-KR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xmlns="" id="{DA4B8CBD-5B47-4246-AF02-3836F7654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787461"/>
              </p:ext>
            </p:extLst>
          </p:nvPr>
        </p:nvGraphicFramePr>
        <p:xfrm>
          <a:off x="513843" y="5736808"/>
          <a:ext cx="579488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marL="0" algn="l" defTabSz="685800" rtl="0" eaLnBrk="1" latinLnBrk="1" hangingPunct="1">
                        <a:lnSpc>
                          <a:spcPct val="150000"/>
                        </a:lnSpc>
                      </a:pP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특별공급 청약신청자 과밀로 서류심사가 지연될 경우 당첨자 선정 및 공고시간은 다소 변경될 수 있습니다</a:t>
                      </a: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위 일정은 업무 추진 중에 다소 변동될 수 있으니 반드시 입주자 모집공고문을 확인해 주시기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바랍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니다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A2C97E64-7F36-4C9E-9E79-7758666A45EF}"/>
              </a:ext>
            </a:extLst>
          </p:cNvPr>
          <p:cNvSpPr/>
          <p:nvPr/>
        </p:nvSpPr>
        <p:spPr>
          <a:xfrm>
            <a:off x="512763" y="6300016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Ⅲ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16FE1324-119B-4981-8EF5-ECD8C350E403}"/>
              </a:ext>
            </a:extLst>
          </p:cNvPr>
          <p:cNvSpPr/>
          <p:nvPr/>
        </p:nvSpPr>
        <p:spPr>
          <a:xfrm>
            <a:off x="971550" y="6300016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신청자격 및 당첨자 선정 방법</a:t>
            </a: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xmlns="" id="{3C0A5ADB-E621-4216-A984-CE5F78C52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852509"/>
              </p:ext>
            </p:extLst>
          </p:nvPr>
        </p:nvGraphicFramePr>
        <p:xfrm>
          <a:off x="512762" y="6880380"/>
          <a:ext cx="5794882" cy="1505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166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입주자모집공고일 현재 주택공급에 관한 규칙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35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조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항에 의하여 주택특별공급 신청자격을 갖춘 무주택세대구성원으로서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해당 기관에서 특별공급 대상자로 선정하여 시공사인 ㈜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대우건설에통보한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분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216982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799876"/>
                  </a:ext>
                </a:extLst>
              </a:tr>
              <a:tr h="191667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청약저축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주택청약종합저축 포함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에 가입하여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개월이 경과되고 매월 약정납입일에 월 납입금을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회 이상 납입한 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이주대책대상자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철거민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국가유공자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장애인 특별공급은 청약통장 필요 없음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216982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3522926"/>
                  </a:ext>
                </a:extLst>
              </a:tr>
              <a:tr h="191667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별도의 예비입주자는 선정하지 않으며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신청자가 미달된 잔여물량이 발생될 경우 일반공급으로 전환되고 부적격당첨자의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호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는 일반공급 예비입주자에게 공급함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  <a:tr h="216982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2250821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xmlns="" id="{BDF5A583-A66F-46A1-B42A-36E6CE27A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179491"/>
              </p:ext>
            </p:extLst>
          </p:nvPr>
        </p:nvGraphicFramePr>
        <p:xfrm>
          <a:off x="512762" y="6681220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10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신청자격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xmlns="" id="{225986DF-B020-4540-8205-79D00503F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425412"/>
              </p:ext>
            </p:extLst>
          </p:nvPr>
        </p:nvGraphicFramePr>
        <p:xfrm>
          <a:off x="512762" y="8203866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※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무주택 구성원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’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의 의미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xmlns="" id="{1CE5D95C-C82E-4B1A-AEB3-92ADA726D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930283"/>
              </p:ext>
            </p:extLst>
          </p:nvPr>
        </p:nvGraphicFramePr>
        <p:xfrm>
          <a:off x="512762" y="8409510"/>
          <a:ext cx="5794882" cy="1380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187960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  <a:gridCol w="5380544">
                  <a:extLst>
                    <a:ext uri="{9D8B030D-6E8A-4147-A177-3AD203B41FA5}">
                      <a16:colId xmlns:a16="http://schemas.microsoft.com/office/drawing/2014/main" xmlns="" val="116717816"/>
                    </a:ext>
                  </a:extLst>
                </a:gridCol>
              </a:tblGrid>
              <a:tr h="283345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-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세대주 및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다음 각 목의 사람을 포함한다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전원이 주택을 소유하고 있지 아니한 세대의 세대주 및 세대원을 말한다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74784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가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.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주택공급을 신청하려는 세대주 또는 세대원의 배우자로서 해당 세대주 또는 세대원과 동일한 세대별 주민등록표상에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등재되어 있지 아니한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94957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나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.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주택공급을 신청하려는 세대주 또는 세대원의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직계존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비속으로서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가목의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배우자와 동일한 세대를 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다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.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주택공급을 신청하려는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세대주의 직계비속인 세대원에 한정한다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의 배우자로서 해당 세대 원과 동일한 세대를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4376476"/>
                  </a:ext>
                </a:extLst>
              </a:tr>
              <a:tr h="94957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라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.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주택공급을 신청하려는 세대원의 직계존속으로서 해당 세대원과 동일한 세대를 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7075846"/>
                  </a:ext>
                </a:extLst>
              </a:tr>
            </a:tbl>
          </a:graphicData>
        </a:graphic>
      </p:graphicFrame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D1FA45DB-BC2E-4BE4-B5E4-BA844D27D640}"/>
              </a:ext>
            </a:extLst>
          </p:cNvPr>
          <p:cNvSpPr/>
          <p:nvPr/>
        </p:nvSpPr>
        <p:spPr>
          <a:xfrm>
            <a:off x="512764" y="12176"/>
            <a:ext cx="681036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#</a:t>
            </a:r>
            <a:r>
              <a:rPr lang="ko-KR" altLang="en-US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붙임</a:t>
            </a:r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1</a:t>
            </a:r>
            <a:endParaRPr lang="ko-KR" altLang="en-US" sz="1100" dirty="0">
              <a:solidFill>
                <a:srgbClr val="0070C0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xmlns="" id="{251D1C03-0AD6-4233-B708-9C06BDECAE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85654"/>
              </p:ext>
            </p:extLst>
          </p:nvPr>
        </p:nvGraphicFramePr>
        <p:xfrm>
          <a:off x="728663" y="4557832"/>
          <a:ext cx="5578979" cy="1145150"/>
        </p:xfrm>
        <a:graphic>
          <a:graphicData uri="http://schemas.openxmlformats.org/drawingml/2006/table">
            <a:tbl>
              <a:tblPr/>
              <a:tblGrid>
                <a:gridCol w="1830387">
                  <a:extLst>
                    <a:ext uri="{9D8B030D-6E8A-4147-A177-3AD203B41FA5}">
                      <a16:colId xmlns:a16="http://schemas.microsoft.com/office/drawing/2014/main" xmlns="" val="828637708"/>
                    </a:ext>
                  </a:extLst>
                </a:gridCol>
                <a:gridCol w="1279234">
                  <a:extLst>
                    <a:ext uri="{9D8B030D-6E8A-4147-A177-3AD203B41FA5}">
                      <a16:colId xmlns:a16="http://schemas.microsoft.com/office/drawing/2014/main" xmlns="" val="3584039181"/>
                    </a:ext>
                  </a:extLst>
                </a:gridCol>
                <a:gridCol w="2469358">
                  <a:extLst>
                    <a:ext uri="{9D8B030D-6E8A-4147-A177-3AD203B41FA5}">
                      <a16:colId xmlns:a16="http://schemas.microsoft.com/office/drawing/2014/main" xmlns="" val="1875777558"/>
                    </a:ext>
                  </a:extLst>
                </a:gridCol>
              </a:tblGrid>
              <a:tr h="19085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구 분</a:t>
                      </a:r>
                      <a:endParaRPr lang="ko-KR" altLang="en-US" sz="800" kern="0" spc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286" marR="17286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일 자</a:t>
                      </a:r>
                      <a:endParaRPr lang="ko-KR" altLang="en-US" sz="800" kern="0" spc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286" marR="17286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비 고</a:t>
                      </a:r>
                      <a:endParaRPr lang="ko-KR" altLang="en-US" sz="800" kern="0" spc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286" marR="17286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001989"/>
                  </a:ext>
                </a:extLst>
              </a:tr>
              <a:tr h="381718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•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입주자모집공고</a:t>
                      </a: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2017. 10. 25(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수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0960" marR="0" indent="254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-2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일간신문 및 당사 홈페이지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60960" marR="0" indent="254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2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en-US" altLang="ko-KR" sz="800" b="1" kern="10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www.prugio.com/house/2017/dongtanlake)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7707552"/>
                  </a:ext>
                </a:extLst>
              </a:tr>
              <a:tr h="190858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• </a:t>
                      </a:r>
                      <a:r>
                        <a:rPr lang="ko-KR" altLang="en-US" sz="800" kern="0" spc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견본주택 개관</a:t>
                      </a: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2017. 10. 27(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금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60960" marR="0" indent="254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-2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당사 견본주택 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아래 약도 참조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34136343"/>
                  </a:ext>
                </a:extLst>
              </a:tr>
              <a:tr h="190858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•</a:t>
                      </a:r>
                      <a:r>
                        <a:rPr lang="ko-KR" altLang="en-US" sz="800" b="1" kern="0" spc="-1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기관추천 특별공급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</a:t>
                      </a:r>
                      <a:r>
                        <a:rPr lang="ko-KR" altLang="en-US" sz="800" b="1" kern="0" spc="-1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신청접수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추후 입주자모집공고 참조</a:t>
                      </a: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0021374"/>
                  </a:ext>
                </a:extLst>
              </a:tr>
              <a:tr h="190858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•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특별공급 당첨자발표</a:t>
                      </a:r>
                    </a:p>
                  </a:txBody>
                  <a:tcPr marL="62525" marR="62525" marT="0" marB="0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2314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9545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F037B9FC-2CAD-460B-9E02-EF4E53219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056606"/>
              </p:ext>
            </p:extLst>
          </p:nvPr>
        </p:nvGraphicFramePr>
        <p:xfrm>
          <a:off x="512762" y="307975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※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공급대상에서 제외되는 분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xmlns="" id="{EF4E4034-97C1-470C-82F2-E803D3B2D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796649"/>
              </p:ext>
            </p:extLst>
          </p:nvPr>
        </p:nvGraphicFramePr>
        <p:xfrm>
          <a:off x="512763" y="592958"/>
          <a:ext cx="5795962" cy="1798702"/>
        </p:xfrm>
        <a:graphic>
          <a:graphicData uri="http://schemas.openxmlformats.org/drawingml/2006/table">
            <a:tbl>
              <a:tblPr/>
              <a:tblGrid>
                <a:gridCol w="5795962">
                  <a:extLst>
                    <a:ext uri="{9D8B030D-6E8A-4147-A177-3AD203B41FA5}">
                      <a16:colId xmlns:a16="http://schemas.microsoft.com/office/drawing/2014/main" xmlns="" val="584024280"/>
                    </a:ext>
                  </a:extLst>
                </a:gridCol>
              </a:tblGrid>
              <a:tr h="1798702">
                <a:tc>
                  <a:txBody>
                    <a:bodyPr/>
                    <a:lstStyle/>
                    <a:p>
                      <a:pPr marL="127000" marR="127000" indent="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kern="0" spc="-10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1.  </a:t>
                      </a:r>
                      <a:r>
                        <a:rPr lang="ko-KR" altLang="en-US" sz="800" kern="0" spc="-10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입주자모집공고일 현재 신청자 및 </a:t>
                      </a:r>
                      <a:r>
                        <a:rPr lang="ko-KR" altLang="en-US" sz="800" kern="0" spc="-10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세대원</a:t>
                      </a:r>
                      <a:r>
                        <a:rPr lang="ko-KR" altLang="en-US" sz="800" kern="0" spc="-10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중 주택을 소유한 자</a:t>
                      </a:r>
                      <a:r>
                        <a:rPr lang="ko-KR" altLang="en-US" sz="800" kern="0" spc="-15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</a:t>
                      </a:r>
                      <a:r>
                        <a:rPr lang="en-US" altLang="ko-KR" sz="800" kern="0" spc="-15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-15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단</a:t>
                      </a:r>
                      <a:r>
                        <a:rPr lang="en-US" altLang="ko-KR" sz="800" kern="0" spc="-15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-12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「주택공급에 관한 규칙」 제</a:t>
                      </a:r>
                      <a:r>
                        <a:rPr lang="en-US" altLang="ko-KR" sz="800" kern="0" spc="-12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53</a:t>
                      </a:r>
                      <a:r>
                        <a:rPr lang="ko-KR" altLang="en-US" sz="800" kern="0" spc="-12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조 주택소유 여부 판정기준에 해당되는 주택을 </a:t>
                      </a:r>
                      <a:endParaRPr lang="en-US" altLang="ko-KR" sz="800" kern="0" spc="-12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127000" marR="127000" indent="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kern="0" spc="-12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 </a:t>
                      </a:r>
                      <a:r>
                        <a:rPr lang="ko-KR" altLang="en-US" sz="800" kern="0" spc="-12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소유한 경우 제외</a:t>
                      </a:r>
                      <a:r>
                        <a:rPr lang="en-US" altLang="ko-KR" sz="800" kern="0" spc="-12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331470" marR="127000" indent="-20447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3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2.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과거 재당첨제한 주택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분양가상한제 적용주택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분양전환공공임대주택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이전 기관 종사자 특별공급 등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또는 “청약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조정대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331470" marR="127000" indent="-20447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지역”에서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당첨된자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및 세대에 속한 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배우자 또는 주민등록이 분리된 배우자 및 배우자와 동일한 세대를 이루고있는 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331470" marR="127000" indent="-20447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는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재당첨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제한기간 미경과시 특별공급청약 불가</a:t>
                      </a:r>
                    </a:p>
                    <a:p>
                      <a:pPr marL="340360" marR="127000" indent="-21336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3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3.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「주택공급에 관한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규칙」제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55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조에 의하여 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35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조부터 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49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조까지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기관추천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신혼부부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다자녀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노부모특별공급 등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의 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340360" marR="127000" indent="-213360" algn="l" fontAlgn="base" latinLnBrk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규정에 따른 특별공급은 한 차례에 한정하여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주택의 기준으로 공급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철거민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이전기관종사자 제외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308" marR="17308" marT="17308" marB="173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2359987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xmlns="" id="{7D1D7D2E-3E7F-4273-A29C-F13C8E41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507283"/>
              </p:ext>
            </p:extLst>
          </p:nvPr>
        </p:nvGraphicFramePr>
        <p:xfrm>
          <a:off x="512762" y="2444240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10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당첨자 선정 방법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xmlns="" id="{5AC70F00-7A26-4EE1-B8DB-0A1DA2397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211293"/>
              </p:ext>
            </p:extLst>
          </p:nvPr>
        </p:nvGraphicFramePr>
        <p:xfrm>
          <a:off x="512762" y="2695980"/>
          <a:ext cx="5794882" cy="115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기관추천 특별공급의 경우 자격조건을 갖춘 자는 먼저 해당기관에 신청하여야 함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기관추천 특별공급 대상자는 해당기관에서 선정하여 시공사인 ㈜대우건설에 통보한 자만 신청 가능하며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해당기관에서 특별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공급대상자로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선정되었다하더라도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반드시 해당 신청일에 견본주택에 방문하여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신청하여야함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[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미신청시 당첨자 선정 및 계약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]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당첨자에 대한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호배정은 일반공급 당첨자와 함께 전산관리지정기관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금융결제원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컴퓨터 프로그램에 의해 무작위로 추첨함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[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미신청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미계약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호 발생 시에도 동호 변경불가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]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E0A62A0E-971F-4744-9172-149D1B884D30}"/>
              </a:ext>
            </a:extLst>
          </p:cNvPr>
          <p:cNvSpPr/>
          <p:nvPr/>
        </p:nvSpPr>
        <p:spPr>
          <a:xfrm>
            <a:off x="512763" y="4037891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Ⅳ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EF793E14-3F03-4D3C-9206-1F32C89B4F3B}"/>
              </a:ext>
            </a:extLst>
          </p:cNvPr>
          <p:cNvSpPr/>
          <p:nvPr/>
        </p:nvSpPr>
        <p:spPr>
          <a:xfrm>
            <a:off x="971550" y="4037891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유의사항 안내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xmlns="" id="{82FE7876-299C-44EA-B603-CB8ED7FDA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727077"/>
              </p:ext>
            </p:extLst>
          </p:nvPr>
        </p:nvGraphicFramePr>
        <p:xfrm>
          <a:off x="512762" y="4438850"/>
          <a:ext cx="5794882" cy="368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699356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▪청약자격 확인결과 신청자격에 해당하지 않는 분이 신청하였을 경우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해당기관의 신청 여부 및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호배정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여부와 무관하게 계약체결이 불가하며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신청자가 위 사실을 미숙지하고 신청하여 받는 불이익은 경기도시공사 및 ㈜대우건설에서 책임지지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않습니다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48080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금회 기관추천 특별공급 물량에 따라 일반공급 물량이 확정되므로 각 기관에서 시공사인 ㈜대우건설로 통보한 사항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주택형 등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의 변경은 절대 불가합니다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6556810"/>
                  </a:ext>
                </a:extLst>
              </a:tr>
              <a:tr h="699356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기관추천 특별공급대상자는 당첨이 확정되어 있는 상태에서 신청하는 것이므로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철거민 제외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 및 그 세대에 속한 분은 </a:t>
                      </a: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타 특별공급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다자녀가구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신혼부부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생애최초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노부모부양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및 일반 공급에 중복신청이 불가 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중복 당첨될 경우 모두 계약</a:t>
                      </a: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체결불가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통장효력 상실 및 청약통장 재사용이 불가합니다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3109192"/>
                  </a:ext>
                </a:extLst>
              </a:tr>
              <a:tr h="480807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신청자격 확인결과 부적격자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공급대상에서 제외되는 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로 판명되는 경우 해당기관의 특별공급대상자 선정 및 추천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동호배정 여부와는 관계없이 계약체결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통장효력 상실 및 청약통장 재사용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향후 특별공급이 제한됩니다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485179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신청자가 상기 내용을 미숙지하고 신청하여 받는 불이익은 당사에서 책임지지 않으므로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해당 기관에서는 위 사항을 적극적으로 </a:t>
                      </a: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홍보하여 주시기 바라며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특히 세대주와 관련된 것은 주민등록표등본으로 확인 가능하므로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추천시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재검증하여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01752699"/>
                  </a:ext>
                </a:extLst>
              </a:tr>
              <a:tr h="591396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또한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해당기관에서 특별공급대상자로 선정되었다 하더라도 반드시 기관추천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․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국가유공자 특별공급 신청일에 당사 견본주택에서 신청하여야 당첨자로 확정됨을 적극 홍보하여 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미신청시 당첨자 선정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호 배정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및 계약불가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3354813"/>
                  </a:ext>
                </a:extLst>
              </a:tr>
            </a:tbl>
          </a:graphicData>
        </a:graphic>
      </p:graphicFrame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FD063E55-8BEE-41AC-80A0-14ECC32B679D}"/>
              </a:ext>
            </a:extLst>
          </p:cNvPr>
          <p:cNvSpPr/>
          <p:nvPr/>
        </p:nvSpPr>
        <p:spPr>
          <a:xfrm>
            <a:off x="512763" y="7953167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Ⅴ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511192D4-F5EA-4B92-AF39-8037526C54FC}"/>
              </a:ext>
            </a:extLst>
          </p:cNvPr>
          <p:cNvSpPr/>
          <p:nvPr/>
        </p:nvSpPr>
        <p:spPr>
          <a:xfrm>
            <a:off x="971550" y="7953167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신청시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구비서류 안내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5883B483-85BC-471C-9286-855920732F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414965"/>
              </p:ext>
            </p:extLst>
          </p:nvPr>
        </p:nvGraphicFramePr>
        <p:xfrm>
          <a:off x="512762" y="8326382"/>
          <a:ext cx="5794882" cy="1100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44930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아래의 구비서류는 입주자모집공고일 이후 발급분에 한함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244930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아래 필수 신청서류 중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건이라도 미비 시에는 접수가 불가함 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6556810"/>
                  </a:ext>
                </a:extLst>
              </a:tr>
              <a:tr h="244930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 본인 이외는 모두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자 대리신청으로 간주됨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3109192"/>
                  </a:ext>
                </a:extLst>
              </a:tr>
              <a:tr h="277502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주민등록표등본은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주민등록  번호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세대원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포함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세대구성사유 및 일자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세대주와의 관계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전입일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변동일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변동사유가 반드시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모두 표기되도록 발급받아야 함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59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241AC0AA-A87E-40D6-ABD1-8459BAC22E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938555"/>
              </p:ext>
            </p:extLst>
          </p:nvPr>
        </p:nvGraphicFramePr>
        <p:xfrm>
          <a:off x="512762" y="307975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10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 본인 </a:t>
                      </a: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신청시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구비서류 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각 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통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xmlns="" id="{ADEF96A4-4798-4131-95A5-3848107BB8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872629"/>
              </p:ext>
            </p:extLst>
          </p:nvPr>
        </p:nvGraphicFramePr>
        <p:xfrm>
          <a:off x="512763" y="487976"/>
          <a:ext cx="5796000" cy="3747125"/>
        </p:xfrm>
        <a:graphic>
          <a:graphicData uri="http://schemas.openxmlformats.org/drawingml/2006/table">
            <a:tbl>
              <a:tblPr/>
              <a:tblGrid>
                <a:gridCol w="216000">
                  <a:extLst>
                    <a:ext uri="{9D8B030D-6E8A-4147-A177-3AD203B41FA5}">
                      <a16:colId xmlns:a16="http://schemas.microsoft.com/office/drawing/2014/main" xmlns="" val="2273201126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xmlns="" val="315019825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xmlns="" val="1542557868"/>
                    </a:ext>
                  </a:extLst>
                </a:gridCol>
                <a:gridCol w="3528000">
                  <a:extLst>
                    <a:ext uri="{9D8B030D-6E8A-4147-A177-3AD203B41FA5}">
                      <a16:colId xmlns:a16="http://schemas.microsoft.com/office/drawing/2014/main" xmlns="" val="255862490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xmlns="" val="839557489"/>
                    </a:ext>
                  </a:extLst>
                </a:gridCol>
              </a:tblGrid>
              <a:tr h="161206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구분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해당서류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발급기준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추가서류 제출대상 및 유의사항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b="1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비고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5004736"/>
                  </a:ext>
                </a:extLst>
              </a:tr>
              <a:tr h="311216">
                <a:tc rowSpan="8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필수</a:t>
                      </a:r>
                    </a:p>
                  </a:txBody>
                  <a:tcPr marL="36715" marR="36715" marT="10151" marB="10151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➀특별공급 신청서 및 무주택서약서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■신청일에 신청장소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견본주택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에 비치 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신청장소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비치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5843239"/>
                  </a:ext>
                </a:extLst>
              </a:tr>
              <a:tr h="4612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②청약통장순위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가입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확인서 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국민주택 등 공급신청서 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포함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 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또는 주택공급신청 접수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영수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증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■공고일 익일부터 발급 가능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신청하고자 하는 특별공급 신청용으로 발급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600" kern="10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이주대책대상자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가옥철거민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국가유공자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장애인 특별공급은 제외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청약통장 가입은행 또는 </a:t>
                      </a:r>
                      <a:r>
                        <a:rPr lang="ko-KR" altLang="en-US" sz="60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아파트투유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홈페이지에서 청약통장 순위확인서 발급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신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청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하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는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분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구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비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17595177"/>
                  </a:ext>
                </a:extLst>
              </a:tr>
              <a:tr h="6112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③개인정보수집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·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이용 및 제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3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자 </a:t>
                      </a:r>
                    </a:p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제공 동의서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무주택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세대구성원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■신청자 및 무주택세대구성원 전원이 동의서에 서명 후 제출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동의서를 미리 작성하여 신청자 및 무주택세대구성원 전원이 서명하여 제출하여야 하며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동의서를 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제출하지 않을 경우 사회보장정보시스템을 통한 적격심사가 불가하여 계약 불가함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만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14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 이상의 세대원은 본인이 직접 서명하고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만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14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 미만의 세대원은 보호자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법정대리인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가 서명함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0418259"/>
                  </a:ext>
                </a:extLst>
              </a:tr>
              <a:tr h="1612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④신분증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■주민등록증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운전면허증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여권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6389587"/>
                  </a:ext>
                </a:extLst>
              </a:tr>
              <a:tr h="1612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⑤인감증명서 및 인감도장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■본인서명사실확인서 대체 가능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5108179"/>
                  </a:ext>
                </a:extLst>
              </a:tr>
              <a:tr h="3112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⑤주민등록표등본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 smtClean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■주민등록 번 호</a:t>
                      </a:r>
                      <a:r>
                        <a:rPr lang="en-US" altLang="ko-KR" sz="600" kern="100" spc="0" dirty="0" smtClean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세대원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포함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세대구성 사유 및 일자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세대주 및 세대주와의 관계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전입일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/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변동일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/</a:t>
                      </a:r>
                      <a:endParaRPr lang="ko-KR" altLang="en-US" sz="600" kern="10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변동사유 등을 포함하여 발급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9739762"/>
                  </a:ext>
                </a:extLst>
              </a:tr>
              <a:tr h="3112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⑥주민등록표초본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 smtClean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■주민등록 번 호</a:t>
                      </a:r>
                      <a:r>
                        <a:rPr lang="en-US" altLang="ko-KR" sz="600" kern="100" spc="0" dirty="0" smtClean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과거 주소변동 사항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인정받고자 하는 거주기간 포함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세대주 및 세대주와의 관계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endParaRPr lang="ko-KR" altLang="en-US" sz="600" kern="10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전입일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/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변동일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/</a:t>
                      </a: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변동사유 등을 포함하여 발급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80669941"/>
                  </a:ext>
                </a:extLst>
              </a:tr>
              <a:tr h="1612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⑦가족관계증명서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■주민등록표상 배우자가 분리되어 있거나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배우자가 없는 경우 제출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70419543"/>
                  </a:ext>
                </a:extLst>
              </a:tr>
              <a:tr h="161206">
                <a:tc rowSpan="3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추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가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해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당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자</a:t>
                      </a:r>
                    </a:p>
                  </a:txBody>
                  <a:tcPr marL="36715" marR="36715" marT="10151" marB="10151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⑧주민등록표등본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배우자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■주민등록표상 배우자가 분리된 경우 제출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상기 등본 발급 시 유의사항에 따라 발급 바람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 </a:t>
                      </a:r>
                      <a:endParaRPr lang="ko-KR" altLang="en-US" sz="600" kern="10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8760892"/>
                  </a:ext>
                </a:extLst>
              </a:tr>
              <a:tr h="3112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⑨주민등록표등본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세대주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■입주자모집공고일 이후 ‘입주자모집공고일 현재 </a:t>
                      </a:r>
                      <a:r>
                        <a:rPr lang="ko-KR" altLang="en-US" sz="600" kern="10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세대주’와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주민등록표등본이 분리된 공급신청자는 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입주자모집공고일 현재의 세대주 주민등록 </a:t>
                      </a:r>
                      <a:r>
                        <a:rPr lang="ko-KR" altLang="en-US" sz="600" kern="10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표등본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제출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상기 등본 발급 시 유의사항에 따라 발급 바람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87126702"/>
                  </a:ext>
                </a:extLst>
              </a:tr>
              <a:tr h="46122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⑩주민등록표초본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무주택</a:t>
                      </a:r>
                    </a:p>
                    <a:p>
                      <a:pPr marL="0" marR="0" indent="0" algn="ctr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세대구성원</a:t>
                      </a: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■입주자모집공고일 이후 주민등록표상 세대구성원의 변동이 있는 경우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 smtClean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■주민등록 번 호</a:t>
                      </a:r>
                      <a:r>
                        <a:rPr lang="en-US" altLang="ko-KR" sz="600" kern="100" spc="0" dirty="0" smtClean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과거 주소변동 사항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세대주 및 세대주와의 관계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전입일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/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변동일</a:t>
                      </a:r>
                      <a:r>
                        <a:rPr lang="en-US" altLang="ko-KR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/</a:t>
                      </a: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변동사유 등을 포함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10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 하여 발급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36715" marR="36715" marT="10151" marB="101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9860615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xmlns="" id="{7EDD66A0-BF4E-4C5E-8A3C-AC70E70C9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135167"/>
              </p:ext>
            </p:extLst>
          </p:nvPr>
        </p:nvGraphicFramePr>
        <p:xfrm>
          <a:off x="513843" y="4053400"/>
          <a:ext cx="5794882" cy="574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3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65994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57419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※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층 주택 우선배정은 일반공급 및 특별공급 신청자중 입주자모집공고일 현재 만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65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 이상인 자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「장애인복지법」 제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32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조에 따라 장애인등록증이 발급된 자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미성년자인 자녀 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명 이상을 둔 자 또는 그 세대에 속한 자에 한하여 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층 주택 우선배정을 신청할 수 있으며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경쟁이 있을 경우 배정받지 못할 수도 있음 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경쟁 발생시 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65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 이상인 자와 장애인등록증 발급된 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자에게우선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배정함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xmlns="" id="{7D007047-C26A-4F8D-B47C-F03127616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787836"/>
              </p:ext>
            </p:extLst>
          </p:nvPr>
        </p:nvGraphicFramePr>
        <p:xfrm>
          <a:off x="512762" y="4708018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■</a:t>
                      </a:r>
                      <a:endParaRPr lang="en-US" altLang="ko-KR" sz="1000" b="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제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자 대리신청시 추가 구비서류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xmlns="" id="{A7CFC4C5-EB6F-4C08-8DE5-71A827337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996101"/>
              </p:ext>
            </p:extLst>
          </p:nvPr>
        </p:nvGraphicFramePr>
        <p:xfrm>
          <a:off x="512763" y="4927122"/>
          <a:ext cx="5795962" cy="474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6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660999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474713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-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신청자 본인 이외에는 대리 신청자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배우자 포함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로 간주되고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상기 구비서류 외에 아래의 서류를 추가로 제출하여야 함 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대리 신청자가 착오로 청약신청을 잘못한 경우 그로 인한 당첨 취소 및 부적격자 처리결과에 대해서는 신청자 본인의 책임임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xmlns="" id="{29049D53-5CD3-4EAB-B692-C00C0CC285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982576"/>
              </p:ext>
            </p:extLst>
          </p:nvPr>
        </p:nvGraphicFramePr>
        <p:xfrm>
          <a:off x="512762" y="5381794"/>
          <a:ext cx="5795963" cy="1299370"/>
        </p:xfrm>
        <a:graphic>
          <a:graphicData uri="http://schemas.openxmlformats.org/drawingml/2006/table">
            <a:tbl>
              <a:tblPr/>
              <a:tblGrid>
                <a:gridCol w="5795963">
                  <a:extLst>
                    <a:ext uri="{9D8B030D-6E8A-4147-A177-3AD203B41FA5}">
                      <a16:colId xmlns:a16="http://schemas.microsoft.com/office/drawing/2014/main" xmlns="" val="3846365885"/>
                    </a:ext>
                  </a:extLst>
                </a:gridCol>
              </a:tblGrid>
              <a:tr h="25987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대리 </a:t>
                      </a:r>
                      <a:r>
                        <a:rPr lang="ko-KR" altLang="en-US" sz="800" b="1" kern="0" spc="0" dirty="0" err="1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신청시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추가 구비서류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195" marR="17195" marT="17195" marB="1719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3157174"/>
                  </a:ext>
                </a:extLst>
              </a:tr>
              <a:tr h="25987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① 신청자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의 인감도장이 날인된 위임장 </a:t>
                      </a:r>
                      <a:r>
                        <a:rPr lang="en-US" altLang="ko-KR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통 </a:t>
                      </a:r>
                      <a:r>
                        <a:rPr lang="en-US" altLang="ko-KR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양식 </a:t>
                      </a:r>
                      <a:r>
                        <a:rPr lang="en-US" altLang="ko-KR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: </a:t>
                      </a:r>
                      <a:r>
                        <a:rPr lang="ko-KR" altLang="en-US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당사 견본주택에 비치</a:t>
                      </a:r>
                      <a:r>
                        <a:rPr lang="en-US" altLang="ko-KR" sz="800" kern="0" spc="-4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195" marR="17195" marT="17195" marB="1719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0526030"/>
                  </a:ext>
                </a:extLst>
              </a:tr>
              <a:tr h="25987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② 신청자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본인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의 인감증명서 또는 본인서명사실확인서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통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아파트청약신청 위임용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17195" marR="17195" marT="17195" marB="1719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19845772"/>
                  </a:ext>
                </a:extLst>
              </a:tr>
              <a:tr h="25987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③ 대리신청자의 주민등록증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운전면허증 또는 여권</a:t>
                      </a:r>
                    </a:p>
                  </a:txBody>
                  <a:tcPr marL="17195" marR="17195" marT="17195" marB="1719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29910313"/>
                  </a:ext>
                </a:extLst>
              </a:tr>
              <a:tr h="25987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 ④ 대리인 도장 또는 서명</a:t>
                      </a:r>
                    </a:p>
                  </a:txBody>
                  <a:tcPr marL="17195" marR="17195" marT="17195" marB="1719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76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35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DAC86C47-8C10-4DC8-BF6C-93B81BDD945E}"/>
              </a:ext>
            </a:extLst>
          </p:cNvPr>
          <p:cNvSpPr/>
          <p:nvPr/>
        </p:nvSpPr>
        <p:spPr>
          <a:xfrm>
            <a:off x="512763" y="30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Ⅵ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36258C0B-ADCD-464E-856B-25DA047E3EAD}"/>
              </a:ext>
            </a:extLst>
          </p:cNvPr>
          <p:cNvSpPr/>
          <p:nvPr/>
        </p:nvSpPr>
        <p:spPr>
          <a:xfrm>
            <a:off x="971550" y="307975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위치도 </a:t>
            </a:r>
            <a:r>
              <a:rPr lang="en-US" altLang="ko-KR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/ 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견본주택 약도 안내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xmlns="" id="{EA69D937-9703-4344-8B34-A7DA7F7B8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798132"/>
              </p:ext>
            </p:extLst>
          </p:nvPr>
        </p:nvGraphicFramePr>
        <p:xfrm>
          <a:off x="512763" y="662216"/>
          <a:ext cx="5795962" cy="237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6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660999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위치도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[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주소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경기도 화성시 </a:t>
                      </a:r>
                      <a:r>
                        <a:rPr lang="ko-KR" altLang="en-US" sz="1000" b="0" kern="0" spc="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동탄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신도시 택지개발지구 내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A86BL]</a:t>
                      </a:r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pic>
        <p:nvPicPr>
          <p:cNvPr id="3073" name="_x438917720" descr="EMB000135f80ca7">
            <a:extLst>
              <a:ext uri="{FF2B5EF4-FFF2-40B4-BE49-F238E27FC236}">
                <a16:creationId xmlns:a16="http://schemas.microsoft.com/office/drawing/2014/main" xmlns="" id="{28B9C342-ABFA-4FFF-8540-26F918B54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958015"/>
            <a:ext cx="5791200" cy="394811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xmlns="" id="{3FDCE891-4BE9-4C01-B858-615F506D5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442331"/>
              </p:ext>
            </p:extLst>
          </p:nvPr>
        </p:nvGraphicFramePr>
        <p:xfrm>
          <a:off x="512763" y="5191893"/>
          <a:ext cx="5795962" cy="237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6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660999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당사 견본주택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[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주소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경기도 화성시 </a:t>
                      </a:r>
                      <a:r>
                        <a:rPr lang="ko-KR" altLang="en-US" sz="1000" b="0" kern="0" spc="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동탄면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000" b="0" kern="0" spc="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방교리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3-6]</a:t>
                      </a:r>
                      <a:endParaRPr lang="ko-KR" altLang="en-US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99071165-D1C9-4AC9-8E0C-3EF68699A2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12763" y="5448300"/>
            <a:ext cx="3294975" cy="243015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xmlns="" id="{FB3A1F6C-1D6A-4480-8643-D7A940399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728836"/>
              </p:ext>
            </p:extLst>
          </p:nvPr>
        </p:nvGraphicFramePr>
        <p:xfrm>
          <a:off x="3954780" y="5448300"/>
          <a:ext cx="235394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1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229913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운영기간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17. 10. 27(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예정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개관일 부터 운영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(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토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일요일 휴관 없이 개관함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7DC7F14A-911F-48A3-BA43-3975361F2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604891"/>
              </p:ext>
            </p:extLst>
          </p:nvPr>
        </p:nvGraphicFramePr>
        <p:xfrm>
          <a:off x="3954780" y="6265463"/>
          <a:ext cx="235394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1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229913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운영시간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10 :00 ~ 18:00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51847686-7214-4DF9-B43E-9891A0420F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653477"/>
              </p:ext>
            </p:extLst>
          </p:nvPr>
        </p:nvGraphicFramePr>
        <p:xfrm>
          <a:off x="3954780" y="6899746"/>
          <a:ext cx="235394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1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229913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주차안내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견본주택 자체 주차장 이용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B6348381-2D75-414B-BD1D-DD4734995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092364"/>
              </p:ext>
            </p:extLst>
          </p:nvPr>
        </p:nvGraphicFramePr>
        <p:xfrm>
          <a:off x="3954780" y="7534028"/>
          <a:ext cx="235394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1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229913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분양문의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1599-5853 (10:00 ~ 18:00, 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운영기간내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xmlns="" id="{FD3C5943-D680-4721-B3CB-8CB30394D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628694"/>
              </p:ext>
            </p:extLst>
          </p:nvPr>
        </p:nvGraphicFramePr>
        <p:xfrm>
          <a:off x="512763" y="7996098"/>
          <a:ext cx="5795962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63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660999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※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기타 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: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0" spc="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붙임자료는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입주자모집 </a:t>
                      </a:r>
                      <a:r>
                        <a:rPr lang="ko-KR" altLang="en-US" sz="800" b="0" kern="0" spc="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공고시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까지 변경될 수 있음을 유념하시고 입주자모집 </a:t>
                      </a:r>
                      <a:r>
                        <a:rPr lang="ko-KR" altLang="en-US" sz="800" b="0" kern="0" spc="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공고시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확정되는 팜플렛 등으로 단지배치도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      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및 평면도 등을 확인하시기 바랍니다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0" spc="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4A91C0B7-9CF7-4557-8BA6-471B89B682D6}"/>
              </a:ext>
            </a:extLst>
          </p:cNvPr>
          <p:cNvSpPr/>
          <p:nvPr/>
        </p:nvSpPr>
        <p:spPr>
          <a:xfrm>
            <a:off x="512763" y="8630380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Ⅶ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A77018B9-3152-4DE8-BFD5-42883E90A53F}"/>
              </a:ext>
            </a:extLst>
          </p:cNvPr>
          <p:cNvSpPr/>
          <p:nvPr/>
        </p:nvSpPr>
        <p:spPr>
          <a:xfrm>
            <a:off x="971550" y="8630380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동탄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레이크 자연</a:t>
            </a:r>
            <a:r>
              <a:rPr lang="en-US" altLang="ko-KR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&amp;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푸르지오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상품 안내</a:t>
            </a:r>
          </a:p>
        </p:txBody>
      </p:sp>
    </p:spTree>
    <p:extLst>
      <p:ext uri="{BB962C8B-B14F-4D97-AF65-F5344CB8AC3E}">
        <p14:creationId xmlns:p14="http://schemas.microsoft.com/office/powerpoint/2010/main" val="414033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113AE623-F80E-4B2B-A7C5-B00B23B30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2" y="763148"/>
            <a:ext cx="5795963" cy="1977607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E183345-6B48-40BC-B64A-AB38A736A387}"/>
              </a:ext>
            </a:extLst>
          </p:cNvPr>
          <p:cNvSpPr/>
          <p:nvPr/>
        </p:nvSpPr>
        <p:spPr>
          <a:xfrm>
            <a:off x="512763" y="30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Ⅶ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4EA15307-16FE-4506-8E23-FCA0B5863046}"/>
              </a:ext>
            </a:extLst>
          </p:cNvPr>
          <p:cNvSpPr/>
          <p:nvPr/>
        </p:nvSpPr>
        <p:spPr>
          <a:xfrm>
            <a:off x="971550" y="307975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동탄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레이크 자연</a:t>
            </a:r>
            <a:r>
              <a:rPr lang="en-US" altLang="ko-KR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&amp;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푸르지오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상품 안내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C19BD4DB-15D8-4C5D-873B-E60F617AB8DE}"/>
              </a:ext>
            </a:extLst>
          </p:cNvPr>
          <p:cNvSpPr/>
          <p:nvPr/>
        </p:nvSpPr>
        <p:spPr>
          <a:xfrm>
            <a:off x="512762" y="2749970"/>
            <a:ext cx="5794883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단지 배치도 및 조감도</a:t>
            </a:r>
            <a:r>
              <a:rPr lang="en-US" altLang="ko-KR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(</a:t>
            </a:r>
            <a:r>
              <a:rPr lang="ko-KR" altLang="en-US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안</a:t>
            </a:r>
            <a:r>
              <a:rPr lang="en-US" altLang="ko-KR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)]</a:t>
            </a:r>
            <a:endParaRPr lang="ko-KR" altLang="en-US" sz="1000" dirty="0">
              <a:solidFill>
                <a:schemeClr val="tx1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DED39473-7B7C-4347-B0B9-4B200FDF3F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92" t="20108" r="28258" b="24385"/>
          <a:stretch/>
        </p:blipFill>
        <p:spPr>
          <a:xfrm rot="16200000">
            <a:off x="3832014" y="2778029"/>
            <a:ext cx="1945097" cy="2846180"/>
          </a:xfrm>
          <a:prstGeom prst="rect">
            <a:avLst/>
          </a:prstGeom>
          <a:ln>
            <a:noFill/>
          </a:ln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FEF57CE9-EFF0-4EEC-9D3E-B20EEB7F75E0}"/>
              </a:ext>
            </a:extLst>
          </p:cNvPr>
          <p:cNvSpPr/>
          <p:nvPr/>
        </p:nvSpPr>
        <p:spPr>
          <a:xfrm>
            <a:off x="3314700" y="3169466"/>
            <a:ext cx="2954324" cy="20193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887F41C5-D54B-4EFC-B1C2-B3F601A31646}"/>
              </a:ext>
            </a:extLst>
          </p:cNvPr>
          <p:cNvGrpSpPr/>
          <p:nvPr/>
        </p:nvGrpSpPr>
        <p:grpSpPr>
          <a:xfrm>
            <a:off x="3314700" y="5298424"/>
            <a:ext cx="2954324" cy="2019300"/>
            <a:chOff x="3314700" y="5779043"/>
            <a:chExt cx="2954324" cy="2019300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6F0BE9CE-9F20-4A71-B3A1-1331A37477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3216" t="13187" r="25804" b="24171"/>
            <a:stretch/>
          </p:blipFill>
          <p:spPr>
            <a:xfrm rot="16200000">
              <a:off x="3861468" y="5365604"/>
              <a:ext cx="1899414" cy="2846180"/>
            </a:xfrm>
            <a:prstGeom prst="rect">
              <a:avLst/>
            </a:prstGeom>
            <a:ln>
              <a:noFill/>
            </a:ln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5412F12E-F30A-4B88-BD93-7CAEE93D37B5}"/>
                </a:ext>
              </a:extLst>
            </p:cNvPr>
            <p:cNvSpPr/>
            <p:nvPr/>
          </p:nvSpPr>
          <p:spPr>
            <a:xfrm>
              <a:off x="3314700" y="5779043"/>
              <a:ext cx="2954324" cy="2019300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49EAF713-38D7-4F6C-9339-348944DD9C7D}"/>
              </a:ext>
            </a:extLst>
          </p:cNvPr>
          <p:cNvGrpSpPr/>
          <p:nvPr/>
        </p:nvGrpSpPr>
        <p:grpSpPr>
          <a:xfrm>
            <a:off x="3314700" y="7427383"/>
            <a:ext cx="2954324" cy="2019300"/>
            <a:chOff x="3314700" y="7846129"/>
            <a:chExt cx="2954324" cy="2019300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D113ACF3-262D-4D9F-8ED3-9BBFDCF44A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8300" t="10124" r="16970" b="11068"/>
            <a:stretch/>
          </p:blipFill>
          <p:spPr>
            <a:xfrm rot="16200000">
              <a:off x="3901350" y="7424179"/>
              <a:ext cx="1784819" cy="2875898"/>
            </a:xfrm>
            <a:prstGeom prst="rect">
              <a:avLst/>
            </a:prstGeom>
            <a:ln>
              <a:noFill/>
            </a:ln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A66D61F0-E584-4EB5-B553-8EEA67231DCE}"/>
                </a:ext>
              </a:extLst>
            </p:cNvPr>
            <p:cNvSpPr/>
            <p:nvPr/>
          </p:nvSpPr>
          <p:spPr>
            <a:xfrm>
              <a:off x="3314700" y="7846129"/>
              <a:ext cx="2954324" cy="2019300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33B6726C-FD0E-4818-8B76-19ED4EBACFBA}"/>
              </a:ext>
            </a:extLst>
          </p:cNvPr>
          <p:cNvSpPr/>
          <p:nvPr/>
        </p:nvSpPr>
        <p:spPr>
          <a:xfrm>
            <a:off x="512762" y="9505443"/>
            <a:ext cx="5794883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[</a:t>
            </a:r>
            <a:r>
              <a:rPr lang="ko-KR" altLang="en-US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단위세대</a:t>
            </a:r>
            <a:r>
              <a:rPr lang="en-US" altLang="ko-KR" sz="10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]</a:t>
            </a:r>
            <a:endParaRPr lang="ko-KR" altLang="en-US" sz="1000" dirty="0">
              <a:solidFill>
                <a:schemeClr val="tx1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260A66D8-BCB6-497B-B749-0E2849255AC8}"/>
              </a:ext>
            </a:extLst>
          </p:cNvPr>
          <p:cNvGrpSpPr/>
          <p:nvPr/>
        </p:nvGrpSpPr>
        <p:grpSpPr>
          <a:xfrm>
            <a:off x="634253" y="3216010"/>
            <a:ext cx="2558954" cy="1851289"/>
            <a:chOff x="12306545" y="401416"/>
            <a:chExt cx="1476375" cy="836458"/>
          </a:xfrm>
        </p:grpSpPr>
        <p:sp>
          <p:nvSpPr>
            <p:cNvPr id="21" name="대각선 방향의 모서리가 잘린 사각형 18">
              <a:extLst>
                <a:ext uri="{FF2B5EF4-FFF2-40B4-BE49-F238E27FC236}">
                  <a16:creationId xmlns:a16="http://schemas.microsoft.com/office/drawing/2014/main" xmlns="" id="{9838870E-404A-4675-9925-59FE418A2531}"/>
                </a:ext>
              </a:extLst>
            </p:cNvPr>
            <p:cNvSpPr/>
            <p:nvPr/>
          </p:nvSpPr>
          <p:spPr>
            <a:xfrm>
              <a:off x="12306545" y="960625"/>
              <a:ext cx="1476375" cy="277249"/>
            </a:xfrm>
            <a:prstGeom prst="snip2Diag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331</a:t>
              </a:r>
              <a:r>
                <a:rPr lang="ko-KR" altLang="en-US" sz="1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세대</a:t>
              </a:r>
              <a:endParaRPr lang="ko-KR" altLang="en-US" sz="10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AFD70D7C-DA49-448B-AEA4-51806D015AAD}"/>
                </a:ext>
              </a:extLst>
            </p:cNvPr>
            <p:cNvSpPr/>
            <p:nvPr/>
          </p:nvSpPr>
          <p:spPr>
            <a:xfrm>
              <a:off x="12306545" y="401416"/>
              <a:ext cx="1476375" cy="521384"/>
            </a:xfrm>
            <a:prstGeom prst="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n w="317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bg1"/>
                  </a:solidFill>
                  <a:latin typeface="Yoon 윤고딕 135_TT" panose="02090603020101020101" pitchFamily="18" charset="-127"/>
                  <a:ea typeface="Yoon 윤고딕 135_TT" panose="02090603020101020101" pitchFamily="18" charset="-127"/>
                </a:rPr>
                <a:t>84</a:t>
              </a:r>
              <a:r>
                <a:rPr lang="en-US" altLang="ko-KR" sz="3200" spc="-150" dirty="0">
                  <a:ln w="317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bg1"/>
                  </a:solidFill>
                  <a:latin typeface="Yoon 윤고딕 135_TT" panose="02090603020101020101" pitchFamily="18" charset="-127"/>
                  <a:ea typeface="Yoon 윤고딕 135_TT" panose="02090603020101020101" pitchFamily="18" charset="-127"/>
                </a:rPr>
                <a:t>㎡A</a:t>
              </a:r>
              <a:endParaRPr lang="ko-KR" altLang="en-US" sz="3200" spc="-150" dirty="0">
                <a:ln w="3175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  <a:latin typeface="Yoon 윤고딕 135_TT" panose="02090603020101020101" pitchFamily="18" charset="-127"/>
                <a:ea typeface="Yoon 윤고딕 135_TT" panose="02090603020101020101" pitchFamily="18" charset="-127"/>
              </a:endParaRPr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5CD6EE4A-C8BE-4030-91FE-71B54DC93B14}"/>
              </a:ext>
            </a:extLst>
          </p:cNvPr>
          <p:cNvSpPr/>
          <p:nvPr/>
        </p:nvSpPr>
        <p:spPr>
          <a:xfrm>
            <a:off x="512763" y="3169466"/>
            <a:ext cx="2801937" cy="20193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8D534747-7364-4D59-867E-596D1F3AB01A}"/>
              </a:ext>
            </a:extLst>
          </p:cNvPr>
          <p:cNvSpPr/>
          <p:nvPr/>
        </p:nvSpPr>
        <p:spPr>
          <a:xfrm>
            <a:off x="512763" y="5298424"/>
            <a:ext cx="2801937" cy="20193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7978B31F-1776-4D03-9857-79CCF74351B1}"/>
              </a:ext>
            </a:extLst>
          </p:cNvPr>
          <p:cNvGrpSpPr/>
          <p:nvPr/>
        </p:nvGrpSpPr>
        <p:grpSpPr>
          <a:xfrm>
            <a:off x="634253" y="5349977"/>
            <a:ext cx="2558954" cy="1851289"/>
            <a:chOff x="12306545" y="401416"/>
            <a:chExt cx="1476375" cy="836458"/>
          </a:xfrm>
        </p:grpSpPr>
        <p:sp>
          <p:nvSpPr>
            <p:cNvPr id="44" name="대각선 방향의 모서리가 잘린 사각형 18">
              <a:extLst>
                <a:ext uri="{FF2B5EF4-FFF2-40B4-BE49-F238E27FC236}">
                  <a16:creationId xmlns:a16="http://schemas.microsoft.com/office/drawing/2014/main" xmlns="" id="{6BD5FF22-6AEA-446C-8F34-A4D3D07747C6}"/>
                </a:ext>
              </a:extLst>
            </p:cNvPr>
            <p:cNvSpPr/>
            <p:nvPr/>
          </p:nvSpPr>
          <p:spPr>
            <a:xfrm>
              <a:off x="12306545" y="960625"/>
              <a:ext cx="1476375" cy="277249"/>
            </a:xfrm>
            <a:prstGeom prst="snip2Diag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142</a:t>
              </a:r>
              <a:r>
                <a:rPr lang="ko-KR" altLang="en-US" sz="1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세대</a:t>
              </a:r>
              <a:endParaRPr lang="ko-KR" altLang="en-US" sz="10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xmlns="" id="{96689915-2FEA-42C4-99D1-83D8D401D2A9}"/>
                </a:ext>
              </a:extLst>
            </p:cNvPr>
            <p:cNvSpPr/>
            <p:nvPr/>
          </p:nvSpPr>
          <p:spPr>
            <a:xfrm>
              <a:off x="12306545" y="401416"/>
              <a:ext cx="1476375" cy="521384"/>
            </a:xfrm>
            <a:prstGeom prst="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n w="317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bg1"/>
                  </a:solidFill>
                  <a:latin typeface="Yoon 윤고딕 135_TT" panose="02090603020101020101" pitchFamily="18" charset="-127"/>
                  <a:ea typeface="Yoon 윤고딕 135_TT" panose="02090603020101020101" pitchFamily="18" charset="-127"/>
                </a:rPr>
                <a:t>84</a:t>
              </a:r>
              <a:r>
                <a:rPr lang="en-US" altLang="ko-KR" sz="3200" spc="-150" dirty="0">
                  <a:ln w="317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bg1"/>
                  </a:solidFill>
                  <a:latin typeface="Yoon 윤고딕 135_TT" panose="02090603020101020101" pitchFamily="18" charset="-127"/>
                  <a:ea typeface="Yoon 윤고딕 135_TT" panose="02090603020101020101" pitchFamily="18" charset="-127"/>
                </a:rPr>
                <a:t>㎡B</a:t>
              </a:r>
              <a:endParaRPr lang="ko-KR" altLang="en-US" sz="3200" spc="-150" dirty="0">
                <a:ln w="3175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  <a:latin typeface="Yoon 윤고딕 135_TT" panose="02090603020101020101" pitchFamily="18" charset="-127"/>
                <a:ea typeface="Yoon 윤고딕 135_TT" panose="02090603020101020101" pitchFamily="18" charset="-127"/>
              </a:endParaRPr>
            </a:p>
          </p:txBody>
        </p:sp>
      </p:grpSp>
      <p:sp>
        <p:nvSpPr>
          <p:cNvPr id="47" name="직사각형 46">
            <a:extLst>
              <a:ext uri="{FF2B5EF4-FFF2-40B4-BE49-F238E27FC236}">
                <a16:creationId xmlns:a16="http://schemas.microsoft.com/office/drawing/2014/main" xmlns="" id="{03EA7AB2-9CD3-4092-BAC9-0C18BE32DEAB}"/>
              </a:ext>
            </a:extLst>
          </p:cNvPr>
          <p:cNvSpPr/>
          <p:nvPr/>
        </p:nvSpPr>
        <p:spPr>
          <a:xfrm>
            <a:off x="512763" y="7427383"/>
            <a:ext cx="2801937" cy="20193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835AB320-DD39-4F3B-A890-04E3D0D244EB}"/>
              </a:ext>
            </a:extLst>
          </p:cNvPr>
          <p:cNvGrpSpPr/>
          <p:nvPr/>
        </p:nvGrpSpPr>
        <p:grpSpPr>
          <a:xfrm>
            <a:off x="634253" y="7473675"/>
            <a:ext cx="2558954" cy="1851289"/>
            <a:chOff x="12306545" y="401416"/>
            <a:chExt cx="1476375" cy="836458"/>
          </a:xfrm>
        </p:grpSpPr>
        <p:sp>
          <p:nvSpPr>
            <p:cNvPr id="49" name="대각선 방향의 모서리가 잘린 사각형 18">
              <a:extLst>
                <a:ext uri="{FF2B5EF4-FFF2-40B4-BE49-F238E27FC236}">
                  <a16:creationId xmlns:a16="http://schemas.microsoft.com/office/drawing/2014/main" xmlns="" id="{51C8054D-0001-4FF7-ADFD-D7D879D584F3}"/>
                </a:ext>
              </a:extLst>
            </p:cNvPr>
            <p:cNvSpPr/>
            <p:nvPr/>
          </p:nvSpPr>
          <p:spPr>
            <a:xfrm>
              <a:off x="12306545" y="960625"/>
              <a:ext cx="1476375" cy="277249"/>
            </a:xfrm>
            <a:prstGeom prst="snip2DiagRect">
              <a:avLst/>
            </a:prstGeom>
            <a:solidFill>
              <a:srgbClr val="C9CA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45</a:t>
              </a:r>
              <a:r>
                <a:rPr lang="ko-KR" altLang="en-US" sz="14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세대</a:t>
              </a:r>
              <a:endParaRPr lang="ko-KR" altLang="en-US" sz="10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xmlns="" id="{DF0D5BCE-B748-49E3-AA56-0002E5FD0F1A}"/>
                </a:ext>
              </a:extLst>
            </p:cNvPr>
            <p:cNvSpPr/>
            <p:nvPr/>
          </p:nvSpPr>
          <p:spPr>
            <a:xfrm>
              <a:off x="12306545" y="401416"/>
              <a:ext cx="1476375" cy="521384"/>
            </a:xfrm>
            <a:prstGeom prst="rect">
              <a:avLst/>
            </a:prstGeom>
            <a:solidFill>
              <a:srgbClr val="006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ln w="317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bg1"/>
                  </a:solidFill>
                  <a:latin typeface="Yoon 윤고딕 135_TT" panose="02090603020101020101" pitchFamily="18" charset="-127"/>
                  <a:ea typeface="Yoon 윤고딕 135_TT" panose="02090603020101020101" pitchFamily="18" charset="-127"/>
                </a:rPr>
                <a:t>84</a:t>
              </a:r>
              <a:r>
                <a:rPr lang="en-US" altLang="ko-KR" sz="3200" spc="-150" dirty="0">
                  <a:ln w="3175">
                    <a:solidFill>
                      <a:schemeClr val="bg1">
                        <a:lumMod val="95000"/>
                      </a:schemeClr>
                    </a:solidFill>
                  </a:ln>
                  <a:solidFill>
                    <a:schemeClr val="bg1"/>
                  </a:solidFill>
                  <a:latin typeface="Yoon 윤고딕 135_TT" panose="02090603020101020101" pitchFamily="18" charset="-127"/>
                  <a:ea typeface="Yoon 윤고딕 135_TT" panose="02090603020101020101" pitchFamily="18" charset="-127"/>
                </a:rPr>
                <a:t>㎡C</a:t>
              </a:r>
              <a:endParaRPr lang="ko-KR" altLang="en-US" sz="3200" spc="-150" dirty="0">
                <a:ln w="3175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  <a:latin typeface="Yoon 윤고딕 135_TT" panose="02090603020101020101" pitchFamily="18" charset="-127"/>
                <a:ea typeface="Yoon 윤고딕 135_TT" panose="0209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276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DAEBAF5F-69F2-4362-9494-E77BC89ABDF9}"/>
              </a:ext>
            </a:extLst>
          </p:cNvPr>
          <p:cNvSpPr/>
          <p:nvPr/>
        </p:nvSpPr>
        <p:spPr>
          <a:xfrm>
            <a:off x="512763" y="30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Ⅷ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0148148A-71AD-4EE7-A58D-6D55BB61C603}"/>
              </a:ext>
            </a:extLst>
          </p:cNvPr>
          <p:cNvSpPr/>
          <p:nvPr/>
        </p:nvSpPr>
        <p:spPr>
          <a:xfrm>
            <a:off x="971550" y="307975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동탄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레이크 자연</a:t>
            </a:r>
            <a:r>
              <a:rPr lang="en-US" altLang="ko-KR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&amp; </a:t>
            </a:r>
            <a:r>
              <a:rPr lang="ko-KR" altLang="en-US" sz="1400" dirty="0" err="1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푸르지오</a:t>
            </a:r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상품 정보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3C9E2C41-ED3B-4F65-82F0-A2B3C04FC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835" y="885959"/>
            <a:ext cx="3576637" cy="52784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62F7229A-92B9-4A1E-96FC-9DB8D2B51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3" y="6446604"/>
            <a:ext cx="5578982" cy="311793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18066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8277864-B0F2-44F8-8E4E-2CE86CBA4756}"/>
              </a:ext>
            </a:extLst>
          </p:cNvPr>
          <p:cNvSpPr/>
          <p:nvPr/>
        </p:nvSpPr>
        <p:spPr>
          <a:xfrm>
            <a:off x="549276" y="353695"/>
            <a:ext cx="5758368" cy="491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685800" latinLnBrk="1">
              <a:lnSpc>
                <a:spcPct val="150000"/>
              </a:lnSpc>
              <a:defRPr/>
            </a:pPr>
            <a:r>
              <a:rPr lang="ko-KR" altLang="en-US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기관추천</a:t>
            </a:r>
            <a:r>
              <a:rPr lang="en-US" altLang="ko-KR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[</a:t>
            </a:r>
            <a:r>
              <a:rPr lang="ko-KR" altLang="en-US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장애인</a:t>
            </a:r>
            <a:r>
              <a:rPr lang="en-US" altLang="ko-KR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]</a:t>
            </a:r>
            <a:r>
              <a:rPr lang="ko-KR" altLang="en-US" sz="1600" dirty="0">
                <a:solidFill>
                  <a:schemeClr val="tx1"/>
                </a:solidFill>
                <a:latin typeface="Rix모던고딕 EB" panose="02020603020101020101" pitchFamily="18" charset="-127"/>
                <a:ea typeface="Rix모던고딕 EB" panose="02020603020101020101" pitchFamily="18" charset="-127"/>
              </a:rPr>
              <a:t> 특별공급 대상자 명단</a:t>
            </a:r>
            <a:endParaRPr lang="en-US" altLang="ko-KR" sz="1600" dirty="0">
              <a:solidFill>
                <a:schemeClr val="tx1"/>
              </a:solidFill>
              <a:latin typeface="Rix모던고딕 EB" panose="02020603020101020101" pitchFamily="18" charset="-127"/>
              <a:ea typeface="Rix모던고딕 EB" panose="02020603020101020101" pitchFamily="18" charset="-127"/>
            </a:endParaRPr>
          </a:p>
        </p:txBody>
      </p:sp>
      <p:sp>
        <p:nvSpPr>
          <p:cNvPr id="4" name="Rounded Rectangle 73">
            <a:extLst>
              <a:ext uri="{FF2B5EF4-FFF2-40B4-BE49-F238E27FC236}">
                <a16:creationId xmlns:a16="http://schemas.microsoft.com/office/drawing/2014/main" xmlns="" id="{6EF0318D-A76F-409D-81E9-A7A47C860CD9}"/>
              </a:ext>
            </a:extLst>
          </p:cNvPr>
          <p:cNvSpPr/>
          <p:nvPr/>
        </p:nvSpPr>
        <p:spPr>
          <a:xfrm rot="16200000" flipH="1">
            <a:off x="3387884" y="-2567145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Rounded Rectangle 73">
            <a:extLst>
              <a:ext uri="{FF2B5EF4-FFF2-40B4-BE49-F238E27FC236}">
                <a16:creationId xmlns:a16="http://schemas.microsoft.com/office/drawing/2014/main" xmlns="" id="{343A76F0-E61A-4BA8-828C-C7602A162970}"/>
              </a:ext>
            </a:extLst>
          </p:cNvPr>
          <p:cNvSpPr/>
          <p:nvPr/>
        </p:nvSpPr>
        <p:spPr>
          <a:xfrm rot="16200000" flipH="1">
            <a:off x="3387884" y="-2030281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5188AEDA-A1A9-46B5-87C1-4A741AF462B5}"/>
              </a:ext>
            </a:extLst>
          </p:cNvPr>
          <p:cNvSpPr/>
          <p:nvPr/>
        </p:nvSpPr>
        <p:spPr>
          <a:xfrm>
            <a:off x="512764" y="12176"/>
            <a:ext cx="681036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#</a:t>
            </a:r>
            <a:r>
              <a:rPr lang="ko-KR" altLang="en-US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붙임</a:t>
            </a:r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2</a:t>
            </a:r>
            <a:endParaRPr lang="ko-KR" altLang="en-US" sz="1100" dirty="0">
              <a:solidFill>
                <a:srgbClr val="0070C0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xmlns="" id="{2ACC7F5F-F2A5-4163-A5D7-936277EE8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220715"/>
              </p:ext>
            </p:extLst>
          </p:nvPr>
        </p:nvGraphicFramePr>
        <p:xfrm>
          <a:off x="512762" y="1001479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추천자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명단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_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총 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4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세대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xmlns="" id="{0FF31A13-3F5F-4C97-84A3-40B73A40F4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242846"/>
              </p:ext>
            </p:extLst>
          </p:nvPr>
        </p:nvGraphicFramePr>
        <p:xfrm>
          <a:off x="728663" y="1283659"/>
          <a:ext cx="5580060" cy="1399369"/>
        </p:xfrm>
        <a:graphic>
          <a:graphicData uri="http://schemas.openxmlformats.org/drawingml/2006/table">
            <a:tbl>
              <a:tblPr/>
              <a:tblGrid>
                <a:gridCol w="930010">
                  <a:extLst>
                    <a:ext uri="{9D8B030D-6E8A-4147-A177-3AD203B41FA5}">
                      <a16:colId xmlns:a16="http://schemas.microsoft.com/office/drawing/2014/main" xmlns="" val="3116829178"/>
                    </a:ext>
                  </a:extLst>
                </a:gridCol>
                <a:gridCol w="930010">
                  <a:extLst>
                    <a:ext uri="{9D8B030D-6E8A-4147-A177-3AD203B41FA5}">
                      <a16:colId xmlns:a16="http://schemas.microsoft.com/office/drawing/2014/main" xmlns="" val="2698340310"/>
                    </a:ext>
                  </a:extLst>
                </a:gridCol>
                <a:gridCol w="930010">
                  <a:extLst>
                    <a:ext uri="{9D8B030D-6E8A-4147-A177-3AD203B41FA5}">
                      <a16:colId xmlns:a16="http://schemas.microsoft.com/office/drawing/2014/main" xmlns="" val="2486538608"/>
                    </a:ext>
                  </a:extLst>
                </a:gridCol>
                <a:gridCol w="930010">
                  <a:extLst>
                    <a:ext uri="{9D8B030D-6E8A-4147-A177-3AD203B41FA5}">
                      <a16:colId xmlns:a16="http://schemas.microsoft.com/office/drawing/2014/main" xmlns="" val="3993493792"/>
                    </a:ext>
                  </a:extLst>
                </a:gridCol>
                <a:gridCol w="930010">
                  <a:extLst>
                    <a:ext uri="{9D8B030D-6E8A-4147-A177-3AD203B41FA5}">
                      <a16:colId xmlns:a16="http://schemas.microsoft.com/office/drawing/2014/main" xmlns="" val="3484253933"/>
                    </a:ext>
                  </a:extLst>
                </a:gridCol>
                <a:gridCol w="930010">
                  <a:extLst>
                    <a:ext uri="{9D8B030D-6E8A-4147-A177-3AD203B41FA5}">
                      <a16:colId xmlns:a16="http://schemas.microsoft.com/office/drawing/2014/main" xmlns="" val="2678107542"/>
                    </a:ext>
                  </a:extLst>
                </a:gridCol>
              </a:tblGrid>
              <a:tr h="35113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타입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번호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성명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생년월일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연락처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비고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094289"/>
                  </a:ext>
                </a:extLst>
              </a:tr>
              <a:tr h="262058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84A</a:t>
                      </a: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</a:t>
                      </a: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1275399"/>
                  </a:ext>
                </a:extLst>
              </a:tr>
              <a:tr h="262058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2</a:t>
                      </a: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850463"/>
                  </a:ext>
                </a:extLst>
              </a:tr>
              <a:tr h="262058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3</a:t>
                      </a: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8871278"/>
                  </a:ext>
                </a:extLst>
              </a:tr>
              <a:tr h="26205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84B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</a:t>
                      </a: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66" marR="62566" marT="17298" marB="1729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91352115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xmlns="" id="{DF28EF80-FBFA-48A5-9515-DCB95D314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730303"/>
              </p:ext>
            </p:extLst>
          </p:nvPr>
        </p:nvGraphicFramePr>
        <p:xfrm>
          <a:off x="512762" y="2793948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  <a:cs typeface="+mn-cs"/>
                        </a:rPr>
                        <a:t> 수신처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xmlns="" id="{07AC64BA-C45F-4C96-90F8-34DE5ADF6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62569"/>
              </p:ext>
            </p:extLst>
          </p:nvPr>
        </p:nvGraphicFramePr>
        <p:xfrm>
          <a:off x="728663" y="3038827"/>
          <a:ext cx="5580062" cy="1392190"/>
        </p:xfrm>
        <a:graphic>
          <a:graphicData uri="http://schemas.openxmlformats.org/drawingml/2006/table">
            <a:tbl>
              <a:tblPr/>
              <a:tblGrid>
                <a:gridCol w="719137">
                  <a:extLst>
                    <a:ext uri="{9D8B030D-6E8A-4147-A177-3AD203B41FA5}">
                      <a16:colId xmlns:a16="http://schemas.microsoft.com/office/drawing/2014/main" xmlns="" val="4284188349"/>
                    </a:ext>
                  </a:extLst>
                </a:gridCol>
                <a:gridCol w="4860925">
                  <a:extLst>
                    <a:ext uri="{9D8B030D-6E8A-4147-A177-3AD203B41FA5}">
                      <a16:colId xmlns:a16="http://schemas.microsoft.com/office/drawing/2014/main" xmlns="" val="169719265"/>
                    </a:ext>
                  </a:extLst>
                </a:gridCol>
              </a:tblGrid>
              <a:tr h="27016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구분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72" marR="62572" marT="17299" marB="1729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내용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중앙중고딕" panose="020B0600000000000000" pitchFamily="50" charset="-127"/>
                        <a:ea typeface="중앙중고딕" panose="020B0600000000000000" pitchFamily="50" charset="-127"/>
                      </a:endParaRPr>
                    </a:p>
                  </a:txBody>
                  <a:tcPr marL="62572" marR="62572" marT="17299" marB="172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2597875"/>
                  </a:ext>
                </a:extLst>
              </a:tr>
              <a:tr h="27016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담당자</a:t>
                      </a:r>
                    </a:p>
                  </a:txBody>
                  <a:tcPr marL="62572" marR="62572" marT="17299" marB="1729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김수영 과장 </a:t>
                      </a:r>
                    </a:p>
                  </a:txBody>
                  <a:tcPr marL="62572" marR="62572" marT="17299" marB="172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4530195"/>
                  </a:ext>
                </a:extLst>
              </a:tr>
              <a:tr h="27016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e-mail</a:t>
                      </a:r>
                    </a:p>
                  </a:txBody>
                  <a:tcPr marL="62572" marR="62572" marT="17299" marB="1729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kqzwx@naver.com</a:t>
                      </a:r>
                    </a:p>
                  </a:txBody>
                  <a:tcPr marL="62572" marR="62572" marT="17299" marB="172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9653783"/>
                  </a:ext>
                </a:extLst>
              </a:tr>
              <a:tr h="27016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fax</a:t>
                      </a:r>
                    </a:p>
                  </a:txBody>
                  <a:tcPr marL="62572" marR="62572" marT="17299" marB="1729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031-8003-0727</a:t>
                      </a:r>
                    </a:p>
                  </a:txBody>
                  <a:tcPr marL="62572" marR="62572" marT="17299" marB="172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0542729"/>
                  </a:ext>
                </a:extLst>
              </a:tr>
              <a:tr h="27016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회신기한</a:t>
                      </a:r>
                    </a:p>
                  </a:txBody>
                  <a:tcPr marL="62572" marR="62572" marT="17299" marB="1729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2017.10.20(</a:t>
                      </a: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금</a:t>
                      </a:r>
                      <a:r>
                        <a:rPr lang="en-US" altLang="ko-KR" sz="1000" kern="0" spc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)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16:00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중앙중고딕" panose="020B0600000000000000" pitchFamily="50" charset="-127"/>
                          <a:ea typeface="중앙중고딕" panose="020B0600000000000000" pitchFamily="50" charset="-127"/>
                        </a:rPr>
                        <a:t>까지</a:t>
                      </a:r>
                    </a:p>
                  </a:txBody>
                  <a:tcPr marL="62572" marR="62572" marT="17299" marB="172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23095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120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1170</TotalTime>
  <Words>1689</Words>
  <Application>Microsoft Office PowerPoint</Application>
  <PresentationFormat>A4 용지(210x297mm)</PresentationFormat>
  <Paragraphs>267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kqzwx@outlook.kr</dc:creator>
  <cp:lastModifiedBy>USER</cp:lastModifiedBy>
  <cp:revision>65</cp:revision>
  <cp:lastPrinted>2017-09-25T08:24:48Z</cp:lastPrinted>
  <dcterms:created xsi:type="dcterms:W3CDTF">2017-09-20T11:41:16Z</dcterms:created>
  <dcterms:modified xsi:type="dcterms:W3CDTF">2017-09-26T01:34:31Z</dcterms:modified>
</cp:coreProperties>
</file>