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3" r:id="rId3"/>
    <p:sldMasterId id="2147483685" r:id="rId4"/>
    <p:sldMasterId id="2147483697" r:id="rId5"/>
  </p:sldMasterIdLst>
  <p:notesMasterIdLst>
    <p:notesMasterId r:id="rId45"/>
  </p:notesMasterIdLst>
  <p:sldIdLst>
    <p:sldId id="258" r:id="rId6"/>
    <p:sldId id="256" r:id="rId7"/>
    <p:sldId id="304" r:id="rId8"/>
    <p:sldId id="257" r:id="rId9"/>
    <p:sldId id="261" r:id="rId10"/>
    <p:sldId id="262" r:id="rId11"/>
    <p:sldId id="302" r:id="rId12"/>
    <p:sldId id="297" r:id="rId13"/>
    <p:sldId id="263" r:id="rId14"/>
    <p:sldId id="264" r:id="rId15"/>
    <p:sldId id="265" r:id="rId16"/>
    <p:sldId id="267" r:id="rId17"/>
    <p:sldId id="268" r:id="rId18"/>
    <p:sldId id="299" r:id="rId19"/>
    <p:sldId id="271" r:id="rId20"/>
    <p:sldId id="272" r:id="rId21"/>
    <p:sldId id="273" r:id="rId22"/>
    <p:sldId id="289" r:id="rId23"/>
    <p:sldId id="274" r:id="rId24"/>
    <p:sldId id="275" r:id="rId25"/>
    <p:sldId id="276" r:id="rId26"/>
    <p:sldId id="278" r:id="rId27"/>
    <p:sldId id="285" r:id="rId28"/>
    <p:sldId id="281" r:id="rId29"/>
    <p:sldId id="287" r:id="rId30"/>
    <p:sldId id="288" r:id="rId31"/>
    <p:sldId id="286" r:id="rId32"/>
    <p:sldId id="306" r:id="rId33"/>
    <p:sldId id="300" r:id="rId34"/>
    <p:sldId id="282" r:id="rId35"/>
    <p:sldId id="307" r:id="rId36"/>
    <p:sldId id="308" r:id="rId37"/>
    <p:sldId id="290" r:id="rId38"/>
    <p:sldId id="291" r:id="rId39"/>
    <p:sldId id="292" r:id="rId40"/>
    <p:sldId id="294" r:id="rId41"/>
    <p:sldId id="295" r:id="rId42"/>
    <p:sldId id="305" r:id="rId43"/>
    <p:sldId id="310" r:id="rId44"/>
  </p:sldIdLst>
  <p:sldSz cx="9144000" cy="6858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CC9900"/>
    <a:srgbClr val="9576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6" autoAdjust="0"/>
    <p:restoredTop sz="96657" autoAdjust="0"/>
  </p:normalViewPr>
  <p:slideViewPr>
    <p:cSldViewPr showGuides="1">
      <p:cViewPr>
        <p:scale>
          <a:sx n="92" d="100"/>
          <a:sy n="92" d="100"/>
        </p:scale>
        <p:origin x="-127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7788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88937-A314-4016-BF92-BA295DFF8751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48213"/>
            <a:ext cx="5492750" cy="4498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4838"/>
            <a:ext cx="2974975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7788" y="9494838"/>
            <a:ext cx="2974975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CC596-B07E-4880-B000-38B96AFA117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918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C596-B07E-4880-B000-38B96AFA117A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2922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C596-B07E-4880-B000-38B96AFA117A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764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C596-B07E-4880-B000-38B96AFA117A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9383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C596-B07E-4880-B000-38B96AFA117A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25115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CC596-B07E-4880-B000-38B96AFA117A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664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AC557-11F2-4EDA-A094-877C1EB1F0AB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406C5-A816-44A6-A1DB-6AD47854209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6" r="21979" b="2349"/>
          <a:stretch/>
        </p:blipFill>
        <p:spPr bwMode="auto">
          <a:xfrm>
            <a:off x="0" y="0"/>
            <a:ext cx="915319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81016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00657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047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458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194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909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3636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296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9189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1142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071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88260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18469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4827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04404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90148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7206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84768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50016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05075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15413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65721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001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95086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402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20239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35202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34026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27905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7877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6063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6825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47159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66209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97789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15423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56376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67D00-7E3A-4AA2-AEA4-37DD805E4DE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A3213-B333-41CB-9021-1C55D7A5D16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6" r="21979" b="2349"/>
          <a:stretch/>
        </p:blipFill>
        <p:spPr bwMode="auto">
          <a:xfrm>
            <a:off x="0" y="0"/>
            <a:ext cx="915319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2" t="943" r="30478" b="31332"/>
          <a:stretch/>
        </p:blipFill>
        <p:spPr bwMode="auto">
          <a:xfrm>
            <a:off x="0" y="0"/>
            <a:ext cx="9143999" cy="5805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9558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64096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83869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1551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2384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54742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11126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964582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21794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911" y="2130429"/>
            <a:ext cx="777218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820" y="3886200"/>
            <a:ext cx="6400361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440924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75" y="274638"/>
            <a:ext cx="822945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75" y="1600204"/>
            <a:ext cx="822945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18500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552" y="4406904"/>
            <a:ext cx="77721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552" y="2906713"/>
            <a:ext cx="77721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4418537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75" y="274638"/>
            <a:ext cx="822945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75" y="1600204"/>
            <a:ext cx="404364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1617" y="1600204"/>
            <a:ext cx="404511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242435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75" y="274638"/>
            <a:ext cx="822945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75" y="1535113"/>
            <a:ext cx="404071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75" y="2174875"/>
            <a:ext cx="404071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4550" y="1535113"/>
            <a:ext cx="4042179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4550" y="2174875"/>
            <a:ext cx="4042179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51912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75" y="274638"/>
            <a:ext cx="822945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683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185291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74" y="273050"/>
            <a:ext cx="3008917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4647" y="273054"/>
            <a:ext cx="511208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74" y="1435103"/>
            <a:ext cx="3008917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14964511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454" y="4800600"/>
            <a:ext cx="5485813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454" y="612775"/>
            <a:ext cx="5485813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454" y="5367338"/>
            <a:ext cx="5485813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3674471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75" y="274638"/>
            <a:ext cx="822945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75" y="1600204"/>
            <a:ext cx="822945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258970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30462" y="274642"/>
            <a:ext cx="2056265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73" y="274642"/>
            <a:ext cx="603249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2506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40529-FE1E-466A-B849-DC325E6AF86D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B1F91-54F5-4D46-8A81-5D976F80DE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441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2A45B-7862-4E00-A53D-21F3396499E7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E2D7A-F407-451C-8A6A-389DC93619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5537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990DD-B4BC-4092-AB2B-B965830D8738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9FD3B-9C3B-43AB-A76C-4F3BA86DB1E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074" name="Picture 2"/>
          <p:cNvPicPr preferRelativeResize="0">
            <a:picLocks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6" r="9809"/>
          <a:stretch/>
        </p:blipFill>
        <p:spPr bwMode="auto">
          <a:xfrm>
            <a:off x="-14740" y="-15592"/>
            <a:ext cx="9180000" cy="6873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 userDrawn="1"/>
        </p:nvSpPr>
        <p:spPr>
          <a:xfrm>
            <a:off x="12027" y="688502"/>
            <a:ext cx="8937405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6" t="96166" r="73276"/>
          <a:stretch/>
        </p:blipFill>
        <p:spPr bwMode="auto">
          <a:xfrm>
            <a:off x="-14740" y="6562760"/>
            <a:ext cx="9121086" cy="29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 userDrawn="1"/>
        </p:nvSpPr>
        <p:spPr>
          <a:xfrm>
            <a:off x="6976728" y="6566721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err="1" smtClean="0">
                <a:solidFill>
                  <a:srgbClr val="663300"/>
                </a:solidFill>
                <a:latin typeface="MD솔체" panose="02020603020101020101" pitchFamily="18" charset="-127"/>
                <a:ea typeface="MD솔체" panose="02020603020101020101" pitchFamily="18" charset="-127"/>
              </a:rPr>
              <a:t>청라엑슬루타워아파트</a:t>
            </a:r>
            <a:endParaRPr lang="ko-KR" altLang="en-US" sz="1400" b="1" dirty="0">
              <a:solidFill>
                <a:srgbClr val="663300"/>
              </a:solidFill>
              <a:latin typeface="MD솔체" panose="02020603020101020101" pitchFamily="18" charset="-127"/>
              <a:ea typeface="MD솔체" panose="02020603020101020101" pitchFamily="18" charset="-127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6156176" y="6463069"/>
            <a:ext cx="1152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0" dirty="0" smtClean="0">
                <a:solidFill>
                  <a:srgbClr val="663300"/>
                </a:solidFill>
                <a:latin typeface="한컴 솔잎 B" panose="02020603020101020101" pitchFamily="18" charset="-127"/>
                <a:ea typeface="한컴 솔잎 B" panose="02020603020101020101" pitchFamily="18" charset="-127"/>
              </a:rPr>
              <a:t>EX</a:t>
            </a:r>
            <a:r>
              <a:rPr lang="en-US" altLang="ko-KR" sz="2000" b="0" dirty="0" smtClean="0">
                <a:solidFill>
                  <a:srgbClr val="663300"/>
                </a:solidFill>
                <a:latin typeface="한컴 솔잎 B" panose="02020603020101020101" pitchFamily="18" charset="-127"/>
                <a:ea typeface="한컴 솔잎 B" panose="02020603020101020101" pitchFamily="18" charset="-127"/>
              </a:rPr>
              <a:t>L</a:t>
            </a:r>
            <a:r>
              <a:rPr lang="en-US" altLang="ko-KR" sz="2400" b="0" dirty="0" smtClean="0">
                <a:solidFill>
                  <a:srgbClr val="663300"/>
                </a:solidFill>
                <a:latin typeface="한컴 솔잎 B" panose="02020603020101020101" pitchFamily="18" charset="-127"/>
                <a:ea typeface="한컴 솔잎 B" panose="02020603020101020101" pitchFamily="18" charset="-127"/>
              </a:rPr>
              <a:t>L</a:t>
            </a:r>
            <a:r>
              <a:rPr lang="en-US" altLang="ko-KR" sz="1400" b="0" dirty="0" smtClean="0">
                <a:solidFill>
                  <a:srgbClr val="663300"/>
                </a:solidFill>
                <a:latin typeface="한컴 솔잎 B" panose="02020603020101020101" pitchFamily="18" charset="-127"/>
                <a:ea typeface="한컴 솔잎 B" panose="02020603020101020101" pitchFamily="18" charset="-127"/>
              </a:rPr>
              <a:t>U</a:t>
            </a:r>
            <a:endParaRPr lang="ko-KR" altLang="en-US" sz="1400" b="0" dirty="0">
              <a:solidFill>
                <a:srgbClr val="663300"/>
              </a:solidFill>
              <a:latin typeface="한컴 솔잎 B" panose="02020603020101020101" pitchFamily="18" charset="-127"/>
              <a:ea typeface="한컴 솔잎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9904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07EA3-8FEC-4BB5-A05E-666DBC89D694}" type="datetimeFigureOut">
              <a:rPr lang="ko-KR" altLang="en-US" smtClean="0"/>
              <a:pPr/>
              <a:t>2016-06-15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5C123-D6AC-4497-855C-E1D11F1B454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9726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709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3030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60.pn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6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7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7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7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3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87.jpeg"/><Relationship Id="rId5" Type="http://schemas.openxmlformats.org/officeDocument/2006/relationships/image" Target="../media/image86.png"/><Relationship Id="rId4" Type="http://schemas.openxmlformats.org/officeDocument/2006/relationships/image" Target="../media/image8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3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30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9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3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3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0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08720"/>
            <a:ext cx="9144000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ko-KR" altLang="en-US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공동주택 우수관리 사례</a:t>
            </a:r>
            <a:endParaRPr lang="en-US" altLang="ko-KR" sz="4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38" y="5301208"/>
            <a:ext cx="8892480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ko-KR" altLang="en-US" sz="3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청라엑슬루타워아파트</a:t>
            </a:r>
            <a:endParaRPr lang="en-US" altLang="ko-KR" sz="3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027" name="Picture 3" descr="C:\Users\UESR2\Desktop\145647385675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16" b="13998"/>
          <a:stretch/>
        </p:blipFill>
        <p:spPr bwMode="auto">
          <a:xfrm>
            <a:off x="2711020" y="2420888"/>
            <a:ext cx="3661180" cy="2304256"/>
          </a:xfrm>
          <a:prstGeom prst="rect">
            <a:avLst/>
          </a:prstGeom>
          <a:noFill/>
          <a:ln w="63500">
            <a:gradFill>
              <a:gsLst>
                <a:gs pos="0">
                  <a:schemeClr val="bg1"/>
                </a:gs>
                <a:gs pos="78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그룹 5"/>
          <p:cNvGrpSpPr/>
          <p:nvPr/>
        </p:nvGrpSpPr>
        <p:grpSpPr>
          <a:xfrm>
            <a:off x="1221491" y="1772816"/>
            <a:ext cx="6696743" cy="45719"/>
            <a:chOff x="467544" y="836712"/>
            <a:chExt cx="8352728" cy="36000"/>
          </a:xfrm>
        </p:grpSpPr>
        <p:sp>
          <p:nvSpPr>
            <p:cNvPr id="7" name="직사각형 6"/>
            <p:cNvSpPr/>
            <p:nvPr/>
          </p:nvSpPr>
          <p:spPr>
            <a:xfrm>
              <a:off x="1403648" y="836712"/>
              <a:ext cx="1584176" cy="36000"/>
            </a:xfrm>
            <a:prstGeom prst="rect">
              <a:avLst/>
            </a:prstGeom>
            <a:solidFill>
              <a:srgbClr val="0055A2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467544" y="836712"/>
              <a:ext cx="1584176" cy="36000"/>
            </a:xfrm>
            <a:prstGeom prst="rect">
              <a:avLst/>
            </a:prstGeom>
            <a:solidFill>
              <a:srgbClr val="90C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915816" y="836712"/>
              <a:ext cx="1584176" cy="36000"/>
            </a:xfrm>
            <a:prstGeom prst="rect">
              <a:avLst/>
            </a:prstGeom>
            <a:solidFill>
              <a:srgbClr val="90C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4067944" y="836712"/>
              <a:ext cx="1584176" cy="36000"/>
            </a:xfrm>
            <a:prstGeom prst="rect">
              <a:avLst/>
            </a:prstGeom>
            <a:solidFill>
              <a:srgbClr val="90C31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5580112" y="836712"/>
              <a:ext cx="1584176" cy="36000"/>
            </a:xfrm>
            <a:prstGeom prst="rect">
              <a:avLst/>
            </a:prstGeom>
            <a:solidFill>
              <a:srgbClr val="90C3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7020272" y="836712"/>
              <a:ext cx="1800000" cy="36000"/>
            </a:xfrm>
            <a:prstGeom prst="rect">
              <a:avLst/>
            </a:prstGeom>
            <a:solidFill>
              <a:srgbClr val="0055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818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ESR2\Desktop\14567341158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8" t="78168" r="2840" b="13882"/>
          <a:stretch/>
        </p:blipFill>
        <p:spPr bwMode="auto">
          <a:xfrm>
            <a:off x="506071" y="1323531"/>
            <a:ext cx="8222170" cy="5050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332656"/>
            <a:ext cx="6041661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강사 </a:t>
            </a:r>
            <a:r>
              <a:rPr lang="en-US" altLang="ko-KR" sz="28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: </a:t>
            </a:r>
            <a:r>
              <a:rPr lang="ko-KR" altLang="en-US" sz="28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입주자대표회장 양도원</a:t>
            </a:r>
            <a:endParaRPr lang="en-US" altLang="ko-KR" sz="2800" b="1" dirty="0" smtClean="0">
              <a:ln>
                <a:solidFill>
                  <a:schemeClr val="bg1"/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236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1481137" y="1971675"/>
            <a:ext cx="5298955" cy="814388"/>
            <a:chOff x="2340" y="890"/>
            <a:chExt cx="3321" cy="544"/>
          </a:xfrm>
        </p:grpSpPr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2340" y="890"/>
              <a:ext cx="3321" cy="544"/>
              <a:chOff x="2340" y="890"/>
              <a:chExt cx="3321" cy="544"/>
            </a:xfrm>
          </p:grpSpPr>
          <p:pic>
            <p:nvPicPr>
              <p:cNvPr id="9" name="Picture 6" descr="fade_b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32" y="953"/>
                <a:ext cx="3029" cy="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0" name="Group 7"/>
              <p:cNvGrpSpPr>
                <a:grpSpLocks/>
              </p:cNvGrpSpPr>
              <p:nvPr/>
            </p:nvGrpSpPr>
            <p:grpSpPr bwMode="auto">
              <a:xfrm>
                <a:off x="2340" y="890"/>
                <a:ext cx="526" cy="544"/>
                <a:chOff x="1863" y="1051"/>
                <a:chExt cx="487" cy="503"/>
              </a:xfrm>
            </p:grpSpPr>
            <p:sp>
              <p:nvSpPr>
                <p:cNvPr id="12" name="Oval 8"/>
                <p:cNvSpPr>
                  <a:spLocks noChangeArrowheads="1"/>
                </p:cNvSpPr>
                <p:nvPr/>
              </p:nvSpPr>
              <p:spPr bwMode="auto">
                <a:xfrm>
                  <a:off x="1920" y="1104"/>
                  <a:ext cx="348" cy="34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 sz="1800" b="0" i="0" u="none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pic>
              <p:nvPicPr>
                <p:cNvPr id="13" name="Picture 9" descr="354-Color Overlay blue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63" y="1051"/>
                  <a:ext cx="487" cy="5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1" name="Text Box 10"/>
              <p:cNvSpPr txBox="1">
                <a:spLocks noChangeArrowheads="1"/>
              </p:cNvSpPr>
              <p:nvPr/>
            </p:nvSpPr>
            <p:spPr bwMode="auto">
              <a:xfrm>
                <a:off x="2424" y="956"/>
                <a:ext cx="362" cy="3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2700" algn="ctr" rotWithShape="0">
                  <a:schemeClr val="bg1"/>
                </a:outerShdw>
              </a:effectLst>
            </p:spPr>
            <p:txBody>
              <a:bodyPr wrap="none">
                <a:spAutoFit/>
              </a:bodyPr>
              <a:lstStyle/>
              <a:p>
                <a:pPr defTabSz="958850">
                  <a:defRPr/>
                </a:pPr>
                <a:r>
                  <a:rPr lang="en-US" altLang="ko-KR" sz="2800" i="0" u="none" dirty="0">
                    <a:solidFill>
                      <a:srgbClr val="333399"/>
                    </a:solidFill>
                    <a:latin typeface="바탕체" pitchFamily="17" charset="-127"/>
                    <a:ea typeface="바탕체" pitchFamily="17" charset="-127"/>
                    <a:cs typeface="+mn-cs"/>
                  </a:rPr>
                  <a:t>Ⅰ</a:t>
                </a:r>
              </a:p>
            </p:txBody>
          </p:sp>
        </p:grpSp>
        <p:sp>
          <p:nvSpPr>
            <p:cNvPr id="8" name="Text Box 11"/>
            <p:cNvSpPr txBox="1">
              <a:spLocks noChangeArrowheads="1"/>
            </p:cNvSpPr>
            <p:nvPr/>
          </p:nvSpPr>
          <p:spPr bwMode="auto">
            <a:xfrm>
              <a:off x="2857" y="976"/>
              <a:ext cx="1220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z="2400" b="0" i="0" u="none" dirty="0" smtClean="0">
                  <a:solidFill>
                    <a:srgbClr val="FFFFFF"/>
                  </a:solidFill>
                  <a:latin typeface="HY울릉도M" pitchFamily="18" charset="-127"/>
                  <a:ea typeface="HY울릉도M" pitchFamily="18" charset="-127"/>
                </a:rPr>
                <a:t>사업장 </a:t>
              </a:r>
              <a:r>
                <a:rPr lang="ko-KR" altLang="en-US" sz="2400" b="0" i="0" u="none" dirty="0">
                  <a:solidFill>
                    <a:srgbClr val="FFFFFF"/>
                  </a:solidFill>
                  <a:latin typeface="HY울릉도M" pitchFamily="18" charset="-127"/>
                  <a:ea typeface="HY울릉도M" pitchFamily="18" charset="-127"/>
                </a:rPr>
                <a:t>개요</a:t>
              </a:r>
            </a:p>
          </p:txBody>
        </p:sp>
      </p:grpSp>
      <p:grpSp>
        <p:nvGrpSpPr>
          <p:cNvPr id="14" name="Group 36"/>
          <p:cNvGrpSpPr>
            <a:grpSpLocks/>
          </p:cNvGrpSpPr>
          <p:nvPr/>
        </p:nvGrpSpPr>
        <p:grpSpPr bwMode="auto">
          <a:xfrm>
            <a:off x="1481138" y="4268788"/>
            <a:ext cx="5539134" cy="812800"/>
            <a:chOff x="2340" y="1458"/>
            <a:chExt cx="3321" cy="544"/>
          </a:xfrm>
        </p:grpSpPr>
        <p:grpSp>
          <p:nvGrpSpPr>
            <p:cNvPr id="15" name="Group 37"/>
            <p:cNvGrpSpPr>
              <a:grpSpLocks/>
            </p:cNvGrpSpPr>
            <p:nvPr/>
          </p:nvGrpSpPr>
          <p:grpSpPr bwMode="auto">
            <a:xfrm>
              <a:off x="2340" y="1458"/>
              <a:ext cx="3321" cy="544"/>
              <a:chOff x="2340" y="1458"/>
              <a:chExt cx="3321" cy="544"/>
            </a:xfrm>
          </p:grpSpPr>
          <p:pic>
            <p:nvPicPr>
              <p:cNvPr id="17" name="Picture 38" descr="fade_b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32" y="1521"/>
                <a:ext cx="3029" cy="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8" name="Group 39"/>
              <p:cNvGrpSpPr>
                <a:grpSpLocks/>
              </p:cNvGrpSpPr>
              <p:nvPr/>
            </p:nvGrpSpPr>
            <p:grpSpPr bwMode="auto">
              <a:xfrm>
                <a:off x="2340" y="1458"/>
                <a:ext cx="526" cy="544"/>
                <a:chOff x="2340" y="1458"/>
                <a:chExt cx="526" cy="544"/>
              </a:xfrm>
            </p:grpSpPr>
            <p:grpSp>
              <p:nvGrpSpPr>
                <p:cNvPr id="19" name="Group 40"/>
                <p:cNvGrpSpPr>
                  <a:grpSpLocks/>
                </p:cNvGrpSpPr>
                <p:nvPr/>
              </p:nvGrpSpPr>
              <p:grpSpPr bwMode="auto">
                <a:xfrm>
                  <a:off x="2340" y="1458"/>
                  <a:ext cx="526" cy="544"/>
                  <a:chOff x="1863" y="1051"/>
                  <a:chExt cx="487" cy="503"/>
                </a:xfrm>
              </p:grpSpPr>
              <p:sp>
                <p:nvSpPr>
                  <p:cNvPr id="21" name="Oval 41"/>
                  <p:cNvSpPr>
                    <a:spLocks noChangeArrowheads="1"/>
                  </p:cNvSpPr>
                  <p:nvPr/>
                </p:nvSpPr>
                <p:spPr bwMode="auto">
                  <a:xfrm>
                    <a:off x="1920" y="1104"/>
                    <a:ext cx="348" cy="348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 sz="1800" b="0" i="0" u="none">
                      <a:solidFill>
                        <a:srgbClr val="000000"/>
                      </a:solidFill>
                      <a:latin typeface="굴림" pitchFamily="50" charset="-127"/>
                      <a:ea typeface="굴림" pitchFamily="50" charset="-127"/>
                    </a:endParaRPr>
                  </a:p>
                </p:txBody>
              </p:sp>
              <p:pic>
                <p:nvPicPr>
                  <p:cNvPr id="22" name="Picture 42" descr="354-Color Overlay blue"/>
                  <p:cNvPicPr>
                    <a:picLocks noChangeAspect="1" noChangeArrowheads="1"/>
                  </p:cNvPicPr>
                  <p:nvPr/>
                </p:nvPicPr>
                <p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863" y="1051"/>
                    <a:ext cx="487" cy="50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  <p:sp>
              <p:nvSpPr>
                <p:cNvPr id="20" name="Text Box 43"/>
                <p:cNvSpPr txBox="1">
                  <a:spLocks noChangeArrowheads="1"/>
                </p:cNvSpPr>
                <p:nvPr/>
              </p:nvSpPr>
              <p:spPr bwMode="auto">
                <a:xfrm>
                  <a:off x="2424" y="1524"/>
                  <a:ext cx="364" cy="34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outerShdw dist="17961" dir="2700000" algn="ctr" rotWithShape="0">
                    <a:schemeClr val="bg1"/>
                  </a:outerShdw>
                </a:effectLst>
              </p:spPr>
              <p:txBody>
                <a:bodyPr wrap="none">
                  <a:spAutoFit/>
                </a:bodyPr>
                <a:lstStyle/>
                <a:p>
                  <a:pPr defTabSz="958850">
                    <a:defRPr/>
                  </a:pPr>
                  <a:r>
                    <a:rPr lang="en-US" altLang="ko-KR" sz="2800" i="0" u="none" dirty="0">
                      <a:solidFill>
                        <a:srgbClr val="333399"/>
                      </a:solidFill>
                      <a:latin typeface="바탕체" pitchFamily="17" charset="-127"/>
                      <a:ea typeface="바탕체" pitchFamily="17" charset="-127"/>
                    </a:rPr>
                    <a:t>Ⅳ</a:t>
                  </a:r>
                </a:p>
              </p:txBody>
            </p:sp>
          </p:grpSp>
        </p:grpSp>
        <p:sp>
          <p:nvSpPr>
            <p:cNvPr id="16" name="Text Box 44"/>
            <p:cNvSpPr txBox="1">
              <a:spLocks noChangeArrowheads="1"/>
            </p:cNvSpPr>
            <p:nvPr/>
          </p:nvSpPr>
          <p:spPr bwMode="auto">
            <a:xfrm>
              <a:off x="2857" y="1544"/>
              <a:ext cx="2660" cy="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z="2400" dirty="0" smtClean="0">
                  <a:solidFill>
                    <a:srgbClr val="FFFFFF"/>
                  </a:solidFill>
                  <a:latin typeface="HY울릉도M" pitchFamily="18" charset="-127"/>
                  <a:ea typeface="HY울릉도M" pitchFamily="18" charset="-127"/>
                </a:rPr>
                <a:t>재활용 및 에너지 절약 부문</a:t>
              </a:r>
              <a:endParaRPr lang="ko-KR" altLang="en-US" sz="2400" b="0" i="0" u="none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23" name="Group 45"/>
          <p:cNvGrpSpPr>
            <a:grpSpLocks/>
          </p:cNvGrpSpPr>
          <p:nvPr/>
        </p:nvGrpSpPr>
        <p:grpSpPr bwMode="auto">
          <a:xfrm>
            <a:off x="1481137" y="5041900"/>
            <a:ext cx="5539133" cy="814388"/>
            <a:chOff x="2340" y="2026"/>
            <a:chExt cx="3321" cy="544"/>
          </a:xfrm>
        </p:grpSpPr>
        <p:grpSp>
          <p:nvGrpSpPr>
            <p:cNvPr id="24" name="Group 46"/>
            <p:cNvGrpSpPr>
              <a:grpSpLocks/>
            </p:cNvGrpSpPr>
            <p:nvPr/>
          </p:nvGrpSpPr>
          <p:grpSpPr bwMode="auto">
            <a:xfrm>
              <a:off x="2340" y="2026"/>
              <a:ext cx="3321" cy="544"/>
              <a:chOff x="2340" y="2026"/>
              <a:chExt cx="3321" cy="544"/>
            </a:xfrm>
          </p:grpSpPr>
          <p:pic>
            <p:nvPicPr>
              <p:cNvPr id="26" name="Picture 47" descr="fade_b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32" y="2089"/>
                <a:ext cx="3029" cy="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7" name="Group 48"/>
              <p:cNvGrpSpPr>
                <a:grpSpLocks/>
              </p:cNvGrpSpPr>
              <p:nvPr/>
            </p:nvGrpSpPr>
            <p:grpSpPr bwMode="auto">
              <a:xfrm>
                <a:off x="2340" y="2026"/>
                <a:ext cx="526" cy="544"/>
                <a:chOff x="2340" y="2026"/>
                <a:chExt cx="526" cy="544"/>
              </a:xfrm>
            </p:grpSpPr>
            <p:grpSp>
              <p:nvGrpSpPr>
                <p:cNvPr id="28" name="Group 49"/>
                <p:cNvGrpSpPr>
                  <a:grpSpLocks/>
                </p:cNvGrpSpPr>
                <p:nvPr/>
              </p:nvGrpSpPr>
              <p:grpSpPr bwMode="auto">
                <a:xfrm>
                  <a:off x="2340" y="2026"/>
                  <a:ext cx="526" cy="544"/>
                  <a:chOff x="1863" y="1051"/>
                  <a:chExt cx="487" cy="503"/>
                </a:xfrm>
              </p:grpSpPr>
              <p:sp>
                <p:nvSpPr>
                  <p:cNvPr id="30" name="Oval 50"/>
                  <p:cNvSpPr>
                    <a:spLocks noChangeArrowheads="1"/>
                  </p:cNvSpPr>
                  <p:nvPr/>
                </p:nvSpPr>
                <p:spPr bwMode="auto">
                  <a:xfrm>
                    <a:off x="1920" y="1104"/>
                    <a:ext cx="348" cy="348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 sz="1800" b="0" i="0" u="none">
                      <a:solidFill>
                        <a:srgbClr val="000000"/>
                      </a:solidFill>
                      <a:latin typeface="굴림" pitchFamily="50" charset="-127"/>
                      <a:ea typeface="굴림" pitchFamily="50" charset="-127"/>
                    </a:endParaRPr>
                  </a:p>
                </p:txBody>
              </p:sp>
              <p:pic>
                <p:nvPicPr>
                  <p:cNvPr id="31" name="Picture 51" descr="354-Color Overlay blue"/>
                  <p:cNvPicPr>
                    <a:picLocks noChangeAspect="1" noChangeArrowheads="1"/>
                  </p:cNvPicPr>
                  <p:nvPr/>
                </p:nvPicPr>
                <p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863" y="1051"/>
                    <a:ext cx="487" cy="50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  <p:sp>
              <p:nvSpPr>
                <p:cNvPr id="29" name="Text Box 52"/>
                <p:cNvSpPr txBox="1">
                  <a:spLocks noChangeArrowheads="1"/>
                </p:cNvSpPr>
                <p:nvPr/>
              </p:nvSpPr>
              <p:spPr bwMode="auto">
                <a:xfrm>
                  <a:off x="2424" y="2092"/>
                  <a:ext cx="364" cy="34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outerShdw dist="12700" algn="ctr" rotWithShape="0">
                    <a:schemeClr val="bg1"/>
                  </a:outerShdw>
                </a:effectLst>
              </p:spPr>
              <p:txBody>
                <a:bodyPr wrap="none">
                  <a:spAutoFit/>
                </a:bodyPr>
                <a:lstStyle/>
                <a:p>
                  <a:pPr defTabSz="958850">
                    <a:defRPr/>
                  </a:pPr>
                  <a:r>
                    <a:rPr lang="en-US" altLang="ko-KR" sz="2800" i="0" u="none" dirty="0">
                      <a:solidFill>
                        <a:srgbClr val="333399"/>
                      </a:solidFill>
                      <a:latin typeface="바탕체" pitchFamily="17" charset="-127"/>
                      <a:ea typeface="바탕체" pitchFamily="17" charset="-127"/>
                      <a:cs typeface="+mn-cs"/>
                    </a:rPr>
                    <a:t>Ⅴ</a:t>
                  </a:r>
                </a:p>
              </p:txBody>
            </p:sp>
          </p:grpSp>
        </p:grpSp>
        <p:sp>
          <p:nvSpPr>
            <p:cNvPr id="25" name="Text Box 53"/>
            <p:cNvSpPr txBox="1">
              <a:spLocks noChangeArrowheads="1"/>
            </p:cNvSpPr>
            <p:nvPr/>
          </p:nvSpPr>
          <p:spPr bwMode="auto">
            <a:xfrm>
              <a:off x="2857" y="2112"/>
              <a:ext cx="740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z="2400" b="0" i="0" u="none" dirty="0" smtClean="0">
                  <a:solidFill>
                    <a:srgbClr val="FFFFFF"/>
                  </a:solidFill>
                  <a:latin typeface="HY울릉도M" pitchFamily="18" charset="-127"/>
                  <a:ea typeface="HY울릉도M" pitchFamily="18" charset="-127"/>
                </a:rPr>
                <a:t>맺음말</a:t>
              </a:r>
              <a:endParaRPr lang="ko-KR" altLang="en-US" sz="2400" b="0" i="0" u="none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32" name="Group 36"/>
          <p:cNvGrpSpPr>
            <a:grpSpLocks/>
          </p:cNvGrpSpPr>
          <p:nvPr/>
        </p:nvGrpSpPr>
        <p:grpSpPr bwMode="auto">
          <a:xfrm>
            <a:off x="1487488" y="3484563"/>
            <a:ext cx="5532784" cy="811212"/>
            <a:chOff x="2340" y="1456"/>
            <a:chExt cx="3321" cy="543"/>
          </a:xfrm>
        </p:grpSpPr>
        <p:grpSp>
          <p:nvGrpSpPr>
            <p:cNvPr id="33" name="Group 37"/>
            <p:cNvGrpSpPr>
              <a:grpSpLocks/>
            </p:cNvGrpSpPr>
            <p:nvPr/>
          </p:nvGrpSpPr>
          <p:grpSpPr bwMode="auto">
            <a:xfrm>
              <a:off x="2340" y="1456"/>
              <a:ext cx="3321" cy="543"/>
              <a:chOff x="2340" y="1456"/>
              <a:chExt cx="3321" cy="543"/>
            </a:xfrm>
          </p:grpSpPr>
          <p:pic>
            <p:nvPicPr>
              <p:cNvPr id="35" name="Picture 38" descr="fade_b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32" y="1521"/>
                <a:ext cx="3029" cy="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36" name="Group 39"/>
              <p:cNvGrpSpPr>
                <a:grpSpLocks/>
              </p:cNvGrpSpPr>
              <p:nvPr/>
            </p:nvGrpSpPr>
            <p:grpSpPr bwMode="auto">
              <a:xfrm>
                <a:off x="2340" y="1456"/>
                <a:ext cx="526" cy="543"/>
                <a:chOff x="2340" y="1456"/>
                <a:chExt cx="526" cy="543"/>
              </a:xfrm>
            </p:grpSpPr>
            <p:grpSp>
              <p:nvGrpSpPr>
                <p:cNvPr id="37" name="Group 40"/>
                <p:cNvGrpSpPr>
                  <a:grpSpLocks/>
                </p:cNvGrpSpPr>
                <p:nvPr/>
              </p:nvGrpSpPr>
              <p:grpSpPr bwMode="auto">
                <a:xfrm>
                  <a:off x="2340" y="1456"/>
                  <a:ext cx="526" cy="543"/>
                  <a:chOff x="1863" y="1051"/>
                  <a:chExt cx="487" cy="503"/>
                </a:xfrm>
              </p:grpSpPr>
              <p:sp>
                <p:nvSpPr>
                  <p:cNvPr id="39" name="Oval 41"/>
                  <p:cNvSpPr>
                    <a:spLocks noChangeArrowheads="1"/>
                  </p:cNvSpPr>
                  <p:nvPr/>
                </p:nvSpPr>
                <p:spPr bwMode="auto">
                  <a:xfrm>
                    <a:off x="1920" y="1104"/>
                    <a:ext cx="348" cy="348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 sz="1800" b="0" i="0" u="none">
                      <a:solidFill>
                        <a:srgbClr val="000000"/>
                      </a:solidFill>
                      <a:latin typeface="굴림" pitchFamily="50" charset="-127"/>
                      <a:ea typeface="굴림" pitchFamily="50" charset="-127"/>
                    </a:endParaRPr>
                  </a:p>
                </p:txBody>
              </p:sp>
              <p:pic>
                <p:nvPicPr>
                  <p:cNvPr id="40" name="Picture 42" descr="354-Color Overlay blue"/>
                  <p:cNvPicPr>
                    <a:picLocks noChangeAspect="1" noChangeArrowheads="1"/>
                  </p:cNvPicPr>
                  <p:nvPr/>
                </p:nvPicPr>
                <p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863" y="1051"/>
                    <a:ext cx="487" cy="503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  <p:sp>
              <p:nvSpPr>
                <p:cNvPr id="38" name="Text Box 43"/>
                <p:cNvSpPr txBox="1">
                  <a:spLocks noChangeArrowheads="1"/>
                </p:cNvSpPr>
                <p:nvPr/>
              </p:nvSpPr>
              <p:spPr bwMode="auto">
                <a:xfrm>
                  <a:off x="2424" y="1524"/>
                  <a:ext cx="364" cy="34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outerShdw dist="17961" dir="2700000" algn="ctr" rotWithShape="0">
                    <a:schemeClr val="bg1"/>
                  </a:outerShdw>
                </a:effectLst>
              </p:spPr>
              <p:txBody>
                <a:bodyPr wrap="none">
                  <a:spAutoFit/>
                </a:bodyPr>
                <a:lstStyle/>
                <a:p>
                  <a:pPr defTabSz="958850">
                    <a:defRPr/>
                  </a:pPr>
                  <a:r>
                    <a:rPr lang="en-US" altLang="ko-KR" sz="2800" i="0" u="none" dirty="0">
                      <a:solidFill>
                        <a:srgbClr val="333399"/>
                      </a:solidFill>
                      <a:latin typeface="바탕체" pitchFamily="17" charset="-127"/>
                      <a:ea typeface="바탕체" pitchFamily="17" charset="-127"/>
                    </a:rPr>
                    <a:t>Ⅲ</a:t>
                  </a:r>
                </a:p>
              </p:txBody>
            </p:sp>
          </p:grpSp>
        </p:grpSp>
        <p:sp>
          <p:nvSpPr>
            <p:cNvPr id="34" name="Text Box 44"/>
            <p:cNvSpPr txBox="1">
              <a:spLocks noChangeArrowheads="1"/>
            </p:cNvSpPr>
            <p:nvPr/>
          </p:nvSpPr>
          <p:spPr bwMode="auto">
            <a:xfrm>
              <a:off x="2857" y="1544"/>
              <a:ext cx="1906" cy="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z="2400" b="0" i="0" u="none" dirty="0" smtClean="0">
                  <a:solidFill>
                    <a:srgbClr val="FFFFFF"/>
                  </a:solidFill>
                  <a:latin typeface="HY울릉도M" pitchFamily="18" charset="-127"/>
                  <a:ea typeface="HY울릉도M" pitchFamily="18" charset="-127"/>
                </a:rPr>
                <a:t>공동체 활성화 부문</a:t>
              </a:r>
              <a:endParaRPr lang="ko-KR" altLang="en-US" sz="2400" b="0" i="0" u="none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</p:grpSp>
      <p:grpSp>
        <p:nvGrpSpPr>
          <p:cNvPr id="41" name="Group 4"/>
          <p:cNvGrpSpPr>
            <a:grpSpLocks/>
          </p:cNvGrpSpPr>
          <p:nvPr/>
        </p:nvGrpSpPr>
        <p:grpSpPr bwMode="auto">
          <a:xfrm>
            <a:off x="1497012" y="2720975"/>
            <a:ext cx="5523259" cy="814388"/>
            <a:chOff x="2340" y="888"/>
            <a:chExt cx="3321" cy="543"/>
          </a:xfrm>
        </p:grpSpPr>
        <p:grpSp>
          <p:nvGrpSpPr>
            <p:cNvPr id="42" name="Group 5"/>
            <p:cNvGrpSpPr>
              <a:grpSpLocks/>
            </p:cNvGrpSpPr>
            <p:nvPr/>
          </p:nvGrpSpPr>
          <p:grpSpPr bwMode="auto">
            <a:xfrm>
              <a:off x="2340" y="888"/>
              <a:ext cx="3321" cy="543"/>
              <a:chOff x="2340" y="888"/>
              <a:chExt cx="3321" cy="543"/>
            </a:xfrm>
          </p:grpSpPr>
          <p:pic>
            <p:nvPicPr>
              <p:cNvPr id="44" name="Picture 6" descr="fade_b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32" y="953"/>
                <a:ext cx="3029" cy="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45" name="Group 7"/>
              <p:cNvGrpSpPr>
                <a:grpSpLocks/>
              </p:cNvGrpSpPr>
              <p:nvPr/>
            </p:nvGrpSpPr>
            <p:grpSpPr bwMode="auto">
              <a:xfrm>
                <a:off x="2340" y="888"/>
                <a:ext cx="526" cy="543"/>
                <a:chOff x="1863" y="1051"/>
                <a:chExt cx="487" cy="503"/>
              </a:xfrm>
            </p:grpSpPr>
            <p:sp>
              <p:nvSpPr>
                <p:cNvPr id="47" name="Oval 8"/>
                <p:cNvSpPr>
                  <a:spLocks noChangeArrowheads="1"/>
                </p:cNvSpPr>
                <p:nvPr/>
              </p:nvSpPr>
              <p:spPr bwMode="auto">
                <a:xfrm>
                  <a:off x="1920" y="1104"/>
                  <a:ext cx="348" cy="34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 sz="1800" b="0" i="0" u="none">
                    <a:solidFill>
                      <a:srgbClr val="000000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pic>
              <p:nvPicPr>
                <p:cNvPr id="48" name="Picture 9" descr="354-Color Overlay blue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63" y="1051"/>
                  <a:ext cx="487" cy="5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46" name="Text Box 10"/>
              <p:cNvSpPr txBox="1">
                <a:spLocks noChangeArrowheads="1"/>
              </p:cNvSpPr>
              <p:nvPr/>
            </p:nvSpPr>
            <p:spPr bwMode="auto">
              <a:xfrm>
                <a:off x="2424" y="956"/>
                <a:ext cx="362" cy="3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2700" algn="ctr" rotWithShape="0">
                  <a:schemeClr val="bg1"/>
                </a:outerShdw>
              </a:effectLst>
            </p:spPr>
            <p:txBody>
              <a:bodyPr wrap="none">
                <a:spAutoFit/>
              </a:bodyPr>
              <a:lstStyle/>
              <a:p>
                <a:pPr defTabSz="958850">
                  <a:defRPr/>
                </a:pPr>
                <a:r>
                  <a:rPr lang="en-US" altLang="ko-KR" sz="2800" i="0" u="none" dirty="0">
                    <a:solidFill>
                      <a:srgbClr val="333399"/>
                    </a:solidFill>
                    <a:latin typeface="바탕체" pitchFamily="17" charset="-127"/>
                    <a:ea typeface="바탕체" pitchFamily="17" charset="-127"/>
                  </a:rPr>
                  <a:t>Ⅱ</a:t>
                </a:r>
              </a:p>
            </p:txBody>
          </p:sp>
        </p:grpSp>
        <p:sp>
          <p:nvSpPr>
            <p:cNvPr id="43" name="Text Box 11"/>
            <p:cNvSpPr txBox="1">
              <a:spLocks noChangeArrowheads="1"/>
            </p:cNvSpPr>
            <p:nvPr/>
          </p:nvSpPr>
          <p:spPr bwMode="auto">
            <a:xfrm>
              <a:off x="2857" y="976"/>
              <a:ext cx="2523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z="2400" b="0" i="0" u="none" dirty="0" smtClean="0">
                  <a:solidFill>
                    <a:srgbClr val="FFFFFF"/>
                  </a:solidFill>
                  <a:latin typeface="HY울릉도M" pitchFamily="18" charset="-127"/>
                  <a:ea typeface="HY울릉도M" pitchFamily="18" charset="-127"/>
                </a:rPr>
                <a:t>일반관리 및 시설유지관리</a:t>
              </a:r>
              <a:endParaRPr lang="ko-KR" altLang="en-US" sz="2400" b="0" i="0" u="none" dirty="0">
                <a:solidFill>
                  <a:srgbClr val="FFFFFF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680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 txBox="1">
            <a:spLocks/>
          </p:cNvSpPr>
          <p:nvPr/>
        </p:nvSpPr>
        <p:spPr>
          <a:xfrm>
            <a:off x="-1" y="116632"/>
            <a:ext cx="9025207" cy="6926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 </a:t>
            </a:r>
            <a:r>
              <a:rPr lang="en-US" altLang="ko-KR" sz="3600" b="1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a typeface="HY울릉도B" pitchFamily="18" charset="-127"/>
              </a:rPr>
              <a:t>Ⅰ. </a:t>
            </a:r>
            <a:r>
              <a:rPr lang="ko-KR" altLang="en-US" sz="36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사업장 개요  </a:t>
            </a:r>
            <a:endParaRPr lang="ko-KR" altLang="en-US" sz="36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191563"/>
              </p:ext>
            </p:extLst>
          </p:nvPr>
        </p:nvGraphicFramePr>
        <p:xfrm>
          <a:off x="539552" y="932486"/>
          <a:ext cx="8206769" cy="5520850"/>
        </p:xfrm>
        <a:graphic>
          <a:graphicData uri="http://schemas.openxmlformats.org/drawingml/2006/table">
            <a:tbl>
              <a:tblPr/>
              <a:tblGrid>
                <a:gridCol w="431936"/>
                <a:gridCol w="1655751"/>
                <a:gridCol w="2015698"/>
                <a:gridCol w="143979"/>
                <a:gridCol w="1367795"/>
                <a:gridCol w="431936"/>
                <a:gridCol w="2159674"/>
              </a:tblGrid>
              <a:tr h="562162">
                <a:tc rowSpan="1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현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황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명 칭</a:t>
                      </a:r>
                    </a:p>
                  </a:txBody>
                  <a:tcPr marL="3439" marR="3439" marT="3439" marB="3439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청라풍림엑슬루타워아파트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1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위 치</a:t>
                      </a:r>
                    </a:p>
                  </a:txBody>
                  <a:tcPr marL="3439" marR="3439" marT="3439" marB="3439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인천광역시 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서구 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중봉대로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586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번길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0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연면적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아파트 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130,435.4 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㎡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 업 주 체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풍림산업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51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   지 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203,182.9 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㎡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1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사용 검사일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2011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14351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관리방식</a:t>
                      </a:r>
                      <a:endParaRPr lang="ko-KR" altLang="en-US" sz="19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위탁관리</a:t>
                      </a:r>
                      <a:r>
                        <a:rPr lang="en-US" altLang="ko-KR" sz="19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:           </a:t>
                      </a:r>
                      <a:r>
                        <a:rPr lang="ko-KR" altLang="en-US" sz="19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우리관리 주식회사</a:t>
                      </a:r>
                      <a:endParaRPr lang="ko-KR" altLang="en-US" sz="19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200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관리인원</a:t>
                      </a:r>
                      <a:endParaRPr lang="ko-KR" altLang="en-US" sz="19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관리직원 </a:t>
                      </a:r>
                      <a:r>
                        <a:rPr lang="en-US" altLang="ko-KR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8</a:t>
                      </a:r>
                      <a:r>
                        <a:rPr lang="ko-KR" altLang="en-US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보안요원 </a:t>
                      </a:r>
                      <a:r>
                        <a:rPr lang="en-US" altLang="ko-KR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10</a:t>
                      </a:r>
                      <a:r>
                        <a:rPr lang="ko-KR" altLang="en-US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900" b="1" kern="0" spc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9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9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미화원 </a:t>
                      </a:r>
                      <a:r>
                        <a:rPr lang="en-US" altLang="ko-KR" sz="19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7</a:t>
                      </a:r>
                      <a:r>
                        <a:rPr lang="ko-KR" altLang="en-US" sz="1900" b="1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9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1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동별층수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102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지상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55 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       ▪ 지하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 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      ▪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세대수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308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세대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16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103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▪ 지상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55 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       ▪ 지하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 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      ▪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세대수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308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세대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79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세대수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616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세대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출입구 수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지상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지하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10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건축면적</a:t>
                      </a:r>
                    </a:p>
                  </a:txBody>
                  <a:tcPr marL="3439" marR="3439" marT="3439" marB="3439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21,315.15 ㎡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관리면적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97,046.96 ㎡</a:t>
                      </a:r>
                    </a:p>
                  </a:txBody>
                  <a:tcPr marL="3439" marR="3439" marT="3439" marB="34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" descr="C:\Users\UESR2\Desktop\우리관리 CI\우리관리CI_좌우조합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816"/>
          <a:stretch/>
        </p:blipFill>
        <p:spPr bwMode="auto">
          <a:xfrm>
            <a:off x="5047362" y="3534875"/>
            <a:ext cx="557974" cy="342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27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>
            <a:grpSpLocks/>
          </p:cNvGrpSpPr>
          <p:nvPr/>
        </p:nvGrpSpPr>
        <p:grpSpPr bwMode="auto">
          <a:xfrm>
            <a:off x="251520" y="2619300"/>
            <a:ext cx="7732712" cy="1601788"/>
            <a:chOff x="427" y="754"/>
            <a:chExt cx="4870" cy="1009"/>
          </a:xfrm>
        </p:grpSpPr>
        <p:pic>
          <p:nvPicPr>
            <p:cNvPr id="6" name="Picture 10" descr="그림2 cop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" y="754"/>
              <a:ext cx="4870" cy="1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1" descr="Untitled-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" y="907"/>
              <a:ext cx="759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12"/>
            <p:cNvSpPr txBox="1">
              <a:spLocks noChangeArrowheads="1"/>
            </p:cNvSpPr>
            <p:nvPr/>
          </p:nvSpPr>
          <p:spPr bwMode="auto">
            <a:xfrm>
              <a:off x="1676" y="1036"/>
              <a:ext cx="3621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accent2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3600" b="0" i="0" u="none" dirty="0" smtClea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  <a:cs typeface="+mn-cs"/>
                </a:rPr>
                <a:t>일반관리 및 시설유지관리</a:t>
              </a:r>
              <a:endParaRPr lang="ko-KR" altLang="en-US" sz="3600" b="0" i="0" u="none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+mn-cs"/>
              </a:endParaRPr>
            </a:p>
          </p:txBody>
        </p:sp>
        <p:sp>
          <p:nvSpPr>
            <p:cNvPr id="9" name="Text Box 13"/>
            <p:cNvSpPr txBox="1">
              <a:spLocks noChangeArrowheads="1"/>
            </p:cNvSpPr>
            <p:nvPr/>
          </p:nvSpPr>
          <p:spPr bwMode="auto">
            <a:xfrm>
              <a:off x="710" y="986"/>
              <a:ext cx="504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accent2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ko-KR" sz="4400" i="0" u="none" dirty="0">
                  <a:solidFill>
                    <a:srgbClr val="FFFFFF"/>
                  </a:solidFill>
                  <a:latin typeface="HY견명조" pitchFamily="18" charset="-127"/>
                  <a:ea typeface="HY견명조" pitchFamily="18" charset="-127"/>
                  <a:cs typeface="+mn-cs"/>
                </a:rPr>
                <a:t>Ⅱ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2451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_x270585320" descr="EMB000014641eb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20"/>
          <a:stretch/>
        </p:blipFill>
        <p:spPr bwMode="auto">
          <a:xfrm>
            <a:off x="4522570" y="2211921"/>
            <a:ext cx="4120018" cy="4018919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_x174808760" descr="EMB00000d3015a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92" y="2211921"/>
            <a:ext cx="3672408" cy="4018919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 txBox="1">
            <a:spLocks/>
          </p:cNvSpPr>
          <p:nvPr/>
        </p:nvSpPr>
        <p:spPr>
          <a:xfrm>
            <a:off x="0" y="-1"/>
            <a:ext cx="9108504" cy="6045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HY울릉도B" pitchFamily="18" charset="-127"/>
                <a:ea typeface="HY울릉도B" pitchFamily="18" charset="-127"/>
              </a:rPr>
              <a:t>1. </a:t>
            </a:r>
            <a:r>
              <a:rPr lang="ko-KR" altLang="en-US" sz="2800" dirty="0" err="1" smtClean="0">
                <a:solidFill>
                  <a:schemeClr val="tx2">
                    <a:lumMod val="75000"/>
                  </a:schemeClr>
                </a:solidFill>
                <a:latin typeface="HY울릉도B" pitchFamily="18" charset="-127"/>
                <a:ea typeface="HY울릉도B" pitchFamily="18" charset="-127"/>
              </a:rPr>
              <a:t>입주민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HY울릉도B" pitchFamily="18" charset="-127"/>
                <a:ea typeface="HY울릉도B" pitchFamily="18" charset="-127"/>
              </a:rPr>
              <a:t> 간담회 개최</a:t>
            </a:r>
            <a:endParaRPr lang="ko-KR" altLang="en-US" sz="2800" dirty="0">
              <a:solidFill>
                <a:schemeClr val="tx2">
                  <a:lumMod val="7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5536" y="719548"/>
            <a:ext cx="8352928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입주민과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동별대표자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간의 소통을 통한 열린 관리를 실현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하기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위하여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주민간담회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토론회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개최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하여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입주자대표회의 결과 보고 및 아파트 발전을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위한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입주민과의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토론의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장을 마련하여 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의견을 적극 수렴 반영함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466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2. </a:t>
            </a:r>
            <a:r>
              <a:rPr lang="ko-KR" altLang="en-US" sz="36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주민공동시설 운영에 대한 입주민의 의견 수렴</a:t>
            </a:r>
            <a:endParaRPr lang="ko-KR" altLang="en-US" sz="36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6" name="_x270582040" descr="EMB000014641eb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2204864"/>
            <a:ext cx="3924436" cy="4010414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_x174807000" descr="EMB00000d30159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7" b="2337"/>
          <a:stretch/>
        </p:blipFill>
        <p:spPr bwMode="auto">
          <a:xfrm>
            <a:off x="593097" y="2204864"/>
            <a:ext cx="3582859" cy="405294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539552" y="764018"/>
            <a:ext cx="8064896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주민공동시설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사우나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휘트니스센터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골프연습장 등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의 합리적 운영을 위해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주민간담회를 실시하고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과반수 이상의 동의를 득하여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그 결과에 따라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관리비로 일괄 부과함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582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65613" y="874853"/>
            <a:ext cx="8598875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공용시설물인 로비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헬스장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골프연습장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사우나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등에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건의사항 게시판을 설치하여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상시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의견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수렴하여 반영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함으로 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업무의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효율성 및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불만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해소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3.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공용시설물에 주민의견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건의함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설치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52225" name="_x162149504" descr="EMB000018cc25b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8" r="9989"/>
          <a:stretch/>
        </p:blipFill>
        <p:spPr bwMode="auto">
          <a:xfrm>
            <a:off x="467544" y="2348880"/>
            <a:ext cx="3563667" cy="3816424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7" name="_x162096776" descr="EMB000018cc25db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9"/>
          <a:stretch/>
        </p:blipFill>
        <p:spPr bwMode="auto">
          <a:xfrm>
            <a:off x="4355976" y="2348880"/>
            <a:ext cx="4308317" cy="3816424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51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_x172160576" descr="EMB00001ad0205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4" t="5454" r="5040" b="5997"/>
          <a:stretch/>
        </p:blipFill>
        <p:spPr bwMode="auto">
          <a:xfrm>
            <a:off x="350125" y="1676613"/>
            <a:ext cx="3600400" cy="4588497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_x115191952" descr="EMB00001ad0206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166" y="1655831"/>
            <a:ext cx="2306042" cy="2322665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_x115191872" descr="EMB00001ad0206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55831"/>
            <a:ext cx="2282505" cy="2322665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_x115191952" descr="EMB00001ad0206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437" y="3924897"/>
            <a:ext cx="2316060" cy="237626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_x115191952" descr="EMB00001ad0206f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93"/>
          <a:stretch/>
        </p:blipFill>
        <p:spPr bwMode="auto">
          <a:xfrm>
            <a:off x="6516216" y="3924897"/>
            <a:ext cx="2282505" cy="237626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4.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소방서 합동 소방훈련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실시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1520" y="718800"/>
            <a:ext cx="8568952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매년 상반기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하반기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서부소방서와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합동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소방훈련을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실시하여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관리 직원 및 입주민의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재난 및 위급상황 대처 능력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향상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2451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_x174120680" descr="EMB00001ad02078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4" r="16580"/>
          <a:stretch/>
        </p:blipFill>
        <p:spPr bwMode="auto">
          <a:xfrm>
            <a:off x="353121" y="2132856"/>
            <a:ext cx="4104456" cy="404971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_x174811656" descr="EMB00001ad0207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5" t="7362" r="9239" b="9990"/>
          <a:stretch>
            <a:fillRect/>
          </a:stretch>
        </p:blipFill>
        <p:spPr bwMode="auto">
          <a:xfrm>
            <a:off x="4741335" y="2132856"/>
            <a:ext cx="3960440" cy="404971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5.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화재 대피 안내도 부착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1520" y="957402"/>
            <a:ext cx="8568952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피난대피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안내도를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제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작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부착하여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화재시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신속하게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비상구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피난시설을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이용하여 안전한 곳으로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대피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할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수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있도록 승강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기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입구에 설치함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466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_x174112568" descr="EMB00001ad0208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147" y="1865269"/>
            <a:ext cx="4248472" cy="239396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_x174904248" descr="EMB00001ad0208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07" y="1865269"/>
            <a:ext cx="3960440" cy="239396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_x174926208" descr="EMB00001ad0208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12" y="4256672"/>
            <a:ext cx="3961335" cy="201878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_x175291288" descr="EMB00001ad02089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67"/>
          <a:stretch/>
        </p:blipFill>
        <p:spPr bwMode="auto">
          <a:xfrm>
            <a:off x="4468866" y="4256671"/>
            <a:ext cx="4176464" cy="201878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6.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시설물 관리 직무 교육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5556" y="829512"/>
            <a:ext cx="7992888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기계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전기 등의 시설물에 대한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안전관리 및 운용에 대하여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시공업체를 현장에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초빙하여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직원교육 실시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351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7.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이송설비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캐노피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및 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LED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전등 설치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54273" name="_x173916800" descr="EMB00001ad020a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02" y="2420888"/>
            <a:ext cx="4123090" cy="3816424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5" name="_x173916960" descr="EMB00001ad020a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854" y="2420888"/>
            <a:ext cx="3879602" cy="3816424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29261" y="758957"/>
            <a:ext cx="865959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쓰레기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이송설비장치가 외부에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노출되어 우천시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동절기에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이용시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불편함이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있어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이송설비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천정에 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캐노피를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설치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하였고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야간에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이용 가능하도록 </a:t>
            </a: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LED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등기구를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설치하여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입주민이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쓰레기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이송설비를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이용하는데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불편함 해소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508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51520" y="836712"/>
            <a:ext cx="8568952" cy="8048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0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부족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한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자전거 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거치대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증설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작업 및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자전거에 고유번호 스티커를 부착하여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관리함으로서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단지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환경개선 및 자전거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보관상의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편리성을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확보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하여 운영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8.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폐자전거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정리 및 자전거 보관소 증설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53249" name="_x173914960" descr="EMB00001ad020a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71"/>
          <a:stretch>
            <a:fillRect/>
          </a:stretch>
        </p:blipFill>
        <p:spPr bwMode="auto">
          <a:xfrm>
            <a:off x="4743266" y="4149081"/>
            <a:ext cx="4032448" cy="2232248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53" name="_x173513208" descr="EMB00001da4394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165" y="1916832"/>
            <a:ext cx="4032448" cy="1862921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N:\자동 올리기\20160614_1435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4302529" cy="4464497"/>
          </a:xfrm>
          <a:prstGeom prst="rect">
            <a:avLst/>
          </a:prstGeom>
          <a:noFill/>
          <a:ln w="63500" cmpd="sng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타원 1"/>
          <p:cNvSpPr/>
          <p:nvPr/>
        </p:nvSpPr>
        <p:spPr>
          <a:xfrm>
            <a:off x="1546395" y="4149081"/>
            <a:ext cx="864096" cy="936103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14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67680" y="2564904"/>
            <a:ext cx="7732712" cy="1601788"/>
            <a:chOff x="427" y="754"/>
            <a:chExt cx="4870" cy="1009"/>
          </a:xfrm>
        </p:grpSpPr>
        <p:pic>
          <p:nvPicPr>
            <p:cNvPr id="5" name="Picture 10" descr="그림2 cop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" y="754"/>
              <a:ext cx="4870" cy="1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11" descr="Untitled-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" y="907"/>
              <a:ext cx="759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1676" y="1036"/>
              <a:ext cx="3621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accent2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3600" b="0" i="0" u="none" dirty="0" smtClea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  <a:cs typeface="+mn-cs"/>
                </a:rPr>
                <a:t>공동체 활성화 부문</a:t>
              </a:r>
              <a:endParaRPr lang="ko-KR" altLang="en-US" sz="3600" b="0" i="0" u="none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+mn-cs"/>
              </a:endParaRPr>
            </a:p>
          </p:txBody>
        </p:sp>
        <p:sp>
          <p:nvSpPr>
            <p:cNvPr id="8" name="Text Box 13"/>
            <p:cNvSpPr txBox="1">
              <a:spLocks noChangeArrowheads="1"/>
            </p:cNvSpPr>
            <p:nvPr/>
          </p:nvSpPr>
          <p:spPr bwMode="auto">
            <a:xfrm>
              <a:off x="710" y="986"/>
              <a:ext cx="504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accent2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ko-KR" sz="4400" i="0" u="none" dirty="0">
                  <a:solidFill>
                    <a:srgbClr val="FFFFFF"/>
                  </a:solidFill>
                  <a:latin typeface="HY견명조" pitchFamily="18" charset="-127"/>
                  <a:ea typeface="HY견명조" pitchFamily="18" charset="-127"/>
                  <a:cs typeface="+mn-cs"/>
                </a:rPr>
                <a:t>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607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1.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주민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취미활동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프로그램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운영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50177" name="_x183775776" descr="EMB000018ac28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62" y="3068960"/>
            <a:ext cx="4140460" cy="3240360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9" name="_x183775856" descr="EMB000018ac286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899" y="3068959"/>
            <a:ext cx="3816424" cy="3240361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제목 5"/>
          <p:cNvSpPr txBox="1">
            <a:spLocks/>
          </p:cNvSpPr>
          <p:nvPr/>
        </p:nvSpPr>
        <p:spPr>
          <a:xfrm>
            <a:off x="179512" y="764704"/>
            <a:ext cx="3456384" cy="477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 1) </a:t>
            </a:r>
            <a:r>
              <a:rPr lang="ko-KR" altLang="en-US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골프동호회</a:t>
            </a:r>
            <a:endParaRPr lang="ko-KR" altLang="en-US" sz="3000" dirty="0"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0713" y="1224128"/>
            <a:ext cx="8568952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2014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월 골프동호회 창립 당시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명으로 출범하여 현재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50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여명의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회원으로  구성되어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매월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라운딩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및 월례회의를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개최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밴드</a:t>
            </a: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핸드폰</a:t>
            </a: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활동을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통하여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경조사를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함께하는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친지 같은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이웃사촌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으로 활동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.</a:t>
            </a: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단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지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내의 노인정 지원 및 공동체 활동의 자원봉사자로 활약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0431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_x183777056" descr="EMB000018ac28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36912"/>
            <a:ext cx="3888432" cy="3589660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5" name="_x183776256" descr="EMB000018ac286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36912"/>
            <a:ext cx="4067513" cy="3589660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1.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주민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취미활동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프로그램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운영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9" name="제목 5"/>
          <p:cNvSpPr txBox="1">
            <a:spLocks/>
          </p:cNvSpPr>
          <p:nvPr/>
        </p:nvSpPr>
        <p:spPr>
          <a:xfrm>
            <a:off x="217653" y="719024"/>
            <a:ext cx="3456384" cy="477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 2) </a:t>
            </a:r>
            <a:r>
              <a:rPr lang="ko-KR" altLang="en-US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산악회</a:t>
            </a:r>
            <a:endParaRPr lang="ko-KR" altLang="en-US" sz="3000" dirty="0"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83568" y="1169899"/>
            <a:ext cx="8136473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2014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월 강화 마니산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시산제를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시작으로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매월 정기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산행 실시</a:t>
            </a:r>
            <a:endParaRPr lang="en-US" altLang="ko-KR" dirty="0" smtClean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임원진에서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직접 준비한 음식으로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오순도순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식사를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나누며 친목 도모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산행하면서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서로 잡아주는 손길에 따뜻함을 느끼는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아름다운 단체로 활동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35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C:\Users\UESR2\Desktop\편의시설\20160129_1353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218" y="1325902"/>
            <a:ext cx="2528858" cy="2364267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ESR2\Desktop\20150407_1017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58" y="1325903"/>
            <a:ext cx="3452530" cy="2664296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29" name="_x168569528" descr="EMB0000053c29b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46" y="3756782"/>
            <a:ext cx="3463842" cy="252285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2.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주민 운동시설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휘트니스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운영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9" name="제목 5"/>
          <p:cNvSpPr txBox="1">
            <a:spLocks/>
          </p:cNvSpPr>
          <p:nvPr/>
        </p:nvSpPr>
        <p:spPr>
          <a:xfrm>
            <a:off x="179511" y="692696"/>
            <a:ext cx="8511093" cy="477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무인시스템으로 직영관리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헬스장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건식사우나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,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탁구장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,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골프연습장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6" name="_x116491592" descr="EMB00000acc0ca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506" y="3761918"/>
            <a:ext cx="4730099" cy="2517716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UESR2\Desktop\편의시설\20160129_13522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061" y="1325903"/>
            <a:ext cx="2356544" cy="2364267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3.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입주민을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위한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강좌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문화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교양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등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개설</a:t>
            </a:r>
          </a:p>
        </p:txBody>
      </p:sp>
      <p:pic>
        <p:nvPicPr>
          <p:cNvPr id="47105" name="_x173542984" descr="EMB0000053c2a1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3" t="5947" r="4436" b="5660"/>
          <a:stretch/>
        </p:blipFill>
        <p:spPr bwMode="auto">
          <a:xfrm rot="16200000">
            <a:off x="334497" y="2761315"/>
            <a:ext cx="3685430" cy="3351599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297" name="_x173953424" descr="EMB0000053c2a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640" y="2564903"/>
            <a:ext cx="4592684" cy="186103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299" name="_x173543144" descr="EMB0000053c2a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982" y="4425935"/>
            <a:ext cx="2296341" cy="1853895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01" name="_x173543224" descr="EMB0000053c2a1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640" y="4425935"/>
            <a:ext cx="2296341" cy="1853895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제목 5"/>
          <p:cNvSpPr txBox="1">
            <a:spLocks/>
          </p:cNvSpPr>
          <p:nvPr/>
        </p:nvSpPr>
        <p:spPr>
          <a:xfrm>
            <a:off x="251520" y="730837"/>
            <a:ext cx="8242779" cy="477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1) </a:t>
            </a:r>
            <a:r>
              <a:rPr lang="ko-KR" altLang="en-US" sz="3000" dirty="0" err="1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북카페</a:t>
            </a:r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“</a:t>
            </a:r>
            <a:r>
              <a:rPr lang="ko-KR" altLang="en-US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좋은 이웃 만들기</a:t>
            </a:r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”</a:t>
            </a:r>
            <a:r>
              <a:rPr lang="ko-KR" altLang="en-US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무료체험 수업</a:t>
            </a:r>
            <a:endParaRPr lang="ko-KR" altLang="en-US" sz="3000" dirty="0"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28135" y="1135921"/>
            <a:ext cx="845880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강좌는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유아부터 일반부까지 다양한 프로그램을 선정하여 개설하고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있으며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입주민을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강사로 초빙하여 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강의료없이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재료비만 지원하는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활동으로 전개</a:t>
            </a:r>
            <a:endParaRPr lang="en-US" altLang="ko-KR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아트클레이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포슬린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북아트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천연비누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유화 등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1477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3.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입주민을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위한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강좌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문화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교양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등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개설</a:t>
            </a:r>
          </a:p>
        </p:txBody>
      </p:sp>
      <p:pic>
        <p:nvPicPr>
          <p:cNvPr id="47107" name="_x173953664" descr="EMB0000053c2a1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7" r="5521" b="8197"/>
          <a:stretch/>
        </p:blipFill>
        <p:spPr bwMode="auto">
          <a:xfrm rot="16200000">
            <a:off x="257145" y="2477957"/>
            <a:ext cx="4079696" cy="352625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9" name="_x173953824" descr="EMB0000053c2a2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4" t="8473" r="3753" b="4237"/>
          <a:stretch/>
        </p:blipFill>
        <p:spPr bwMode="auto">
          <a:xfrm>
            <a:off x="4336954" y="2180455"/>
            <a:ext cx="4058096" cy="197543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1" name="_x168220728" descr="EMB0000053c2a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" t="4356" r="3174" b="4414"/>
          <a:stretch>
            <a:fillRect/>
          </a:stretch>
        </p:blipFill>
        <p:spPr bwMode="auto">
          <a:xfrm>
            <a:off x="4324378" y="4302510"/>
            <a:ext cx="4058096" cy="2018445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제목 5"/>
          <p:cNvSpPr txBox="1">
            <a:spLocks/>
          </p:cNvSpPr>
          <p:nvPr/>
        </p:nvSpPr>
        <p:spPr>
          <a:xfrm>
            <a:off x="251520" y="712533"/>
            <a:ext cx="8242779" cy="477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2) </a:t>
            </a:r>
            <a:r>
              <a:rPr lang="ko-KR" altLang="en-US" sz="3000" dirty="0" err="1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북카페</a:t>
            </a:r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“</a:t>
            </a:r>
            <a:r>
              <a:rPr lang="ko-KR" altLang="en-US" sz="3000" dirty="0" err="1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초등부</a:t>
            </a:r>
            <a:r>
              <a:rPr lang="ko-KR" altLang="en-US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역사논술 특강</a:t>
            </a:r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”</a:t>
            </a:r>
            <a:endParaRPr lang="ko-KR" altLang="en-US" sz="3000" dirty="0"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3865" y="1268760"/>
            <a:ext cx="7854559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독서문화 정착을 위한 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“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초등부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역사논술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특강은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암기 위주의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학습이 아닌 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사진을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붙이고 스크랩을 만드는 머리에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쏙쏙 들어오는 흥미만점의 수업</a:t>
            </a:r>
            <a:endParaRPr lang="en-US" altLang="ko-KR" dirty="0" smtClean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001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_x174184968" descr="EMB0000053c2a2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0" t="3393" r="5215"/>
          <a:stretch/>
        </p:blipFill>
        <p:spPr bwMode="auto">
          <a:xfrm>
            <a:off x="467544" y="2098989"/>
            <a:ext cx="3397626" cy="4150092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3" name="_x172963296" descr="EMB0000053c2a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24244" y="4376873"/>
            <a:ext cx="2458592" cy="187220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7" name="_x173553376" descr="EMB0000053c2a37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95"/>
          <a:stretch/>
        </p:blipFill>
        <p:spPr bwMode="auto">
          <a:xfrm>
            <a:off x="6665433" y="4376873"/>
            <a:ext cx="2088232" cy="187220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3.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입주민을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위한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강좌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문화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교양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등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개설</a:t>
            </a:r>
          </a:p>
        </p:txBody>
      </p:sp>
      <p:sp>
        <p:nvSpPr>
          <p:cNvPr id="13" name="제목 5"/>
          <p:cNvSpPr txBox="1">
            <a:spLocks/>
          </p:cNvSpPr>
          <p:nvPr/>
        </p:nvSpPr>
        <p:spPr>
          <a:xfrm>
            <a:off x="179512" y="719024"/>
            <a:ext cx="8242779" cy="477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 3) </a:t>
            </a:r>
            <a:r>
              <a:rPr lang="ko-KR" altLang="en-US" sz="3000" dirty="0" err="1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입주민</a:t>
            </a:r>
            <a:r>
              <a:rPr lang="ko-KR" altLang="en-US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재능기부 수업</a:t>
            </a:r>
            <a:endParaRPr lang="ko-KR" altLang="en-US" sz="3000" dirty="0"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46085" name="_x173553376" descr="EMB0000053c2a3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333" y="2079900"/>
            <a:ext cx="4721332" cy="2004935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611560" y="1168422"/>
            <a:ext cx="8410934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중 재능기부자를 선정하여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수업을 통한 입주민의 화합과 소통을 추구함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</a:p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퀼트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북아트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＆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종이접기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중국어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댄스스포츠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넵킨아트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아동상담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등 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395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889248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4.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북카페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도서관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시설 운영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6" name="Picture 2" descr="C:\Users\UESR2\Desktop\편의시설\20160129_1348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3960440" cy="180215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_x33862224" descr="EMB00000acc0cb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594" y="2447216"/>
            <a:ext cx="4090584" cy="3864056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90810" y="764704"/>
            <a:ext cx="8568952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2014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북카페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도서관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를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조성하여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누구나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자율적으로 이용하도록 하였으며</a:t>
            </a: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입주민의 도서기증과 신간도서 등을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구입하여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도서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대출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및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간의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만남의 장소로 활용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하고 있으며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자원봉사자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명으로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관리자를 구성하여 월요일을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제외한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일 동안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오픈하여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운영함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9" name="_x183401728" descr="EMB00002554456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63303"/>
            <a:ext cx="3960440" cy="1848599"/>
          </a:xfrm>
          <a:prstGeom prst="rect">
            <a:avLst/>
          </a:prstGeom>
          <a:noFill/>
          <a:ln w="63500" cmpd="sng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6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_x173547560" descr="EMB0000053c2a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62" y="2000129"/>
            <a:ext cx="2959894" cy="194421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5.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입주민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한마음 축제 개최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43011" name="_x173547560" descr="EMB0000053c2a9f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500" y="2003730"/>
            <a:ext cx="2983851" cy="1944000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3" name="_x173547480" descr="EMB0000053c2aa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431" y="2003730"/>
            <a:ext cx="2523033" cy="194421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5" name="_x173547560" descr="EMB0000053c2aa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87190"/>
            <a:ext cx="2952328" cy="206568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7" name="_x173547640" descr="EMB0000053c2aa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422" y="4187190"/>
            <a:ext cx="2942009" cy="206568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9" name="_x173547720" descr="EMB0000053c2aab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431" y="4187190"/>
            <a:ext cx="2523033" cy="2065685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195075" y="764704"/>
            <a:ext cx="8568952" cy="827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매년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입주일을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기념하여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화합과 발전을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위한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“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청라엑슬루타워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한마음 축제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”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개최하고 있으며 입주민의 많은 호응을 얻는 행사가 되고 있음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001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6.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단지 주변 환경보호 캠페인 실시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35843" name="_x173547800" descr="EMB0000053c2a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88" y="2680813"/>
            <a:ext cx="4320480" cy="2055620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_x173121840" descr="EMB0000053c2ad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62"/>
          <a:stretch/>
        </p:blipFill>
        <p:spPr bwMode="auto">
          <a:xfrm>
            <a:off x="4400057" y="4713855"/>
            <a:ext cx="4312911" cy="1572715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1" name="_x173547880" descr="EMB0000053c2acb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6" r="8610"/>
          <a:stretch/>
        </p:blipFill>
        <p:spPr bwMode="auto">
          <a:xfrm>
            <a:off x="360040" y="2686170"/>
            <a:ext cx="3960440" cy="3600400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360040" y="814134"/>
            <a:ext cx="8287935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단지주변의 쾌적한 환경조성을 위하여 무단 투기되는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쓰레기 수거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및“쓰레기를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버리지 맙시다” 캠페인을 주기적으로 시행</a:t>
            </a: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노인회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주축으로 시작하여 현재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참여로 매회 </a:t>
            </a: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30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여명이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동참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하여  주변 환경이 개선되고 있음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2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7.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초고층 아파트 특성 활용 행사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39937" name="_x173122880" descr="EMB0000053c2afc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" t="3934" r="6589" b="2199"/>
          <a:stretch/>
        </p:blipFill>
        <p:spPr bwMode="auto">
          <a:xfrm>
            <a:off x="418114" y="2348879"/>
            <a:ext cx="3888432" cy="391611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1" name="_x173122720" descr="EMB0000053c2b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574" y="4439674"/>
            <a:ext cx="2196244" cy="1825318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3" name="_x173122640" descr="EMB0000053c2b0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94" b="12415"/>
          <a:stretch/>
        </p:blipFill>
        <p:spPr bwMode="auto">
          <a:xfrm>
            <a:off x="6743528" y="4411991"/>
            <a:ext cx="1955505" cy="185537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_x173120480" descr="EMB0000053c2b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8574" y="2348880"/>
            <a:ext cx="4140460" cy="208823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683568" y="1052736"/>
            <a:ext cx="8136904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일 정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매년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일 오전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~ 9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효 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이른 새벽 꾸밈없는 모습으로 서로 마주보고 따뜻한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차 한잔을 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         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나누며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한 해의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기원과 덕담을 나누는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이웃 사랑을 전달함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제목 5"/>
          <p:cNvSpPr txBox="1">
            <a:spLocks/>
          </p:cNvSpPr>
          <p:nvPr/>
        </p:nvSpPr>
        <p:spPr>
          <a:xfrm>
            <a:off x="251520" y="692696"/>
            <a:ext cx="8242779" cy="477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6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1) </a:t>
            </a:r>
            <a:r>
              <a:rPr lang="ko-KR" altLang="en-US" sz="26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신년 해맞이 행사 개최</a:t>
            </a:r>
            <a:endParaRPr lang="ko-KR" altLang="en-US" sz="2600" dirty="0"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2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33793" name="_x173122560" descr="EMB0000053c2b0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9" t="6602" r="6114" b="3338"/>
          <a:stretch/>
        </p:blipFill>
        <p:spPr bwMode="auto">
          <a:xfrm>
            <a:off x="464419" y="2110278"/>
            <a:ext cx="3682548" cy="411563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_x173120000" descr="EMB0000053c2b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2110279"/>
            <a:ext cx="4158048" cy="203880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7" name="_x173123680" descr="EMB0000053c2b1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14"/>
          <a:stretch/>
        </p:blipFill>
        <p:spPr bwMode="auto">
          <a:xfrm>
            <a:off x="4535996" y="4149081"/>
            <a:ext cx="4140460" cy="208823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827584" y="1173426"/>
            <a:ext cx="7992888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일 정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음력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정월대보름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오후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~ 9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효 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다과 등을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준비하여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이웃간의 화합을 위한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자리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마련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제목 5"/>
          <p:cNvSpPr txBox="1">
            <a:spLocks/>
          </p:cNvSpPr>
          <p:nvPr/>
        </p:nvSpPr>
        <p:spPr>
          <a:xfrm>
            <a:off x="0" y="32659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7.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초고층 아파트 특성 활용 행사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0" name="제목 5"/>
          <p:cNvSpPr txBox="1">
            <a:spLocks/>
          </p:cNvSpPr>
          <p:nvPr/>
        </p:nvSpPr>
        <p:spPr>
          <a:xfrm>
            <a:off x="251520" y="730837"/>
            <a:ext cx="8242779" cy="477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6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 2) </a:t>
            </a:r>
            <a:r>
              <a:rPr lang="ko-KR" altLang="en-US" sz="26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정월대보름 달맞이 행사 개최</a:t>
            </a:r>
            <a:endParaRPr lang="ko-KR" altLang="en-US" sz="2600" dirty="0"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395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_x173120080" descr="EMB0000053c2b1b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" t="5031" r="5145"/>
          <a:stretch/>
        </p:blipFill>
        <p:spPr bwMode="auto">
          <a:xfrm>
            <a:off x="683568" y="2276872"/>
            <a:ext cx="3672408" cy="4104456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_x173123520" descr="EMB0000053c2b1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799" y="2138738"/>
            <a:ext cx="3902748" cy="2377021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_x173123440" descr="EMB0000053c2b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2" y="4509877"/>
            <a:ext cx="3902748" cy="1871451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864096" y="1135921"/>
            <a:ext cx="8172400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내 용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폐막식 행사관련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중개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불꽃놀이 관람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풍등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날리기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등 </a:t>
            </a: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효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입주민과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타 단지 주민이 함께하여 지역 화합을 다지는 시간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제목 5"/>
          <p:cNvSpPr txBox="1">
            <a:spLocks/>
          </p:cNvSpPr>
          <p:nvPr/>
        </p:nvSpPr>
        <p:spPr>
          <a:xfrm>
            <a:off x="251520" y="712533"/>
            <a:ext cx="8784976" cy="477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  3) </a:t>
            </a:r>
            <a:r>
              <a:rPr lang="ko-KR" altLang="en-US" sz="3000" dirty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아시안게임 개막식 및 폐막식 관련 옥상 개방 행사</a:t>
            </a:r>
          </a:p>
        </p:txBody>
      </p:sp>
      <p:sp>
        <p:nvSpPr>
          <p:cNvPr id="9" name="제목 5"/>
          <p:cNvSpPr txBox="1">
            <a:spLocks/>
          </p:cNvSpPr>
          <p:nvPr/>
        </p:nvSpPr>
        <p:spPr>
          <a:xfrm>
            <a:off x="0" y="32659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7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초고층 아파트 특성 활용 행사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3476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8.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문주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준공식 행사</a:t>
            </a:r>
          </a:p>
        </p:txBody>
      </p:sp>
      <p:pic>
        <p:nvPicPr>
          <p:cNvPr id="34817" name="_x173122240" descr="EMB0000053c2b2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6" t="3676" r="4659"/>
          <a:stretch/>
        </p:blipFill>
        <p:spPr bwMode="auto">
          <a:xfrm>
            <a:off x="503548" y="2519224"/>
            <a:ext cx="3780420" cy="372722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_x173121680" descr="EMB0000053c2b2c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66" b="8704"/>
          <a:stretch/>
        </p:blipFill>
        <p:spPr bwMode="auto">
          <a:xfrm>
            <a:off x="4601209" y="2375208"/>
            <a:ext cx="4086708" cy="186361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_x173122240" descr="EMB0000053c2b2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748" y="4388268"/>
            <a:ext cx="4086708" cy="187589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395536" y="692696"/>
            <a:ext cx="8568952" cy="1682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일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정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입주민의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숙원사업이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었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던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문주가 준공되던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날 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2015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 3. 21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.) </a:t>
            </a: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결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입주민과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함께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아파트의 안전과 발전을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기원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하며 고사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및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커팅식을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        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거행하고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떡과 과일을 나누며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엑슬루타워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입주민의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자부심과 </a:t>
            </a:r>
            <a:endParaRPr lang="en-US" altLang="ko-KR" dirty="0" smtClean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          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주인의식 강화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001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251520" y="980728"/>
            <a:ext cx="8640960" cy="54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-127"/>
              </a:defRPr>
            </a:lvl9pPr>
          </a:lstStyle>
          <a:p>
            <a:pPr eaLnBrk="1" hangingPunct="1">
              <a:lnSpc>
                <a:spcPts val="3500"/>
              </a:lnSpc>
            </a:pPr>
            <a:r>
              <a:rPr kumimoji="0"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심장병 어린이 돕기 </a:t>
            </a:r>
            <a:r>
              <a:rPr kumimoji="0"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가을맞이 작은 </a:t>
            </a:r>
            <a:r>
              <a:rPr kumimoji="0"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음악회</a:t>
            </a:r>
            <a:r>
              <a:rPr kumimoji="0"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를 개최하여 이웃사랑 실천 행사를 진행 </a:t>
            </a:r>
            <a:r>
              <a:rPr kumimoji="0"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        </a:t>
            </a:r>
            <a:r>
              <a:rPr kumimoji="0"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   </a:t>
            </a:r>
            <a:endParaRPr kumimoji="0"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" name="Picture 8" descr="D:\박상견\2015년 사진\11월\20151020_1916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58" y="2420888"/>
            <a:ext cx="4032473" cy="3672408"/>
          </a:xfrm>
          <a:prstGeom prst="rect">
            <a:avLst/>
          </a:prstGeom>
          <a:noFill/>
          <a:ln w="63500" cmpd="sng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D:\박상견\2015년 사진\11월\20151020_2023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10"/>
          <a:stretch>
            <a:fillRect/>
          </a:stretch>
        </p:blipFill>
        <p:spPr bwMode="auto">
          <a:xfrm>
            <a:off x="4716016" y="2423495"/>
            <a:ext cx="4030580" cy="3669800"/>
          </a:xfrm>
          <a:prstGeom prst="rect">
            <a:avLst/>
          </a:prstGeom>
          <a:noFill/>
          <a:ln w="63500" cmpd="sng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 txBox="1">
            <a:spLocks/>
          </p:cNvSpPr>
          <p:nvPr/>
        </p:nvSpPr>
        <p:spPr>
          <a:xfrm>
            <a:off x="0" y="1"/>
            <a:ext cx="889248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9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.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수와진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가을맞이 돗자리 콘서트 개최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035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79512" y="2636912"/>
            <a:ext cx="8421828" cy="1601788"/>
            <a:chOff x="427" y="754"/>
            <a:chExt cx="5304" cy="1009"/>
          </a:xfrm>
        </p:grpSpPr>
        <p:pic>
          <p:nvPicPr>
            <p:cNvPr id="5" name="Picture 10" descr="그림2 cop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" y="754"/>
              <a:ext cx="4870" cy="1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11" descr="Untitled-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" y="907"/>
              <a:ext cx="759" cy="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1676" y="1036"/>
              <a:ext cx="4055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accent2"/>
              </a:outerShdw>
            </a:effec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ko-KR" altLang="en-US" sz="3600" b="0" i="0" u="none" smtClean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  <a:cs typeface="+mn-cs"/>
                </a:rPr>
                <a:t>재활용 및 에너지 절약 부문</a:t>
              </a:r>
              <a:endParaRPr lang="ko-KR" altLang="en-US" sz="3600" b="0" i="0" u="none" dirty="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  <a:cs typeface="+mn-cs"/>
              </a:endParaRPr>
            </a:p>
          </p:txBody>
        </p:sp>
        <p:sp>
          <p:nvSpPr>
            <p:cNvPr id="8" name="Text Box 13"/>
            <p:cNvSpPr txBox="1">
              <a:spLocks noChangeArrowheads="1"/>
            </p:cNvSpPr>
            <p:nvPr/>
          </p:nvSpPr>
          <p:spPr bwMode="auto">
            <a:xfrm>
              <a:off x="710" y="986"/>
              <a:ext cx="504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accent2"/>
              </a:outerShdw>
            </a:effec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altLang="ko-KR" sz="4400" i="0" u="none" dirty="0">
                  <a:solidFill>
                    <a:srgbClr val="FFFFFF"/>
                  </a:solidFill>
                  <a:latin typeface="HY견명조" pitchFamily="18" charset="-127"/>
                  <a:ea typeface="HY견명조" pitchFamily="18" charset="-127"/>
                  <a:cs typeface="+mn-cs"/>
                </a:rPr>
                <a:t>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371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1.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입주민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참여 </a:t>
            </a:r>
            <a:r>
              <a:rPr lang="ko-KR" altLang="en-US" sz="2800" dirty="0" err="1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아나바다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행사 개최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38913" name="_x176698432" descr="EMB00000cc4329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88" y="2780928"/>
            <a:ext cx="3960440" cy="3456384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9" name="_x232612208" descr="EMB00000cc432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868" y="2779972"/>
            <a:ext cx="3973924" cy="3457340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539552" y="908720"/>
            <a:ext cx="8424936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내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용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아동 장난감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문구류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옷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책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악세사리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등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다양한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물품을 교환 및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판매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효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젊은 엄마들이 자녀들과 함께 참여하므로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자녀들에게 절약과 자원</a:t>
            </a:r>
            <a:endParaRPr lang="en-US" altLang="ko-KR" dirty="0" smtClean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            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재활용 실천 고취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001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548680"/>
            <a:ext cx="9144000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“우수처리시설”을 활용한 빗물 사용으로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수경시설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분수대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개울천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을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가동하며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수경시설의 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퇴수를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또 다시 재활용하여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단지 대청소 및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수목 물주기에 활용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함으로써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공동 수도요금 절감 효과</a:t>
            </a:r>
            <a:endParaRPr lang="ko-KR" altLang="en-US" sz="1600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2.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수자원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수돗물 재사용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절약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36865" name="_x33388336" descr="EMB00000cc432f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32" y="3341429"/>
            <a:ext cx="3852428" cy="165618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7" name="_x232552760" descr="EMB00000cc432f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60" y="5036639"/>
            <a:ext cx="1932986" cy="1344689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9" name="_x176866072" descr="EMB00000cc432f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046" y="5036639"/>
            <a:ext cx="1926214" cy="1344689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1" name="_x233513760" descr="EMB00000cc433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41"/>
          <a:stretch>
            <a:fillRect/>
          </a:stretch>
        </p:blipFill>
        <p:spPr bwMode="auto">
          <a:xfrm>
            <a:off x="4374280" y="3341429"/>
            <a:ext cx="4392488" cy="165618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3" name="_x233513840" descr="EMB00000cc4330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280" y="5034228"/>
            <a:ext cx="2196244" cy="133544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5" name="_x233513840" descr="EMB00000cc4330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524" y="5034228"/>
            <a:ext cx="2196244" cy="133544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1483666" y="2900407"/>
            <a:ext cx="1728192" cy="429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ts val="3100"/>
              </a:lnSpc>
            </a:pPr>
            <a:r>
              <a:rPr lang="en-US" altLang="ko-KR" dirty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우수처리시설</a:t>
            </a:r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  <a:endParaRPr lang="ko-KR" altLang="en-US" dirty="0">
              <a:solidFill>
                <a:schemeClr val="accent6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253938" y="2898092"/>
            <a:ext cx="2736995" cy="429733"/>
          </a:xfrm>
          <a:prstGeom prst="rect">
            <a:avLst/>
          </a:prstGeom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fontAlgn="base">
              <a:lnSpc>
                <a:spcPts val="3100"/>
              </a:lnSpc>
            </a:pPr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수경시설 </a:t>
            </a:r>
            <a:r>
              <a:rPr lang="ko-KR" altLang="en-US" dirty="0" err="1" smtClean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퇴수</a:t>
            </a:r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재활용</a:t>
            </a:r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  <a:endParaRPr lang="ko-KR" altLang="en-US" dirty="0">
              <a:solidFill>
                <a:schemeClr val="accent6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841436"/>
              </p:ext>
            </p:extLst>
          </p:nvPr>
        </p:nvGraphicFramePr>
        <p:xfrm>
          <a:off x="342162" y="1802350"/>
          <a:ext cx="8550317" cy="1097280"/>
        </p:xfrm>
        <a:graphic>
          <a:graphicData uri="http://schemas.openxmlformats.org/drawingml/2006/table">
            <a:tbl>
              <a:tblPr>
                <a:tableStyleId>{FABFCF23-3B69-468F-B69F-88F6DE6A72F2}</a:tableStyleId>
              </a:tblPr>
              <a:tblGrid>
                <a:gridCol w="2402430"/>
                <a:gridCol w="6147887"/>
              </a:tblGrid>
              <a:tr h="350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가동기간</a:t>
                      </a:r>
                      <a:endParaRPr lang="ko-KR" altLang="en-US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7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월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~ 8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월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31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(2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달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0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수경시설물 사용량 </a:t>
                      </a:r>
                      <a:endParaRPr lang="ko-KR" altLang="en-US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가동기간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4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회 물 교체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x 1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회당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60 </a:t>
                      </a:r>
                      <a:r>
                        <a:rPr lang="en-US" altLang="ko-KR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㎥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= 240</a:t>
                      </a:r>
                      <a:r>
                        <a:rPr lang="en-US" altLang="ko-KR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0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절감량</a:t>
                      </a:r>
                      <a:endParaRPr lang="ko-KR" altLang="en-US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240</a:t>
                      </a:r>
                      <a:r>
                        <a:rPr lang="en-US" altLang="ko-KR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㎥</a:t>
                      </a:r>
                      <a:r>
                        <a:rPr lang="en-US" altLang="ko-KR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(240,000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원 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/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</a:t>
                      </a:r>
                      <a:r>
                        <a:rPr lang="en-US" altLang="ko-KR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 </a:t>
                      </a:r>
                      <a:r>
                        <a:rPr lang="ko-KR" altLang="en-US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공용 수돗물 절약</a:t>
                      </a:r>
                      <a:endParaRPr lang="ko-KR" altLang="en-US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88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23528" y="630512"/>
            <a:ext cx="8424936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LED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전구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자재를 구입하여 공용시설물에 전등교체작업을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관리직원이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순차적으로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실시하여 인건비 및 공동전기요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금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절약에 기여함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889248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3.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공용시설 </a:t>
            </a:r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LED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전등 교체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6" name="_x176293560" descr="EMB00000cc4334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1"/>
            <a:ext cx="2520280" cy="2368020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7" name="_x176293480" descr="EMB00000cc4335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44" y="4041601"/>
            <a:ext cx="2520061" cy="2258961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914506"/>
              </p:ext>
            </p:extLst>
          </p:nvPr>
        </p:nvGraphicFramePr>
        <p:xfrm>
          <a:off x="2843808" y="1625242"/>
          <a:ext cx="6120680" cy="2141220"/>
        </p:xfrm>
        <a:graphic>
          <a:graphicData uri="http://schemas.openxmlformats.org/drawingml/2006/table">
            <a:tbl>
              <a:tblPr>
                <a:tableStyleId>{FABFCF23-3B69-468F-B69F-88F6DE6A72F2}</a:tableStyleId>
              </a:tblPr>
              <a:tblGrid>
                <a:gridCol w="1576481"/>
                <a:gridCol w="4544199"/>
              </a:tblGrid>
              <a:tr h="3752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교체내역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3100"/>
                        </a:lnSpc>
                      </a:pP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36w 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전등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-&gt; 8w LED 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전등으로 교체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253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교체기간</a:t>
                      </a:r>
                      <a:endParaRPr lang="en-US" altLang="ko-KR" sz="15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endParaRPr lang="en-US" altLang="ko-KR" sz="1500" baseline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5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및 수량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900"/>
                        </a:lnSpc>
                      </a:pP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- 2015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년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1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월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5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일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~ 1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월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20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일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총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242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</a:t>
                      </a:r>
                      <a:endParaRPr lang="en-US" altLang="ko-KR" sz="15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indent="0" fontAlgn="base">
                        <a:lnSpc>
                          <a:spcPts val="2900"/>
                        </a:lnSpc>
                        <a:buFontTx/>
                        <a:buNone/>
                      </a:pP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- 2016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년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월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6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 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~ 1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월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 총 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260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개  </a:t>
                      </a:r>
                      <a:endParaRPr lang="en-US" altLang="ko-KR" sz="15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indent="0" fontAlgn="base">
                        <a:lnSpc>
                          <a:spcPts val="2900"/>
                        </a:lnSpc>
                        <a:buFontTx/>
                        <a:buNone/>
                      </a:pPr>
                      <a:r>
                        <a:rPr lang="en-US" altLang="ko-KR" sz="1500" dirty="0" smtClean="0">
                          <a:solidFill>
                            <a:srgbClr val="0070C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-</a:t>
                      </a:r>
                      <a:r>
                        <a:rPr lang="en-US" altLang="ko-KR" sz="1500" dirty="0" smtClean="0">
                          <a:solidFill>
                            <a:srgbClr val="0070C0"/>
                          </a:solidFill>
                          <a:latin typeface="HY울릉도B" pitchFamily="18" charset="-127"/>
                          <a:ea typeface="HY울릉도B" pitchFamily="18" charset="-127"/>
                        </a:rPr>
                        <a:t> LED </a:t>
                      </a:r>
                      <a:r>
                        <a:rPr lang="ko-KR" altLang="en-US" sz="1500" dirty="0" smtClean="0">
                          <a:solidFill>
                            <a:srgbClr val="0070C0"/>
                          </a:solidFill>
                          <a:latin typeface="HY울릉도B" pitchFamily="18" charset="-127"/>
                          <a:ea typeface="HY울릉도B" pitchFamily="18" charset="-127"/>
                        </a:rPr>
                        <a:t>전등 총 </a:t>
                      </a:r>
                      <a:r>
                        <a:rPr lang="en-US" altLang="ko-KR" sz="1500" dirty="0" smtClean="0">
                          <a:solidFill>
                            <a:srgbClr val="0070C0"/>
                          </a:solidFill>
                          <a:latin typeface="HY울릉도B" pitchFamily="18" charset="-127"/>
                          <a:ea typeface="HY울릉도B" pitchFamily="18" charset="-127"/>
                        </a:rPr>
                        <a:t>502</a:t>
                      </a:r>
                      <a:r>
                        <a:rPr lang="ko-KR" altLang="en-US" sz="1500" dirty="0" smtClean="0">
                          <a:solidFill>
                            <a:srgbClr val="0070C0"/>
                          </a:solidFill>
                          <a:latin typeface="HY울릉도B" pitchFamily="18" charset="-127"/>
                          <a:ea typeface="HY울릉도B" pitchFamily="18" charset="-127"/>
                        </a:rPr>
                        <a:t>개 교체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555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교체 공사비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fontAlgn="base">
                        <a:lnSpc>
                          <a:spcPts val="2900"/>
                        </a:lnSpc>
                        <a:buFontTx/>
                        <a:buNone/>
                      </a:pPr>
                      <a:r>
                        <a:rPr lang="ko-KR" altLang="en-US" sz="1500" dirty="0" smtClean="0">
                          <a:solidFill>
                            <a:srgbClr val="0070C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자체 공사로 </a:t>
                      </a:r>
                      <a:r>
                        <a:rPr lang="en-US" altLang="ko-KR" sz="1500" dirty="0" smtClean="0">
                          <a:solidFill>
                            <a:srgbClr val="0070C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100% </a:t>
                      </a:r>
                      <a:r>
                        <a:rPr lang="ko-KR" altLang="en-US" sz="1500" dirty="0" smtClean="0">
                          <a:solidFill>
                            <a:srgbClr val="0070C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절감</a:t>
                      </a:r>
                      <a:endParaRPr lang="ko-KR" altLang="en-US" sz="1500" dirty="0">
                        <a:solidFill>
                          <a:srgbClr val="0070C0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2771800" y="4235266"/>
            <a:ext cx="5040560" cy="489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교체 후 에너지 월간 </a:t>
            </a:r>
            <a:r>
              <a:rPr lang="ko-KR" altLang="en-US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절감액</a:t>
            </a:r>
            <a:endParaRPr lang="ko-KR" altLang="en-US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7789473"/>
              </p:ext>
            </p:extLst>
          </p:nvPr>
        </p:nvGraphicFramePr>
        <p:xfrm>
          <a:off x="2856301" y="4733069"/>
          <a:ext cx="6112461" cy="1576251"/>
        </p:xfrm>
        <a:graphic>
          <a:graphicData uri="http://schemas.openxmlformats.org/drawingml/2006/table">
            <a:tbl>
              <a:tblPr>
                <a:tableStyleId>{FABFCF23-3B69-468F-B69F-88F6DE6A72F2}</a:tableStyleId>
              </a:tblPr>
              <a:tblGrid>
                <a:gridCol w="1152128"/>
                <a:gridCol w="1368152"/>
                <a:gridCol w="1368152"/>
                <a:gridCol w="1440160"/>
                <a:gridCol w="783869"/>
              </a:tblGrid>
              <a:tr h="5254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 분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교체전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교체후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절감액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절감률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254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소비전력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3,200kw/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월</a:t>
                      </a:r>
                      <a:endParaRPr lang="en-US" altLang="ko-KR" sz="15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700kw/</a:t>
                      </a:r>
                      <a:r>
                        <a:rPr lang="ko-KR" altLang="en-US" sz="16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월</a:t>
                      </a:r>
                      <a:endParaRPr lang="en-US" altLang="ko-KR" sz="15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2,500kw/</a:t>
                      </a:r>
                      <a:r>
                        <a:rPr lang="ko-KR" altLang="en-US" sz="16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월</a:t>
                      </a:r>
                      <a:r>
                        <a:rPr lang="en-US" altLang="ko-KR" sz="16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endParaRPr lang="en-US" altLang="ko-KR" sz="15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78%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54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공동전기료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480,000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원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/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월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105,000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원</a:t>
                      </a:r>
                      <a:r>
                        <a:rPr lang="en-US" altLang="ko-KR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/</a:t>
                      </a:r>
                      <a:r>
                        <a:rPr lang="ko-KR" altLang="en-US" sz="15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월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375,000</a:t>
                      </a:r>
                      <a:r>
                        <a:rPr lang="ko-KR" altLang="en-US" sz="16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원</a:t>
                      </a:r>
                      <a:r>
                        <a:rPr lang="en-US" altLang="ko-KR" sz="16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</a:t>
                      </a:r>
                      <a:r>
                        <a:rPr lang="ko-KR" altLang="en-US" sz="16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월</a:t>
                      </a:r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911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9552" y="908720"/>
            <a:ext cx="8280920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공용부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가로등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옥외 경관 조명등 일출과 일몰의 시간 변화에 따라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주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회 시간조정을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탄력적으로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적용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함으로써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불필요한 전력소모 감소</a:t>
            </a:r>
          </a:p>
        </p:txBody>
      </p:sp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4.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조명제어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스케줄 관리</a:t>
            </a:r>
            <a:endParaRPr lang="ko-KR" altLang="en-US" sz="2800" dirty="0"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62465" name="_x233513200" descr="EMB00000cc4337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2" t="23572" r="20218" b="25450"/>
          <a:stretch/>
        </p:blipFill>
        <p:spPr bwMode="auto">
          <a:xfrm rot="5400000">
            <a:off x="4588933" y="2115923"/>
            <a:ext cx="4286614" cy="388843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67" name="_x233513280" descr="EMB00000cc4337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9" r="3011"/>
          <a:stretch/>
        </p:blipFill>
        <p:spPr bwMode="auto">
          <a:xfrm rot="5400000">
            <a:off x="233517" y="2152995"/>
            <a:ext cx="4248472" cy="3852429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3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72009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5. </a:t>
            </a:r>
            <a:r>
              <a:rPr lang="ko-KR" altLang="en-US" sz="36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독서실 </a:t>
            </a:r>
            <a:r>
              <a:rPr lang="ko-KR" altLang="en-US" sz="36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책상 개별 전등 설치 및 이동식 칸막이 설치</a:t>
            </a:r>
          </a:p>
        </p:txBody>
      </p:sp>
      <p:pic>
        <p:nvPicPr>
          <p:cNvPr id="61441" name="_x233513440" descr="EMB00000cc4338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84984"/>
            <a:ext cx="3888432" cy="2952328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3" name="_x233513520" descr="EMB00000cc4338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84984"/>
            <a:ext cx="3960440" cy="2952327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제목 5"/>
          <p:cNvSpPr txBox="1">
            <a:spLocks/>
          </p:cNvSpPr>
          <p:nvPr/>
        </p:nvSpPr>
        <p:spPr>
          <a:xfrm>
            <a:off x="1835696" y="2780928"/>
            <a:ext cx="1656184" cy="480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[</a:t>
            </a:r>
            <a:r>
              <a:rPr lang="ko-KR" altLang="en-US" sz="2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책상조명</a:t>
            </a:r>
            <a:r>
              <a:rPr lang="en-US" altLang="ko-KR" sz="2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]</a:t>
            </a:r>
            <a:endParaRPr lang="ko-KR" altLang="en-US" sz="2000" dirty="0"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7" name="제목 5"/>
          <p:cNvSpPr txBox="1">
            <a:spLocks/>
          </p:cNvSpPr>
          <p:nvPr/>
        </p:nvSpPr>
        <p:spPr>
          <a:xfrm>
            <a:off x="5690261" y="2780928"/>
            <a:ext cx="2376264" cy="481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[</a:t>
            </a:r>
            <a:r>
              <a:rPr lang="ko-KR" altLang="en-US" sz="2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이동식 칸막이</a:t>
            </a:r>
            <a:r>
              <a:rPr lang="en-US" altLang="ko-KR" sz="20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]</a:t>
            </a:r>
            <a:endParaRPr lang="ko-KR" altLang="en-US" sz="2000" dirty="0"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49796" y="764704"/>
            <a:ext cx="8694204" cy="2080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공용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독서실 전력사용량 감소를 위하여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소수인원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이용시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전체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전등을 점등하지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않고 개인별 책상조명등을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사용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하도록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각각의 책상에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조명설치를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위한 자재구입에서 설치까지 관리직원 자체 작업으로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시행하여 공동전기요금 절감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285750" indent="-285750" fontAlgn="base">
              <a:lnSpc>
                <a:spcPts val="3100"/>
              </a:lnSpc>
              <a:buFont typeface="Wingdings" pitchFamily="2" charset="2"/>
              <a:buChar char="Ø"/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148㎡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의 넓은 독서실 냉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난방비 절약을 위하여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이동식 칸막이를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설치하여</a:t>
            </a:r>
            <a:endParaRPr lang="en-US" altLang="ko-KR" dirty="0" smtClean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이용자의 빈도에 따라 공간 활용함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으로 전력소비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감소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012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6.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공용시설물의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단열재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일명 </a:t>
            </a:r>
            <a:r>
              <a:rPr lang="ko-KR" altLang="en-US" sz="2800" dirty="0" err="1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뽁뽁이</a:t>
            </a:r>
            <a:r>
              <a:rPr lang="en-US" altLang="ko-KR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)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설치</a:t>
            </a:r>
          </a:p>
        </p:txBody>
      </p:sp>
      <p:pic>
        <p:nvPicPr>
          <p:cNvPr id="60417" name="_x233513600" descr="EMB00000cc4339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20" y="2420888"/>
            <a:ext cx="4087476" cy="354217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19" name="_x233513600" descr="EMB00000cc4339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731" y="2420888"/>
            <a:ext cx="3891087" cy="3542172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168223" y="836712"/>
            <a:ext cx="8748464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에너지 절약을 위하여 </a:t>
            </a:r>
            <a:r>
              <a:rPr lang="ko-KR" alt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보안실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노인정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남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녀 공용화장실 등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공용 시설물의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창문에 단열재 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일명 </a:t>
            </a:r>
            <a:r>
              <a:rPr lang="ko-KR" altLang="en-US" dirty="0" err="1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뽁뽁이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를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설치하여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공용난방비 절감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실천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8990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5486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7.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에너지절약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위한 </a:t>
            </a:r>
            <a:r>
              <a:rPr lang="ko-KR" altLang="en-US" sz="2800" dirty="0" err="1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입주민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교육실시</a:t>
            </a:r>
          </a:p>
        </p:txBody>
      </p:sp>
      <p:pic>
        <p:nvPicPr>
          <p:cNvPr id="58369" name="_x233820584" descr="EMB00000cc433d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40"/>
          <a:stretch/>
        </p:blipFill>
        <p:spPr bwMode="auto">
          <a:xfrm>
            <a:off x="391263" y="2060848"/>
            <a:ext cx="3780419" cy="4121744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1" name="_x233819944" descr="EMB00000cc433e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" b="14599"/>
          <a:stretch/>
        </p:blipFill>
        <p:spPr bwMode="auto">
          <a:xfrm>
            <a:off x="4583289" y="2060848"/>
            <a:ext cx="4104456" cy="412174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391263" y="923933"/>
            <a:ext cx="8296482" cy="887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전기계약방식을 단일계약에서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종합계약으로 변경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(2015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 3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함으로 세대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전기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요금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단가액의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증가에 따른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세대전기요금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누진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증가에 대비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사전 절약 홍보</a:t>
            </a:r>
          </a:p>
        </p:txBody>
      </p:sp>
    </p:spTree>
    <p:extLst>
      <p:ext uri="{BB962C8B-B14F-4D97-AF65-F5344CB8AC3E}">
        <p14:creationId xmlns:p14="http://schemas.microsoft.com/office/powerpoint/2010/main" val="188990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5"/>
          <p:cNvSpPr txBox="1">
            <a:spLocks/>
          </p:cNvSpPr>
          <p:nvPr/>
        </p:nvSpPr>
        <p:spPr>
          <a:xfrm>
            <a:off x="0" y="1"/>
            <a:ext cx="9144000" cy="620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  8. </a:t>
            </a:r>
            <a:r>
              <a:rPr lang="ko-KR" altLang="en-US" sz="2800" dirty="0" smtClean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녹색가정 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만들기 프로젝트 </a:t>
            </a:r>
            <a:r>
              <a:rPr lang="ko-KR" altLang="en-US" sz="2800" dirty="0" err="1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입주민</a:t>
            </a:r>
            <a:r>
              <a:rPr lang="ko-KR" altLang="en-US" sz="2800" dirty="0"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참여</a:t>
            </a:r>
          </a:p>
        </p:txBody>
      </p:sp>
      <p:pic>
        <p:nvPicPr>
          <p:cNvPr id="57347" name="_x233820264" descr="EMB00000cc433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7" t="6371" r="23431"/>
          <a:stretch>
            <a:fillRect/>
          </a:stretch>
        </p:blipFill>
        <p:spPr bwMode="auto">
          <a:xfrm>
            <a:off x="485304" y="2155546"/>
            <a:ext cx="3960439" cy="4130240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D:\박상견\작업사진 정리\2016년\5월 업무보고\20160420_1423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487" y="2155546"/>
            <a:ext cx="3960812" cy="2421444"/>
          </a:xfrm>
          <a:prstGeom prst="rect">
            <a:avLst/>
          </a:prstGeom>
          <a:noFill/>
          <a:ln w="635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박상견\작업사진 정리\2016년\5월 업무보고\20160420_14235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3" b="12590"/>
          <a:stretch/>
        </p:blipFill>
        <p:spPr bwMode="auto">
          <a:xfrm>
            <a:off x="4671958" y="4190448"/>
            <a:ext cx="3960812" cy="2105295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216024" y="764704"/>
            <a:ext cx="8676456" cy="1284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31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서구청에서 추진하는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“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2015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탄소발자국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우수 아파트 사업 설명회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＂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를</a:t>
            </a:r>
            <a:endParaRPr lang="en-US" altLang="ko-KR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통하여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지속적인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홍보 </a:t>
            </a:r>
            <a:r>
              <a:rPr lang="ko-KR" altLang="en-US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및 가입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안내를 실시하여 각 세대에서</a:t>
            </a: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온실가스 감축을</a:t>
            </a:r>
            <a:endParaRPr lang="en-US" altLang="ko-KR" dirty="0" smtClean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3100"/>
              </a:lnSpc>
            </a:pPr>
            <a:r>
              <a:rPr lang="en-US" altLang="ko-KR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위한 실천에 동참</a:t>
            </a:r>
            <a:r>
              <a:rPr lang="ko-KR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하고 있음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3012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:\박상견\작업사진 정리\2016년\3월 업무보고\청라엑슬루타워 우수아파트 수상사진\IMG_46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66" y="1340768"/>
            <a:ext cx="2592288" cy="223224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D:\박상견\작업사진 정리\2016년\3월 업무보고\20160303_1625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41" t="24044" r="35396" b="18443"/>
          <a:stretch/>
        </p:blipFill>
        <p:spPr bwMode="auto">
          <a:xfrm>
            <a:off x="261766" y="3645025"/>
            <a:ext cx="2592288" cy="2952327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D:\박상견\작업사진 정리\2016년\3월 업무보고\청라엑슬루타워 우수아파트 수상사진\IMG_486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"/>
          <a:stretch>
            <a:fillRect/>
          </a:stretch>
        </p:blipFill>
        <p:spPr bwMode="auto">
          <a:xfrm>
            <a:off x="2886509" y="1412776"/>
            <a:ext cx="5929821" cy="5184576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제목 5"/>
          <p:cNvSpPr txBox="1">
            <a:spLocks/>
          </p:cNvSpPr>
          <p:nvPr/>
        </p:nvSpPr>
        <p:spPr>
          <a:xfrm>
            <a:off x="0" y="145839"/>
            <a:ext cx="8675440" cy="9087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3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 9. 2015</a:t>
            </a:r>
            <a:r>
              <a:rPr lang="ko-KR" altLang="en-US" sz="33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년 공동주택 우수관리단지 시상</a:t>
            </a:r>
            <a:endParaRPr lang="en-US" altLang="ko-KR" sz="3300" dirty="0" smtClean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  <a:p>
            <a:r>
              <a:rPr lang="en-US" altLang="ko-KR" sz="30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30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인천광역시</a:t>
            </a:r>
            <a:r>
              <a:rPr lang="en-US" altLang="ko-KR" sz="30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lang="ko-KR" altLang="en-US" sz="30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국토교통부</a:t>
            </a:r>
            <a:r>
              <a:rPr lang="en-US" altLang="ko-KR" sz="30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lang="ko-KR" altLang="en-US" sz="3000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444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5"/>
          <p:cNvSpPr txBox="1">
            <a:spLocks/>
          </p:cNvSpPr>
          <p:nvPr/>
        </p:nvSpPr>
        <p:spPr>
          <a:xfrm>
            <a:off x="-53752" y="5229200"/>
            <a:ext cx="91440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8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80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감사합니다</a:t>
            </a:r>
            <a:r>
              <a:rPr lang="en-US" altLang="ko-KR" sz="8000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!</a:t>
            </a:r>
            <a:endParaRPr lang="ko-KR" altLang="en-US" sz="80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16024" y="1052736"/>
            <a:ext cx="8676456" cy="3503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5500"/>
              </a:lnSpc>
            </a:pPr>
            <a:r>
              <a:rPr lang="ko-KR" altLang="en-US" sz="280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엑슬루타워아파트</a:t>
            </a:r>
            <a:r>
              <a:rPr lang="ko-KR" altLang="en-US" sz="28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입주자대표회의 및 관리주체는</a:t>
            </a:r>
            <a:endParaRPr lang="en-US" altLang="ko-KR" sz="280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  <a:p>
            <a:pPr fontAlgn="base">
              <a:lnSpc>
                <a:spcPts val="5500"/>
              </a:lnSpc>
            </a:pPr>
            <a:r>
              <a:rPr lang="en-US" altLang="ko-KR" sz="28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“</a:t>
            </a:r>
            <a:r>
              <a:rPr lang="ko-KR" altLang="en-US" sz="28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청렴이행을 위한 결의문</a:t>
            </a:r>
            <a:r>
              <a:rPr lang="en-US" altLang="ko-KR" sz="28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”</a:t>
            </a:r>
            <a:r>
              <a:rPr lang="ko-KR" altLang="en-US" sz="28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을 채택하여 직위를 이용한 이권 개입이나 부당한 이득과</a:t>
            </a:r>
            <a:r>
              <a:rPr lang="en-US" altLang="ko-KR" sz="28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청탁을 요구하거나 받지 않는 투명한 관리와 쾌적한 환경조성으로 명품아파트 실현에 힘쓰고 있습니다</a:t>
            </a:r>
            <a:r>
              <a:rPr lang="en-US" altLang="ko-KR" sz="28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en-US" altLang="ko-KR" sz="28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제목 5"/>
          <p:cNvSpPr txBox="1">
            <a:spLocks/>
          </p:cNvSpPr>
          <p:nvPr/>
        </p:nvSpPr>
        <p:spPr>
          <a:xfrm>
            <a:off x="0" y="144016"/>
            <a:ext cx="9036496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600" dirty="0" smtClean="0">
                <a:solidFill>
                  <a:srgbClr val="0070C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a typeface="HY울릉도B" pitchFamily="18" charset="-127"/>
              </a:rPr>
              <a:t>Ⅴ. </a:t>
            </a:r>
            <a:r>
              <a:rPr lang="ko-KR" altLang="en-US" sz="3600" b="1" dirty="0" smtClean="0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a typeface="HY울릉도B" pitchFamily="18" charset="-127"/>
              </a:rPr>
              <a:t>맺음말</a:t>
            </a:r>
            <a:endParaRPr lang="ko-KR" altLang="en-US" sz="3600" dirty="0">
              <a:ln>
                <a:solidFill>
                  <a:schemeClr val="bg1"/>
                </a:solidFill>
              </a:ln>
              <a:solidFill>
                <a:srgbClr val="0070C0"/>
              </a:solidFill>
              <a:latin typeface="HY울릉도B" pitchFamily="18" charset="-127"/>
              <a:ea typeface="HY울릉도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4976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8_디자인 사용자 지정">
  <a:themeElements>
    <a:clrScheme name="3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1795</TotalTime>
  <Words>1497</Words>
  <Application>Microsoft Office PowerPoint</Application>
  <PresentationFormat>화면 슬라이드 쇼(4:3)</PresentationFormat>
  <Paragraphs>193</Paragraphs>
  <Slides>39</Slides>
  <Notes>5</Notes>
  <HiddenSlides>0</HiddenSlides>
  <MMClips>0</MMClips>
  <ScaleCrop>false</ScaleCrop>
  <HeadingPairs>
    <vt:vector size="4" baseType="variant">
      <vt:variant>
        <vt:lpstr>테마</vt:lpstr>
      </vt:variant>
      <vt:variant>
        <vt:i4>5</vt:i4>
      </vt:variant>
      <vt:variant>
        <vt:lpstr>슬라이드 제목</vt:lpstr>
      </vt:variant>
      <vt:variant>
        <vt:i4>39</vt:i4>
      </vt:variant>
    </vt:vector>
  </HeadingPairs>
  <TitlesOfParts>
    <vt:vector size="44" baseType="lpstr">
      <vt:lpstr>Office 테마</vt:lpstr>
      <vt:lpstr>디자인 사용자 지정</vt:lpstr>
      <vt:lpstr>1_디자인 사용자 지정</vt:lpstr>
      <vt:lpstr>2_디자인 사용자 지정</vt:lpstr>
      <vt:lpstr>8_디자인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UESR2</dc:creator>
  <cp:lastModifiedBy>UESR2</cp:lastModifiedBy>
  <cp:revision>176</cp:revision>
  <cp:lastPrinted>2016-03-23T03:32:29Z</cp:lastPrinted>
  <dcterms:created xsi:type="dcterms:W3CDTF">2016-03-23T02:55:39Z</dcterms:created>
  <dcterms:modified xsi:type="dcterms:W3CDTF">2016-06-15T08:10:27Z</dcterms:modified>
</cp:coreProperties>
</file>