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70" r:id="rId11"/>
    <p:sldId id="264" r:id="rId12"/>
    <p:sldId id="271" r:id="rId13"/>
    <p:sldId id="269" r:id="rId14"/>
    <p:sldId id="273" r:id="rId15"/>
    <p:sldId id="275" r:id="rId16"/>
    <p:sldId id="276" r:id="rId17"/>
    <p:sldId id="266" r:id="rId18"/>
    <p:sldId id="279" r:id="rId19"/>
    <p:sldId id="280" r:id="rId20"/>
    <p:sldId id="281" r:id="rId21"/>
    <p:sldId id="274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7847" autoAdjust="0"/>
  </p:normalViewPr>
  <p:slideViewPr>
    <p:cSldViewPr>
      <p:cViewPr>
        <p:scale>
          <a:sx n="124" d="100"/>
          <a:sy n="124" d="100"/>
        </p:scale>
        <p:origin x="-1254" y="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6A2A96-C6AB-4CB8-819F-3BCF833D0FDD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5ED449B-D4C1-4D97-9BAC-0F2E198434ED}">
      <dgm:prSet phldrT="[텍스트]"/>
      <dgm:spPr>
        <a:solidFill>
          <a:schemeClr val="accent6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세대 내 전등 </a:t>
          </a:r>
          <a:r>
            <a:rPr lang="en-US" altLang="ko-KR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gm:t>
    </dgm:pt>
    <dgm:pt modelId="{D83977A1-E066-4D27-B26D-D88D19E60094}" type="parTrans" cxnId="{BB296EC9-C064-4FF7-86E4-099BC6E24DCA}">
      <dgm:prSet/>
      <dgm:spPr/>
      <dgm:t>
        <a:bodyPr/>
        <a:lstStyle/>
        <a:p>
          <a:pPr latinLnBrk="1"/>
          <a:endParaRPr lang="ko-KR" altLang="en-US"/>
        </a:p>
      </dgm:t>
    </dgm:pt>
    <dgm:pt modelId="{10A4C71A-2055-445C-A201-D5D243C2EB9A}" type="sibTrans" cxnId="{BB296EC9-C064-4FF7-86E4-099BC6E24DCA}">
      <dgm:prSet/>
      <dgm:spPr/>
      <dgm:t>
        <a:bodyPr/>
        <a:lstStyle/>
        <a:p>
          <a:pPr latinLnBrk="1"/>
          <a:endParaRPr lang="ko-KR" altLang="en-US"/>
        </a:p>
      </dgm:t>
    </dgm:pt>
    <dgm:pt modelId="{ED77971A-690A-43EB-8CF1-574006DB0DF3}">
      <dgm:prSet phldrT="[텍스트]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지하주차장 전등 </a:t>
          </a:r>
          <a:r>
            <a:rPr lang="en-US" altLang="ko-KR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gm:t>
    </dgm:pt>
    <dgm:pt modelId="{24668618-FADA-4551-BF20-F4A491538A92}" type="parTrans" cxnId="{966BBB45-1E29-47BF-A447-995DE9C34B18}">
      <dgm:prSet/>
      <dgm:spPr/>
      <dgm:t>
        <a:bodyPr/>
        <a:lstStyle/>
        <a:p>
          <a:pPr latinLnBrk="1"/>
          <a:endParaRPr lang="ko-KR" altLang="en-US"/>
        </a:p>
      </dgm:t>
    </dgm:pt>
    <dgm:pt modelId="{00243A7D-51C5-40EB-9BF6-8A4A0B09DC7D}" type="sibTrans" cxnId="{966BBB45-1E29-47BF-A447-995DE9C34B18}">
      <dgm:prSet/>
      <dgm:spPr/>
      <dgm:t>
        <a:bodyPr/>
        <a:lstStyle/>
        <a:p>
          <a:pPr latinLnBrk="1"/>
          <a:endParaRPr lang="ko-KR" altLang="en-US"/>
        </a:p>
      </dgm:t>
    </dgm:pt>
    <dgm:pt modelId="{D3F5952B-E030-42CC-99B5-242F46FDC3EB}">
      <dgm:prSet phldrT="[텍스트]"/>
      <dgm:spPr>
        <a:solidFill>
          <a:schemeClr val="accent6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공용부분 전등 </a:t>
          </a:r>
          <a:r>
            <a:rPr lang="en-US" altLang="ko-KR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gm:t>
    </dgm:pt>
    <dgm:pt modelId="{CF92170E-E597-41A0-8BE4-6DDA4CAF4C44}" type="parTrans" cxnId="{8130D8AC-6A93-45A7-A530-ECAFBA14ADE7}">
      <dgm:prSet/>
      <dgm:spPr/>
      <dgm:t>
        <a:bodyPr/>
        <a:lstStyle/>
        <a:p>
          <a:pPr latinLnBrk="1"/>
          <a:endParaRPr lang="ko-KR" altLang="en-US"/>
        </a:p>
      </dgm:t>
    </dgm:pt>
    <dgm:pt modelId="{CA4CDCDE-DD31-4436-8ADF-54E8E0FACC51}" type="sibTrans" cxnId="{8130D8AC-6A93-45A7-A530-ECAFBA14ADE7}">
      <dgm:prSet/>
      <dgm:spPr/>
      <dgm:t>
        <a:bodyPr/>
        <a:lstStyle/>
        <a:p>
          <a:pPr latinLnBrk="1"/>
          <a:endParaRPr lang="ko-KR" altLang="en-US"/>
        </a:p>
      </dgm:t>
    </dgm:pt>
    <dgm:pt modelId="{32F7DE7F-0366-4DB8-A48E-47AF38E5FE7C}">
      <dgm:prSet phldrT="[텍스트]"/>
      <dgm:spPr>
        <a:solidFill>
          <a:schemeClr val="accent6">
            <a:lumMod val="75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/>
          <a:contourClr>
            <a:srgbClr val="FFFFFF"/>
          </a:contourClr>
        </a:sp3d>
      </dgm:spPr>
      <dgm:t>
        <a:bodyPr/>
        <a:lstStyle/>
        <a:p>
          <a:pPr latinLnBrk="1"/>
          <a:r>
            <a:rPr lang="ko-KR" altLang="en-US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전기요금 계약방식 변경</a:t>
          </a:r>
          <a:endParaRPr lang="ko-KR" altLang="en-US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gm:t>
    </dgm:pt>
    <dgm:pt modelId="{F4D50E1E-101A-4B20-B231-9508A2128A6A}" type="parTrans" cxnId="{3892A0AE-C5D5-445C-96C4-046CB39F53CF}">
      <dgm:prSet/>
      <dgm:spPr/>
      <dgm:t>
        <a:bodyPr/>
        <a:lstStyle/>
        <a:p>
          <a:pPr latinLnBrk="1"/>
          <a:endParaRPr lang="ko-KR" altLang="en-US"/>
        </a:p>
      </dgm:t>
    </dgm:pt>
    <dgm:pt modelId="{F229BDB8-5348-480A-AB0E-78DA2C52A3BA}" type="sibTrans" cxnId="{3892A0AE-C5D5-445C-96C4-046CB39F53CF}">
      <dgm:prSet/>
      <dgm:spPr/>
      <dgm:t>
        <a:bodyPr/>
        <a:lstStyle/>
        <a:p>
          <a:pPr latinLnBrk="1"/>
          <a:endParaRPr lang="ko-KR" altLang="en-US"/>
        </a:p>
      </dgm:t>
    </dgm:pt>
    <dgm:pt modelId="{D79AA2A3-CFC3-41D2-BFE3-D978D42D062A}" type="pres">
      <dgm:prSet presAssocID="{E56A2A96-C6AB-4CB8-819F-3BCF833D0FD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9F3860E-7A3C-4879-82DD-F6895B035640}" type="pres">
      <dgm:prSet presAssocID="{32F7DE7F-0366-4DB8-A48E-47AF38E5FE7C}" presName="boxAndChildren" presStyleCnt="0"/>
      <dgm:spPr/>
    </dgm:pt>
    <dgm:pt modelId="{A28D635E-27D1-4835-8C53-952CEFB4310A}" type="pres">
      <dgm:prSet presAssocID="{32F7DE7F-0366-4DB8-A48E-47AF38E5FE7C}" presName="parentTextBox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C51ADBA-2A69-444C-A8F1-9B8B313791A3}" type="pres">
      <dgm:prSet presAssocID="{CA4CDCDE-DD31-4436-8ADF-54E8E0FACC51}" presName="sp" presStyleCnt="0"/>
      <dgm:spPr/>
    </dgm:pt>
    <dgm:pt modelId="{781CF135-BFCD-4CD8-A566-2C0D3257A29B}" type="pres">
      <dgm:prSet presAssocID="{D3F5952B-E030-42CC-99B5-242F46FDC3EB}" presName="arrowAndChildren" presStyleCnt="0"/>
      <dgm:spPr/>
    </dgm:pt>
    <dgm:pt modelId="{54F9CE93-7DDF-4F40-91FD-A5220C3FD4BE}" type="pres">
      <dgm:prSet presAssocID="{D3F5952B-E030-42CC-99B5-242F46FDC3EB}" presName="parentTextArrow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ECD701EA-49E3-45E3-B400-D4729C6CBF0B}" type="pres">
      <dgm:prSet presAssocID="{00243A7D-51C5-40EB-9BF6-8A4A0B09DC7D}" presName="sp" presStyleCnt="0"/>
      <dgm:spPr/>
    </dgm:pt>
    <dgm:pt modelId="{40C46BD3-0DC1-4524-9959-DBD763412693}" type="pres">
      <dgm:prSet presAssocID="{ED77971A-690A-43EB-8CF1-574006DB0DF3}" presName="arrowAndChildren" presStyleCnt="0"/>
      <dgm:spPr/>
    </dgm:pt>
    <dgm:pt modelId="{3C17287F-AC72-4AD4-BC52-5060696FDC16}" type="pres">
      <dgm:prSet presAssocID="{ED77971A-690A-43EB-8CF1-574006DB0DF3}" presName="parentTextArrow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AB3D76E0-26C0-486F-9AC8-D0AEB1E157FD}" type="pres">
      <dgm:prSet presAssocID="{10A4C71A-2055-445C-A201-D5D243C2EB9A}" presName="sp" presStyleCnt="0"/>
      <dgm:spPr/>
    </dgm:pt>
    <dgm:pt modelId="{55A315FA-6FA7-4121-8118-25ECC9FC8A10}" type="pres">
      <dgm:prSet presAssocID="{25ED449B-D4C1-4D97-9BAC-0F2E198434ED}" presName="arrowAndChildren" presStyleCnt="0"/>
      <dgm:spPr/>
    </dgm:pt>
    <dgm:pt modelId="{A11F4029-E5FE-40DE-A2EC-4EFDDF5F234D}" type="pres">
      <dgm:prSet presAssocID="{25ED449B-D4C1-4D97-9BAC-0F2E198434ED}" presName="parentTextArrow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</dgm:ptLst>
  <dgm:cxnLst>
    <dgm:cxn modelId="{86771C51-C71D-43D7-8AB7-E84B3CCA3B16}" type="presOf" srcId="{ED77971A-690A-43EB-8CF1-574006DB0DF3}" destId="{3C17287F-AC72-4AD4-BC52-5060696FDC16}" srcOrd="0" destOrd="0" presId="urn:microsoft.com/office/officeart/2005/8/layout/process4"/>
    <dgm:cxn modelId="{3892A0AE-C5D5-445C-96C4-046CB39F53CF}" srcId="{E56A2A96-C6AB-4CB8-819F-3BCF833D0FDD}" destId="{32F7DE7F-0366-4DB8-A48E-47AF38E5FE7C}" srcOrd="3" destOrd="0" parTransId="{F4D50E1E-101A-4B20-B231-9508A2128A6A}" sibTransId="{F229BDB8-5348-480A-AB0E-78DA2C52A3BA}"/>
    <dgm:cxn modelId="{3F443050-E135-4B78-B377-A83BCD168501}" type="presOf" srcId="{25ED449B-D4C1-4D97-9BAC-0F2E198434ED}" destId="{A11F4029-E5FE-40DE-A2EC-4EFDDF5F234D}" srcOrd="0" destOrd="0" presId="urn:microsoft.com/office/officeart/2005/8/layout/process4"/>
    <dgm:cxn modelId="{966BBB45-1E29-47BF-A447-995DE9C34B18}" srcId="{E56A2A96-C6AB-4CB8-819F-3BCF833D0FDD}" destId="{ED77971A-690A-43EB-8CF1-574006DB0DF3}" srcOrd="1" destOrd="0" parTransId="{24668618-FADA-4551-BF20-F4A491538A92}" sibTransId="{00243A7D-51C5-40EB-9BF6-8A4A0B09DC7D}"/>
    <dgm:cxn modelId="{E55DAA5D-B7FA-40F7-BCF1-4B9B5D020496}" type="presOf" srcId="{32F7DE7F-0366-4DB8-A48E-47AF38E5FE7C}" destId="{A28D635E-27D1-4835-8C53-952CEFB4310A}" srcOrd="0" destOrd="0" presId="urn:microsoft.com/office/officeart/2005/8/layout/process4"/>
    <dgm:cxn modelId="{B3990726-BC59-433D-9C1F-FE7216E15B04}" type="presOf" srcId="{D3F5952B-E030-42CC-99B5-242F46FDC3EB}" destId="{54F9CE93-7DDF-4F40-91FD-A5220C3FD4BE}" srcOrd="0" destOrd="0" presId="urn:microsoft.com/office/officeart/2005/8/layout/process4"/>
    <dgm:cxn modelId="{BB296EC9-C064-4FF7-86E4-099BC6E24DCA}" srcId="{E56A2A96-C6AB-4CB8-819F-3BCF833D0FDD}" destId="{25ED449B-D4C1-4D97-9BAC-0F2E198434ED}" srcOrd="0" destOrd="0" parTransId="{D83977A1-E066-4D27-B26D-D88D19E60094}" sibTransId="{10A4C71A-2055-445C-A201-D5D243C2EB9A}"/>
    <dgm:cxn modelId="{7016D725-8AD5-4312-B4AB-E50EE6FD4E07}" type="presOf" srcId="{E56A2A96-C6AB-4CB8-819F-3BCF833D0FDD}" destId="{D79AA2A3-CFC3-41D2-BFE3-D978D42D062A}" srcOrd="0" destOrd="0" presId="urn:microsoft.com/office/officeart/2005/8/layout/process4"/>
    <dgm:cxn modelId="{8130D8AC-6A93-45A7-A530-ECAFBA14ADE7}" srcId="{E56A2A96-C6AB-4CB8-819F-3BCF833D0FDD}" destId="{D3F5952B-E030-42CC-99B5-242F46FDC3EB}" srcOrd="2" destOrd="0" parTransId="{CF92170E-E597-41A0-8BE4-6DDA4CAF4C44}" sibTransId="{CA4CDCDE-DD31-4436-8ADF-54E8E0FACC51}"/>
    <dgm:cxn modelId="{0CC2C263-252A-4943-8287-BA6F44F9898A}" type="presParOf" srcId="{D79AA2A3-CFC3-41D2-BFE3-D978D42D062A}" destId="{C9F3860E-7A3C-4879-82DD-F6895B035640}" srcOrd="0" destOrd="0" presId="urn:microsoft.com/office/officeart/2005/8/layout/process4"/>
    <dgm:cxn modelId="{CE09A6C0-D720-4BB7-9B28-3FE92C0B7537}" type="presParOf" srcId="{C9F3860E-7A3C-4879-82DD-F6895B035640}" destId="{A28D635E-27D1-4835-8C53-952CEFB4310A}" srcOrd="0" destOrd="0" presId="urn:microsoft.com/office/officeart/2005/8/layout/process4"/>
    <dgm:cxn modelId="{D7375728-8CAD-433E-8E01-C47A101BBB72}" type="presParOf" srcId="{D79AA2A3-CFC3-41D2-BFE3-D978D42D062A}" destId="{FC51ADBA-2A69-444C-A8F1-9B8B313791A3}" srcOrd="1" destOrd="0" presId="urn:microsoft.com/office/officeart/2005/8/layout/process4"/>
    <dgm:cxn modelId="{C660F47B-43FE-4057-BCC8-09EFAFB11792}" type="presParOf" srcId="{D79AA2A3-CFC3-41D2-BFE3-D978D42D062A}" destId="{781CF135-BFCD-4CD8-A566-2C0D3257A29B}" srcOrd="2" destOrd="0" presId="urn:microsoft.com/office/officeart/2005/8/layout/process4"/>
    <dgm:cxn modelId="{A8BD351F-8B01-4F57-AEAE-DA4663C97382}" type="presParOf" srcId="{781CF135-BFCD-4CD8-A566-2C0D3257A29B}" destId="{54F9CE93-7DDF-4F40-91FD-A5220C3FD4BE}" srcOrd="0" destOrd="0" presId="urn:microsoft.com/office/officeart/2005/8/layout/process4"/>
    <dgm:cxn modelId="{1F9A38C2-9541-4000-BE93-8686B95E190D}" type="presParOf" srcId="{D79AA2A3-CFC3-41D2-BFE3-D978D42D062A}" destId="{ECD701EA-49E3-45E3-B400-D4729C6CBF0B}" srcOrd="3" destOrd="0" presId="urn:microsoft.com/office/officeart/2005/8/layout/process4"/>
    <dgm:cxn modelId="{9C49571D-4A42-4FE8-B4DD-51F9A9D9F0CE}" type="presParOf" srcId="{D79AA2A3-CFC3-41D2-BFE3-D978D42D062A}" destId="{40C46BD3-0DC1-4524-9959-DBD763412693}" srcOrd="4" destOrd="0" presId="urn:microsoft.com/office/officeart/2005/8/layout/process4"/>
    <dgm:cxn modelId="{0C0432E8-E3C1-4CCF-8B36-D54C82041C29}" type="presParOf" srcId="{40C46BD3-0DC1-4524-9959-DBD763412693}" destId="{3C17287F-AC72-4AD4-BC52-5060696FDC16}" srcOrd="0" destOrd="0" presId="urn:microsoft.com/office/officeart/2005/8/layout/process4"/>
    <dgm:cxn modelId="{157139FC-F9B8-48F7-9A7E-A8C0CF9A69E6}" type="presParOf" srcId="{D79AA2A3-CFC3-41D2-BFE3-D978D42D062A}" destId="{AB3D76E0-26C0-486F-9AC8-D0AEB1E157FD}" srcOrd="5" destOrd="0" presId="urn:microsoft.com/office/officeart/2005/8/layout/process4"/>
    <dgm:cxn modelId="{82880EE1-336B-43E8-8699-937C885D6EC0}" type="presParOf" srcId="{D79AA2A3-CFC3-41D2-BFE3-D978D42D062A}" destId="{55A315FA-6FA7-4121-8118-25ECC9FC8A10}" srcOrd="6" destOrd="0" presId="urn:microsoft.com/office/officeart/2005/8/layout/process4"/>
    <dgm:cxn modelId="{F9B11293-3AAA-4259-81E9-2B3E1645040D}" type="presParOf" srcId="{55A315FA-6FA7-4121-8118-25ECC9FC8A10}" destId="{A11F4029-E5FE-40DE-A2EC-4EFDDF5F234D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8D635E-27D1-4835-8C53-952CEFB4310A}">
      <dsp:nvSpPr>
        <dsp:cNvPr id="0" name=""/>
        <dsp:cNvSpPr/>
      </dsp:nvSpPr>
      <dsp:spPr>
        <a:xfrm>
          <a:off x="0" y="3333360"/>
          <a:ext cx="6096000" cy="729257"/>
        </a:xfrm>
        <a:prstGeom prst="rect">
          <a:avLst/>
        </a:prstGeom>
        <a:solidFill>
          <a:schemeClr val="accent6">
            <a:lumMod val="7500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전기요금 계약방식 변경</a:t>
          </a:r>
          <a:endParaRPr lang="ko-KR" altLang="en-US" sz="2500" kern="1200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sp:txBody>
      <dsp:txXfrm>
        <a:off x="0" y="3333360"/>
        <a:ext cx="6096000" cy="729257"/>
      </dsp:txXfrm>
    </dsp:sp>
    <dsp:sp modelId="{54F9CE93-7DDF-4F40-91FD-A5220C3FD4BE}">
      <dsp:nvSpPr>
        <dsp:cNvPr id="0" name=""/>
        <dsp:cNvSpPr/>
      </dsp:nvSpPr>
      <dsp:spPr>
        <a:xfrm rot="10800000">
          <a:off x="0" y="2222700"/>
          <a:ext cx="6096000" cy="1121598"/>
        </a:xfrm>
        <a:prstGeom prst="upArrowCallou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공용부분 전등 </a:t>
          </a:r>
          <a:r>
            <a:rPr lang="en-US" altLang="ko-KR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sz="2500" kern="1200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sp:txBody>
      <dsp:txXfrm rot="10800000">
        <a:off x="0" y="2222700"/>
        <a:ext cx="6096000" cy="1121598"/>
      </dsp:txXfrm>
    </dsp:sp>
    <dsp:sp modelId="{3C17287F-AC72-4AD4-BC52-5060696FDC16}">
      <dsp:nvSpPr>
        <dsp:cNvPr id="0" name=""/>
        <dsp:cNvSpPr/>
      </dsp:nvSpPr>
      <dsp:spPr>
        <a:xfrm rot="10800000">
          <a:off x="0" y="1112041"/>
          <a:ext cx="6096000" cy="1121598"/>
        </a:xfrm>
        <a:prstGeom prst="upArrowCallou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지하주차장 전등 </a:t>
          </a:r>
          <a:r>
            <a:rPr lang="en-US" altLang="ko-KR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sz="2500" kern="1200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sp:txBody>
      <dsp:txXfrm rot="10800000">
        <a:off x="0" y="1112041"/>
        <a:ext cx="6096000" cy="1121598"/>
      </dsp:txXfrm>
    </dsp:sp>
    <dsp:sp modelId="{A11F4029-E5FE-40DE-A2EC-4EFDDF5F234D}">
      <dsp:nvSpPr>
        <dsp:cNvPr id="0" name=""/>
        <dsp:cNvSpPr/>
      </dsp:nvSpPr>
      <dsp:spPr>
        <a:xfrm rot="10800000">
          <a:off x="0" y="1381"/>
          <a:ext cx="6096000" cy="1121598"/>
        </a:xfrm>
        <a:prstGeom prst="upArrowCallou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세대 내 전등 </a:t>
          </a:r>
          <a:r>
            <a:rPr lang="en-US" altLang="ko-KR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LED</a:t>
          </a:r>
          <a:r>
            <a:rPr lang="ko-KR" altLang="en-US" sz="2500" kern="1200" dirty="0" smtClean="0">
              <a:solidFill>
                <a:schemeClr val="tx1"/>
              </a:solidFill>
              <a:latin typeface="HY동녘B" panose="02030600000101010101" pitchFamily="18" charset="-127"/>
              <a:ea typeface="HY동녘B" panose="02030600000101010101" pitchFamily="18" charset="-127"/>
            </a:rPr>
            <a:t>등으로 교체</a:t>
          </a:r>
          <a:endParaRPr lang="ko-KR" altLang="en-US" sz="2500" kern="1200" dirty="0">
            <a:solidFill>
              <a:schemeClr val="tx1"/>
            </a:solidFill>
            <a:latin typeface="HY동녘B" panose="02030600000101010101" pitchFamily="18" charset="-127"/>
            <a:ea typeface="HY동녘B" panose="02030600000101010101" pitchFamily="18" charset="-127"/>
          </a:endParaRPr>
        </a:p>
      </dsp:txBody>
      <dsp:txXfrm rot="10800000">
        <a:off x="0" y="1381"/>
        <a:ext cx="6096000" cy="11215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07B000-6E67-449B-B003-310F7FDFB533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3F3CB-F429-47A7-8FB7-0E81EC7BDF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3F3CB-F429-47A7-8FB7-0E81EC7BDFD8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3F3CB-F429-47A7-8FB7-0E81EC7BDFD8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3F3CB-F429-47A7-8FB7-0E81EC7BDFD8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sz="2800" dirty="0" smtClean="0"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3F3CB-F429-47A7-8FB7-0E81EC7BDFD8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91483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72742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09838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119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67234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9195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01679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2170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14753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96230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624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>
                <a:alpha val="40000"/>
              </a:srgbClr>
            </a:gs>
            <a:gs pos="39999">
              <a:srgbClr val="85C2FF">
                <a:alpha val="65000"/>
              </a:srgbClr>
            </a:gs>
            <a:gs pos="70000">
              <a:srgbClr val="C4D6EB">
                <a:alpha val="60000"/>
              </a:srgbClr>
            </a:gs>
            <a:gs pos="100000">
              <a:srgbClr val="FFEBFA">
                <a:alpha val="43000"/>
              </a:srgb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7C75A-7FBC-491A-AFF3-79E0383030ED}" type="datetimeFigureOut">
              <a:rPr lang="ko-KR" altLang="en-US" smtClean="0"/>
              <a:pPr/>
              <a:t>2016-06-13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1203A-7829-4E11-B500-3D7DAAA73F4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화면 캡처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471"/>
            <a:ext cx="2857899" cy="533474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6732240" y="83542"/>
            <a:ext cx="1963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latin typeface="HY동녘B" panose="02030600000101010101" pitchFamily="18" charset="-127"/>
                <a:ea typeface="HY동녘B" panose="02030600000101010101" pitchFamily="18" charset="-127"/>
              </a:rPr>
              <a:t>관리비 절감 사례</a:t>
            </a:r>
            <a:endParaRPr lang="ko-KR" altLang="en-US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2164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동녘B" panose="02030600000101010101" pitchFamily="18" charset="-127"/>
          <a:ea typeface="HY동녘B" panose="02030600000101010101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2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jpeg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2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_x19507864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214290"/>
            <a:ext cx="2019300" cy="411163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722511"/>
          </a:xfrm>
        </p:spPr>
        <p:txBody>
          <a:bodyPr>
            <a:noAutofit/>
          </a:bodyPr>
          <a:lstStyle/>
          <a:p>
            <a:r>
              <a:rPr lang="en-US" altLang="ko-KR" sz="3200" dirty="0" smtClean="0"/>
              <a:t> </a:t>
            </a:r>
            <a:r>
              <a:rPr lang="ko-KR" altLang="en-US" sz="3200" dirty="0" err="1" smtClean="0"/>
              <a:t>삼산서해그랑블</a:t>
            </a:r>
            <a:r>
              <a:rPr lang="ko-KR" altLang="en-US" sz="3200" dirty="0" smtClean="0"/>
              <a:t> 아파트</a:t>
            </a:r>
            <a:endParaRPr lang="ko-KR" altLang="en-US" sz="32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28662" y="5214950"/>
            <a:ext cx="6929486" cy="1213804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</a:rPr>
              <a:t>      </a:t>
            </a:r>
            <a:r>
              <a:rPr lang="ko-KR" altLang="en-US" sz="2000" dirty="0" smtClean="0">
                <a:solidFill>
                  <a:schemeClr val="tx1"/>
                </a:solidFill>
              </a:rPr>
              <a:t>삼산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서해그랑블</a:t>
            </a:r>
            <a:r>
              <a:rPr lang="ko-KR" altLang="en-US" sz="2000" dirty="0" smtClean="0">
                <a:solidFill>
                  <a:schemeClr val="tx1"/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아파트 관리사무소장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고  을  </a:t>
            </a:r>
            <a:r>
              <a:rPr lang="ko-KR" altLang="en-US" sz="2000" b="1" dirty="0" err="1" smtClean="0">
                <a:solidFill>
                  <a:schemeClr val="tx1"/>
                </a:solidFill>
              </a:rPr>
              <a:t>숙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</a:rPr>
              <a:t>             전화번호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: 032)3</a:t>
            </a:r>
            <a:r>
              <a:rPr lang="en-US" altLang="ko-KR" sz="2000" dirty="0" smtClean="0">
                <a:solidFill>
                  <a:schemeClr val="tx1"/>
                </a:solidFill>
              </a:rPr>
              <a:t>30-7742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pic>
        <p:nvPicPr>
          <p:cNvPr id="5" name="그림 4" descr="화면 캡처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772816"/>
            <a:ext cx="5196329" cy="331880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그림 5" descr="화면 캡처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32" y="1571612"/>
            <a:ext cx="5196329" cy="33188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" name="Picture 2" descr="C:\Users\Administrator\Pictures\부평삼산서해그랑블\IMG_고을숙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3714752"/>
            <a:ext cx="1857388" cy="1643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99841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목   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ko-KR" altLang="en-US" sz="2800" b="1" dirty="0" smtClean="0"/>
              <a:t> </a:t>
            </a: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사업장 개요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 관리비 절감 방안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 추진 내용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 커뮤니티 활성화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en-US" altLang="ko-KR" sz="2800" b="1" dirty="0" smtClean="0">
                <a:latin typeface="HY동녘B" pitchFamily="18" charset="-127"/>
                <a:ea typeface="HY동녘B" pitchFamily="18" charset="-127"/>
              </a:rPr>
              <a:t>  </a:t>
            </a: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모 범 사 </a:t>
            </a:r>
            <a:r>
              <a:rPr lang="ko-KR" altLang="en-US" sz="2800" b="1" dirty="0" err="1" smtClean="0">
                <a:latin typeface="HY동녘B" pitchFamily="18" charset="-127"/>
                <a:ea typeface="HY동녘B" pitchFamily="18" charset="-127"/>
              </a:rPr>
              <a:t>례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  <a:p>
            <a:pPr lvl="6">
              <a:lnSpc>
                <a:spcPct val="150000"/>
              </a:lnSpc>
              <a:buBlip>
                <a:blip r:embed="rId2"/>
              </a:buBlip>
            </a:pPr>
            <a:r>
              <a:rPr lang="en-US" altLang="ko-KR" sz="2800" b="1" dirty="0" smtClean="0">
                <a:latin typeface="HY동녘B" pitchFamily="18" charset="-127"/>
                <a:ea typeface="HY동녘B" pitchFamily="18" charset="-127"/>
              </a:rPr>
              <a:t>  </a:t>
            </a:r>
            <a:r>
              <a:rPr lang="ko-KR" altLang="en-US" sz="2800" b="1" dirty="0" smtClean="0">
                <a:latin typeface="HY동녘B" pitchFamily="18" charset="-127"/>
                <a:ea typeface="HY동녘B" pitchFamily="18" charset="-127"/>
              </a:rPr>
              <a:t>성       과</a:t>
            </a:r>
            <a:endParaRPr lang="en-US" altLang="ko-KR" sz="2800" b="1" dirty="0" smtClean="0"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19507928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85728"/>
            <a:ext cx="2019300" cy="411163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1216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6856" y="548680"/>
            <a:ext cx="8229600" cy="630932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           </a:t>
            </a:r>
            <a:r>
              <a:rPr lang="ko-KR" altLang="en-US" dirty="0" smtClean="0"/>
              <a:t>사업장 개요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500034" y="1285860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대지면적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928794" y="1285860"/>
            <a:ext cx="216480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23,932.00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㎡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643438" y="1285860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관리면적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072198" y="1285860"/>
            <a:ext cx="214314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52,180.428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㎡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00034" y="1785926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용 적 율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928794" y="1785926"/>
            <a:ext cx="214314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219.95%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643438" y="1785926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건축면적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6072198" y="1785926"/>
            <a:ext cx="2236238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3,089.30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㎡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00034" y="2285992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사업승인일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928794" y="2285992"/>
            <a:ext cx="214314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2011. 7. 21.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643438" y="2285992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구    조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072198" y="2285992"/>
            <a:ext cx="2807742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철근 콘크리트 </a:t>
            </a:r>
            <a:r>
              <a:rPr lang="ko-KR" altLang="en-US" sz="1400" dirty="0" err="1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벽식구조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500034" y="2786058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난방방식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928794" y="2786058"/>
            <a:ext cx="214314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지역난방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4643438" y="3286124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아 파 </a:t>
            </a:r>
            <a:r>
              <a:rPr lang="ko-KR" altLang="en-US" dirty="0" err="1" smtClean="0">
                <a:latin typeface="HY동녘B" panose="02030600000101010101" pitchFamily="18" charset="-127"/>
                <a:ea typeface="HY동녘B" panose="02030600000101010101" pitchFamily="18" charset="-127"/>
              </a:rPr>
              <a:t>트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6143636" y="3286124"/>
            <a:ext cx="2786082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지하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층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지상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31(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총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4</a:t>
            </a:r>
            <a:r>
              <a:rPr lang="ko-KR" altLang="en-US" sz="1400" dirty="0" err="1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개동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4643438" y="2786058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주차대수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6072198" y="2786058"/>
            <a:ext cx="2214578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740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대 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세대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/1.76)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500034" y="3286124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세 대 수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2000232" y="3286124"/>
            <a:ext cx="2071702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454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세대</a:t>
            </a:r>
            <a:endParaRPr lang="ko-KR" altLang="en-US" sz="14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00034" y="3857628"/>
            <a:ext cx="1584176" cy="43204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부대시설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1928794" y="3857628"/>
            <a:ext cx="6840760" cy="571504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200" dirty="0" smtClean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lvl="1"/>
            <a:r>
              <a:rPr lang="ko-KR" altLang="en-US" sz="1200" dirty="0" err="1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관리동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경비실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(1</a:t>
            </a:r>
            <a:r>
              <a:rPr lang="ko-KR" altLang="en-US" sz="1200" dirty="0" err="1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개초소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),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경로당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 err="1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어린이집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헬스장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골프장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탁구장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놀이방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 err="1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북카페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</a:p>
          <a:p>
            <a:pPr lvl="1"/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어린이놀이터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방제실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기계실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전기실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저수조실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지하주차장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엘리베이터</a:t>
            </a:r>
            <a:r>
              <a:rPr lang="en-US" altLang="ko-KR" sz="1200" dirty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</a:t>
            </a:r>
            <a:r>
              <a:rPr lang="ko-KR" altLang="en-US" sz="1200" dirty="0" err="1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정화조등</a:t>
            </a:r>
            <a:endParaRPr lang="ko-KR" altLang="en-US" sz="12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endParaRPr lang="ko-KR" altLang="en-US" sz="1200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19507936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14290"/>
            <a:ext cx="2019300" cy="411163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2000232" y="4572008"/>
            <a:ext cx="6786610" cy="432048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우리관리 </a:t>
            </a:r>
            <a:r>
              <a:rPr lang="ko-KR" altLang="en-US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㈜  경기도 안양시 동안구 </a:t>
            </a:r>
            <a:r>
              <a:rPr lang="ko-KR" altLang="en-US" sz="1600" dirty="0" err="1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학의로</a:t>
            </a:r>
            <a:r>
              <a:rPr lang="ko-KR" altLang="en-US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282 A</a:t>
            </a:r>
            <a:r>
              <a:rPr lang="ko-KR" altLang="en-US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동 </a:t>
            </a:r>
            <a:r>
              <a:rPr lang="en-US" altLang="ko-KR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21</a:t>
            </a:r>
            <a:r>
              <a:rPr lang="ko-KR" altLang="en-US" sz="16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층</a:t>
            </a:r>
            <a:endParaRPr lang="ko-KR" altLang="en-US" sz="16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500034" y="4572008"/>
            <a:ext cx="1584176" cy="42862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관리주체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500034" y="5214950"/>
            <a:ext cx="1584176" cy="785818"/>
          </a:xfrm>
          <a:prstGeom prst="roundRect">
            <a:avLst>
              <a:gd name="adj" fmla="val 326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동녘B" panose="02030600000101010101" pitchFamily="18" charset="-127"/>
                <a:ea typeface="HY동녘B" panose="02030600000101010101" pitchFamily="18" charset="-127"/>
              </a:rPr>
              <a:t>관리원 구성</a:t>
            </a:r>
            <a:endParaRPr lang="ko-KR" altLang="en-US" dirty="0"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1928794" y="5214950"/>
            <a:ext cx="6786610" cy="857256"/>
          </a:xfrm>
          <a:prstGeom prst="roundRect">
            <a:avLst>
              <a:gd name="adj" fmla="val 4062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US" altLang="ko-KR" sz="1400" dirty="0" smtClean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사업주체 관리 후 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2011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년 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12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월 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일부터 우리관리㈜</a:t>
            </a:r>
            <a:r>
              <a:rPr lang="ko-KR" altLang="en-US" sz="1400" dirty="0" err="1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를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선정하여 관리소장</a:t>
            </a:r>
            <a:endParaRPr lang="en-US" altLang="ko-KR" sz="1400" dirty="0" smtClean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이하 관리과장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경리주임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기전주임 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3</a:t>
            </a:r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명으로 입주민의 행복을 최우선으로 목표하여 관리에 임하고 있음</a:t>
            </a:r>
            <a:r>
              <a:rPr lang="en-US" altLang="ko-KR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</a:p>
          <a:p>
            <a:pPr lvl="1"/>
            <a:r>
              <a:rPr lang="ko-KR" altLang="en-US" sz="1400" dirty="0" smtClean="0">
                <a:solidFill>
                  <a:srgbClr val="0070C0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</a:t>
            </a:r>
            <a:endParaRPr lang="ko-KR" altLang="en-US" sz="1600" dirty="0">
              <a:solidFill>
                <a:srgbClr val="0070C0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069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관리비 절감 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>
            <p:extLst>
              <p:ext uri="{D42A27DB-BD31-4B8C-83A1-F6EECF244321}">
                <p14:modId xmlns:p14="http://schemas.microsoft.com/office/powerpoint/2010/main" xmlns="" val="2581733988"/>
              </p:ext>
            </p:extLst>
          </p:nvPr>
        </p:nvGraphicFramePr>
        <p:xfrm>
          <a:off x="1547664" y="18448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3" name="_x195078728" descr="EMB0000116c325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285728"/>
            <a:ext cx="2019300" cy="411163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3776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대각선 방향의 모서리가 둥근 사각형 14"/>
          <p:cNvSpPr/>
          <p:nvPr/>
        </p:nvSpPr>
        <p:spPr>
          <a:xfrm>
            <a:off x="5399584" y="2071678"/>
            <a:ext cx="3530134" cy="3786214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  <a:alpha val="50000"/>
                </a:schemeClr>
              </a:gs>
              <a:gs pos="50000">
                <a:schemeClr val="accent6">
                  <a:lumMod val="40000"/>
                  <a:lumOff val="60000"/>
                  <a:alpha val="50000"/>
                </a:schemeClr>
              </a:gs>
              <a:gs pos="100000">
                <a:schemeClr val="accent6">
                  <a:lumMod val="40000"/>
                  <a:lumOff val="60000"/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1628800"/>
            <a:ext cx="4320480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ko-KR" altLang="en-US" dirty="0" smtClean="0"/>
              <a:t>세대 내 전등 </a:t>
            </a:r>
            <a:r>
              <a:rPr lang="en-US" altLang="ko-KR" dirty="0" smtClean="0"/>
              <a:t>LED</a:t>
            </a:r>
            <a:r>
              <a:rPr lang="ko-KR" altLang="en-US" dirty="0" smtClean="0"/>
              <a:t>등으로 교체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추진 내용</a:t>
            </a:r>
            <a:endParaRPr lang="ko-KR" altLang="en-US" dirty="0"/>
          </a:p>
        </p:txBody>
      </p:sp>
      <p:sp>
        <p:nvSpPr>
          <p:cNvPr id="3" name="대각선 방향의 모서리가 둥근 사각형 2"/>
          <p:cNvSpPr/>
          <p:nvPr/>
        </p:nvSpPr>
        <p:spPr>
          <a:xfrm>
            <a:off x="611560" y="1628800"/>
            <a:ext cx="360040" cy="28803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429256" y="2500306"/>
            <a:ext cx="34936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도면에는 없으나 </a:t>
            </a:r>
            <a:r>
              <a:rPr lang="ko-KR" altLang="en-US" sz="2000" dirty="0" err="1" smtClean="0">
                <a:latin typeface="HY바다M" pitchFamily="18" charset="-127"/>
                <a:ea typeface="HY바다M" pitchFamily="18" charset="-127"/>
              </a:rPr>
              <a:t>건설사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 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서해종합건설에서 분양 당시 카탈로그에 욕실</a:t>
            </a:r>
            <a:endParaRPr lang="en-US" altLang="ko-KR" sz="2000" dirty="0" smtClean="0">
              <a:latin typeface="HY바다M" pitchFamily="18" charset="-127"/>
              <a:ea typeface="HY바다M" pitchFamily="18" charset="-127"/>
            </a:endParaRPr>
          </a:p>
          <a:p>
            <a:pPr lvl="1"/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난방을 표기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, 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대체공사로 세대 내 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LED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등으로</a:t>
            </a:r>
            <a:endParaRPr lang="en-US" altLang="ko-KR" sz="2000" dirty="0" smtClean="0">
              <a:latin typeface="HY바다M" pitchFamily="18" charset="-127"/>
              <a:ea typeface="HY바다M" pitchFamily="18" charset="-127"/>
            </a:endParaRPr>
          </a:p>
          <a:p>
            <a:pPr lvl="1"/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교체하여 세대에 전기료의 절감효과발생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.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  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214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세대 교체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.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 </a:t>
            </a:r>
            <a:endParaRPr lang="en-US" altLang="ko-KR" sz="2000" dirty="0" smtClean="0">
              <a:latin typeface="HY바다M" pitchFamily="18" charset="-127"/>
              <a:ea typeface="HY바다M" pitchFamily="18" charset="-127"/>
            </a:endParaRPr>
          </a:p>
          <a:p>
            <a:pPr lvl="1"/>
            <a:r>
              <a:rPr lang="ko-KR" altLang="en-US" sz="2000" dirty="0" err="1" smtClean="0">
                <a:latin typeface="HY바다M" pitchFamily="18" charset="-127"/>
                <a:ea typeface="HY바다M" pitchFamily="18" charset="-127"/>
              </a:rPr>
              <a:t>그외</a:t>
            </a:r>
            <a:r>
              <a:rPr lang="ko-KR" altLang="en-US" sz="2000" dirty="0" smtClean="0">
                <a:latin typeface="HY바다M" pitchFamily="18" charset="-127"/>
                <a:ea typeface="HY바다M" pitchFamily="18" charset="-127"/>
              </a:rPr>
              <a:t> 세대는 대체품 지급</a:t>
            </a:r>
            <a:r>
              <a:rPr lang="en-US" altLang="ko-KR" sz="2000" dirty="0" smtClean="0">
                <a:latin typeface="HY바다M" pitchFamily="18" charset="-127"/>
                <a:ea typeface="HY바다M" pitchFamily="18" charset="-127"/>
              </a:rPr>
              <a:t>.</a:t>
            </a:r>
          </a:p>
        </p:txBody>
      </p:sp>
      <p:pic>
        <p:nvPicPr>
          <p:cNvPr id="14" name="그림 13" descr="화면 캡처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48" y="2071678"/>
            <a:ext cx="4358985" cy="4653136"/>
          </a:xfrm>
          <a:prstGeom prst="rect">
            <a:avLst/>
          </a:prstGeom>
          <a:noFill/>
          <a:ln>
            <a:noFill/>
          </a:ln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195079128" descr="EMB0000116c32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85728"/>
            <a:ext cx="2019300" cy="411163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_x195078328" descr="EMB0000116c325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42852"/>
            <a:ext cx="857256" cy="508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직사각형 15"/>
          <p:cNvSpPr/>
          <p:nvPr/>
        </p:nvSpPr>
        <p:spPr>
          <a:xfrm>
            <a:off x="1285852" y="214290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smtClean="0">
                <a:latin typeface="HY동녘B" pitchFamily="18" charset="-127"/>
                <a:ea typeface="HY동녘B" pitchFamily="18" charset="-127"/>
              </a:rPr>
              <a:t>우리관리㈜</a:t>
            </a:r>
            <a:endParaRPr lang="ko-KR" altLang="en-US" dirty="0">
              <a:latin typeface="HY동녘B" pitchFamily="18" charset="-127"/>
              <a:ea typeface="HY동녘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250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대각선 방향의 모서리가 둥근 사각형 9"/>
          <p:cNvSpPr/>
          <p:nvPr/>
        </p:nvSpPr>
        <p:spPr>
          <a:xfrm>
            <a:off x="179512" y="4869160"/>
            <a:ext cx="8123704" cy="133882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  <a:alpha val="50000"/>
                </a:schemeClr>
              </a:gs>
              <a:gs pos="50000">
                <a:schemeClr val="accent6">
                  <a:lumMod val="40000"/>
                  <a:lumOff val="60000"/>
                  <a:alpha val="50000"/>
                </a:schemeClr>
              </a:gs>
              <a:gs pos="100000">
                <a:schemeClr val="accent6">
                  <a:lumMod val="40000"/>
                  <a:lumOff val="60000"/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대각선 방향의 모서리가 둥근 사각형 5"/>
          <p:cNvSpPr/>
          <p:nvPr/>
        </p:nvSpPr>
        <p:spPr>
          <a:xfrm>
            <a:off x="251520" y="2204864"/>
            <a:ext cx="6320744" cy="1826334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  <a:alpha val="50000"/>
                </a:schemeClr>
              </a:gs>
              <a:gs pos="50000">
                <a:schemeClr val="accent6">
                  <a:lumMod val="40000"/>
                  <a:lumOff val="60000"/>
                  <a:alpha val="50000"/>
                </a:schemeClr>
              </a:gs>
              <a:gs pos="100000">
                <a:schemeClr val="accent6">
                  <a:lumMod val="40000"/>
                  <a:lumOff val="60000"/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추진 내용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827584" y="1628800"/>
            <a:ext cx="4320480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ko-KR" altLang="en-US" dirty="0" smtClean="0"/>
              <a:t>지하주차장 전등 </a:t>
            </a:r>
            <a:r>
              <a:rPr lang="en-US" altLang="ko-KR" dirty="0" smtClean="0"/>
              <a:t>LED</a:t>
            </a:r>
            <a:r>
              <a:rPr lang="ko-KR" altLang="en-US" dirty="0" smtClean="0"/>
              <a:t>등으로 교체</a:t>
            </a:r>
            <a:endParaRPr lang="ko-KR" altLang="en-US" dirty="0"/>
          </a:p>
        </p:txBody>
      </p:sp>
      <p:sp>
        <p:nvSpPr>
          <p:cNvPr id="4" name="대각선 방향의 모서리가 둥근 사각형 3"/>
          <p:cNvSpPr/>
          <p:nvPr/>
        </p:nvSpPr>
        <p:spPr>
          <a:xfrm>
            <a:off x="611560" y="1628800"/>
            <a:ext cx="360040" cy="28803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57158" y="2357430"/>
            <a:ext cx="6103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지하주차장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B1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층과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B2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층에 설치되었던 형광램프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(36W)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를 </a:t>
            </a:r>
            <a:r>
              <a:rPr lang="ko-KR" altLang="en-US" sz="1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격등으로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점등하여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사용하였으나 서해종합건설과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2</a:t>
            </a:r>
            <a:r>
              <a:rPr lang="ko-KR" altLang="en-US" sz="1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년차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합의과정에서 숙원사업으로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LED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램프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(18W)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로</a:t>
            </a:r>
            <a:r>
              <a:rPr lang="en-US" altLang="ko-KR" sz="1600" dirty="0"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658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개소를 교체하여 월 </a:t>
            </a:r>
            <a:r>
              <a:rPr lang="en-US" altLang="ko-KR" sz="16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15,520KW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의 전기사용량의 절감 효과발생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27584" y="4293096"/>
            <a:ext cx="4320480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ko-KR" altLang="en-US" dirty="0" smtClean="0"/>
              <a:t>공용부분 전등 </a:t>
            </a:r>
            <a:r>
              <a:rPr lang="en-US" altLang="ko-KR" dirty="0" smtClean="0"/>
              <a:t>LED</a:t>
            </a:r>
            <a:r>
              <a:rPr lang="ko-KR" altLang="en-US" dirty="0" smtClean="0"/>
              <a:t>등으로 교체</a:t>
            </a:r>
            <a:endParaRPr lang="ko-KR" altLang="en-US" dirty="0"/>
          </a:p>
        </p:txBody>
      </p:sp>
      <p:sp>
        <p:nvSpPr>
          <p:cNvPr id="8" name="대각선 방향의 모서리가 둥근 사각형 7"/>
          <p:cNvSpPr/>
          <p:nvPr/>
        </p:nvSpPr>
        <p:spPr>
          <a:xfrm>
            <a:off x="611560" y="4293096"/>
            <a:ext cx="360040" cy="28803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70626" y="4869160"/>
            <a:ext cx="800459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각동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현관 및 </a:t>
            </a:r>
            <a:r>
              <a:rPr lang="ko-KR" altLang="en-US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엘리베이터앞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r>
              <a:rPr lang="ko-KR" altLang="en-US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북카페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,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탁구장에 설치되었던 </a:t>
            </a:r>
            <a:r>
              <a:rPr lang="ko-KR" altLang="en-US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삼파장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(20W)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을</a:t>
            </a:r>
            <a:endParaRPr lang="en-US" altLang="ko-KR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2</a:t>
            </a:r>
            <a:r>
              <a:rPr lang="ko-KR" altLang="en-US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년차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합의과정에서 숙원사업으로 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LED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램프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(9W)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로 </a:t>
            </a:r>
            <a:r>
              <a:rPr lang="en-US" altLang="ko-KR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120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개의 램프를 받아</a:t>
            </a:r>
            <a:endParaRPr lang="en-US" altLang="ko-KR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관리사무소 직원이 교체하여 월 </a:t>
            </a:r>
            <a:r>
              <a:rPr lang="en-US" altLang="ko-KR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95KW</a:t>
            </a:r>
            <a:r>
              <a:rPr lang="ko-KR" altLang="en-US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의 전기사용량의 절감 효과발생</a:t>
            </a:r>
            <a:endParaRPr lang="ko-KR" altLang="en-US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19507840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285728"/>
            <a:ext cx="2019300" cy="411163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272374256" descr="EMB0000125436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2214554"/>
            <a:ext cx="2251071" cy="1868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4092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절감량</a:t>
            </a:r>
            <a:r>
              <a:rPr lang="ko-KR" altLang="en-US" dirty="0" smtClean="0"/>
              <a:t> 및 사용요금 내역</a:t>
            </a:r>
            <a:endParaRPr lang="ko-KR" altLang="en-US" dirty="0"/>
          </a:p>
        </p:txBody>
      </p:sp>
      <p:pic>
        <p:nvPicPr>
          <p:cNvPr id="3" name="그림 2" descr="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4752528" cy="33843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5796136" y="1988840"/>
            <a:ext cx="2738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공동전기 월 평균 </a:t>
            </a:r>
            <a:r>
              <a:rPr lang="ko-KR" altLang="en-US" b="1" dirty="0" err="1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절감량</a:t>
            </a:r>
            <a:endParaRPr lang="en-US" altLang="ko-KR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       10,908KW</a:t>
            </a:r>
            <a:endParaRPr lang="ko-KR" altLang="en-US" b="1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96136" y="2708920"/>
            <a:ext cx="2969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공동전기 월 평균 절감금액</a:t>
            </a:r>
            <a:endParaRPr lang="en-US" altLang="ko-KR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       1,527,120</a:t>
            </a:r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원</a:t>
            </a:r>
            <a:endParaRPr lang="ko-KR" altLang="en-US" b="1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3429000"/>
            <a:ext cx="2738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공동전기 년 예상 </a:t>
            </a:r>
            <a:r>
              <a:rPr lang="ko-KR" altLang="en-US" b="1" dirty="0" err="1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절감량</a:t>
            </a:r>
            <a:endParaRPr lang="en-US" altLang="ko-KR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       130,896KW</a:t>
            </a:r>
            <a:endParaRPr lang="ko-KR" altLang="en-US" b="1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6136" y="4150821"/>
            <a:ext cx="24449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공동전기 년  절감금액</a:t>
            </a:r>
            <a:endParaRPr lang="en-US" altLang="ko-KR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r>
              <a:rPr lang="en-US" altLang="ko-KR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       18,325,440</a:t>
            </a:r>
            <a:r>
              <a:rPr lang="ko-KR" altLang="en-US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원</a:t>
            </a:r>
            <a:endParaRPr lang="ko-KR" altLang="en-US" b="1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7624" y="5301208"/>
            <a:ext cx="6789038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지하주차장 전등은 </a:t>
            </a:r>
            <a:r>
              <a:rPr lang="ko-KR" altLang="en-US" b="1" dirty="0" err="1" smtClean="0">
                <a:latin typeface="HY강M" pitchFamily="18" charset="-127"/>
                <a:ea typeface="HY강M" pitchFamily="18" charset="-127"/>
              </a:rPr>
              <a:t>디밍방식으로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 평소에는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4W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로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점등되다가 </a:t>
            </a:r>
            <a:endParaRPr lang="en-US" altLang="ko-KR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차량이나 물체가 진입하면  </a:t>
            </a:r>
            <a:r>
              <a:rPr lang="ko-KR" altLang="en-US" b="1" dirty="0" err="1" smtClean="0">
                <a:latin typeface="HY강M" pitchFamily="18" charset="-127"/>
                <a:ea typeface="HY강M" pitchFamily="18" charset="-127"/>
              </a:rPr>
              <a:t>단계식으로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20W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가 점등되어 밝아지고</a:t>
            </a:r>
            <a:endParaRPr lang="en-US" altLang="ko-KR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3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0</a:t>
            </a:r>
            <a:r>
              <a:rPr lang="ko-KR" altLang="en-US" b="1" dirty="0" err="1" smtClean="0">
                <a:latin typeface="HY강M" pitchFamily="18" charset="-127"/>
                <a:ea typeface="HY강M" pitchFamily="18" charset="-127"/>
              </a:rPr>
              <a:t>초후에는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  움직이면 없으면 다시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4W</a:t>
            </a:r>
            <a:r>
              <a:rPr lang="ko-KR" altLang="en-US" b="1" dirty="0" smtClean="0">
                <a:latin typeface="HY강M" pitchFamily="18" charset="-127"/>
                <a:ea typeface="HY강M" pitchFamily="18" charset="-127"/>
              </a:rPr>
              <a:t>로 돌아가는 방식</a:t>
            </a:r>
            <a:endParaRPr lang="ko-KR" altLang="en-US" b="1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19507880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214290"/>
            <a:ext cx="2019300" cy="411163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둥근 사각형 6"/>
          <p:cNvSpPr/>
          <p:nvPr/>
        </p:nvSpPr>
        <p:spPr>
          <a:xfrm>
            <a:off x="5357818" y="1571612"/>
            <a:ext cx="3315282" cy="2620204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  <a:alpha val="50000"/>
                </a:schemeClr>
              </a:gs>
              <a:gs pos="50000">
                <a:schemeClr val="accent6">
                  <a:lumMod val="40000"/>
                  <a:lumOff val="60000"/>
                  <a:alpha val="50000"/>
                </a:schemeClr>
              </a:gs>
              <a:gs pos="100000">
                <a:schemeClr val="accent6">
                  <a:lumMod val="40000"/>
                  <a:lumOff val="60000"/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추진 내용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857224" y="1285860"/>
            <a:ext cx="4320480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ko-KR" altLang="en-US" dirty="0" smtClean="0"/>
              <a:t>전기요금 계약방식 변경</a:t>
            </a:r>
            <a:endParaRPr lang="ko-KR" altLang="en-US" dirty="0"/>
          </a:p>
        </p:txBody>
      </p:sp>
      <p:sp>
        <p:nvSpPr>
          <p:cNvPr id="4" name="대각선 방향의 모서리가 둥근 사각형 3"/>
          <p:cNvSpPr/>
          <p:nvPr/>
        </p:nvSpPr>
        <p:spPr>
          <a:xfrm>
            <a:off x="642910" y="1285860"/>
            <a:ext cx="360040" cy="28803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 descr="화면 캡처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10" y="1785926"/>
            <a:ext cx="4554848" cy="25003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15094" y="1643050"/>
            <a:ext cx="35146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  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입주초기 사업주체가 한전과 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단일계약으로 계약하였으나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위탁관리 변경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(2011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년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12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월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)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후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2012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년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1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월 대표회의 상정 후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2012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년 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2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월분 </a:t>
            </a:r>
            <a:r>
              <a:rPr lang="ko-KR" altLang="en-US" sz="1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부터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종합계약으로</a:t>
            </a:r>
            <a:endParaRPr lang="en-US" altLang="ko-KR" sz="1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변경 적용하여 년간 </a:t>
            </a:r>
            <a:r>
              <a:rPr lang="en-US" altLang="ko-KR" sz="16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35,000,000</a:t>
            </a:r>
            <a:r>
              <a:rPr lang="ko-KR" altLang="en-US" sz="1600" dirty="0" smtClean="0">
                <a:solidFill>
                  <a:srgbClr val="FF0000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원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의</a:t>
            </a:r>
            <a:r>
              <a:rPr lang="en-US" altLang="ko-KR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1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전기요금을 절감 효과발생</a:t>
            </a:r>
            <a:endParaRPr lang="ko-KR" altLang="en-US" sz="1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대각선 방향의 모서리가 둥근 사각형 11"/>
          <p:cNvSpPr/>
          <p:nvPr/>
        </p:nvSpPr>
        <p:spPr>
          <a:xfrm>
            <a:off x="571472" y="4714884"/>
            <a:ext cx="360040" cy="288032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85786" y="4714884"/>
            <a:ext cx="4320480" cy="2880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ko-KR" altLang="en-US" dirty="0" smtClean="0"/>
              <a:t>매월 금요일 행복한 불 끄기 시행</a:t>
            </a:r>
            <a:endParaRPr lang="ko-KR" altLang="en-US" dirty="0"/>
          </a:p>
        </p:txBody>
      </p:sp>
      <p:sp>
        <p:nvSpPr>
          <p:cNvPr id="14" name="대각선 방향의 모서리가 둥근 사각형 13"/>
          <p:cNvSpPr/>
          <p:nvPr/>
        </p:nvSpPr>
        <p:spPr>
          <a:xfrm>
            <a:off x="642910" y="5072074"/>
            <a:ext cx="4357718" cy="140575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  <a:alpha val="50000"/>
                </a:schemeClr>
              </a:gs>
              <a:gs pos="50000">
                <a:schemeClr val="accent6">
                  <a:lumMod val="40000"/>
                  <a:lumOff val="60000"/>
                  <a:alpha val="50000"/>
                </a:schemeClr>
              </a:gs>
              <a:gs pos="100000">
                <a:schemeClr val="accent6">
                  <a:lumMod val="40000"/>
                  <a:lumOff val="60000"/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0"/>
            <a:endParaRPr lang="en-US" altLang="ko-KR" sz="1600" dirty="0" smtClean="0">
              <a:solidFill>
                <a:srgbClr val="002060"/>
              </a:solidFill>
              <a:latin typeface="HY강B" pitchFamily="18" charset="-127"/>
              <a:ea typeface="HY강B" pitchFamily="18" charset="-127"/>
            </a:endParaRPr>
          </a:p>
          <a:p>
            <a:pPr fontAlgn="base" latinLnBrk="0"/>
            <a:endParaRPr lang="en-US" altLang="ko-KR" sz="1600" dirty="0" smtClean="0">
              <a:solidFill>
                <a:srgbClr val="002060"/>
              </a:solidFill>
              <a:latin typeface="HY강B" pitchFamily="18" charset="-127"/>
              <a:ea typeface="HY강B" pitchFamily="18" charset="-127"/>
            </a:endParaRPr>
          </a:p>
          <a:p>
            <a:pPr fontAlgn="base" latinLnBrk="0"/>
            <a:r>
              <a:rPr lang="en-US" altLang="ko-KR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《</a:t>
            </a:r>
            <a:r>
              <a:rPr lang="ko-KR" altLang="en-US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모두 함께 동참해요</a:t>
            </a:r>
            <a:r>
              <a:rPr lang="en-US" altLang="ko-KR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. </a:t>
            </a:r>
            <a:r>
              <a:rPr lang="ko-KR" altLang="en-US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함께하는 </a:t>
            </a:r>
            <a:r>
              <a:rPr lang="en-US" altLang="ko-KR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CO2 </a:t>
            </a:r>
            <a:r>
              <a:rPr lang="ko-KR" altLang="en-US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줄이기</a:t>
            </a:r>
            <a:r>
              <a:rPr lang="en-US" altLang="ko-KR" sz="1600" dirty="0" smtClean="0">
                <a:solidFill>
                  <a:srgbClr val="00B050"/>
                </a:solidFill>
                <a:latin typeface="HY강B" pitchFamily="18" charset="-127"/>
                <a:ea typeface="HY강B" pitchFamily="18" charset="-127"/>
              </a:rPr>
              <a:t>》</a:t>
            </a:r>
          </a:p>
          <a:p>
            <a:pPr fontAlgn="base"/>
            <a:r>
              <a:rPr lang="ko-KR" altLang="en-US" b="1" dirty="0" smtClean="0">
                <a:solidFill>
                  <a:srgbClr val="002060"/>
                </a:solidFill>
                <a:latin typeface="HY그래픽M" pitchFamily="18" charset="-127"/>
                <a:ea typeface="HY그래픽M" pitchFamily="18" charset="-127"/>
              </a:rPr>
              <a:t>에너지 절약 실천 문화의 확산을 도모하기 위해 행복한 </a:t>
            </a:r>
            <a:r>
              <a:rPr lang="ko-KR" altLang="en-US" b="1" dirty="0" err="1" smtClean="0">
                <a:solidFill>
                  <a:srgbClr val="002060"/>
                </a:solidFill>
                <a:latin typeface="HY그래픽M" pitchFamily="18" charset="-127"/>
                <a:ea typeface="HY그래픽M" pitchFamily="18" charset="-127"/>
              </a:rPr>
              <a:t>불끄기의</a:t>
            </a:r>
            <a:r>
              <a:rPr lang="ko-KR" altLang="en-US" b="1" dirty="0" smtClean="0">
                <a:solidFill>
                  <a:srgbClr val="002060"/>
                </a:solidFill>
                <a:latin typeface="HY그래픽M" pitchFamily="18" charset="-127"/>
                <a:ea typeface="HY그래픽M" pitchFamily="18" charset="-127"/>
              </a:rPr>
              <a:t>  날 추진</a:t>
            </a:r>
            <a:endParaRPr lang="ko-KR" altLang="en-US" dirty="0" smtClean="0">
              <a:solidFill>
                <a:srgbClr val="002060"/>
              </a:solidFill>
              <a:latin typeface="HY그래픽M" pitchFamily="18" charset="-127"/>
              <a:ea typeface="HY그래픽M" pitchFamily="18" charset="-127"/>
            </a:endParaRPr>
          </a:p>
          <a:p>
            <a:pPr fontAlgn="base"/>
            <a:r>
              <a:rPr lang="ko-KR" altLang="en-US" b="1" dirty="0" smtClean="0">
                <a:solidFill>
                  <a:srgbClr val="002060"/>
                </a:solidFill>
                <a:latin typeface="HY그래픽M" pitchFamily="18" charset="-127"/>
                <a:ea typeface="HY그래픽M" pitchFamily="18" charset="-127"/>
              </a:rPr>
              <a:t>계획을 수립하여 전개 </a:t>
            </a:r>
            <a:endParaRPr lang="ko-KR" altLang="en-US" dirty="0" smtClean="0">
              <a:solidFill>
                <a:srgbClr val="002060"/>
              </a:solidFill>
              <a:latin typeface="HY그래픽M" pitchFamily="18" charset="-127"/>
              <a:ea typeface="HY그래픽M" pitchFamily="18" charset="-127"/>
            </a:endParaRPr>
          </a:p>
          <a:p>
            <a:pPr fontAlgn="base" latinLnBrk="0"/>
            <a:endParaRPr lang="en-US" altLang="ko-KR" dirty="0" smtClean="0">
              <a:solidFill>
                <a:srgbClr val="002060"/>
              </a:solidFill>
            </a:endParaRPr>
          </a:p>
          <a:p>
            <a:pPr fontAlgn="base" latinLnBrk="0"/>
            <a:endParaRPr lang="ko-KR" altLang="en-US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4357694"/>
            <a:ext cx="157163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357694"/>
            <a:ext cx="184368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624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커뮤니티 활성화</a:t>
            </a:r>
            <a:endParaRPr lang="ko-KR" altLang="en-US" dirty="0"/>
          </a:p>
        </p:txBody>
      </p:sp>
      <p:pic>
        <p:nvPicPr>
          <p:cNvPr id="4" name="그림 3" descr="SAM_28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1285860"/>
            <a:ext cx="3200000" cy="180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모서리가 둥근 직사각형 8"/>
          <p:cNvSpPr/>
          <p:nvPr/>
        </p:nvSpPr>
        <p:spPr>
          <a:xfrm>
            <a:off x="928662" y="5357826"/>
            <a:ext cx="7786742" cy="1357322"/>
          </a:xfrm>
          <a:prstGeom prst="roundRect">
            <a:avLst/>
          </a:prstGeom>
          <a:gradFill>
            <a:gsLst>
              <a:gs pos="0">
                <a:schemeClr val="accent6">
                  <a:lumMod val="60000"/>
                  <a:lumOff val="40000"/>
                  <a:alpha val="30000"/>
                </a:schemeClr>
              </a:gs>
              <a:gs pos="39999">
                <a:schemeClr val="accent6">
                  <a:lumMod val="40000"/>
                  <a:lumOff val="60000"/>
                  <a:alpha val="30000"/>
                </a:schemeClr>
              </a:gs>
              <a:gs pos="70000">
                <a:schemeClr val="accent6">
                  <a:lumMod val="60000"/>
                  <a:lumOff val="40000"/>
                  <a:alpha val="30000"/>
                </a:schemeClr>
              </a:gs>
              <a:gs pos="100000">
                <a:schemeClr val="accent6">
                  <a:lumMod val="60000"/>
                  <a:lumOff val="40000"/>
                  <a:alpha val="3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탁구장과 독서실은 하자 </a:t>
            </a:r>
            <a:r>
              <a:rPr lang="ko-KR" altLang="en-US" sz="1600" dirty="0" err="1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년차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합의 시 주민숙원사업으로 개설 하고 </a:t>
            </a:r>
            <a:r>
              <a:rPr lang="ko-KR" altLang="en-US" sz="1600" dirty="0" err="1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휘트니스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센터 </a:t>
            </a:r>
            <a:endParaRPr lang="en-US" altLang="ko-KR" sz="1600" dirty="0" smtClean="0">
              <a:solidFill>
                <a:schemeClr val="tx1"/>
              </a:solidFill>
              <a:latin typeface="HY산B" pitchFamily="18" charset="-127"/>
              <a:ea typeface="HY산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활성화를 위해 관리실에서 관리를 하며 </a:t>
            </a:r>
            <a:r>
              <a:rPr lang="ko-KR" altLang="en-US" sz="1600" dirty="0" err="1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입주민들이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이용하시기에 불편함이 없도록 최선을 </a:t>
            </a:r>
            <a:r>
              <a:rPr lang="en-US" altLang="ko-KR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다하여 현재 회원 </a:t>
            </a:r>
            <a:r>
              <a:rPr lang="en-US" altLang="ko-KR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250</a:t>
            </a:r>
            <a:r>
              <a:rPr lang="ko-KR" altLang="en-US" sz="1600" dirty="0" err="1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명이상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휘트니스를</a:t>
            </a:r>
            <a:r>
              <a:rPr lang="ko-KR" altLang="en-US" sz="1600" dirty="0" smtClean="0">
                <a:solidFill>
                  <a:schemeClr val="tx1"/>
                </a:solidFill>
                <a:latin typeface="HY산B" pitchFamily="18" charset="-127"/>
                <a:ea typeface="HY산B" pitchFamily="18" charset="-127"/>
              </a:rPr>
              <a:t> 이용하며 </a:t>
            </a:r>
            <a:r>
              <a:rPr lang="ko-KR" altLang="en-US" sz="1600" dirty="0" smtClean="0">
                <a:solidFill>
                  <a:srgbClr val="0070C0"/>
                </a:solidFill>
                <a:latin typeface="HY산B" pitchFamily="18" charset="-127"/>
                <a:ea typeface="HY산B" pitchFamily="18" charset="-127"/>
              </a:rPr>
              <a:t>매월 사용내역 공지</a:t>
            </a:r>
            <a:r>
              <a:rPr lang="en-US" altLang="ko-KR" sz="1600" dirty="0" smtClean="0">
                <a:solidFill>
                  <a:srgbClr val="0070C0"/>
                </a:solidFill>
                <a:latin typeface="HY산B" pitchFamily="18" charset="-127"/>
                <a:ea typeface="HY산B" pitchFamily="18" charset="-127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596" y="1357298"/>
            <a:ext cx="553998" cy="122084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헬 </a:t>
            </a:r>
            <a:r>
              <a:rPr lang="ko-KR" altLang="en-US" sz="2400" dirty="0" err="1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스</a:t>
            </a:r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 장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3357562"/>
            <a:ext cx="553998" cy="171451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골프연습장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89506" y="1571613"/>
            <a:ext cx="553998" cy="12858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탁 구 장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19507864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201300456" descr="EMB00000e082f43"/>
          <p:cNvPicPr>
            <a:picLocks noChangeAspect="1" noChangeArrowheads="1"/>
          </p:cNvPicPr>
          <p:nvPr/>
        </p:nvPicPr>
        <p:blipFill>
          <a:blip r:embed="rId4"/>
          <a:srcRect l="13374" t="5469"/>
          <a:stretch>
            <a:fillRect/>
          </a:stretch>
        </p:blipFill>
        <p:spPr bwMode="auto">
          <a:xfrm>
            <a:off x="1357290" y="3214686"/>
            <a:ext cx="2843213" cy="1928826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7" name="_x211702856" descr="EMB00000e082f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214422"/>
            <a:ext cx="3000396" cy="2000264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4572034" y="3643314"/>
            <a:ext cx="553998" cy="12858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독 서 실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001420" y="-4357742"/>
            <a:ext cx="3000396" cy="176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3357562"/>
            <a:ext cx="307183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9043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커뮤니티 활성화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5000628" y="4071942"/>
            <a:ext cx="3571900" cy="2071702"/>
          </a:xfrm>
          <a:prstGeom prst="roundRect">
            <a:avLst/>
          </a:prstGeom>
          <a:gradFill>
            <a:gsLst>
              <a:gs pos="0">
                <a:schemeClr val="accent6">
                  <a:lumMod val="60000"/>
                  <a:lumOff val="40000"/>
                  <a:alpha val="30000"/>
                </a:schemeClr>
              </a:gs>
              <a:gs pos="39999">
                <a:schemeClr val="accent6">
                  <a:lumMod val="40000"/>
                  <a:lumOff val="60000"/>
                  <a:alpha val="30000"/>
                </a:schemeClr>
              </a:gs>
              <a:gs pos="70000">
                <a:schemeClr val="accent6">
                  <a:lumMod val="60000"/>
                  <a:lumOff val="40000"/>
                  <a:alpha val="30000"/>
                </a:schemeClr>
              </a:gs>
              <a:gs pos="100000">
                <a:schemeClr val="accent6">
                  <a:lumMod val="60000"/>
                  <a:lumOff val="40000"/>
                  <a:alpha val="30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재능 기부를 통한 입주민의</a:t>
            </a:r>
            <a:endParaRPr lang="en-US" altLang="ko-KR" sz="1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한자교실을 개최하고 주민 센터의 인력을 도움으로  바둑 특강 및 </a:t>
            </a:r>
            <a:endParaRPr lang="en-US" altLang="ko-KR" sz="1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한국사 특강을 개설하여</a:t>
            </a:r>
            <a:r>
              <a:rPr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입주민의 </a:t>
            </a:r>
            <a:endParaRPr lang="en-US" altLang="ko-KR" sz="1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사교육비를 절감 및 공동체 활성화</a:t>
            </a:r>
            <a:r>
              <a:rPr lang="en-US" altLang="ko-KR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782" y="1428736"/>
            <a:ext cx="553998" cy="214954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한  자  교 실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667" y="4357694"/>
            <a:ext cx="553998" cy="204158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한 국 사 </a:t>
            </a:r>
            <a:r>
              <a:rPr lang="ko-KR" altLang="en-US" sz="2400" dirty="0" err="1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특</a:t>
            </a:r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 강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32370" y="1500174"/>
            <a:ext cx="553998" cy="235745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바 둑 </a:t>
            </a:r>
            <a:r>
              <a:rPr lang="ko-KR" altLang="en-US" sz="2400" dirty="0" err="1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특</a:t>
            </a:r>
            <a:r>
              <a:rPr lang="ko-KR" altLang="en-US" sz="2400" dirty="0" smtClean="0">
                <a:solidFill>
                  <a:srgbClr val="7030A0"/>
                </a:solidFill>
                <a:latin typeface="HY헤드라인M" pitchFamily="18" charset="-127"/>
                <a:ea typeface="HY헤드라인M" pitchFamily="18" charset="-127"/>
              </a:rPr>
              <a:t> 강</a:t>
            </a:r>
            <a:endParaRPr lang="ko-KR" altLang="en-US" sz="2400" dirty="0">
              <a:solidFill>
                <a:srgbClr val="7030A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19507864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_x210944360" descr="EMB00000e082f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357298"/>
            <a:ext cx="2784475" cy="2800350"/>
          </a:xfrm>
          <a:prstGeom prst="rect">
            <a:avLst/>
          </a:prstGeom>
          <a:noFill/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_x201300376" descr="EMB00000e082f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285860"/>
            <a:ext cx="2089762" cy="1785949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2357430"/>
            <a:ext cx="2158983" cy="1401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4572008"/>
            <a:ext cx="2793988" cy="157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9043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커뮤니티 활성화</a:t>
            </a:r>
            <a:endParaRPr lang="ko-KR" altLang="en-US" dirty="0"/>
          </a:p>
        </p:txBody>
      </p:sp>
      <p:pic>
        <p:nvPicPr>
          <p:cNvPr id="5" name="그림 4" descr="SAM_2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70" y="1285860"/>
            <a:ext cx="3236400" cy="1820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가로로 말린 두루마리 모양 5"/>
          <p:cNvSpPr/>
          <p:nvPr/>
        </p:nvSpPr>
        <p:spPr>
          <a:xfrm>
            <a:off x="134320" y="3023424"/>
            <a:ext cx="4866307" cy="1143008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경로당 운영으로 단지 내 보육시설의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어린이들 재롱 잔치 및 체조교실 운영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2571736" y="6000768"/>
            <a:ext cx="3143272" cy="71438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놀이방은 </a:t>
            </a:r>
            <a:r>
              <a:rPr lang="en-US" altLang="ko-KR" dirty="0" smtClean="0">
                <a:solidFill>
                  <a:schemeClr val="tx1"/>
                </a:solidFill>
              </a:rPr>
              <a:t>7</a:t>
            </a:r>
            <a:r>
              <a:rPr lang="ko-KR" altLang="en-US" dirty="0" smtClean="0">
                <a:solidFill>
                  <a:schemeClr val="tx1"/>
                </a:solidFill>
              </a:rPr>
              <a:t>세 이하 어린이들만을 위한 놀이 공간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가로로 말린 두루마리 모양 7"/>
          <p:cNvSpPr/>
          <p:nvPr/>
        </p:nvSpPr>
        <p:spPr>
          <a:xfrm>
            <a:off x="5572132" y="3214686"/>
            <a:ext cx="3388936" cy="107157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err="1" smtClean="0">
                <a:solidFill>
                  <a:schemeClr val="tx1"/>
                </a:solidFill>
              </a:rPr>
              <a:t>북카페에는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천</a:t>
            </a:r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r>
              <a:rPr lang="ko-KR" altLang="en-US" dirty="0" err="1" smtClean="0">
                <a:solidFill>
                  <a:schemeClr val="tx1"/>
                </a:solidFill>
              </a:rPr>
              <a:t>백권</a:t>
            </a:r>
            <a:r>
              <a:rPr lang="ko-KR" altLang="en-US" dirty="0" smtClean="0">
                <a:solidFill>
                  <a:schemeClr val="tx1"/>
                </a:solidFill>
              </a:rPr>
              <a:t> 이상 책을 보유하고 부모님과 함께 책 읽는 공간을 마련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9" name="그림 8" descr="13975420326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4143380"/>
            <a:ext cx="3286148" cy="1928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/>
            <a:contourClr>
              <a:srgbClr val="969696"/>
            </a:contourClr>
          </a:sp3d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28604"/>
            <a:ext cx="2019300" cy="411163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201573560" descr="EMB00000e082f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5" y="1284020"/>
            <a:ext cx="2571768" cy="1705225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_x201573640" descr="EMB00000e082f5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1285861"/>
            <a:ext cx="2355847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22866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커뮤니티 활성화</a:t>
            </a:r>
            <a:endParaRPr lang="ko-KR" altLang="en-US" dirty="0"/>
          </a:p>
        </p:txBody>
      </p:sp>
      <p:pic>
        <p:nvPicPr>
          <p:cNvPr id="3" name="그림 2" descr="P531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534" y="1487970"/>
            <a:ext cx="3236400" cy="18347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가로로 말린 두루마리 모양 5"/>
          <p:cNvSpPr/>
          <p:nvPr/>
        </p:nvSpPr>
        <p:spPr>
          <a:xfrm>
            <a:off x="500034" y="3214686"/>
            <a:ext cx="4000528" cy="135732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매달 마지막 금요일 저녁 노인정에서 가족영화 상영</a:t>
            </a:r>
            <a:r>
              <a:rPr lang="en-US" altLang="ko-KR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(50</a:t>
            </a:r>
            <a:r>
              <a:rPr lang="ko-KR" altLang="en-US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회 상영</a:t>
            </a:r>
            <a:r>
              <a:rPr lang="en-US" altLang="ko-KR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으로 가족과 함께하는 기다림의 금요일 </a:t>
            </a:r>
            <a:endParaRPr lang="ko-KR" altLang="en-US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4714876" y="5715016"/>
            <a:ext cx="3143272" cy="71438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영화상영 </a:t>
            </a:r>
            <a:r>
              <a:rPr lang="ko-KR" altLang="en-US" dirty="0" err="1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목록표</a:t>
            </a:r>
            <a:endParaRPr lang="ko-KR" altLang="en-US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8" name="가로로 말린 두루마리 모양 7"/>
          <p:cNvSpPr/>
          <p:nvPr/>
        </p:nvSpPr>
        <p:spPr>
          <a:xfrm>
            <a:off x="5643570" y="4429132"/>
            <a:ext cx="2571768" cy="500066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영화 상영 안내문</a:t>
            </a:r>
            <a:endParaRPr lang="ko-KR" altLang="en-US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0" name="그림 9" descr="P531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84785"/>
            <a:ext cx="3240360" cy="1802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428604"/>
            <a:ext cx="2019300" cy="411163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" name="_x210944200" descr="EMB00000e082f0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307936"/>
            <a:ext cx="2498723" cy="3049758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3643306" y="1142984"/>
            <a:ext cx="18822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HY동녘B" pitchFamily="18" charset="-127"/>
                <a:ea typeface="HY동녘B" pitchFamily="18" charset="-127"/>
              </a:rPr>
              <a:t>매월 영화상영</a:t>
            </a:r>
            <a:endParaRPr lang="ko-KR" altLang="en-US" dirty="0"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_x210944280" descr="EMB00000e082f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500570"/>
            <a:ext cx="4000528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22866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커뮤니티 활성화</a:t>
            </a:r>
            <a:endParaRPr lang="ko-KR" altLang="en-US" dirty="0"/>
          </a:p>
        </p:txBody>
      </p:sp>
      <p:sp>
        <p:nvSpPr>
          <p:cNvPr id="6" name="가로로 말린 두루마리 모양 5"/>
          <p:cNvSpPr/>
          <p:nvPr/>
        </p:nvSpPr>
        <p:spPr>
          <a:xfrm>
            <a:off x="928662" y="3786190"/>
            <a:ext cx="3143272" cy="64294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이웃과 함께 음식을 나누며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정담을 나눠요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가로로 말린 두루마리 모양 7"/>
          <p:cNvSpPr/>
          <p:nvPr/>
        </p:nvSpPr>
        <p:spPr>
          <a:xfrm>
            <a:off x="5214942" y="3714752"/>
            <a:ext cx="3388936" cy="571504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가족과 함께 이웃과 함께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윷놀이 한마당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28604"/>
            <a:ext cx="2019300" cy="411163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57290" y="1142984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주민 화합 윷 놀이 대회 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윷놀이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제기차기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투호놀이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윷족집게등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0564" y="1643050"/>
            <a:ext cx="3524246" cy="2059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643050"/>
            <a:ext cx="350046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500570"/>
            <a:ext cx="132836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44" y="4429132"/>
            <a:ext cx="157163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4449407"/>
            <a:ext cx="1485898" cy="2051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4429132"/>
            <a:ext cx="1370415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 descr="C:\Users\Administrator\Pictures\단지관리\행사\윷놀이대회(16.02.21)\윷놀이 대회(16.02.21)\20160221_1603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4480" y="4786322"/>
            <a:ext cx="1928826" cy="1312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51428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400" dirty="0" smtClean="0">
                <a:solidFill>
                  <a:srgbClr val="00B050"/>
                </a:solidFill>
              </a:rPr>
              <a:t>관리의 투명화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6" name="가로로 말린 두루마리 모양 5"/>
          <p:cNvSpPr/>
          <p:nvPr/>
        </p:nvSpPr>
        <p:spPr>
          <a:xfrm>
            <a:off x="3929058" y="2786058"/>
            <a:ext cx="214314" cy="35719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6429388" y="5929330"/>
            <a:ext cx="2571768" cy="64294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전표 후면 첨부 영수증 사본보관</a:t>
            </a:r>
            <a:r>
              <a:rPr lang="en-US" altLang="ko-KR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변질 및 위조 방지</a:t>
            </a:r>
            <a:endParaRPr lang="ko-KR" altLang="en-US" sz="1400" dirty="0">
              <a:solidFill>
                <a:schemeClr val="tx2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8" name="가로로 말린 두루마리 모양 7"/>
          <p:cNvSpPr/>
          <p:nvPr/>
        </p:nvSpPr>
        <p:spPr>
          <a:xfrm>
            <a:off x="3428992" y="3643314"/>
            <a:ext cx="2571768" cy="45719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28604"/>
            <a:ext cx="2019300" cy="411163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651" name="_x213853536" descr="EMB00000a00382c"/>
          <p:cNvPicPr>
            <a:picLocks noChangeAspect="1" noChangeArrowheads="1"/>
          </p:cNvPicPr>
          <p:nvPr/>
        </p:nvPicPr>
        <p:blipFill>
          <a:blip r:embed="rId3"/>
          <a:srcRect t="15840" b="5040"/>
          <a:stretch>
            <a:fillRect/>
          </a:stretch>
        </p:blipFill>
        <p:spPr bwMode="auto">
          <a:xfrm>
            <a:off x="214282" y="1142984"/>
            <a:ext cx="3071834" cy="4500594"/>
          </a:xfrm>
          <a:prstGeom prst="rect">
            <a:avLst/>
          </a:prstGeom>
          <a:noFill/>
        </p:spPr>
      </p:pic>
      <p:pic>
        <p:nvPicPr>
          <p:cNvPr id="27650" name="_x213856992" descr="EMB00000a00382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1285860"/>
            <a:ext cx="2714644" cy="2267363"/>
          </a:xfrm>
          <a:prstGeom prst="rect">
            <a:avLst/>
          </a:prstGeom>
          <a:noFill/>
        </p:spPr>
      </p:pic>
      <p:pic>
        <p:nvPicPr>
          <p:cNvPr id="27649" name="_x213858192" descr="EMB00000a00382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3714752"/>
            <a:ext cx="2609959" cy="2136775"/>
          </a:xfrm>
          <a:prstGeom prst="rect">
            <a:avLst/>
          </a:prstGeom>
          <a:noFill/>
        </p:spPr>
      </p:pic>
      <p:sp>
        <p:nvSpPr>
          <p:cNvPr id="23" name="가로로 말린 두루마리 모양 22"/>
          <p:cNvSpPr/>
          <p:nvPr/>
        </p:nvSpPr>
        <p:spPr>
          <a:xfrm flipV="1">
            <a:off x="4081458" y="2892739"/>
            <a:ext cx="214314" cy="45719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가로로 말린 두루마리 모양 23"/>
          <p:cNvSpPr/>
          <p:nvPr/>
        </p:nvSpPr>
        <p:spPr>
          <a:xfrm>
            <a:off x="71406" y="5715016"/>
            <a:ext cx="3214710" cy="1142984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400" dirty="0" smtClean="0"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관리비는 매월 부과 내역서 배부 및 홈페이지에 게시하고 잡수입 </a:t>
            </a:r>
            <a:r>
              <a:rPr lang="en-US" altLang="ko-KR" sz="1400" dirty="0" smtClean="0"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수입 지출 내역은 관리비 부과 내역서에 함께 기록 공개</a:t>
            </a:r>
            <a:endParaRPr lang="ko-KR" altLang="en-US" sz="1400" dirty="0">
              <a:solidFill>
                <a:srgbClr val="002060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가로로 말린 두루마리 모양 29"/>
          <p:cNvSpPr/>
          <p:nvPr/>
        </p:nvSpPr>
        <p:spPr>
          <a:xfrm>
            <a:off x="3428992" y="5715016"/>
            <a:ext cx="2857520" cy="100013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400" dirty="0" smtClean="0"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홈페이지 운영으로 관리비 공시 및 세대별 부과내역 확인</a:t>
            </a:r>
            <a:r>
              <a:rPr lang="en-US" altLang="ko-KR" sz="1400" dirty="0" smtClean="0"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solidFill>
                <a:srgbClr val="002060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658" name="_x214405112" descr="EMB00000a00390c"/>
          <p:cNvPicPr>
            <a:picLocks noChangeAspect="1" noChangeArrowheads="1"/>
          </p:cNvPicPr>
          <p:nvPr/>
        </p:nvPicPr>
        <p:blipFill>
          <a:blip r:embed="rId6"/>
          <a:srcRect b="18808"/>
          <a:stretch>
            <a:fillRect/>
          </a:stretch>
        </p:blipFill>
        <p:spPr bwMode="auto">
          <a:xfrm>
            <a:off x="6215074" y="1071546"/>
            <a:ext cx="2801133" cy="2406647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50" y="4214818"/>
            <a:ext cx="250604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가로로 말린 두루마리 모양 24"/>
          <p:cNvSpPr/>
          <p:nvPr/>
        </p:nvSpPr>
        <p:spPr>
          <a:xfrm>
            <a:off x="6286480" y="3571876"/>
            <a:ext cx="2643238" cy="64294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대표회의 녹음</a:t>
            </a:r>
            <a:r>
              <a:rPr lang="en-US" altLang="ko-KR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파일보관 민원 </a:t>
            </a:r>
            <a:endParaRPr lang="en-US" altLang="ko-KR" sz="1400" dirty="0" smtClean="0">
              <a:solidFill>
                <a:schemeClr val="tx2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요구 시  청취가능</a:t>
            </a:r>
            <a:r>
              <a:rPr lang="en-US" altLang="ko-KR" sz="1400" dirty="0" smtClean="0">
                <a:solidFill>
                  <a:schemeClr val="tx2"/>
                </a:solidFill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1400" dirty="0">
              <a:solidFill>
                <a:schemeClr val="tx2"/>
              </a:solidFill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3718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000" dirty="0" smtClean="0">
                <a:solidFill>
                  <a:srgbClr val="00B050"/>
                </a:solidFill>
              </a:rPr>
              <a:t>생활 공구 대여 및 주요시설 관리 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9501222" y="3714752"/>
            <a:ext cx="500066" cy="35719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214290"/>
            <a:ext cx="2019300" cy="411163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가로로 말린 두루마리 모양 22"/>
          <p:cNvSpPr/>
          <p:nvPr/>
        </p:nvSpPr>
        <p:spPr>
          <a:xfrm flipV="1">
            <a:off x="4081458" y="2857496"/>
            <a:ext cx="214314" cy="8096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가로로 말린 두루마리 모양 23"/>
          <p:cNvSpPr/>
          <p:nvPr/>
        </p:nvSpPr>
        <p:spPr>
          <a:xfrm>
            <a:off x="357158" y="5429264"/>
            <a:ext cx="5500726" cy="107157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입주민이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생활에 필요한 대여용 공구 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이동식 </a:t>
            </a:r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카트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펌프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 </a:t>
            </a:r>
          </a:p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전동드릴 점프선 등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)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을 구비하고 대여 안내와 공구 대여 </a:t>
            </a:r>
            <a:endParaRPr lang="en-US" altLang="ko-KR" sz="1600" dirty="0" smtClean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대장으로 관리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</a:t>
            </a:r>
            <a:endParaRPr lang="ko-KR" altLang="en-US" sz="1600" dirty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가로로 말린 두루마리 모양 29"/>
          <p:cNvSpPr/>
          <p:nvPr/>
        </p:nvSpPr>
        <p:spPr>
          <a:xfrm>
            <a:off x="9858412" y="3714752"/>
            <a:ext cx="285752" cy="100013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US" altLang="ko-KR" sz="1400" dirty="0" smtClean="0">
              <a:solidFill>
                <a:srgbClr val="002060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428596" y="1428736"/>
          <a:ext cx="5500726" cy="3786214"/>
        </p:xfrm>
        <a:graphic>
          <a:graphicData uri="http://schemas.openxmlformats.org/drawingml/2006/table">
            <a:tbl>
              <a:tblPr/>
              <a:tblGrid>
                <a:gridCol w="2928958"/>
                <a:gridCol w="2571768"/>
              </a:tblGrid>
              <a:tr h="3786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동녘B" pitchFamily="18" charset="-127"/>
                          <a:ea typeface="HY동녘B" pitchFamily="18" charset="-127"/>
                        </a:rPr>
                        <a:t>생활 필수 공구 대여 안내</a:t>
                      </a:r>
                    </a:p>
                  </a:txBody>
                  <a:tcPr marL="61853" marR="61853" marT="17100" marB="171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latin typeface="HY동녘B" pitchFamily="18" charset="-127"/>
                          <a:ea typeface="HY동녘B" pitchFamily="18" charset="-127"/>
                        </a:rPr>
                        <a:t>공구 대여 대장</a:t>
                      </a:r>
                    </a:p>
                  </a:txBody>
                  <a:tcPr marL="61853" marR="61853" marT="17100" marB="1710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22" name="_x214725944" descr="EMB00000a003912"/>
          <p:cNvPicPr>
            <a:picLocks noChangeAspect="1" noChangeArrowheads="1"/>
          </p:cNvPicPr>
          <p:nvPr/>
        </p:nvPicPr>
        <p:blipFill>
          <a:blip r:embed="rId3"/>
          <a:srcRect l="10690" r="4080"/>
          <a:stretch>
            <a:fillRect/>
          </a:stretch>
        </p:blipFill>
        <p:spPr bwMode="auto">
          <a:xfrm rot="5400000">
            <a:off x="71406" y="1928802"/>
            <a:ext cx="3643338" cy="2786082"/>
          </a:xfrm>
          <a:prstGeom prst="rect">
            <a:avLst/>
          </a:prstGeom>
          <a:noFill/>
        </p:spPr>
      </p:pic>
      <p:pic>
        <p:nvPicPr>
          <p:cNvPr id="30721" name="_x214726744" descr="EMB00000a003913"/>
          <p:cNvPicPr>
            <a:picLocks noChangeAspect="1" noChangeArrowheads="1"/>
          </p:cNvPicPr>
          <p:nvPr/>
        </p:nvPicPr>
        <p:blipFill>
          <a:blip r:embed="rId4"/>
          <a:srcRect l="13437" r="10355"/>
          <a:stretch>
            <a:fillRect/>
          </a:stretch>
        </p:blipFill>
        <p:spPr bwMode="auto">
          <a:xfrm rot="5400000">
            <a:off x="2821769" y="2107397"/>
            <a:ext cx="3571900" cy="2357454"/>
          </a:xfrm>
          <a:prstGeom prst="rect">
            <a:avLst/>
          </a:prstGeom>
          <a:noFill/>
        </p:spPr>
      </p:pic>
      <p:pic>
        <p:nvPicPr>
          <p:cNvPr id="27" name="_x214407912" descr="EMB00000a0038d1"/>
          <p:cNvPicPr>
            <a:picLocks noChangeAspect="1" noChangeArrowheads="1"/>
          </p:cNvPicPr>
          <p:nvPr/>
        </p:nvPicPr>
        <p:blipFill>
          <a:blip r:embed="rId5"/>
          <a:srcRect r="7204"/>
          <a:stretch>
            <a:fillRect/>
          </a:stretch>
        </p:blipFill>
        <p:spPr bwMode="auto">
          <a:xfrm>
            <a:off x="6143604" y="1428736"/>
            <a:ext cx="2928990" cy="2143140"/>
          </a:xfrm>
          <a:prstGeom prst="rect">
            <a:avLst/>
          </a:prstGeom>
          <a:noFill/>
        </p:spPr>
      </p:pic>
      <p:sp>
        <p:nvSpPr>
          <p:cNvPr id="29" name="가로로 말린 두루마리 모양 28"/>
          <p:cNvSpPr/>
          <p:nvPr/>
        </p:nvSpPr>
        <p:spPr>
          <a:xfrm>
            <a:off x="6143636" y="3357562"/>
            <a:ext cx="2857520" cy="3000396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600" b="1" dirty="0" smtClean="0">
                <a:solidFill>
                  <a:srgbClr val="002060"/>
                </a:solidFill>
              </a:rPr>
              <a:t>전기 및 주요시설에 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CCTV</a:t>
            </a:r>
            <a:r>
              <a:rPr lang="ko-KR" altLang="en-US" sz="1600" b="1" dirty="0" smtClean="0">
                <a:solidFill>
                  <a:srgbClr val="002060"/>
                </a:solidFill>
              </a:rPr>
              <a:t>를 설치하여 관리실에 한 개의 모니터에 서 관찰 및 점검을 할 수 있도록 하여 인력 </a:t>
            </a:r>
            <a:endParaRPr lang="en-US" altLang="ko-KR" sz="1600" b="1" dirty="0" smtClean="0">
              <a:solidFill>
                <a:srgbClr val="002060"/>
              </a:solidFill>
            </a:endParaRPr>
          </a:p>
          <a:p>
            <a:pPr fontAlgn="base"/>
            <a:r>
              <a:rPr lang="ko-KR" altLang="en-US" sz="1600" b="1" dirty="0" smtClean="0">
                <a:solidFill>
                  <a:srgbClr val="002060"/>
                </a:solidFill>
              </a:rPr>
              <a:t>소비를 줄이고 위급한 상황 발생시 </a:t>
            </a:r>
            <a:endParaRPr lang="en-US" altLang="ko-KR" sz="1600" b="1" dirty="0" smtClean="0">
              <a:solidFill>
                <a:srgbClr val="002060"/>
              </a:solidFill>
            </a:endParaRPr>
          </a:p>
          <a:p>
            <a:pPr fontAlgn="base"/>
            <a:r>
              <a:rPr lang="ko-KR" altLang="en-US" sz="1600" b="1" dirty="0" smtClean="0">
                <a:solidFill>
                  <a:srgbClr val="002060"/>
                </a:solidFill>
              </a:rPr>
              <a:t>사고를 미연에 방지 할 수 있도록 함</a:t>
            </a:r>
            <a:r>
              <a:rPr lang="en-US" altLang="ko-KR" sz="1600" b="1" dirty="0" smtClean="0">
                <a:solidFill>
                  <a:srgbClr val="002060"/>
                </a:solidFill>
              </a:rPr>
              <a:t>.</a:t>
            </a:r>
            <a:endParaRPr lang="ko-KR" altLang="en-US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3718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000" dirty="0" smtClean="0">
                <a:solidFill>
                  <a:srgbClr val="00B050"/>
                </a:solidFill>
              </a:rPr>
              <a:t>금연 아파트 시행 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9501222" y="3714752"/>
            <a:ext cx="500066" cy="35719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14290"/>
            <a:ext cx="2019300" cy="411163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가로로 말린 두루마리 모양 22"/>
          <p:cNvSpPr/>
          <p:nvPr/>
        </p:nvSpPr>
        <p:spPr>
          <a:xfrm flipV="1">
            <a:off x="4081458" y="2857496"/>
            <a:ext cx="214314" cy="8096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가로로 말린 두루마리 모양 23"/>
          <p:cNvSpPr/>
          <p:nvPr/>
        </p:nvSpPr>
        <p:spPr>
          <a:xfrm>
            <a:off x="357158" y="5429264"/>
            <a:ext cx="5643602" cy="1285884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단지 환경을 쾌적하고 건강한 생활을 하기 위하여 금연아파트를 자발적 시행함으로 계도 방송 및 실내 금연으로 이웃에 대한 피해를 줄이기 위하여 주기적 방송을 하며 외부 흡연 구역을 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2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개소 설치운영</a:t>
            </a:r>
            <a:endParaRPr lang="ko-KR" altLang="en-US" sz="1600" dirty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가로로 말린 두루마리 모양 29"/>
          <p:cNvSpPr/>
          <p:nvPr/>
        </p:nvSpPr>
        <p:spPr>
          <a:xfrm>
            <a:off x="9858412" y="3714752"/>
            <a:ext cx="285752" cy="100013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US" altLang="ko-KR" sz="1400" dirty="0" smtClean="0">
              <a:solidFill>
                <a:srgbClr val="002060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2" name="표 31"/>
          <p:cNvGraphicFramePr>
            <a:graphicFrameLocks noGrp="1"/>
          </p:cNvGraphicFramePr>
          <p:nvPr/>
        </p:nvGraphicFramePr>
        <p:xfrm>
          <a:off x="571472" y="1214423"/>
          <a:ext cx="5072098" cy="4167843"/>
        </p:xfrm>
        <a:graphic>
          <a:graphicData uri="http://schemas.openxmlformats.org/drawingml/2006/table">
            <a:tbl>
              <a:tblPr/>
              <a:tblGrid>
                <a:gridCol w="2462562"/>
                <a:gridCol w="146974"/>
                <a:gridCol w="2462562"/>
              </a:tblGrid>
              <a:tr h="23574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3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1750" name="_x199488120" descr="EMB00001418417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637" y="3643314"/>
            <a:ext cx="2239290" cy="1571636"/>
          </a:xfrm>
          <a:prstGeom prst="rect">
            <a:avLst/>
          </a:prstGeom>
          <a:noFill/>
        </p:spPr>
      </p:pic>
      <p:pic>
        <p:nvPicPr>
          <p:cNvPr id="31749" name="_x304285288" descr="EMB0000141841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643314"/>
            <a:ext cx="2357454" cy="1785950"/>
          </a:xfrm>
          <a:prstGeom prst="rect">
            <a:avLst/>
          </a:prstGeom>
          <a:noFill/>
        </p:spPr>
      </p:pic>
      <p:pic>
        <p:nvPicPr>
          <p:cNvPr id="31748" name="_x304286488" descr="EMB00001418418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3000372"/>
            <a:ext cx="2295136" cy="2000264"/>
          </a:xfrm>
          <a:prstGeom prst="rect">
            <a:avLst/>
          </a:prstGeom>
          <a:noFill/>
        </p:spPr>
      </p:pic>
      <p:pic>
        <p:nvPicPr>
          <p:cNvPr id="31747" name="_x304289224" descr="EMB00001418418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928670"/>
            <a:ext cx="2249486" cy="2000264"/>
          </a:xfrm>
          <a:prstGeom prst="rect">
            <a:avLst/>
          </a:prstGeom>
          <a:noFill/>
        </p:spPr>
      </p:pic>
      <p:pic>
        <p:nvPicPr>
          <p:cNvPr id="31746" name="_x304290424" descr="EMB00001418418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5072074"/>
            <a:ext cx="2535238" cy="571503"/>
          </a:xfrm>
          <a:prstGeom prst="rect">
            <a:avLst/>
          </a:prstGeom>
          <a:noFill/>
        </p:spPr>
      </p:pic>
      <p:pic>
        <p:nvPicPr>
          <p:cNvPr id="31745" name="_x304291144" descr="EMB00001418418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5715016"/>
            <a:ext cx="2535238" cy="744535"/>
          </a:xfrm>
          <a:prstGeom prst="rect">
            <a:avLst/>
          </a:prstGeom>
          <a:noFill/>
        </p:spPr>
      </p:pic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1753" name="_x198880536" descr="EMB00001418417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48" y="1285860"/>
            <a:ext cx="2212971" cy="2279840"/>
          </a:xfrm>
          <a:prstGeom prst="rect">
            <a:avLst/>
          </a:prstGeom>
          <a:noFill/>
        </p:spPr>
      </p:pic>
      <p:pic>
        <p:nvPicPr>
          <p:cNvPr id="31752" name="_x198881816" descr="EMB00001418417c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78" y="1285860"/>
            <a:ext cx="2343270" cy="22050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400" dirty="0" smtClean="0">
                <a:solidFill>
                  <a:srgbClr val="00B050"/>
                </a:solidFill>
              </a:rPr>
              <a:t>공동 이용시설 청결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_x19507928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_x214406552" descr="EMB00000a0039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01222" y="3643314"/>
            <a:ext cx="2570193" cy="3357586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71471" y="1357298"/>
          <a:ext cx="8358247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4969"/>
                <a:gridCol w="2691639"/>
                <a:gridCol w="2691639"/>
              </a:tblGrid>
              <a:tr h="225211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03416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" name="_x306580384" descr="EMB00001418418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500174"/>
            <a:ext cx="2500330" cy="2000264"/>
          </a:xfrm>
          <a:prstGeom prst="rect">
            <a:avLst/>
          </a:prstGeom>
          <a:noFill/>
        </p:spPr>
      </p:pic>
      <p:pic>
        <p:nvPicPr>
          <p:cNvPr id="21" name="_x199487720" descr="EMB00001418418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1500174"/>
            <a:ext cx="2786082" cy="1928826"/>
          </a:xfrm>
          <a:prstGeom prst="rect">
            <a:avLst/>
          </a:prstGeom>
          <a:noFill/>
        </p:spPr>
      </p:pic>
      <p:pic>
        <p:nvPicPr>
          <p:cNvPr id="22" name="_x199486920" descr="EMB00001418418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43306" y="1500174"/>
            <a:ext cx="2500330" cy="2000264"/>
          </a:xfrm>
          <a:prstGeom prst="rect">
            <a:avLst/>
          </a:prstGeom>
          <a:noFill/>
        </p:spPr>
      </p:pic>
      <p:pic>
        <p:nvPicPr>
          <p:cNvPr id="23" name="_x196389984" descr="EMB00001418419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3714752"/>
            <a:ext cx="2643206" cy="1785950"/>
          </a:xfrm>
          <a:prstGeom prst="rect">
            <a:avLst/>
          </a:prstGeom>
          <a:noFill/>
        </p:spPr>
      </p:pic>
      <p:pic>
        <p:nvPicPr>
          <p:cNvPr id="24" name="_x196387264" descr="EMB00001418419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43306" y="3714752"/>
            <a:ext cx="2500330" cy="1928826"/>
          </a:xfrm>
          <a:prstGeom prst="rect">
            <a:avLst/>
          </a:prstGeom>
          <a:noFill/>
        </p:spPr>
      </p:pic>
      <p:pic>
        <p:nvPicPr>
          <p:cNvPr id="25" name="_x196387264" descr="EMB00001418419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12" y="3714752"/>
            <a:ext cx="2500329" cy="1785950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857224" y="5786454"/>
            <a:ext cx="7429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메르스</a:t>
            </a:r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확산을 막기 위하여 살균 소독기를 구입하여 주민 공동 시설</a:t>
            </a:r>
            <a:r>
              <a:rPr lang="en-US" altLang="ko-KR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</a:p>
          <a:p>
            <a:pPr fontAlgn="base"/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헬스장</a:t>
            </a:r>
            <a:r>
              <a:rPr lang="en-US" altLang="ko-KR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탁구장</a:t>
            </a:r>
            <a:r>
              <a:rPr lang="en-US" altLang="ko-KR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독서실 </a:t>
            </a:r>
            <a:r>
              <a:rPr lang="ko-KR" altLang="en-US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북카페등</a:t>
            </a:r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월 </a:t>
            </a:r>
            <a:r>
              <a:rPr lang="en-US" altLang="ko-KR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2</a:t>
            </a:r>
            <a:r>
              <a:rPr lang="ko-KR" altLang="en-US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회 정기 소독 실시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  <a:endParaRPr lang="ko-KR" altLang="en-US" sz="1600" dirty="0" smtClean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000" dirty="0" smtClean="0">
                <a:solidFill>
                  <a:srgbClr val="00B050"/>
                </a:solidFill>
              </a:rPr>
              <a:t>소방 시설 관리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_x19507928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 descr="noname0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1214422"/>
            <a:ext cx="2643206" cy="2214578"/>
          </a:xfrm>
          <a:prstGeom prst="rect">
            <a:avLst/>
          </a:prstGeom>
        </p:spPr>
      </p:pic>
      <p:pic>
        <p:nvPicPr>
          <p:cNvPr id="30" name="그림 29" descr="noname01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1571612"/>
            <a:ext cx="2571769" cy="1928826"/>
          </a:xfrm>
          <a:prstGeom prst="rect">
            <a:avLst/>
          </a:prstGeom>
        </p:spPr>
      </p:pic>
      <p:pic>
        <p:nvPicPr>
          <p:cNvPr id="31" name="그림 30" descr="noname01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3690359"/>
            <a:ext cx="2786082" cy="1881781"/>
          </a:xfrm>
          <a:prstGeom prst="rect">
            <a:avLst/>
          </a:prstGeom>
        </p:spPr>
      </p:pic>
      <p:pic>
        <p:nvPicPr>
          <p:cNvPr id="32" name="그림 31" descr="noname01.bm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075" y="3714752"/>
            <a:ext cx="2500330" cy="178595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8992" y="3694602"/>
            <a:ext cx="2714644" cy="194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그림 33" descr="noname01.bmp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472" y="1071546"/>
            <a:ext cx="2428892" cy="2466977"/>
          </a:xfrm>
          <a:prstGeom prst="rect">
            <a:avLst/>
          </a:prstGeom>
        </p:spPr>
      </p:pic>
      <p:sp>
        <p:nvSpPr>
          <p:cNvPr id="35" name="가로로 말린 두루마리 모양 34"/>
          <p:cNvSpPr/>
          <p:nvPr/>
        </p:nvSpPr>
        <p:spPr>
          <a:xfrm>
            <a:off x="571472" y="5572116"/>
            <a:ext cx="8001056" cy="1285884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고층 아파트에서 화재 발생시 매우 위험하여 화재 예방에 대한 경각심을 일깨우고 화재 발생시 피해를 최소화 하기 위한 비상 훈련 및 옥외소화전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소방펌프 </a:t>
            </a:r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압력등을</a:t>
            </a:r>
            <a:endParaRPr lang="en-US" altLang="ko-KR" sz="1600" dirty="0" smtClean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측정하여 실전 대비를 함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  <a:endParaRPr lang="ko-KR" altLang="en-US" sz="1600" dirty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37180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모 범 사 </a:t>
            </a:r>
            <a:r>
              <a:rPr lang="ko-KR" altLang="en-US" dirty="0" err="1" smtClean="0"/>
              <a:t>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2200" dirty="0" err="1" smtClean="0">
                <a:solidFill>
                  <a:srgbClr val="00B050"/>
                </a:solidFill>
              </a:rPr>
              <a:t>입주민</a:t>
            </a:r>
            <a:r>
              <a:rPr lang="ko-KR" altLang="en-US" sz="2200" dirty="0" smtClean="0">
                <a:solidFill>
                  <a:srgbClr val="00B050"/>
                </a:solidFill>
              </a:rPr>
              <a:t> 홍보</a:t>
            </a:r>
            <a:endParaRPr lang="ko-KR" altLang="en-US" sz="2200" dirty="0">
              <a:solidFill>
                <a:srgbClr val="00B050"/>
              </a:solidFill>
            </a:endParaRPr>
          </a:p>
        </p:txBody>
      </p:sp>
      <p:sp>
        <p:nvSpPr>
          <p:cNvPr id="7" name="가로로 말린 두루마리 모양 6"/>
          <p:cNvSpPr/>
          <p:nvPr/>
        </p:nvSpPr>
        <p:spPr>
          <a:xfrm>
            <a:off x="9501222" y="3714752"/>
            <a:ext cx="500066" cy="357190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>
              <a:solidFill>
                <a:schemeClr val="tx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14290"/>
            <a:ext cx="2019300" cy="411163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가로로 말린 두루마리 모양 22"/>
          <p:cNvSpPr/>
          <p:nvPr/>
        </p:nvSpPr>
        <p:spPr>
          <a:xfrm flipV="1">
            <a:off x="4081458" y="2857496"/>
            <a:ext cx="214314" cy="8096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가로로 말린 두루마리 모양 23"/>
          <p:cNvSpPr/>
          <p:nvPr/>
        </p:nvSpPr>
        <p:spPr>
          <a:xfrm>
            <a:off x="357158" y="5286388"/>
            <a:ext cx="8572560" cy="1285884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단지 내 새로운 소식들을 전하고 전입 세대가 새로운 환경에서 빠르게 </a:t>
            </a:r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서해그랑블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입주민으로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생활할 수 있도록 단지 정보 및 생활에티켓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세대 및 단지 시설물 사용방법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화재대피요령 등이 수록된 </a:t>
            </a:r>
            <a:r>
              <a:rPr lang="ko-KR" altLang="en-US" sz="16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메뉴얼를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발간 하여 배포</a:t>
            </a:r>
            <a:r>
              <a:rPr lang="en-US" altLang="ko-KR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  <a:r>
              <a:rPr lang="ko-KR" altLang="en-US" sz="16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 </a:t>
            </a:r>
            <a:endParaRPr lang="ko-KR" altLang="en-US" sz="1600" dirty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가로로 말린 두루마리 모양 29"/>
          <p:cNvSpPr/>
          <p:nvPr/>
        </p:nvSpPr>
        <p:spPr>
          <a:xfrm>
            <a:off x="9858412" y="3714752"/>
            <a:ext cx="285752" cy="1000132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en-US" altLang="ko-KR" sz="1400" dirty="0" smtClean="0">
              <a:solidFill>
                <a:srgbClr val="002060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2" name="표 31"/>
          <p:cNvGraphicFramePr>
            <a:graphicFrameLocks noGrp="1"/>
          </p:cNvGraphicFramePr>
          <p:nvPr/>
        </p:nvGraphicFramePr>
        <p:xfrm>
          <a:off x="571472" y="1214423"/>
          <a:ext cx="8358246" cy="3937216"/>
        </p:xfrm>
        <a:graphic>
          <a:graphicData uri="http://schemas.openxmlformats.org/drawingml/2006/table">
            <a:tbl>
              <a:tblPr/>
              <a:tblGrid>
                <a:gridCol w="2714644"/>
                <a:gridCol w="99592"/>
                <a:gridCol w="5544010"/>
              </a:tblGrid>
              <a:tr h="3571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latin typeface="HY동녘B" pitchFamily="18" charset="-127"/>
                          <a:ea typeface="HY동녘B" pitchFamily="18" charset="-127"/>
                        </a:rPr>
                        <a:t>소식지 발간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HY동녘B" pitchFamily="18" charset="-127"/>
                        <a:ea typeface="HY동녘B" pitchFamily="18" charset="-127"/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 smtClean="0">
                          <a:solidFill>
                            <a:srgbClr val="000000"/>
                          </a:solidFill>
                          <a:latin typeface="HY동녘B" pitchFamily="18" charset="-127"/>
                          <a:ea typeface="HY동녘B" pitchFamily="18" charset="-127"/>
                        </a:rPr>
                        <a:t>단지 생활 안내 매뉴얼 작성 배포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latin typeface="HY동녘B" pitchFamily="18" charset="-127"/>
                        <a:ea typeface="HY동녘B" pitchFamily="18" charset="-127"/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90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37096" marR="37096" marT="10256" marB="102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5" name="그림 34" descr="그림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785926"/>
            <a:ext cx="2500330" cy="3286148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785926"/>
            <a:ext cx="1428760" cy="24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2143116"/>
            <a:ext cx="4071966" cy="274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42876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단지 풍경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_x195079288" descr="EMB0000116c32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5" name="가로로 말린 두루마리 모양 34"/>
          <p:cNvSpPr/>
          <p:nvPr/>
        </p:nvSpPr>
        <p:spPr>
          <a:xfrm>
            <a:off x="571472" y="5429264"/>
            <a:ext cx="8143932" cy="1285908"/>
          </a:xfrm>
          <a:prstGeom prst="horizontalScroll">
            <a:avLst/>
          </a:prstGeom>
          <a:solidFill>
            <a:schemeClr val="accent5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24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아름다운 </a:t>
            </a:r>
            <a:r>
              <a:rPr lang="ko-KR" altLang="en-US" sz="2400" dirty="0" err="1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서해그랑블</a:t>
            </a:r>
            <a:r>
              <a:rPr lang="ko-KR" altLang="en-US" sz="24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 아파트의 사계 입니다</a:t>
            </a:r>
            <a:r>
              <a:rPr lang="en-US" altLang="ko-KR" sz="24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</a:p>
          <a:p>
            <a:pPr fontAlgn="base"/>
            <a:r>
              <a:rPr lang="ko-KR" altLang="en-US" sz="20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지상 주차가 없어 어린이 보호구역으로 안전하게 활동할 수 있는  </a:t>
            </a:r>
            <a:endParaRPr lang="en-US" altLang="ko-KR" sz="2000" dirty="0" smtClean="0">
              <a:solidFill>
                <a:srgbClr val="002060"/>
              </a:solidFill>
              <a:latin typeface="HY동녘B" pitchFamily="18" charset="-127"/>
              <a:ea typeface="HY동녘B" pitchFamily="18" charset="-127"/>
            </a:endParaRPr>
          </a:p>
          <a:p>
            <a:pPr fontAlgn="base"/>
            <a:r>
              <a:rPr lang="ko-KR" altLang="en-US" sz="20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단지입니다</a:t>
            </a:r>
            <a:r>
              <a:rPr lang="en-US" altLang="ko-KR" sz="2400" dirty="0" smtClean="0">
                <a:solidFill>
                  <a:srgbClr val="002060"/>
                </a:solidFill>
                <a:latin typeface="HY동녘B" pitchFamily="18" charset="-127"/>
                <a:ea typeface="HY동녘B" pitchFamily="18" charset="-127"/>
              </a:rPr>
              <a:t>.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17341496" descr="EMB00001e7c400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857232"/>
            <a:ext cx="2643206" cy="464347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17341256" descr="EMB00001e7c400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928670"/>
            <a:ext cx="2965451" cy="2170113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7" name="_x217341656" descr="EMB00001e7c4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357562"/>
            <a:ext cx="3036889" cy="2170113"/>
          </a:xfrm>
          <a:prstGeom prst="rect">
            <a:avLst/>
          </a:prstGeom>
          <a:noFill/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9" name="_x217340056" descr="EMB00001e7c40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857232"/>
            <a:ext cx="2571768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성      과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5357826"/>
            <a:ext cx="814393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HY동녘B" pitchFamily="18" charset="-127"/>
                <a:ea typeface="HY동녘B" pitchFamily="18" charset="-127"/>
              </a:rPr>
              <a:t>모든 일에는 순서와 결과가 있듯이 결과만을 위한</a:t>
            </a:r>
            <a:r>
              <a:rPr lang="en-US" altLang="ko-KR" b="1" dirty="0" smtClean="0"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b="1" dirty="0" smtClean="0">
                <a:latin typeface="HY동녘B" pitchFamily="18" charset="-127"/>
                <a:ea typeface="HY동녘B" pitchFamily="18" charset="-127"/>
              </a:rPr>
              <a:t>형식적인  일이 아니라  </a:t>
            </a:r>
            <a:endParaRPr lang="en-US" altLang="ko-KR" b="1" dirty="0" smtClean="0">
              <a:latin typeface="HY동녘B" pitchFamily="18" charset="-127"/>
              <a:ea typeface="HY동녘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 smtClean="0">
                <a:latin typeface="HY동녘B" pitchFamily="18" charset="-127"/>
                <a:ea typeface="HY동녘B" pitchFamily="18" charset="-127"/>
              </a:rPr>
              <a:t>입주민과</a:t>
            </a:r>
            <a:r>
              <a:rPr lang="ko-KR" altLang="en-US" b="1" dirty="0" smtClean="0">
                <a:latin typeface="HY동녘B" pitchFamily="18" charset="-127"/>
                <a:ea typeface="HY동녘B" pitchFamily="18" charset="-127"/>
              </a:rPr>
              <a:t>  하나가 되어 입주민의 마음으로  </a:t>
            </a:r>
            <a:r>
              <a:rPr lang="ko-KR" altLang="en-US" b="1" dirty="0" err="1" smtClean="0">
                <a:latin typeface="HY동녘B" pitchFamily="18" charset="-127"/>
                <a:ea typeface="HY동녘B" pitchFamily="18" charset="-127"/>
              </a:rPr>
              <a:t>입주민이</a:t>
            </a:r>
            <a:r>
              <a:rPr lang="ko-KR" altLang="en-US" b="1" dirty="0" smtClean="0">
                <a:latin typeface="HY동녘B" pitchFamily="18" charset="-127"/>
                <a:ea typeface="HY동녘B" pitchFamily="18" charset="-127"/>
              </a:rPr>
              <a:t> 행복한 아파트를 만들기</a:t>
            </a:r>
            <a:endParaRPr lang="en-US" altLang="ko-KR" b="1" dirty="0" smtClean="0">
              <a:latin typeface="HY동녘B" pitchFamily="18" charset="-127"/>
              <a:ea typeface="HY동녘B" pitchFamily="18" charset="-127"/>
            </a:endParaRPr>
          </a:p>
          <a:p>
            <a:r>
              <a:rPr lang="ko-KR" altLang="en-US" b="1" smtClean="0">
                <a:latin typeface="HY동녘B" pitchFamily="18" charset="-127"/>
                <a:ea typeface="HY동녘B" pitchFamily="18" charset="-127"/>
              </a:rPr>
              <a:t>위해 </a:t>
            </a:r>
            <a:r>
              <a:rPr lang="ko-KR" altLang="en-US" b="1" dirty="0" smtClean="0">
                <a:latin typeface="HY동녘B" pitchFamily="18" charset="-127"/>
                <a:ea typeface="HY동녘B" pitchFamily="18" charset="-127"/>
              </a:rPr>
              <a:t>노력하겠습니다</a:t>
            </a:r>
            <a:r>
              <a:rPr lang="en-US" altLang="ko-KR" b="1" dirty="0" smtClean="0">
                <a:latin typeface="HY동녘B" pitchFamily="18" charset="-127"/>
                <a:ea typeface="HY동녘B" pitchFamily="18" charset="-127"/>
              </a:rPr>
              <a:t>.                                                   </a:t>
            </a:r>
            <a:r>
              <a:rPr lang="ko-KR" altLang="en-US" sz="2400" b="1" dirty="0" smtClean="0">
                <a:solidFill>
                  <a:srgbClr val="00B050"/>
                </a:solidFill>
                <a:latin typeface="HY동녘B" pitchFamily="18" charset="-127"/>
                <a:ea typeface="HY동녘B" pitchFamily="18" charset="-127"/>
              </a:rPr>
              <a:t>감사합니다</a:t>
            </a:r>
            <a:r>
              <a:rPr lang="en-US" altLang="ko-KR" sz="2400" b="1" dirty="0" smtClean="0">
                <a:solidFill>
                  <a:srgbClr val="00B050"/>
                </a:solidFill>
                <a:latin typeface="HY동녘B" pitchFamily="18" charset="-127"/>
                <a:ea typeface="HY동녘B" pitchFamily="18" charset="-127"/>
              </a:rPr>
              <a:t>. </a:t>
            </a:r>
            <a:endParaRPr lang="ko-KR" altLang="en-US" sz="2400" b="1" dirty="0"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_x195079288" descr="EMB0000116c3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285728"/>
            <a:ext cx="2019300" cy="411163"/>
          </a:xfrm>
          <a:prstGeom prst="rect">
            <a:avLst/>
          </a:prstGeom>
          <a:noFill/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_x195078328" descr="EMB0000116c32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42852"/>
            <a:ext cx="857256" cy="5081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857223" y="1214423"/>
          <a:ext cx="7643868" cy="3929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7"/>
                <a:gridCol w="2571768"/>
                <a:gridCol w="2428893"/>
              </a:tblGrid>
              <a:tr h="286945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05963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latin typeface="HY동녘B" pitchFamily="18" charset="-127"/>
                          <a:ea typeface="HY동녘B" pitchFamily="18" charset="-127"/>
                        </a:rPr>
                        <a:t>2014</a:t>
                      </a:r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년 부평구 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탄소발자국 우수아파트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최우수 수상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latin typeface="HY동녘B" pitchFamily="18" charset="-127"/>
                          <a:ea typeface="HY동녘B" pitchFamily="18" charset="-127"/>
                        </a:rPr>
                        <a:t>2015</a:t>
                      </a:r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년 인천 광역시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공동주택 우수관리단지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우수 아파트 수상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>
                          <a:latin typeface="HY동녘B" pitchFamily="18" charset="-127"/>
                          <a:ea typeface="HY동녘B" pitchFamily="18" charset="-127"/>
                        </a:rPr>
                        <a:t>2015</a:t>
                      </a:r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년 부평구 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소방시설 유지관리 </a:t>
                      </a:r>
                      <a:endParaRPr lang="en-US" altLang="ko-KR" dirty="0" smtClean="0">
                        <a:latin typeface="HY동녘B" pitchFamily="18" charset="-127"/>
                        <a:ea typeface="HY동녘B" pitchFamily="18" charset="-127"/>
                      </a:endParaRPr>
                    </a:p>
                    <a:p>
                      <a:pPr latinLnBrk="1"/>
                      <a:r>
                        <a:rPr lang="ko-KR" altLang="en-US" dirty="0" smtClean="0">
                          <a:latin typeface="HY동녘B" pitchFamily="18" charset="-127"/>
                          <a:ea typeface="HY동녘B" pitchFamily="18" charset="-127"/>
                        </a:rPr>
                        <a:t>우수아파트 수상</a:t>
                      </a:r>
                      <a:endParaRPr lang="ko-KR" altLang="en-US" dirty="0">
                        <a:latin typeface="HY동녘B" pitchFamily="18" charset="-127"/>
                        <a:ea typeface="HY동녘B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285860"/>
            <a:ext cx="185142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그림 12" descr="noname01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1285861"/>
            <a:ext cx="2357454" cy="2786082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9" y="2071678"/>
            <a:ext cx="242889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1832</TotalTime>
  <Words>949</Words>
  <Application>Microsoft Office PowerPoint</Application>
  <PresentationFormat>화면 슬라이드 쇼(4:3)</PresentationFormat>
  <Paragraphs>171</Paragraphs>
  <Slides>21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 삼산서해그랑블 아파트</vt:lpstr>
      <vt:lpstr>목   차</vt:lpstr>
      <vt:lpstr>               사업장 개요          </vt:lpstr>
      <vt:lpstr>관리비 절감 </vt:lpstr>
      <vt:lpstr>추진 내용</vt:lpstr>
      <vt:lpstr>추진 내용</vt:lpstr>
      <vt:lpstr>절감량 및 사용요금 내역</vt:lpstr>
      <vt:lpstr>추진 내용</vt:lpstr>
      <vt:lpstr>커뮤니티 활성화</vt:lpstr>
      <vt:lpstr>커뮤니티 활성화</vt:lpstr>
      <vt:lpstr>커뮤니티 활성화</vt:lpstr>
      <vt:lpstr>커뮤니티 활성화</vt:lpstr>
      <vt:lpstr>커뮤니티 활성화</vt:lpstr>
      <vt:lpstr>모 범 사 례 관리의 투명화</vt:lpstr>
      <vt:lpstr>모 범 사 례 생활 공구 대여 및 주요시설 관리 </vt:lpstr>
      <vt:lpstr>모 범 사 례 금연 아파트 시행 </vt:lpstr>
      <vt:lpstr>모 범 사 례 공동 이용시설 청결</vt:lpstr>
      <vt:lpstr>모 범 사 례 소방 시설 관리</vt:lpstr>
      <vt:lpstr>모 범 사 례 입주민 홍보</vt:lpstr>
      <vt:lpstr>단지 풍경 </vt:lpstr>
      <vt:lpstr>성      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XPION</dc:creator>
  <cp:lastModifiedBy>Windows 사용자</cp:lastModifiedBy>
  <cp:revision>184</cp:revision>
  <dcterms:created xsi:type="dcterms:W3CDTF">2014-04-02T02:06:08Z</dcterms:created>
  <dcterms:modified xsi:type="dcterms:W3CDTF">2016-06-13T05:51:21Z</dcterms:modified>
</cp:coreProperties>
</file>