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handoutMasterIdLst>
    <p:handoutMasterId r:id="rId31"/>
  </p:handoutMasterIdLst>
  <p:sldIdLst>
    <p:sldId id="259" r:id="rId3"/>
    <p:sldId id="277" r:id="rId4"/>
    <p:sldId id="278" r:id="rId5"/>
    <p:sldId id="284" r:id="rId6"/>
    <p:sldId id="339" r:id="rId7"/>
    <p:sldId id="312" r:id="rId8"/>
    <p:sldId id="313" r:id="rId9"/>
    <p:sldId id="286" r:id="rId10"/>
    <p:sldId id="314" r:id="rId11"/>
    <p:sldId id="315" r:id="rId12"/>
    <p:sldId id="316" r:id="rId13"/>
    <p:sldId id="317" r:id="rId14"/>
    <p:sldId id="318" r:id="rId15"/>
    <p:sldId id="321" r:id="rId16"/>
    <p:sldId id="319" r:id="rId17"/>
    <p:sldId id="325" r:id="rId18"/>
    <p:sldId id="323" r:id="rId19"/>
    <p:sldId id="326" r:id="rId20"/>
    <p:sldId id="327" r:id="rId21"/>
    <p:sldId id="328" r:id="rId22"/>
    <p:sldId id="329" r:id="rId23"/>
    <p:sldId id="331" r:id="rId24"/>
    <p:sldId id="332" r:id="rId25"/>
    <p:sldId id="334" r:id="rId26"/>
    <p:sldId id="335" r:id="rId27"/>
    <p:sldId id="336" r:id="rId28"/>
    <p:sldId id="308" r:id="rId2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>
          <p15:clr>
            <a:srgbClr val="A4A3A4"/>
          </p15:clr>
        </p15:guide>
        <p15:guide id="2" orient="horz" pos="981">
          <p15:clr>
            <a:srgbClr val="A4A3A4"/>
          </p15:clr>
        </p15:guide>
        <p15:guide id="3" orient="horz" pos="799">
          <p15:clr>
            <a:srgbClr val="A4A3A4"/>
          </p15:clr>
        </p15:guide>
        <p15:guide id="4" orient="horz" pos="3974">
          <p15:clr>
            <a:srgbClr val="A4A3A4"/>
          </p15:clr>
        </p15:guide>
        <p15:guide id="5" orient="horz" pos="1253">
          <p15:clr>
            <a:srgbClr val="A4A3A4"/>
          </p15:clr>
        </p15:guide>
        <p15:guide id="6" orient="horz" pos="3067">
          <p15:clr>
            <a:srgbClr val="A4A3A4"/>
          </p15:clr>
        </p15:guide>
        <p15:guide id="7" orient="horz" pos="527">
          <p15:clr>
            <a:srgbClr val="A4A3A4"/>
          </p15:clr>
        </p15:guide>
        <p15:guide id="8" orient="horz" pos="346">
          <p15:clr>
            <a:srgbClr val="A4A3A4"/>
          </p15:clr>
        </p15:guide>
        <p15:guide id="9" pos="2880">
          <p15:clr>
            <a:srgbClr val="A4A3A4"/>
          </p15:clr>
        </p15:guide>
        <p15:guide id="10" pos="1066">
          <p15:clr>
            <a:srgbClr val="A4A3A4"/>
          </p15:clr>
        </p15:guide>
        <p15:guide id="11" pos="4694">
          <p15:clr>
            <a:srgbClr val="A4A3A4"/>
          </p15:clr>
        </p15:guide>
        <p15:guide id="12" pos="5148">
          <p15:clr>
            <a:srgbClr val="A4A3A4"/>
          </p15:clr>
        </p15:guide>
        <p15:guide id="13" pos="340">
          <p15:clr>
            <a:srgbClr val="A4A3A4"/>
          </p15:clr>
        </p15:guide>
        <p15:guide id="14" pos="5602">
          <p15:clr>
            <a:srgbClr val="A4A3A4"/>
          </p15:clr>
        </p15:guide>
        <p15:guide id="15" pos="3969">
          <p15:clr>
            <a:srgbClr val="A4A3A4"/>
          </p15:clr>
        </p15:guide>
        <p15:guide id="16" pos="1429">
          <p15:clr>
            <a:srgbClr val="A4A3A4"/>
          </p15:clr>
        </p15:guide>
        <p15:guide id="17" pos="1519">
          <p15:clr>
            <a:srgbClr val="A4A3A4"/>
          </p15:clr>
        </p15:guide>
        <p15:guide id="18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D6C814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772" autoAdjust="0"/>
  </p:normalViewPr>
  <p:slideViewPr>
    <p:cSldViewPr>
      <p:cViewPr varScale="1">
        <p:scale>
          <a:sx n="107" d="100"/>
          <a:sy n="107" d="100"/>
        </p:scale>
        <p:origin x="114" y="132"/>
      </p:cViewPr>
      <p:guideLst>
        <p:guide orient="horz" pos="2069"/>
        <p:guide orient="horz" pos="981"/>
        <p:guide orient="horz" pos="799"/>
        <p:guide orient="horz" pos="3974"/>
        <p:guide orient="horz" pos="1253"/>
        <p:guide orient="horz" pos="3067"/>
        <p:guide orient="horz" pos="527"/>
        <p:guide orient="horz" pos="346"/>
        <p:guide pos="2880"/>
        <p:guide pos="1066"/>
        <p:guide pos="4694"/>
        <p:guide pos="5148"/>
        <p:guide pos="340"/>
        <p:guide pos="5602"/>
        <p:guide pos="3969"/>
        <p:guide pos="1429"/>
        <p:guide pos="1519"/>
        <p:guide pos="54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576"/>
    </p:cViewPr>
  </p:sorterViewPr>
  <p:notesViewPr>
    <p:cSldViewPr>
      <p:cViewPr varScale="1">
        <p:scale>
          <a:sx n="52" d="100"/>
          <a:sy n="52" d="100"/>
        </p:scale>
        <p:origin x="-28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3E214-FF96-49FF-8C7D-055269FC0B72}" type="datetimeFigureOut">
              <a:rPr lang="ko-KR" altLang="en-US" smtClean="0"/>
              <a:t>2018-07-19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A8F737-2B88-4839-8B32-C0A244EBC5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0923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7A4749-6AC3-40BF-8D4D-8BAEF1BAB6A1}" type="datetimeFigureOut">
              <a:rPr lang="ko-KR" altLang="en-US" smtClean="0"/>
              <a:t>2018-07-19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DFF29F-61AE-44CC-9D93-2A0686B59A5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908861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직선 연결선 36"/>
          <p:cNvCxnSpPr/>
          <p:nvPr userDrawn="1"/>
        </p:nvCxnSpPr>
        <p:spPr>
          <a:xfrm>
            <a:off x="2411760" y="548680"/>
            <a:ext cx="504056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순서도: 처리 58"/>
          <p:cNvSpPr/>
          <p:nvPr userDrawn="1"/>
        </p:nvSpPr>
        <p:spPr>
          <a:xfrm>
            <a:off x="251520" y="260648"/>
            <a:ext cx="8625194" cy="6597352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1" name="직선 연결선 60"/>
          <p:cNvCxnSpPr/>
          <p:nvPr userDrawn="1"/>
        </p:nvCxnSpPr>
        <p:spPr>
          <a:xfrm flipH="1">
            <a:off x="251520" y="1052736"/>
            <a:ext cx="432048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연결선 63"/>
          <p:cNvCxnSpPr/>
          <p:nvPr userDrawn="1"/>
        </p:nvCxnSpPr>
        <p:spPr>
          <a:xfrm flipH="1">
            <a:off x="15692" y="1052736"/>
            <a:ext cx="23582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순서도: 처리 65"/>
          <p:cNvSpPr/>
          <p:nvPr userDrawn="1"/>
        </p:nvSpPr>
        <p:spPr>
          <a:xfrm>
            <a:off x="0" y="6611044"/>
            <a:ext cx="2915816" cy="24695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TextBox 55"/>
          <p:cNvSpPr txBox="1"/>
          <p:nvPr userDrawn="1"/>
        </p:nvSpPr>
        <p:spPr>
          <a:xfrm>
            <a:off x="0" y="6597352"/>
            <a:ext cx="23940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Shinseung</a:t>
            </a:r>
            <a:r>
              <a:rPr lang="en-US" altLang="ko-KR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Accounting Corporation</a:t>
            </a:r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8F000-3EE7-4B99-BF3C-2D3EBB73A116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4" name="직선 연결선 13"/>
          <p:cNvCxnSpPr/>
          <p:nvPr userDrawn="1"/>
        </p:nvCxnSpPr>
        <p:spPr>
          <a:xfrm flipH="1">
            <a:off x="6012160" y="692696"/>
            <a:ext cx="288032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14"/>
          <p:cNvCxnSpPr/>
          <p:nvPr userDrawn="1"/>
        </p:nvCxnSpPr>
        <p:spPr>
          <a:xfrm flipH="1">
            <a:off x="8892480" y="692696"/>
            <a:ext cx="23582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87137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1134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39612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38016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11767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72619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A3FC1-8FEF-4C96-86A1-457D28BE1C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23020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A3FC1-8FEF-4C96-86A1-457D28BE1C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77794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A3FC1-8FEF-4C96-86A1-457D28BE1C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24776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A3FC1-8FEF-4C96-86A1-457D28BE1C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64332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A3FC1-8FEF-4C96-86A1-457D28BE1C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1356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직선 연결선 8"/>
          <p:cNvCxnSpPr/>
          <p:nvPr userDrawn="1"/>
        </p:nvCxnSpPr>
        <p:spPr>
          <a:xfrm flipV="1">
            <a:off x="20006" y="4437112"/>
            <a:ext cx="9123994" cy="2420888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/>
          <p:nvPr userDrawn="1"/>
        </p:nvCxnSpPr>
        <p:spPr>
          <a:xfrm flipV="1">
            <a:off x="0" y="0"/>
            <a:ext cx="9144000" cy="1268413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 userDrawn="1"/>
        </p:nvCxnSpPr>
        <p:spPr>
          <a:xfrm flipV="1">
            <a:off x="0" y="0"/>
            <a:ext cx="9144000" cy="83661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평행 사변형 7"/>
          <p:cNvSpPr/>
          <p:nvPr userDrawn="1"/>
        </p:nvSpPr>
        <p:spPr>
          <a:xfrm flipH="1">
            <a:off x="971599" y="-27384"/>
            <a:ext cx="7200850" cy="6893084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 flipH="1">
            <a:off x="20006" y="4868863"/>
            <a:ext cx="9098135" cy="198913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3704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A3FC1-8FEF-4C96-86A1-457D28BE1C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01893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A3FC1-8FEF-4C96-86A1-457D28BE1C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77207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A3FC1-8FEF-4C96-86A1-457D28BE1C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03009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A3FC1-8FEF-4C96-86A1-457D28BE1C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99070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A3FC1-8FEF-4C96-86A1-457D28BE1C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33345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A3FC1-8FEF-4C96-86A1-457D28BE1C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1297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직선 연결선 27"/>
          <p:cNvCxnSpPr/>
          <p:nvPr userDrawn="1"/>
        </p:nvCxnSpPr>
        <p:spPr>
          <a:xfrm flipH="1">
            <a:off x="20006" y="3429000"/>
            <a:ext cx="9123994" cy="342900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평행 사변형 7"/>
          <p:cNvSpPr/>
          <p:nvPr userDrawn="1"/>
        </p:nvSpPr>
        <p:spPr>
          <a:xfrm rot="10800000" flipH="1">
            <a:off x="20006" y="260648"/>
            <a:ext cx="9123994" cy="6597352"/>
          </a:xfrm>
          <a:prstGeom prst="parallelogram">
            <a:avLst>
              <a:gd name="adj" fmla="val 1718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 flipV="1">
            <a:off x="20006" y="3212976"/>
            <a:ext cx="9123994" cy="364502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 userDrawn="1"/>
        </p:nvSpPr>
        <p:spPr>
          <a:xfrm>
            <a:off x="539750" y="807095"/>
            <a:ext cx="5761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ko-KR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</a:rPr>
              <a:t>CONTENTS</a:t>
            </a:r>
            <a:r>
              <a:rPr lang="ko-KR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5" name="직선 연결선 44"/>
          <p:cNvCxnSpPr/>
          <p:nvPr userDrawn="1"/>
        </p:nvCxnSpPr>
        <p:spPr>
          <a:xfrm>
            <a:off x="0" y="1268759"/>
            <a:ext cx="3059832" cy="1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13393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직선 연결선 34"/>
          <p:cNvCxnSpPr/>
          <p:nvPr userDrawn="1"/>
        </p:nvCxnSpPr>
        <p:spPr>
          <a:xfrm>
            <a:off x="20006" y="0"/>
            <a:ext cx="9123994" cy="141277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 35"/>
          <p:cNvCxnSpPr/>
          <p:nvPr userDrawn="1"/>
        </p:nvCxnSpPr>
        <p:spPr>
          <a:xfrm>
            <a:off x="20006" y="5301208"/>
            <a:ext cx="8872474" cy="152758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/>
          <p:cNvCxnSpPr/>
          <p:nvPr userDrawn="1"/>
        </p:nvCxnSpPr>
        <p:spPr>
          <a:xfrm flipV="1">
            <a:off x="2411760" y="0"/>
            <a:ext cx="0" cy="685800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평행 사변형 1"/>
          <p:cNvSpPr/>
          <p:nvPr userDrawn="1"/>
        </p:nvSpPr>
        <p:spPr>
          <a:xfrm>
            <a:off x="0" y="1412776"/>
            <a:ext cx="9144000" cy="3888432"/>
          </a:xfrm>
          <a:prstGeom prst="parallelogram">
            <a:avLst>
              <a:gd name="adj" fmla="val 6270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64076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4076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/>
          <p:cNvSpPr/>
          <p:nvPr userDrawn="1"/>
        </p:nvSpPr>
        <p:spPr>
          <a:xfrm>
            <a:off x="2411760" y="1412776"/>
            <a:ext cx="6732240" cy="4320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" name="직선 연결선 34"/>
          <p:cNvCxnSpPr/>
          <p:nvPr userDrawn="1"/>
        </p:nvCxnSpPr>
        <p:spPr>
          <a:xfrm>
            <a:off x="20006" y="0"/>
            <a:ext cx="9123994" cy="141277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 35"/>
          <p:cNvCxnSpPr/>
          <p:nvPr userDrawn="1"/>
        </p:nvCxnSpPr>
        <p:spPr>
          <a:xfrm>
            <a:off x="20006" y="5301208"/>
            <a:ext cx="8872474" cy="152758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직각 삼각형 1026"/>
          <p:cNvSpPr/>
          <p:nvPr userDrawn="1"/>
        </p:nvSpPr>
        <p:spPr>
          <a:xfrm>
            <a:off x="2411760" y="404664"/>
            <a:ext cx="6732240" cy="10081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직각 삼각형 37"/>
          <p:cNvSpPr/>
          <p:nvPr userDrawn="1"/>
        </p:nvSpPr>
        <p:spPr>
          <a:xfrm rot="10800000">
            <a:off x="2411760" y="5733253"/>
            <a:ext cx="6732240" cy="1152127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109271"/>
            <a:ext cx="1080247" cy="400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직선 연결선 7"/>
          <p:cNvCxnSpPr/>
          <p:nvPr userDrawn="1"/>
        </p:nvCxnSpPr>
        <p:spPr>
          <a:xfrm flipV="1">
            <a:off x="2411760" y="0"/>
            <a:ext cx="0" cy="685800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7821" y="63281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8F000-3EE7-4B99-BF3C-2D3EBB73A1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03866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7980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5352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191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8F000-3EE7-4B99-BF3C-2D3EBB73A1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0853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74" r:id="rId3"/>
    <p:sldLayoutId id="2147483673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A3FC1-8FEF-4C96-86A1-457D28BE1C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1286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1268760"/>
            <a:ext cx="5183981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중소기업중앙회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sz="2500" b="1" dirty="0" smtClean="0"/>
              <a:t>2018</a:t>
            </a:r>
            <a:r>
              <a:rPr lang="ko-KR" altLang="en-US" sz="2500" b="1" dirty="0" smtClean="0"/>
              <a:t>년도 수출컨소시엄 사업</a:t>
            </a:r>
            <a:endParaRPr lang="en-US" altLang="ko-KR" sz="2500" b="1" dirty="0" smtClean="0"/>
          </a:p>
          <a:p>
            <a:endParaRPr lang="en-US" altLang="ko-KR" sz="25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692276" y="2776279"/>
            <a:ext cx="575945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latin typeface="+mn-ea"/>
              </a:rPr>
              <a:t>[</a:t>
            </a:r>
            <a:r>
              <a:rPr lang="ko-KR" altLang="en-US" b="1" dirty="0"/>
              <a:t>화장품 수출컨소시엄 구성</a:t>
            </a:r>
            <a:r>
              <a:rPr lang="en-US" altLang="ko-KR" b="1" dirty="0"/>
              <a:t>•</a:t>
            </a:r>
            <a:r>
              <a:rPr lang="ko-KR" altLang="en-US" b="1" dirty="0" smtClean="0"/>
              <a:t>운영계획서</a:t>
            </a:r>
            <a:r>
              <a:rPr lang="en-US" altLang="ko-KR" b="1" dirty="0" smtClean="0">
                <a:latin typeface="+mn-ea"/>
              </a:rPr>
              <a:t>]</a:t>
            </a:r>
          </a:p>
          <a:p>
            <a:pPr algn="ctr"/>
            <a:endParaRPr lang="en-US" altLang="ko-KR" sz="1600" dirty="0"/>
          </a:p>
          <a:p>
            <a:pPr algn="ctr"/>
            <a:endParaRPr lang="en-US" altLang="ko-KR" sz="1600" dirty="0" smtClean="0"/>
          </a:p>
          <a:p>
            <a:pPr algn="ctr"/>
            <a:endParaRPr lang="en-US" altLang="ko-KR" sz="1600" dirty="0" smtClean="0"/>
          </a:p>
          <a:p>
            <a:pPr algn="ctr"/>
            <a:r>
              <a:rPr lang="en-US" altLang="ko-KR" sz="1600" dirty="0" smtClean="0"/>
              <a:t>2018.06.</a:t>
            </a:r>
          </a:p>
          <a:p>
            <a:pPr algn="ctr"/>
            <a:endParaRPr lang="en-US" altLang="ko-KR" sz="1600" dirty="0"/>
          </a:p>
          <a:p>
            <a:pPr algn="ctr"/>
            <a:endParaRPr lang="en-US" altLang="ko-KR" sz="1600" dirty="0" smtClean="0"/>
          </a:p>
          <a:p>
            <a:pPr algn="ctr"/>
            <a:r>
              <a:rPr lang="ko-KR" altLang="en-US" sz="1600" dirty="0" smtClean="0"/>
              <a:t>주관단</a:t>
            </a:r>
            <a:r>
              <a:rPr lang="ko-KR" altLang="en-US" sz="1600" dirty="0"/>
              <a:t>체</a:t>
            </a:r>
            <a:r>
              <a:rPr lang="ko-KR" altLang="en-US" sz="1600" dirty="0" smtClean="0"/>
              <a:t> </a:t>
            </a:r>
            <a:r>
              <a:rPr lang="en-US" altLang="ko-KR" sz="1600" dirty="0" smtClean="0"/>
              <a:t>:</a:t>
            </a:r>
            <a:r>
              <a:rPr lang="en-US" altLang="ko-KR" sz="1600" dirty="0"/>
              <a:t> </a:t>
            </a:r>
            <a:r>
              <a:rPr lang="ko-KR" altLang="en-US" sz="1600" dirty="0" smtClean="0"/>
              <a:t>신승회계법</a:t>
            </a:r>
            <a:r>
              <a:rPr lang="ko-KR" altLang="en-US" sz="1600" dirty="0"/>
              <a:t>인</a:t>
            </a:r>
          </a:p>
        </p:txBody>
      </p:sp>
    </p:spTree>
    <p:extLst>
      <p:ext uri="{BB962C8B-B14F-4D97-AF65-F5344CB8AC3E}">
        <p14:creationId xmlns:p14="http://schemas.microsoft.com/office/powerpoint/2010/main" val="131538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6300192" y="332656"/>
            <a:ext cx="20970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Ⅱ.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수출 고도화 계획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1988840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dirty="0" smtClean="0">
                <a:latin typeface="+mn-ea"/>
              </a:rPr>
              <a:t>중국 상하</a:t>
            </a:r>
            <a:r>
              <a:rPr lang="ko-KR" altLang="en-US" sz="1200" b="1" dirty="0">
                <a:latin typeface="+mn-ea"/>
              </a:rPr>
              <a:t>이</a:t>
            </a:r>
            <a:r>
              <a:rPr lang="ko-KR" altLang="en-US" sz="1200" b="1" dirty="0" smtClean="0">
                <a:latin typeface="+mn-ea"/>
              </a:rPr>
              <a:t> 화장품 시장동향</a:t>
            </a:r>
            <a:endParaRPr lang="en-US" altLang="ko-KR" sz="1200" b="1" dirty="0">
              <a:latin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39749" y="714182"/>
            <a:ext cx="4032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>
                <a:latin typeface="+mn-ea"/>
              </a:rPr>
              <a:t>2</a:t>
            </a:r>
            <a:r>
              <a:rPr lang="en-US" altLang="ko-KR" sz="1600" b="1" dirty="0" smtClean="0">
                <a:latin typeface="+mn-ea"/>
              </a:rPr>
              <a:t>. </a:t>
            </a:r>
            <a:r>
              <a:rPr lang="ko-KR" altLang="en-US" sz="1600" b="1" dirty="0" smtClean="0">
                <a:latin typeface="+mn-ea"/>
              </a:rPr>
              <a:t>목표시장 내 경쟁요소 분석 </a:t>
            </a:r>
            <a:endParaRPr lang="ko-KR" altLang="en-US" sz="1600" b="1" dirty="0"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52362" y="1268760"/>
            <a:ext cx="81233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 hangingPunct="0"/>
            <a:r>
              <a:rPr lang="ko-KR" altLang="en-US" sz="1200" b="1" dirty="0" smtClean="0">
                <a:latin typeface="+mn-ea"/>
              </a:rPr>
              <a:t>상하이는 소비수준의 고급화와 외국브랜드간의 경쟁심화로 인해 초기 시장진입에 어려움이 있지만</a:t>
            </a:r>
            <a:r>
              <a:rPr lang="en-US" altLang="ko-KR" sz="1200" b="1" dirty="0" smtClean="0">
                <a:latin typeface="+mn-ea"/>
              </a:rPr>
              <a:t>, </a:t>
            </a:r>
            <a:r>
              <a:rPr lang="ko-KR" altLang="en-US" sz="1200" b="1" dirty="0" smtClean="0">
                <a:latin typeface="+mn-ea"/>
              </a:rPr>
              <a:t>브랜드 인지도 활성화를 위해 국내 화장품 </a:t>
            </a:r>
            <a:r>
              <a:rPr lang="ko-KR" altLang="en-US" sz="1200" b="1" dirty="0" err="1" smtClean="0">
                <a:latin typeface="+mn-ea"/>
              </a:rPr>
              <a:t>호감도와</a:t>
            </a:r>
            <a:r>
              <a:rPr lang="ko-KR" altLang="en-US" sz="1200" b="1" dirty="0" smtClean="0">
                <a:latin typeface="+mn-ea"/>
              </a:rPr>
              <a:t> 온라인 마케팅을 활용한 차별화 전략이 필요함</a:t>
            </a:r>
            <a:r>
              <a:rPr lang="en-US" altLang="ko-KR" sz="1200" b="1" dirty="0" smtClean="0">
                <a:latin typeface="+mn-ea"/>
              </a:rPr>
              <a:t>. 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65099" y="2431921"/>
            <a:ext cx="40069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>
                <a:latin typeface="+mn-ea"/>
              </a:rPr>
              <a:t>최근 </a:t>
            </a:r>
            <a:r>
              <a:rPr lang="en-US" altLang="ko-KR" sz="1200" dirty="0">
                <a:latin typeface="+mn-ea"/>
              </a:rPr>
              <a:t>3</a:t>
            </a:r>
            <a:r>
              <a:rPr lang="ko-KR" altLang="en-US" sz="1200" dirty="0">
                <a:latin typeface="+mn-ea"/>
              </a:rPr>
              <a:t>년간 주요 성별 화장품 </a:t>
            </a:r>
            <a:r>
              <a:rPr lang="ko-KR" altLang="en-US" sz="1200" dirty="0" smtClean="0">
                <a:latin typeface="+mn-ea"/>
              </a:rPr>
              <a:t>수입동향</a:t>
            </a:r>
            <a:r>
              <a:rPr lang="en-US" altLang="ko-KR" sz="1200" dirty="0" smtClean="0">
                <a:latin typeface="+mn-ea"/>
              </a:rPr>
              <a:t>(2016</a:t>
            </a:r>
            <a:r>
              <a:rPr lang="ko-KR" altLang="en-US" sz="1200" dirty="0" err="1" smtClean="0">
                <a:latin typeface="+mn-ea"/>
              </a:rPr>
              <a:t>년기준</a:t>
            </a:r>
            <a:r>
              <a:rPr lang="en-US" altLang="ko-KR" sz="1200" dirty="0" smtClean="0">
                <a:latin typeface="+mn-ea"/>
              </a:rPr>
              <a:t>) </a:t>
            </a:r>
          </a:p>
          <a:p>
            <a:pPr algn="r"/>
            <a:r>
              <a:rPr lang="en-US" altLang="ko-KR" sz="1200" dirty="0" smtClean="0">
                <a:latin typeface="+mn-ea"/>
              </a:rPr>
              <a:t>(</a:t>
            </a:r>
            <a:r>
              <a:rPr lang="ko-KR" altLang="en-US" sz="1200" dirty="0">
                <a:latin typeface="+mn-ea"/>
              </a:rPr>
              <a:t>단위</a:t>
            </a:r>
            <a:r>
              <a:rPr lang="en-US" altLang="ko-KR" sz="1200" dirty="0">
                <a:latin typeface="+mn-ea"/>
              </a:rPr>
              <a:t>: </a:t>
            </a:r>
            <a:r>
              <a:rPr lang="ko-KR" altLang="en-US" sz="1200" dirty="0">
                <a:latin typeface="+mn-ea"/>
              </a:rPr>
              <a:t>천 달러</a:t>
            </a:r>
            <a:r>
              <a:rPr lang="en-US" altLang="ko-KR" sz="1200" dirty="0">
                <a:latin typeface="+mn-ea"/>
              </a:rPr>
              <a:t>, %)</a:t>
            </a:r>
            <a:endParaRPr lang="ko-KR" altLang="en-US" sz="1200" dirty="0"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323129" y="6021288"/>
            <a:ext cx="221947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sz="1000" dirty="0" err="1" smtClean="0">
                <a:latin typeface="+mn-ea"/>
              </a:rPr>
              <a:t>자료원</a:t>
            </a:r>
            <a:r>
              <a:rPr lang="ko-KR" altLang="en-US" sz="1000" dirty="0">
                <a:latin typeface="+mn-ea"/>
              </a:rPr>
              <a:t> </a:t>
            </a:r>
            <a:r>
              <a:rPr lang="en-US" altLang="ko-KR" sz="1000" dirty="0" smtClean="0">
                <a:latin typeface="+mn-ea"/>
              </a:rPr>
              <a:t>: KIAT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4572000" y="2492896"/>
            <a:ext cx="406797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 hangingPunct="0"/>
            <a:r>
              <a:rPr lang="ko-KR" altLang="en-US" sz="1200" dirty="0">
                <a:latin typeface="+mn-ea"/>
              </a:rPr>
              <a:t>주요 성별 한국 화장품 수입동향을 보면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상하이는 </a:t>
            </a:r>
            <a:endParaRPr lang="en-US" altLang="ko-KR" sz="1200" dirty="0" smtClean="0">
              <a:latin typeface="+mn-ea"/>
            </a:endParaRPr>
          </a:p>
          <a:p>
            <a:pPr latinLnBrk="0" hangingPunct="0"/>
            <a:r>
              <a:rPr lang="ko-KR" altLang="en-US" sz="1200" dirty="0" smtClean="0">
                <a:latin typeface="+mn-ea"/>
              </a:rPr>
              <a:t>최근 </a:t>
            </a:r>
            <a:r>
              <a:rPr lang="en-US" altLang="ko-KR" sz="1200" dirty="0">
                <a:latin typeface="+mn-ea"/>
              </a:rPr>
              <a:t>3</a:t>
            </a:r>
            <a:r>
              <a:rPr lang="ko-KR" altLang="en-US" sz="1200" dirty="0">
                <a:latin typeface="+mn-ea"/>
              </a:rPr>
              <a:t>년간 </a:t>
            </a:r>
            <a:r>
              <a:rPr lang="en-US" altLang="ko-KR" sz="1200" dirty="0">
                <a:latin typeface="+mn-ea"/>
              </a:rPr>
              <a:t>1</a:t>
            </a:r>
            <a:r>
              <a:rPr lang="ko-KR" altLang="en-US" sz="1200" dirty="0">
                <a:latin typeface="+mn-ea"/>
              </a:rPr>
              <a:t>위 자리를 유지하고 있음</a:t>
            </a:r>
            <a:r>
              <a:rPr lang="en-US" altLang="ko-KR" sz="1200" dirty="0">
                <a:latin typeface="+mn-ea"/>
              </a:rPr>
              <a:t>. </a:t>
            </a:r>
          </a:p>
          <a:p>
            <a:pPr marL="171450" indent="-171450" latinLnBrk="0" hangingPunct="0">
              <a:buFont typeface="Arial" panose="020B0604020202020204" pitchFamily="34" charset="0"/>
              <a:buChar char="•"/>
            </a:pPr>
            <a:r>
              <a:rPr lang="ko-KR" altLang="en-US" sz="1200" dirty="0" smtClean="0">
                <a:latin typeface="+mn-ea"/>
              </a:rPr>
              <a:t>추세 </a:t>
            </a:r>
            <a:endParaRPr lang="en-US" altLang="ko-KR" sz="1200" dirty="0">
              <a:latin typeface="+mn-ea"/>
            </a:endParaRPr>
          </a:p>
          <a:p>
            <a:pPr latinLnBrk="0" hangingPunct="0"/>
            <a:r>
              <a:rPr lang="en-US" altLang="ko-KR" sz="1200" dirty="0" smtClean="0">
                <a:latin typeface="+mn-ea"/>
              </a:rPr>
              <a:t>   </a:t>
            </a:r>
            <a:r>
              <a:rPr lang="ko-KR" altLang="en-US" sz="1200" dirty="0" smtClean="0">
                <a:latin typeface="+mn-ea"/>
              </a:rPr>
              <a:t>소비자 </a:t>
            </a:r>
            <a:r>
              <a:rPr lang="ko-KR" altLang="en-US" sz="1200" dirty="0">
                <a:latin typeface="+mn-ea"/>
              </a:rPr>
              <a:t>소득의 증가에 따른 고품질 제품 수요 증가와 </a:t>
            </a:r>
            <a:endParaRPr lang="en-US" altLang="ko-KR" sz="1200" dirty="0" smtClean="0">
              <a:latin typeface="+mn-ea"/>
            </a:endParaRPr>
          </a:p>
          <a:p>
            <a:pPr latinLnBrk="0" hangingPunct="0"/>
            <a:r>
              <a:rPr lang="en-US" altLang="ko-KR" sz="1200" dirty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  </a:t>
            </a:r>
            <a:r>
              <a:rPr lang="ko-KR" altLang="en-US" sz="1200" dirty="0" smtClean="0">
                <a:latin typeface="+mn-ea"/>
              </a:rPr>
              <a:t>기업의 </a:t>
            </a:r>
            <a:r>
              <a:rPr lang="ko-KR" altLang="en-US" sz="1200" dirty="0">
                <a:latin typeface="+mn-ea"/>
              </a:rPr>
              <a:t>이윤창출 등 영향으로 고급화 추세를 띠고 </a:t>
            </a:r>
            <a:endParaRPr lang="en-US" altLang="ko-KR" sz="1200" dirty="0" smtClean="0">
              <a:latin typeface="+mn-ea"/>
            </a:endParaRPr>
          </a:p>
          <a:p>
            <a:pPr latinLnBrk="0" hangingPunct="0"/>
            <a:r>
              <a:rPr lang="en-US" altLang="ko-KR" sz="1200" dirty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  </a:t>
            </a:r>
            <a:r>
              <a:rPr lang="ko-KR" altLang="en-US" sz="1200" dirty="0" smtClean="0">
                <a:latin typeface="+mn-ea"/>
              </a:rPr>
              <a:t>있음</a:t>
            </a:r>
            <a:r>
              <a:rPr lang="en-US" altLang="ko-KR" sz="1200" dirty="0" smtClean="0">
                <a:latin typeface="+mn-ea"/>
              </a:rPr>
              <a:t>.</a:t>
            </a:r>
            <a:r>
              <a:rPr lang="ko-KR" altLang="en-US" sz="1200" dirty="0" smtClean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또한 </a:t>
            </a:r>
            <a:r>
              <a:rPr lang="ko-KR" altLang="en-US" sz="1200" dirty="0" smtClean="0"/>
              <a:t>전자상거래와 </a:t>
            </a:r>
            <a:r>
              <a:rPr lang="ko-KR" altLang="en-US" sz="1200" dirty="0"/>
              <a:t>물류 유통업의 발전으로 </a:t>
            </a:r>
            <a:endParaRPr lang="en-US" altLang="ko-KR" sz="1200" dirty="0" smtClean="0"/>
          </a:p>
          <a:p>
            <a:pPr latinLnBrk="0" hangingPunct="0"/>
            <a:r>
              <a:rPr lang="en-US" altLang="ko-KR" sz="1200" dirty="0"/>
              <a:t> </a:t>
            </a:r>
            <a:r>
              <a:rPr lang="en-US" altLang="ko-KR" sz="1200" dirty="0" smtClean="0"/>
              <a:t>  </a:t>
            </a:r>
            <a:r>
              <a:rPr lang="ko-KR" altLang="en-US" sz="1200" dirty="0" smtClean="0"/>
              <a:t>온라인 </a:t>
            </a:r>
            <a:r>
              <a:rPr lang="ko-KR" altLang="en-US" sz="1200" dirty="0"/>
              <a:t>쇼핑이 보편화됐고</a:t>
            </a:r>
            <a:r>
              <a:rPr lang="en-US" altLang="ko-KR" sz="1200" dirty="0"/>
              <a:t>, </a:t>
            </a:r>
            <a:r>
              <a:rPr lang="ko-KR" altLang="en-US" sz="1200" dirty="0" smtClean="0"/>
              <a:t>온라인시장의 매출비중 </a:t>
            </a:r>
            <a:endParaRPr lang="en-US" altLang="ko-KR" sz="1200" dirty="0" smtClean="0"/>
          </a:p>
          <a:p>
            <a:pPr latinLnBrk="0" hangingPunct="0"/>
            <a:r>
              <a:rPr lang="en-US" altLang="ko-KR" sz="1200" dirty="0"/>
              <a:t> </a:t>
            </a:r>
            <a:r>
              <a:rPr lang="en-US" altLang="ko-KR" sz="1200" dirty="0" smtClean="0"/>
              <a:t>  </a:t>
            </a:r>
            <a:r>
              <a:rPr lang="ko-KR" altLang="en-US" sz="1200" dirty="0" smtClean="0"/>
              <a:t>역시 지속 상승함</a:t>
            </a:r>
            <a:r>
              <a:rPr lang="en-US" altLang="ko-KR" sz="1200" dirty="0" smtClean="0"/>
              <a:t>.</a:t>
            </a:r>
          </a:p>
          <a:p>
            <a:pPr latinLnBrk="0" hangingPunct="0"/>
            <a:endParaRPr lang="ko-KR" altLang="en-US" sz="1200" dirty="0">
              <a:latin typeface="+mn-ea"/>
            </a:endParaRPr>
          </a:p>
          <a:p>
            <a:pPr marL="171450" indent="-171450" latinLnBrk="0" hangingPunct="0">
              <a:buFont typeface="Arial" panose="020B0604020202020204" pitchFamily="34" charset="0"/>
              <a:buChar char="•"/>
            </a:pPr>
            <a:r>
              <a:rPr lang="ko-KR" altLang="en-US" sz="1200" dirty="0" smtClean="0">
                <a:latin typeface="+mn-ea"/>
              </a:rPr>
              <a:t>경쟁 </a:t>
            </a:r>
            <a:endParaRPr lang="en-US" altLang="ko-KR" sz="1200" dirty="0">
              <a:latin typeface="+mn-ea"/>
            </a:endParaRPr>
          </a:p>
          <a:p>
            <a:pPr latinLnBrk="0" hangingPunct="0"/>
            <a:r>
              <a:rPr lang="en-US" altLang="ko-KR" sz="1200" dirty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  </a:t>
            </a:r>
            <a:r>
              <a:rPr lang="ko-KR" altLang="en-US" sz="1200" dirty="0" smtClean="0"/>
              <a:t>시장의 </a:t>
            </a:r>
            <a:r>
              <a:rPr lang="ko-KR" altLang="en-US" sz="1200" dirty="0"/>
              <a:t>파이가 커지면서 외국 브랜드의 매출과 이익이 </a:t>
            </a:r>
            <a:endParaRPr lang="en-US" altLang="ko-KR" sz="1200" dirty="0" smtClean="0"/>
          </a:p>
          <a:p>
            <a:pPr latinLnBrk="0" hangingPunct="0"/>
            <a:r>
              <a:rPr lang="en-US" altLang="ko-KR" sz="1200" dirty="0"/>
              <a:t> </a:t>
            </a:r>
            <a:r>
              <a:rPr lang="en-US" altLang="ko-KR" sz="1200" dirty="0" smtClean="0"/>
              <a:t>  </a:t>
            </a:r>
            <a:r>
              <a:rPr lang="ko-KR" altLang="en-US" sz="1200" dirty="0" smtClean="0"/>
              <a:t>모두 </a:t>
            </a:r>
            <a:r>
              <a:rPr lang="ko-KR" altLang="en-US" sz="1200" dirty="0"/>
              <a:t>증가하는 시기는 지나갔으며</a:t>
            </a:r>
            <a:r>
              <a:rPr lang="en-US" altLang="ko-KR" sz="1200" dirty="0" smtClean="0"/>
              <a:t>, </a:t>
            </a:r>
            <a:r>
              <a:rPr lang="ko-KR" altLang="en-US" sz="1200" dirty="0"/>
              <a:t>전자상거래의 </a:t>
            </a:r>
            <a:endParaRPr lang="en-US" altLang="ko-KR" sz="1200" dirty="0" smtClean="0"/>
          </a:p>
          <a:p>
            <a:pPr latinLnBrk="0" hangingPunct="0"/>
            <a:r>
              <a:rPr lang="en-US" altLang="ko-KR" sz="1200" dirty="0"/>
              <a:t> </a:t>
            </a:r>
            <a:r>
              <a:rPr lang="en-US" altLang="ko-KR" sz="1200" dirty="0" smtClean="0"/>
              <a:t>  </a:t>
            </a:r>
            <a:r>
              <a:rPr lang="ko-KR" altLang="en-US" sz="1200" dirty="0" smtClean="0"/>
              <a:t>발달로 인한 </a:t>
            </a:r>
            <a:r>
              <a:rPr lang="ko-KR" altLang="en-US" sz="1200" dirty="0" err="1"/>
              <a:t>브랜드별로</a:t>
            </a:r>
            <a:r>
              <a:rPr lang="ko-KR" altLang="en-US" sz="1200" dirty="0"/>
              <a:t> 전자상거래 비중을 높이고자 </a:t>
            </a:r>
            <a:endParaRPr lang="en-US" altLang="ko-KR" sz="1200" dirty="0" smtClean="0"/>
          </a:p>
          <a:p>
            <a:pPr latinLnBrk="0" hangingPunct="0"/>
            <a:r>
              <a:rPr lang="en-US" altLang="ko-KR" sz="1200" dirty="0"/>
              <a:t> </a:t>
            </a:r>
            <a:r>
              <a:rPr lang="en-US" altLang="ko-KR" sz="1200" dirty="0" smtClean="0"/>
              <a:t>  </a:t>
            </a:r>
            <a:r>
              <a:rPr lang="ko-KR" altLang="en-US" sz="1200" dirty="0" smtClean="0"/>
              <a:t>온라인 </a:t>
            </a:r>
            <a:r>
              <a:rPr lang="ko-KR" altLang="en-US" sz="1200" dirty="0"/>
              <a:t>플랫폼에 많은 투자를 진행하고 </a:t>
            </a:r>
            <a:r>
              <a:rPr lang="ko-KR" altLang="en-US" sz="1200" dirty="0" smtClean="0"/>
              <a:t>있음</a:t>
            </a:r>
            <a:r>
              <a:rPr lang="en-US" altLang="ko-KR" sz="1200" dirty="0" smtClean="0"/>
              <a:t>.</a:t>
            </a:r>
            <a:r>
              <a:rPr lang="ko-KR" altLang="en-US" sz="1200" dirty="0" smtClean="0"/>
              <a:t> </a:t>
            </a:r>
            <a:endParaRPr lang="en-US" altLang="ko-KR" sz="1200" dirty="0" smtClean="0"/>
          </a:p>
          <a:p>
            <a:pPr latinLnBrk="0" hangingPunct="0"/>
            <a:endParaRPr lang="en-US" altLang="ko-KR" sz="1200" dirty="0" smtClean="0">
              <a:latin typeface="+mn-ea"/>
            </a:endParaRPr>
          </a:p>
          <a:p>
            <a:pPr latinLnBrk="0" hangingPunct="0"/>
            <a:r>
              <a:rPr lang="en-US" altLang="ko-KR" sz="1200" b="1" dirty="0" smtClean="0">
                <a:latin typeface="+mn-ea"/>
              </a:rPr>
              <a:t>[Key Factor] </a:t>
            </a:r>
          </a:p>
          <a:p>
            <a:pPr latinLnBrk="0" hangingPunct="0"/>
            <a:r>
              <a:rPr lang="ko-KR" altLang="en-US" sz="1200" b="1" dirty="0">
                <a:latin typeface="+mn-ea"/>
              </a:rPr>
              <a:t>외국 고급화장품 브랜드 간 경쟁 심화로 온라인 시장의 공략과 고급화 전략은 지속적으로 확대 될 </a:t>
            </a:r>
            <a:r>
              <a:rPr lang="ko-KR" altLang="en-US" sz="1200" b="1" dirty="0" smtClean="0">
                <a:latin typeface="+mn-ea"/>
              </a:rPr>
              <a:t>전망이기 때문에</a:t>
            </a:r>
            <a:r>
              <a:rPr lang="en-US" altLang="ko-KR" sz="1200" b="1" dirty="0" smtClean="0">
                <a:latin typeface="+mn-ea"/>
              </a:rPr>
              <a:t> </a:t>
            </a:r>
            <a:r>
              <a:rPr lang="ko-KR" altLang="en-US" sz="1200" b="1" dirty="0" smtClean="0">
                <a:latin typeface="+mn-ea"/>
              </a:rPr>
              <a:t>제품의 </a:t>
            </a:r>
            <a:r>
              <a:rPr lang="ko-KR" altLang="en-US" sz="1200" b="1" dirty="0">
                <a:latin typeface="+mn-ea"/>
              </a:rPr>
              <a:t>차별화와 적절한 온라인 마케팅은 필수조건임</a:t>
            </a: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10</a:t>
            </a:fld>
            <a:endParaRPr lang="ko-KR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49" y="2924945"/>
            <a:ext cx="4002855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직사각형 11"/>
          <p:cNvSpPr/>
          <p:nvPr/>
        </p:nvSpPr>
        <p:spPr>
          <a:xfrm>
            <a:off x="539749" y="3717032"/>
            <a:ext cx="4002855" cy="360040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979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6300192" y="332656"/>
            <a:ext cx="20970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Ⅱ.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수출 고도화 계획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1988840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dirty="0" smtClean="0">
                <a:latin typeface="+mn-ea"/>
              </a:rPr>
              <a:t>중국 화장품 경쟁현황</a:t>
            </a:r>
            <a:endParaRPr lang="en-US" altLang="ko-KR" sz="1200" b="1" dirty="0">
              <a:latin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39749" y="714182"/>
            <a:ext cx="4032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latin typeface="+mn-ea"/>
              </a:rPr>
              <a:t>3. </a:t>
            </a:r>
            <a:r>
              <a:rPr lang="ko-KR" altLang="en-US" sz="1600" b="1" dirty="0" smtClean="0">
                <a:latin typeface="+mn-ea"/>
              </a:rPr>
              <a:t>목표시장 내 주요 경쟁국과 비교분석 </a:t>
            </a:r>
            <a:endParaRPr lang="ko-KR" altLang="en-US" sz="1600" b="1" dirty="0"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52362" y="1268760"/>
            <a:ext cx="8123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 hangingPunct="0"/>
            <a:r>
              <a:rPr lang="ko-KR" altLang="en-US" sz="1200" b="1" dirty="0" smtClean="0">
                <a:latin typeface="+mn-ea"/>
              </a:rPr>
              <a:t>중국의 </a:t>
            </a:r>
            <a:r>
              <a:rPr lang="ko-KR" altLang="en-US" sz="1200" b="1" dirty="0">
                <a:latin typeface="+mn-ea"/>
              </a:rPr>
              <a:t>화장품 총 수입액은 </a:t>
            </a:r>
            <a:r>
              <a:rPr lang="en-US" altLang="ko-KR" sz="1200" b="1" dirty="0">
                <a:latin typeface="+mn-ea"/>
              </a:rPr>
              <a:t>47.2</a:t>
            </a:r>
            <a:r>
              <a:rPr lang="ko-KR" altLang="en-US" sz="1200" b="1" dirty="0">
                <a:latin typeface="+mn-ea"/>
              </a:rPr>
              <a:t>억 </a:t>
            </a:r>
            <a:r>
              <a:rPr lang="ko-KR" altLang="en-US" sz="1200" b="1" dirty="0" smtClean="0">
                <a:latin typeface="+mn-ea"/>
              </a:rPr>
              <a:t>달러</a:t>
            </a:r>
            <a:r>
              <a:rPr lang="en-US" altLang="ko-KR" sz="1200" b="1" dirty="0" smtClean="0">
                <a:latin typeface="+mn-ea"/>
              </a:rPr>
              <a:t>(</a:t>
            </a:r>
            <a:r>
              <a:rPr lang="ko-KR" altLang="en-US" sz="1200" b="1" dirty="0">
                <a:latin typeface="+mn-ea"/>
              </a:rPr>
              <a:t>‘</a:t>
            </a:r>
            <a:r>
              <a:rPr lang="en-US" altLang="ko-KR" sz="1200" b="1" dirty="0">
                <a:latin typeface="+mn-ea"/>
              </a:rPr>
              <a:t>16</a:t>
            </a:r>
            <a:r>
              <a:rPr lang="ko-KR" altLang="en-US" sz="1200" b="1" dirty="0" err="1" smtClean="0">
                <a:latin typeface="+mn-ea"/>
              </a:rPr>
              <a:t>년기준</a:t>
            </a:r>
            <a:r>
              <a:rPr lang="en-US" altLang="ko-KR" sz="1200" b="1" dirty="0" smtClean="0">
                <a:latin typeface="+mn-ea"/>
              </a:rPr>
              <a:t>)</a:t>
            </a:r>
            <a:r>
              <a:rPr lang="ko-KR" altLang="en-US" sz="1200" b="1" dirty="0" smtClean="0">
                <a:latin typeface="+mn-ea"/>
              </a:rPr>
              <a:t>로</a:t>
            </a:r>
            <a:r>
              <a:rPr lang="en-US" altLang="ko-KR" sz="1200" b="1" dirty="0">
                <a:latin typeface="+mn-ea"/>
              </a:rPr>
              <a:t>, </a:t>
            </a:r>
            <a:r>
              <a:rPr lang="ko-KR" altLang="en-US" sz="1200" b="1" dirty="0">
                <a:latin typeface="+mn-ea"/>
              </a:rPr>
              <a:t>최근 </a:t>
            </a:r>
            <a:r>
              <a:rPr lang="en-US" altLang="ko-KR" sz="1200" b="1" dirty="0">
                <a:latin typeface="+mn-ea"/>
              </a:rPr>
              <a:t>5</a:t>
            </a:r>
            <a:r>
              <a:rPr lang="ko-KR" altLang="en-US" sz="1200" b="1" dirty="0">
                <a:latin typeface="+mn-ea"/>
              </a:rPr>
              <a:t>년간 연평균성장률 </a:t>
            </a:r>
            <a:r>
              <a:rPr lang="en-US" altLang="ko-KR" sz="1200" b="1" dirty="0">
                <a:latin typeface="+mn-ea"/>
              </a:rPr>
              <a:t>34%</a:t>
            </a:r>
            <a:r>
              <a:rPr lang="ko-KR" altLang="en-US" sz="1200" b="1" dirty="0">
                <a:latin typeface="+mn-ea"/>
              </a:rPr>
              <a:t>로 지속 </a:t>
            </a:r>
            <a:r>
              <a:rPr lang="ko-KR" altLang="en-US" sz="1200" b="1" dirty="0" smtClean="0">
                <a:latin typeface="+mn-ea"/>
              </a:rPr>
              <a:t>증가함</a:t>
            </a:r>
            <a:r>
              <a:rPr lang="en-US" altLang="ko-KR" sz="1200" b="1" dirty="0" smtClean="0">
                <a:latin typeface="+mn-ea"/>
              </a:rPr>
              <a:t> </a:t>
            </a:r>
          </a:p>
          <a:p>
            <a:pPr latinLnBrk="0" hangingPunct="0"/>
            <a:r>
              <a:rPr lang="ko-KR" altLang="en-US" sz="1200" b="1" dirty="0">
                <a:latin typeface="+mn-ea"/>
              </a:rPr>
              <a:t>중국 화장품시장에서 가장 호감도가 높은 국가는 </a:t>
            </a:r>
            <a:r>
              <a:rPr lang="ko-KR" altLang="en-US" sz="1200" b="1" dirty="0" smtClean="0">
                <a:latin typeface="+mn-ea"/>
              </a:rPr>
              <a:t>한국이지만</a:t>
            </a:r>
            <a:r>
              <a:rPr lang="en-US" altLang="ko-KR" sz="1200" b="1" dirty="0" smtClean="0">
                <a:latin typeface="+mn-ea"/>
              </a:rPr>
              <a:t>, </a:t>
            </a:r>
            <a:r>
              <a:rPr lang="ko-KR" altLang="en-US" sz="1200" b="1" dirty="0">
                <a:latin typeface="+mn-ea"/>
              </a:rPr>
              <a:t>실제 구매실적에서는 미국과 유럽 국가들이 압도적 </a:t>
            </a:r>
            <a:r>
              <a:rPr lang="ko-KR" altLang="en-US" sz="1200" b="1" dirty="0" smtClean="0">
                <a:latin typeface="+mn-ea"/>
              </a:rPr>
              <a:t>우위를 점유하고 있음</a:t>
            </a:r>
            <a:endParaRPr lang="en-US" altLang="ko-KR" sz="1200" b="1" dirty="0" smtClean="0">
              <a:latin typeface="+mn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65099" y="2276872"/>
            <a:ext cx="40069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>
                <a:latin typeface="+mn-ea"/>
              </a:rPr>
              <a:t>중국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국가별 화장품 수입 </a:t>
            </a:r>
            <a:r>
              <a:rPr lang="ko-KR" altLang="en-US" sz="1200" dirty="0" smtClean="0">
                <a:latin typeface="+mn-ea"/>
              </a:rPr>
              <a:t>비중</a:t>
            </a:r>
            <a:r>
              <a:rPr lang="en-US" altLang="ko-KR" sz="1200" dirty="0" smtClean="0">
                <a:latin typeface="+mn-ea"/>
              </a:rPr>
              <a:t>(2013 ~ 2017)</a:t>
            </a:r>
            <a:endParaRPr lang="ko-KR" altLang="en-US" sz="1200" dirty="0">
              <a:latin typeface="+mn-ea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99" y="2564904"/>
            <a:ext cx="4006901" cy="2058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직사각형 12"/>
          <p:cNvSpPr/>
          <p:nvPr/>
        </p:nvSpPr>
        <p:spPr>
          <a:xfrm>
            <a:off x="5516491" y="4622939"/>
            <a:ext cx="31389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sz="1000" dirty="0" err="1" smtClean="0">
                <a:latin typeface="+mn-ea"/>
              </a:rPr>
              <a:t>자료원</a:t>
            </a:r>
            <a:r>
              <a:rPr lang="ko-KR" altLang="en-US" sz="1000" dirty="0">
                <a:latin typeface="+mn-ea"/>
              </a:rPr>
              <a:t> 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en-US" altLang="ko-KR" sz="1000" dirty="0" smtClean="0"/>
              <a:t>DCCI / </a:t>
            </a:r>
            <a:r>
              <a:rPr lang="ko-KR" altLang="en-US" sz="1000" dirty="0"/>
              <a:t>중국 온라인데이터자료센터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52362" y="4869160"/>
            <a:ext cx="399024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latinLnBrk="0" hangingPunct="0">
              <a:buFont typeface="Arial" panose="020B0604020202020204" pitchFamily="34" charset="0"/>
              <a:buChar char="•"/>
            </a:pPr>
            <a:r>
              <a:rPr lang="ko-KR" altLang="en-US" sz="1200" dirty="0">
                <a:latin typeface="+mn-ea"/>
              </a:rPr>
              <a:t>중국 소비자의 선호도 확대로 </a:t>
            </a:r>
            <a:r>
              <a:rPr lang="en-US" altLang="ko-KR" sz="1200" dirty="0">
                <a:latin typeface="+mn-ea"/>
              </a:rPr>
              <a:t>2013-2016</a:t>
            </a:r>
            <a:r>
              <a:rPr lang="ko-KR" altLang="en-US" sz="1200" dirty="0">
                <a:latin typeface="+mn-ea"/>
              </a:rPr>
              <a:t>년 기간 동안 </a:t>
            </a:r>
            <a:r>
              <a:rPr lang="en-US" altLang="ko-KR" sz="1200" dirty="0">
                <a:latin typeface="+mn-ea"/>
              </a:rPr>
              <a:t>&lt;</a:t>
            </a:r>
            <a:r>
              <a:rPr lang="ko-KR" altLang="en-US" sz="1200" dirty="0">
                <a:latin typeface="+mn-ea"/>
              </a:rPr>
              <a:t>중국의 화장품 수입액</a:t>
            </a:r>
            <a:r>
              <a:rPr lang="en-US" altLang="ko-KR" sz="1200" dirty="0">
                <a:latin typeface="+mn-ea"/>
              </a:rPr>
              <a:t>&gt;</a:t>
            </a:r>
            <a:r>
              <a:rPr lang="ko-KR" altLang="en-US" sz="1200" dirty="0">
                <a:latin typeface="+mn-ea"/>
              </a:rPr>
              <a:t>에서 한국 화장품이 차지하는 비중은 </a:t>
            </a:r>
            <a:r>
              <a:rPr lang="en-US" altLang="ko-KR" sz="1200" dirty="0">
                <a:latin typeface="+mn-ea"/>
              </a:rPr>
              <a:t>7%</a:t>
            </a:r>
            <a:r>
              <a:rPr lang="ko-KR" altLang="en-US" sz="1200" dirty="0">
                <a:latin typeface="+mn-ea"/>
              </a:rPr>
              <a:t>에서 </a:t>
            </a:r>
            <a:r>
              <a:rPr lang="en-US" altLang="ko-KR" sz="1200" dirty="0">
                <a:latin typeface="+mn-ea"/>
              </a:rPr>
              <a:t>22% </a:t>
            </a:r>
            <a:r>
              <a:rPr lang="ko-KR" altLang="en-US" sz="1200" dirty="0">
                <a:latin typeface="+mn-ea"/>
              </a:rPr>
              <a:t>까지 </a:t>
            </a:r>
            <a:r>
              <a:rPr lang="ko-KR" altLang="en-US" sz="1200" dirty="0" smtClean="0">
                <a:latin typeface="+mn-ea"/>
              </a:rPr>
              <a:t>확대</a:t>
            </a: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Arial" panose="020B0604020202020204" pitchFamily="34" charset="0"/>
              <a:buChar char="•"/>
            </a:pP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Arial" panose="020B0604020202020204" pitchFamily="34" charset="0"/>
              <a:buChar char="•"/>
            </a:pPr>
            <a:r>
              <a:rPr lang="en-US" altLang="ko-KR" sz="1200" dirty="0" smtClean="0">
                <a:latin typeface="+mn-ea"/>
              </a:rPr>
              <a:t>THAAD</a:t>
            </a:r>
            <a:r>
              <a:rPr lang="ko-KR" altLang="en-US" sz="1200" dirty="0">
                <a:latin typeface="+mn-ea"/>
              </a:rPr>
              <a:t>에 대한 한중 관계 정상궤도 회복 </a:t>
            </a:r>
            <a:r>
              <a:rPr lang="ko-KR" altLang="en-US" sz="1200" dirty="0" smtClean="0">
                <a:latin typeface="+mn-ea"/>
              </a:rPr>
              <a:t>이후</a:t>
            </a:r>
            <a:r>
              <a:rPr lang="en-US" altLang="ko-KR" sz="1200" dirty="0" smtClean="0">
                <a:latin typeface="+mn-ea"/>
              </a:rPr>
              <a:t>,</a:t>
            </a:r>
            <a:r>
              <a:rPr lang="ko-KR" altLang="en-US" sz="1200" dirty="0" smtClean="0">
                <a:latin typeface="+mn-ea"/>
              </a:rPr>
              <a:t> </a:t>
            </a:r>
            <a:r>
              <a:rPr lang="ko-KR" altLang="en-US" sz="1200" dirty="0">
                <a:latin typeface="+mn-ea"/>
              </a:rPr>
              <a:t>관심도는 </a:t>
            </a:r>
            <a:r>
              <a:rPr lang="en-US" altLang="ko-KR" sz="1200" dirty="0">
                <a:latin typeface="+mn-ea"/>
              </a:rPr>
              <a:t>2</a:t>
            </a:r>
            <a:r>
              <a:rPr lang="ko-KR" altLang="en-US" sz="1200" dirty="0">
                <a:latin typeface="+mn-ea"/>
              </a:rPr>
              <a:t>분기를 </a:t>
            </a:r>
            <a:r>
              <a:rPr lang="ko-KR" altLang="en-US" sz="1200" dirty="0" err="1">
                <a:latin typeface="+mn-ea"/>
              </a:rPr>
              <a:t>저점으로</a:t>
            </a:r>
            <a:r>
              <a:rPr lang="ko-KR" altLang="en-US" sz="1200" dirty="0">
                <a:latin typeface="+mn-ea"/>
              </a:rPr>
              <a:t> 회복 추세에 있어 중국의 한국 화장품 수입액은 확대될 전망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577198" y="2265839"/>
            <a:ext cx="33810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200" dirty="0"/>
              <a:t>국가별 </a:t>
            </a:r>
            <a:r>
              <a:rPr lang="ko-KR" altLang="en-US" sz="1200" dirty="0" err="1" smtClean="0"/>
              <a:t>호감도에</a:t>
            </a:r>
            <a:r>
              <a:rPr lang="ko-KR" altLang="en-US" sz="1200" dirty="0" smtClean="0"/>
              <a:t> 따른 화장품 브랜드 구매비율</a:t>
            </a:r>
            <a:endParaRPr lang="ko-KR" altLang="en-US" sz="1200" dirty="0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025" y="2564903"/>
            <a:ext cx="4061663" cy="2058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직사각형 18"/>
          <p:cNvSpPr/>
          <p:nvPr/>
        </p:nvSpPr>
        <p:spPr>
          <a:xfrm>
            <a:off x="4586113" y="4924325"/>
            <a:ext cx="4089575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atinLnBrk="0" hangingPunct="0"/>
            <a:r>
              <a:rPr lang="en-US" altLang="ko-KR" sz="1200" b="1" dirty="0">
                <a:latin typeface="+mn-ea"/>
              </a:rPr>
              <a:t>[Key Factor] </a:t>
            </a:r>
            <a:endParaRPr lang="en-US" altLang="ko-KR" sz="1200" b="1" dirty="0" smtClean="0">
              <a:latin typeface="+mn-ea"/>
            </a:endParaRPr>
          </a:p>
          <a:p>
            <a:pPr marL="171450" indent="-171450" latinLnBrk="0" hangingPunct="0">
              <a:buFont typeface="Arial" panose="020B0604020202020204" pitchFamily="34" charset="0"/>
              <a:buChar char="•"/>
            </a:pPr>
            <a:r>
              <a:rPr lang="ko-KR" altLang="en-US" sz="1200" b="1" dirty="0" smtClean="0">
                <a:latin typeface="+mn-ea"/>
              </a:rPr>
              <a:t>중국 </a:t>
            </a:r>
            <a:r>
              <a:rPr lang="ko-KR" altLang="en-US" sz="1200" b="1" dirty="0">
                <a:latin typeface="+mn-ea"/>
              </a:rPr>
              <a:t>화장품시장에서 </a:t>
            </a:r>
            <a:r>
              <a:rPr lang="ko-KR" altLang="en-US" sz="1200" b="1" dirty="0" err="1" smtClean="0">
                <a:latin typeface="+mn-ea"/>
              </a:rPr>
              <a:t>호감도는</a:t>
            </a:r>
            <a:r>
              <a:rPr lang="ko-KR" altLang="en-US" sz="1200" b="1" dirty="0" smtClean="0">
                <a:latin typeface="+mn-ea"/>
              </a:rPr>
              <a:t> 높은 수준으로 전체 </a:t>
            </a:r>
            <a:r>
              <a:rPr lang="ko-KR" altLang="en-US" sz="1200" b="1" dirty="0">
                <a:latin typeface="+mn-ea"/>
              </a:rPr>
              <a:t>응답자의 </a:t>
            </a:r>
            <a:r>
              <a:rPr lang="en-US" altLang="ko-KR" sz="1200" b="1" dirty="0">
                <a:latin typeface="+mn-ea"/>
              </a:rPr>
              <a:t>¼ </a:t>
            </a:r>
            <a:r>
              <a:rPr lang="ko-KR" altLang="en-US" sz="1200" b="1" dirty="0">
                <a:latin typeface="+mn-ea"/>
              </a:rPr>
              <a:t>가까이가 한국을 가장 호감이 가는 국가로 </a:t>
            </a:r>
            <a:r>
              <a:rPr lang="ko-KR" altLang="en-US" sz="1200" b="1" dirty="0" smtClean="0">
                <a:latin typeface="+mn-ea"/>
              </a:rPr>
              <a:t>응답</a:t>
            </a:r>
            <a:r>
              <a:rPr lang="en-US" altLang="ko-KR" sz="1200" b="1" dirty="0" smtClean="0">
                <a:latin typeface="+mn-ea"/>
              </a:rPr>
              <a:t> </a:t>
            </a:r>
          </a:p>
          <a:p>
            <a:pPr marL="171450" indent="-171450" latinLnBrk="0" hangingPunct="0">
              <a:buFont typeface="Arial" panose="020B0604020202020204" pitchFamily="34" charset="0"/>
              <a:buChar char="•"/>
            </a:pPr>
            <a:r>
              <a:rPr lang="ko-KR" altLang="en-US" sz="1200" b="1" dirty="0" smtClean="0">
                <a:latin typeface="+mn-ea"/>
              </a:rPr>
              <a:t>실제 </a:t>
            </a:r>
            <a:r>
              <a:rPr lang="ko-KR" altLang="en-US" sz="1200" b="1" dirty="0">
                <a:latin typeface="+mn-ea"/>
              </a:rPr>
              <a:t>구매실적에서는 미국과 유럽 국가들이 압도적 </a:t>
            </a:r>
            <a:r>
              <a:rPr lang="ko-KR" altLang="en-US" sz="1200" b="1" dirty="0" smtClean="0">
                <a:latin typeface="+mn-ea"/>
              </a:rPr>
              <a:t>우위하고 있으며</a:t>
            </a:r>
            <a:r>
              <a:rPr lang="en-US" altLang="ko-KR" sz="1200" b="1" dirty="0" smtClean="0">
                <a:latin typeface="+mn-ea"/>
              </a:rPr>
              <a:t>, </a:t>
            </a:r>
            <a:r>
              <a:rPr lang="ko-KR" altLang="en-US" sz="1200" b="1" dirty="0" smtClean="0">
                <a:latin typeface="+mn-ea"/>
              </a:rPr>
              <a:t>우리 </a:t>
            </a:r>
            <a:r>
              <a:rPr lang="ko-KR" altLang="en-US" sz="1200" b="1" dirty="0">
                <a:latin typeface="+mn-ea"/>
              </a:rPr>
              <a:t>기업들이 아직 품질이나 인지도</a:t>
            </a:r>
            <a:r>
              <a:rPr lang="en-US" altLang="ko-KR" sz="1200" b="1" dirty="0">
                <a:latin typeface="+mn-ea"/>
              </a:rPr>
              <a:t>, </a:t>
            </a:r>
            <a:r>
              <a:rPr lang="ko-KR" altLang="en-US" sz="1200" b="1" dirty="0">
                <a:latin typeface="+mn-ea"/>
              </a:rPr>
              <a:t>유통망 </a:t>
            </a:r>
            <a:r>
              <a:rPr lang="ko-KR" altLang="en-US" sz="1200" b="1" dirty="0" smtClean="0">
                <a:latin typeface="+mn-ea"/>
              </a:rPr>
              <a:t>확보 등의 경쟁력 확보가 필요함 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1433044" y="4622939"/>
            <a:ext cx="31389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sz="1000" dirty="0" err="1" smtClean="0">
                <a:latin typeface="+mn-ea"/>
              </a:rPr>
              <a:t>자료원</a:t>
            </a:r>
            <a:r>
              <a:rPr lang="ko-KR" altLang="en-US" sz="1000" dirty="0">
                <a:latin typeface="+mn-ea"/>
              </a:rPr>
              <a:t> </a:t>
            </a:r>
            <a:r>
              <a:rPr lang="en-US" altLang="ko-KR" sz="1000" dirty="0" smtClean="0">
                <a:latin typeface="+mn-ea"/>
              </a:rPr>
              <a:t>: KITA</a:t>
            </a:r>
            <a:r>
              <a:rPr lang="en-US" altLang="ko-KR" sz="1000" dirty="0">
                <a:latin typeface="+mn-ea"/>
              </a:rPr>
              <a:t>, </a:t>
            </a:r>
            <a:r>
              <a:rPr lang="ko-KR" altLang="en-US" sz="1000" dirty="0">
                <a:latin typeface="+mn-ea"/>
              </a:rPr>
              <a:t>대신증권 </a:t>
            </a:r>
            <a:r>
              <a:rPr lang="en-US" altLang="ko-KR" sz="1000" dirty="0" err="1">
                <a:latin typeface="+mn-ea"/>
              </a:rPr>
              <a:t>Research&amp;Strategy</a:t>
            </a:r>
            <a:r>
              <a:rPr lang="ko-KR" altLang="en-US" sz="1000" dirty="0">
                <a:latin typeface="+mn-ea"/>
              </a:rPr>
              <a:t>본부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960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6300192" y="332656"/>
            <a:ext cx="20970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Ⅱ.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수출 고도화 계획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1700808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dirty="0" smtClean="0">
                <a:latin typeface="+mn-ea"/>
              </a:rPr>
              <a:t>시장진출 전략에 따른 컨설팅 서비스</a:t>
            </a:r>
            <a:endParaRPr lang="en-US" altLang="ko-KR" sz="1200" b="1" dirty="0">
              <a:latin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39749" y="714182"/>
            <a:ext cx="4032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latin typeface="+mn-ea"/>
              </a:rPr>
              <a:t>4. </a:t>
            </a:r>
            <a:r>
              <a:rPr lang="ko-KR" altLang="en-US" sz="1600" b="1" dirty="0" smtClean="0">
                <a:latin typeface="+mn-ea"/>
              </a:rPr>
              <a:t>목표시장 진출전략</a:t>
            </a:r>
            <a:endParaRPr lang="ko-KR" altLang="en-US" sz="1600" b="1" dirty="0"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52362" y="1268760"/>
            <a:ext cx="81233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 hangingPunct="0"/>
            <a:r>
              <a:rPr lang="ko-KR" altLang="en-US" sz="1200" b="1" dirty="0" smtClean="0">
                <a:latin typeface="+mn-ea"/>
              </a:rPr>
              <a:t>중국 상하이 시장진입을 위해 주관기업은 </a:t>
            </a:r>
            <a:r>
              <a:rPr lang="ko-KR" altLang="en-US" sz="1200" b="1" dirty="0" smtClean="0"/>
              <a:t>① 시장진출방안 수립</a:t>
            </a:r>
            <a:r>
              <a:rPr lang="en-US" altLang="ko-KR" sz="1200" b="1" dirty="0" smtClean="0"/>
              <a:t>, </a:t>
            </a:r>
            <a:r>
              <a:rPr lang="en-US" altLang="ko-KR" sz="1200" b="1" dirty="0" smtClean="0">
                <a:latin typeface="맑은 고딕"/>
                <a:ea typeface="맑은 고딕"/>
              </a:rPr>
              <a:t>② </a:t>
            </a:r>
            <a:r>
              <a:rPr lang="ko-KR" altLang="en-US" sz="1200" b="1" dirty="0" smtClean="0">
                <a:latin typeface="맑은 고딕"/>
                <a:ea typeface="맑은 고딕"/>
              </a:rPr>
              <a:t>정책정보제공</a:t>
            </a:r>
            <a:r>
              <a:rPr lang="en-US" altLang="ko-KR" sz="1200" b="1" dirty="0" smtClean="0">
                <a:latin typeface="맑은 고딕"/>
                <a:ea typeface="맑은 고딕"/>
              </a:rPr>
              <a:t>, ③ </a:t>
            </a:r>
            <a:r>
              <a:rPr lang="ko-KR" altLang="en-US" sz="1200" b="1" dirty="0" smtClean="0">
                <a:latin typeface="맑은 고딕"/>
                <a:ea typeface="맑은 고딕"/>
              </a:rPr>
              <a:t>온라</a:t>
            </a:r>
            <a:r>
              <a:rPr lang="ko-KR" altLang="en-US" sz="1200" b="1" dirty="0">
                <a:latin typeface="맑은 고딕"/>
                <a:ea typeface="맑은 고딕"/>
              </a:rPr>
              <a:t>인</a:t>
            </a:r>
            <a:r>
              <a:rPr lang="ko-KR" altLang="en-US" sz="1200" b="1" dirty="0" smtClean="0">
                <a:latin typeface="맑은 고딕"/>
                <a:ea typeface="맑은 고딕"/>
              </a:rPr>
              <a:t> 홍보마케팅 지원</a:t>
            </a:r>
            <a:r>
              <a:rPr lang="en-US" altLang="ko-KR" sz="1200" b="1" dirty="0" smtClean="0">
                <a:latin typeface="맑은 고딕"/>
                <a:ea typeface="맑은 고딕"/>
              </a:rPr>
              <a:t>, </a:t>
            </a:r>
            <a:r>
              <a:rPr lang="ko-KR" altLang="en-US" sz="1200" b="1" dirty="0" smtClean="0">
                <a:latin typeface="맑은 고딕"/>
                <a:ea typeface="맑은 고딕"/>
              </a:rPr>
              <a:t>④ 시장 맞춤형 제품설정</a:t>
            </a:r>
            <a:r>
              <a:rPr lang="ko-KR" altLang="en-US" sz="1200" b="1" dirty="0" smtClean="0">
                <a:latin typeface="+mn-ea"/>
              </a:rPr>
              <a:t> 등의 기본전략을 바탕으로 컨설팅 서비스를 추진함</a:t>
            </a:r>
            <a:r>
              <a:rPr lang="en-US" altLang="ko-KR" sz="1200" b="1" dirty="0" smtClean="0">
                <a:latin typeface="+mn-ea"/>
              </a:rPr>
              <a:t>.</a:t>
            </a: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438778"/>
              </p:ext>
            </p:extLst>
          </p:nvPr>
        </p:nvGraphicFramePr>
        <p:xfrm>
          <a:off x="539748" y="1994331"/>
          <a:ext cx="8136708" cy="4314393"/>
        </p:xfrm>
        <a:graphic>
          <a:graphicData uri="http://schemas.openxmlformats.org/drawingml/2006/table">
            <a:tbl>
              <a:tblPr/>
              <a:tblGrid>
                <a:gridCol w="17279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2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114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컨설팅 서비스</a:t>
                      </a:r>
                      <a:endParaRPr 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03977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i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① 시장진출 방안수립</a:t>
                      </a:r>
                      <a:endParaRPr lang="ko-KR" altLang="en-US" sz="1100" b="1" i="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시장경쟁심화로 인한 차별화 진출방안 필요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171450" marR="0" indent="-17145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브랜드간 경쟁이 점차 심화되고 있으며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온라인 전자상거래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로컬브랜드에 대한 수요도 증가하고 있는 상황임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시장진출을 위한 정보제공</a:t>
                      </a:r>
                      <a:endParaRPr lang="en-US" altLang="ko-KR" sz="1000" b="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진출전략에 따른 바이어 발굴</a:t>
                      </a:r>
                      <a:endParaRPr lang="en-US" altLang="ko-KR" sz="1000" b="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바이어 </a:t>
                      </a:r>
                      <a:r>
                        <a:rPr lang="ko-KR" altLang="en-US" sz="1000" b="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매칭상담회</a:t>
                      </a:r>
                      <a:r>
                        <a:rPr lang="ko-KR" altLang="en-US" sz="10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개최</a:t>
                      </a:r>
                      <a:endParaRPr lang="en-US" sz="1000" b="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142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i="0" dirty="0" smtClean="0">
                          <a:latin typeface="+mn-ea"/>
                          <a:ea typeface="+mn-ea"/>
                        </a:rPr>
                        <a:t>② </a:t>
                      </a:r>
                      <a:r>
                        <a:rPr lang="ko-KR" altLang="en-US" sz="1100" b="1" i="0" dirty="0" smtClean="0">
                          <a:latin typeface="+mn-ea"/>
                          <a:ea typeface="+mn-ea"/>
                        </a:rPr>
                        <a:t>정책정보제공</a:t>
                      </a:r>
                      <a:endParaRPr lang="ko-KR" altLang="en-US" sz="1100" b="1" i="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온라인 직구 및 통관 관련 규제 강화 움직임에 따른 대비 필요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인허가관련 최신 정책정보 제공</a:t>
                      </a:r>
                      <a:endParaRPr lang="en-US" sz="1000" b="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0270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i="0" dirty="0" smtClean="0">
                          <a:latin typeface="+mn-ea"/>
                          <a:ea typeface="+mn-ea"/>
                        </a:rPr>
                        <a:t>③ </a:t>
                      </a:r>
                      <a:r>
                        <a:rPr lang="ko-KR" altLang="en-US" sz="1100" b="1" i="0" dirty="0" smtClean="0">
                          <a:latin typeface="+mn-ea"/>
                          <a:ea typeface="+mn-ea"/>
                        </a:rPr>
                        <a:t>온라인 홍보마케팅  </a:t>
                      </a:r>
                      <a:endParaRPr lang="en-US" altLang="ko-KR" sz="1100" b="1" i="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i="0" dirty="0" smtClean="0">
                          <a:latin typeface="+mn-ea"/>
                          <a:ea typeface="+mn-ea"/>
                        </a:rPr>
                        <a:t>    </a:t>
                      </a:r>
                      <a:r>
                        <a:rPr lang="ko-KR" altLang="en-US" sz="1100" b="1" i="0" dirty="0" smtClean="0">
                          <a:latin typeface="+mn-ea"/>
                          <a:ea typeface="+mn-ea"/>
                        </a:rPr>
                        <a:t>지원</a:t>
                      </a:r>
                      <a:endParaRPr lang="ko-KR" altLang="en-US" sz="1100" b="1" i="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전자상거래 시장의 비중이 지속적으로 확대됨에 따라 온라인 홍보 마케팅은 필수적이며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국내브랜드에 대한 </a:t>
                      </a: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호감도를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활용하여 차별화된 홍보마케팅이 필요함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온라인 홍보지원</a:t>
                      </a:r>
                      <a:endParaRPr lang="en-US" altLang="ko-KR" sz="1000" b="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b="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바이럴</a:t>
                      </a:r>
                      <a:r>
                        <a:rPr lang="ko-KR" altLang="en-US" sz="10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마케팅</a:t>
                      </a:r>
                      <a:r>
                        <a:rPr lang="en-US" altLang="ko-KR" sz="10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B2C</a:t>
                      </a:r>
                      <a:r>
                        <a:rPr lang="ko-KR" altLang="en-US" sz="10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마케팅 등</a:t>
                      </a:r>
                      <a:endParaRPr lang="en-US" altLang="ko-KR" sz="1000" b="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50855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i="0" dirty="0" smtClean="0">
                          <a:latin typeface="+mn-ea"/>
                          <a:ea typeface="+mn-ea"/>
                        </a:rPr>
                        <a:t>④ 시장 맞춤형 제품설정 </a:t>
                      </a:r>
                      <a:endParaRPr lang="ko-KR" altLang="en-US" sz="1100" b="1" i="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중국 소비자들의 구매요인 변화 및 </a:t>
                      </a: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니즈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다양화를 고려한 제품개발 및 진출전략 수립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171450" marR="0" indent="-17145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ko-KR" altLang="en-US" sz="10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필수소비에서 여유소비 형태의 선진국형 소비로 진화하면서 </a:t>
                      </a:r>
                      <a:r>
                        <a:rPr lang="ko-KR" altLang="en-US" sz="1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다기능성</a:t>
                      </a:r>
                      <a:r>
                        <a:rPr lang="ko-KR" altLang="en-US" sz="10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제품</a:t>
                      </a:r>
                      <a:r>
                        <a:rPr lang="en-US" altLang="ko-KR" sz="10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0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친환경 제품</a:t>
                      </a:r>
                      <a:r>
                        <a:rPr lang="en-US" altLang="ko-KR" sz="10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유기농</a:t>
                      </a:r>
                      <a:r>
                        <a:rPr lang="ko-KR" altLang="en-US" sz="10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제품 및 프리미엄 제품 등에 대한 수요가 증가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신흥도시의 시장조사를 통한 시장환경 및 수요분석 등 진출전략 정보제공</a:t>
                      </a:r>
                      <a:endParaRPr lang="en-US" sz="1000" b="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332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6300192" y="332656"/>
            <a:ext cx="22300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Ⅲ.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수출컨소시엄 구성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1711841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dirty="0" smtClean="0">
                <a:latin typeface="+mn-ea"/>
              </a:rPr>
              <a:t>참여기업 구성 </a:t>
            </a:r>
            <a:r>
              <a:rPr lang="en-US" altLang="ko-KR" sz="1200" b="1" dirty="0" smtClean="0">
                <a:latin typeface="+mn-ea"/>
              </a:rPr>
              <a:t> </a:t>
            </a:r>
            <a:endParaRPr lang="en-US" altLang="ko-KR" sz="1200" b="1" dirty="0">
              <a:latin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39749" y="714182"/>
            <a:ext cx="4032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>
                <a:latin typeface="+mn-ea"/>
              </a:rPr>
              <a:t>1</a:t>
            </a:r>
            <a:r>
              <a:rPr lang="en-US" altLang="ko-KR" sz="1600" b="1" dirty="0" smtClean="0">
                <a:latin typeface="+mn-ea"/>
              </a:rPr>
              <a:t>. </a:t>
            </a:r>
            <a:r>
              <a:rPr lang="ko-KR" altLang="en-US" sz="1600" b="1" dirty="0" smtClean="0">
                <a:latin typeface="+mn-ea"/>
              </a:rPr>
              <a:t>참여기업 구성</a:t>
            </a:r>
            <a:endParaRPr lang="ko-KR" altLang="en-US" sz="1600" b="1" dirty="0"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52362" y="1268760"/>
            <a:ext cx="81233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 hangingPunct="0"/>
            <a:r>
              <a:rPr lang="ko-KR" altLang="en-US" sz="1200" b="1" dirty="0" smtClean="0">
                <a:latin typeface="+mn-ea"/>
              </a:rPr>
              <a:t>참여기업 구성은 국내 기초</a:t>
            </a:r>
            <a:r>
              <a:rPr lang="en-US" altLang="ko-KR" sz="1200" b="1" dirty="0" smtClean="0">
                <a:latin typeface="+mn-ea"/>
              </a:rPr>
              <a:t>(</a:t>
            </a:r>
            <a:r>
              <a:rPr lang="ko-KR" altLang="en-US" sz="1200" b="1" dirty="0" smtClean="0">
                <a:latin typeface="+mn-ea"/>
              </a:rPr>
              <a:t>기능성</a:t>
            </a:r>
            <a:r>
              <a:rPr lang="en-US" altLang="ko-KR" sz="1200" b="1" dirty="0" smtClean="0">
                <a:latin typeface="+mn-ea"/>
              </a:rPr>
              <a:t>)</a:t>
            </a:r>
            <a:r>
              <a:rPr lang="ko-KR" altLang="en-US" sz="1200" b="1" dirty="0" smtClean="0">
                <a:latin typeface="+mn-ea"/>
              </a:rPr>
              <a:t>화장품</a:t>
            </a:r>
            <a:r>
              <a:rPr lang="en-US" altLang="ko-KR" sz="1200" b="1" dirty="0" smtClean="0">
                <a:latin typeface="+mn-ea"/>
              </a:rPr>
              <a:t>, </a:t>
            </a:r>
            <a:r>
              <a:rPr lang="ko-KR" altLang="en-US" sz="1200" b="1" dirty="0" smtClean="0">
                <a:latin typeface="+mn-ea"/>
              </a:rPr>
              <a:t>색조화장품의 두 분류로 구성하고</a:t>
            </a:r>
            <a:r>
              <a:rPr lang="en-US" altLang="ko-KR" sz="1200" b="1" dirty="0" smtClean="0">
                <a:latin typeface="+mn-ea"/>
              </a:rPr>
              <a:t>, </a:t>
            </a:r>
            <a:r>
              <a:rPr lang="ko-KR" altLang="en-US" sz="1200" b="1" dirty="0" smtClean="0">
                <a:latin typeface="+mn-ea"/>
              </a:rPr>
              <a:t>총 </a:t>
            </a:r>
            <a:r>
              <a:rPr lang="en-US" altLang="ko-KR" sz="1200" b="1" dirty="0" smtClean="0">
                <a:latin typeface="+mn-ea"/>
              </a:rPr>
              <a:t>15</a:t>
            </a:r>
            <a:r>
              <a:rPr lang="ko-KR" altLang="en-US" sz="1200" b="1" dirty="0" smtClean="0">
                <a:latin typeface="+mn-ea"/>
              </a:rPr>
              <a:t>개사를 모집하여 진행할 계획임</a:t>
            </a:r>
            <a:r>
              <a:rPr lang="en-US" altLang="ko-KR" sz="1200" b="1" dirty="0" smtClean="0">
                <a:latin typeface="+mn-ea"/>
              </a:rPr>
              <a:t>. 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552362" y="1990865"/>
            <a:ext cx="8123326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lvl="0" fontAlgn="base"/>
            <a:r>
              <a:rPr lang="ko-KR" altLang="en-US" sz="1200" dirty="0">
                <a:latin typeface="+mn-ea"/>
              </a:rPr>
              <a:t>미용 및 메이크업용 </a:t>
            </a:r>
            <a:r>
              <a:rPr lang="ko-KR" altLang="en-US" sz="1200" dirty="0" smtClean="0">
                <a:latin typeface="+mn-ea"/>
              </a:rPr>
              <a:t>화장용 </a:t>
            </a:r>
            <a:r>
              <a:rPr lang="ko-KR" altLang="en-US" sz="1200" dirty="0" err="1">
                <a:latin typeface="+mn-ea"/>
              </a:rPr>
              <a:t>제품류</a:t>
            </a:r>
            <a:r>
              <a:rPr lang="en-US" altLang="ko-KR" sz="1200" dirty="0">
                <a:latin typeface="+mn-ea"/>
              </a:rPr>
              <a:t>(HS Code 3304)</a:t>
            </a:r>
            <a:r>
              <a:rPr lang="ko-KR" altLang="en-US" sz="1200" dirty="0">
                <a:latin typeface="+mn-ea"/>
              </a:rPr>
              <a:t>를 </a:t>
            </a:r>
            <a:r>
              <a:rPr lang="ko-KR" altLang="en-US" sz="1200" dirty="0" smtClean="0">
                <a:latin typeface="+mn-ea"/>
              </a:rPr>
              <a:t>제조</a:t>
            </a:r>
            <a:r>
              <a:rPr lang="en-US" altLang="ko-KR" sz="1200" dirty="0" smtClean="0">
                <a:latin typeface="+mn-ea"/>
              </a:rPr>
              <a:t>,</a:t>
            </a:r>
            <a:r>
              <a:rPr lang="ko-KR" altLang="en-US" sz="1200" dirty="0" smtClean="0">
                <a:latin typeface="+mn-ea"/>
              </a:rPr>
              <a:t>판매하는 </a:t>
            </a:r>
            <a:r>
              <a:rPr lang="ko-KR" altLang="en-US" sz="1200" dirty="0">
                <a:latin typeface="+mn-ea"/>
              </a:rPr>
              <a:t>총 </a:t>
            </a:r>
            <a:r>
              <a:rPr lang="en-US" altLang="ko-KR" sz="1200" dirty="0" smtClean="0">
                <a:latin typeface="+mn-ea"/>
              </a:rPr>
              <a:t>16</a:t>
            </a:r>
            <a:r>
              <a:rPr lang="ko-KR" altLang="en-US" sz="1200" dirty="0" smtClean="0">
                <a:latin typeface="+mn-ea"/>
              </a:rPr>
              <a:t>개사 로 </a:t>
            </a:r>
            <a:r>
              <a:rPr lang="ko-KR" altLang="en-US" sz="1200" dirty="0">
                <a:latin typeface="+mn-ea"/>
              </a:rPr>
              <a:t>구성</a:t>
            </a:r>
          </a:p>
          <a:p>
            <a:pPr marL="171450" lvl="0" indent="-171450" fontAlgn="base">
              <a:buFont typeface="Wingdings" panose="05000000000000000000" pitchFamily="2" charset="2"/>
              <a:buChar char="Ø"/>
            </a:pPr>
            <a:r>
              <a:rPr lang="ko-KR" altLang="en-US" sz="1200" dirty="0">
                <a:latin typeface="+mn-ea"/>
              </a:rPr>
              <a:t>기초화장품</a:t>
            </a:r>
            <a:r>
              <a:rPr lang="en-US" altLang="ko-KR" sz="1200" dirty="0">
                <a:latin typeface="+mn-ea"/>
              </a:rPr>
              <a:t>: </a:t>
            </a:r>
            <a:r>
              <a:rPr lang="en-US" altLang="ko-KR" sz="1200" dirty="0" smtClean="0">
                <a:latin typeface="+mn-ea"/>
              </a:rPr>
              <a:t>6</a:t>
            </a:r>
            <a:r>
              <a:rPr lang="ko-KR" altLang="en-US" sz="1200" dirty="0" smtClean="0">
                <a:latin typeface="+mn-ea"/>
              </a:rPr>
              <a:t>개사로 </a:t>
            </a:r>
            <a:r>
              <a:rPr lang="ko-KR" altLang="en-US" sz="1200" dirty="0">
                <a:latin typeface="+mn-ea"/>
              </a:rPr>
              <a:t>구성</a:t>
            </a:r>
          </a:p>
          <a:p>
            <a:pPr marL="171450" lvl="0" indent="-171450" fontAlgn="base">
              <a:buFont typeface="Wingdings" panose="05000000000000000000" pitchFamily="2" charset="2"/>
              <a:buChar char="Ø"/>
            </a:pPr>
            <a:r>
              <a:rPr lang="ko-KR" altLang="en-US" sz="1200" dirty="0">
                <a:latin typeface="+mn-ea"/>
              </a:rPr>
              <a:t>색조화장품</a:t>
            </a:r>
            <a:r>
              <a:rPr lang="en-US" altLang="ko-KR" sz="1200" dirty="0">
                <a:latin typeface="+mn-ea"/>
              </a:rPr>
              <a:t>: </a:t>
            </a:r>
            <a:r>
              <a:rPr lang="en-US" altLang="ko-KR" sz="1200" dirty="0" smtClean="0">
                <a:latin typeface="+mn-ea"/>
              </a:rPr>
              <a:t>10</a:t>
            </a:r>
            <a:r>
              <a:rPr lang="ko-KR" altLang="en-US" sz="1200" dirty="0" smtClean="0">
                <a:latin typeface="+mn-ea"/>
              </a:rPr>
              <a:t>개사로 </a:t>
            </a:r>
            <a:r>
              <a:rPr lang="ko-KR" altLang="en-US" sz="1200" dirty="0">
                <a:latin typeface="+mn-ea"/>
              </a:rPr>
              <a:t>구성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539552" y="2719953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smtClean="0">
                <a:latin typeface="+mn-ea"/>
              </a:rPr>
              <a:t>참여기업 모집계획 </a:t>
            </a:r>
            <a:r>
              <a:rPr lang="en-US" altLang="ko-KR" sz="1200" b="1" dirty="0" smtClean="0">
                <a:latin typeface="+mn-ea"/>
              </a:rPr>
              <a:t> </a:t>
            </a:r>
            <a:endParaRPr lang="en-US" altLang="ko-KR" sz="1200" b="1" dirty="0"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39552" y="3070701"/>
            <a:ext cx="8123326" cy="32316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71450" lvl="0" indent="-171450" fontAlgn="base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모집일정 </a:t>
            </a:r>
            <a:r>
              <a:rPr lang="en-US" altLang="ko-KR" sz="1200" dirty="0" smtClean="0">
                <a:latin typeface="+mn-ea"/>
              </a:rPr>
              <a:t>: ’18</a:t>
            </a:r>
            <a:r>
              <a:rPr lang="ko-KR" altLang="en-US" sz="1200" dirty="0" smtClean="0">
                <a:latin typeface="+mn-ea"/>
              </a:rPr>
              <a:t>년 </a:t>
            </a:r>
            <a:r>
              <a:rPr lang="en-US" altLang="ko-KR" sz="1200" dirty="0">
                <a:latin typeface="+mn-ea"/>
              </a:rPr>
              <a:t>6</a:t>
            </a:r>
            <a:r>
              <a:rPr lang="ko-KR" altLang="en-US" sz="1200" dirty="0" smtClean="0">
                <a:latin typeface="+mn-ea"/>
              </a:rPr>
              <a:t>월 </a:t>
            </a:r>
            <a:r>
              <a:rPr lang="en-US" altLang="ko-KR" sz="1200" dirty="0">
                <a:latin typeface="+mn-ea"/>
              </a:rPr>
              <a:t>4</a:t>
            </a:r>
            <a:r>
              <a:rPr lang="ko-KR" altLang="en-US" sz="1200" dirty="0" smtClean="0">
                <a:latin typeface="+mn-ea"/>
              </a:rPr>
              <a:t>주 </a:t>
            </a:r>
            <a:r>
              <a:rPr lang="en-US" altLang="ko-KR" sz="1200" dirty="0" smtClean="0">
                <a:latin typeface="+mn-ea"/>
              </a:rPr>
              <a:t>~ 7</a:t>
            </a:r>
            <a:r>
              <a:rPr lang="ko-KR" altLang="en-US" sz="1200" dirty="0" smtClean="0">
                <a:latin typeface="+mn-ea"/>
              </a:rPr>
              <a:t>월</a:t>
            </a:r>
            <a:r>
              <a:rPr lang="en-US" altLang="ko-KR" sz="1200" dirty="0" smtClean="0">
                <a:latin typeface="+mn-ea"/>
              </a:rPr>
              <a:t>2</a:t>
            </a:r>
            <a:r>
              <a:rPr lang="ko-KR" altLang="en-US" sz="1200" dirty="0" smtClean="0">
                <a:latin typeface="+mn-ea"/>
              </a:rPr>
              <a:t>주</a:t>
            </a:r>
            <a:r>
              <a:rPr lang="en-US" altLang="ko-KR" sz="1200" dirty="0" smtClean="0">
                <a:latin typeface="+mn-ea"/>
              </a:rPr>
              <a:t>(</a:t>
            </a:r>
            <a:r>
              <a:rPr lang="ko-KR" altLang="en-US" sz="1200" dirty="0" smtClean="0">
                <a:latin typeface="+mn-ea"/>
              </a:rPr>
              <a:t>약 </a:t>
            </a:r>
            <a:r>
              <a:rPr lang="en-US" altLang="ko-KR" sz="1200" dirty="0" smtClean="0">
                <a:latin typeface="+mn-ea"/>
              </a:rPr>
              <a:t>3</a:t>
            </a:r>
            <a:r>
              <a:rPr lang="ko-KR" altLang="en-US" sz="1200" dirty="0" smtClean="0">
                <a:latin typeface="+mn-ea"/>
              </a:rPr>
              <a:t>주간 진행</a:t>
            </a:r>
            <a:r>
              <a:rPr lang="en-US" altLang="ko-KR" sz="1200" dirty="0" smtClean="0">
                <a:latin typeface="+mn-ea"/>
              </a:rPr>
              <a:t>)</a:t>
            </a:r>
          </a:p>
          <a:p>
            <a:pPr marL="171450" lvl="0" indent="-171450" fontAlgn="base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marL="171450" lvl="0" indent="-171450" fontAlgn="base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신</a:t>
            </a:r>
            <a:r>
              <a:rPr lang="ko-KR" altLang="en-US" sz="1200" dirty="0">
                <a:latin typeface="+mn-ea"/>
              </a:rPr>
              <a:t>청</a:t>
            </a:r>
            <a:r>
              <a:rPr lang="ko-KR" altLang="en-US" sz="1200" dirty="0" smtClean="0">
                <a:latin typeface="+mn-ea"/>
              </a:rPr>
              <a:t>방법 </a:t>
            </a:r>
            <a:r>
              <a:rPr lang="en-US" altLang="ko-KR" sz="1200" dirty="0" smtClean="0">
                <a:latin typeface="+mn-ea"/>
              </a:rPr>
              <a:t>: </a:t>
            </a:r>
            <a:r>
              <a:rPr lang="ko-KR" altLang="en-US" sz="1200" dirty="0" smtClean="0">
                <a:latin typeface="+mn-ea"/>
              </a:rPr>
              <a:t>주관기관이 직접 신청접수 후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중소기업 중앙회 온라인 신청 진행</a:t>
            </a:r>
            <a:endParaRPr lang="en-US" altLang="ko-KR" sz="1200" dirty="0">
              <a:latin typeface="+mn-ea"/>
            </a:endParaRPr>
          </a:p>
          <a:p>
            <a:pPr marL="171450" lvl="0" indent="-171450" fontAlgn="base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marL="171450" lvl="0" indent="-171450" fontAlgn="base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모집기준</a:t>
            </a:r>
            <a:endParaRPr lang="en-US" altLang="ko-KR" sz="1200" dirty="0" smtClean="0">
              <a:latin typeface="+mn-ea"/>
            </a:endParaRPr>
          </a:p>
          <a:p>
            <a:pPr lvl="0" fontAlgn="base"/>
            <a:endParaRPr lang="en-US" altLang="ko-KR" sz="1200" dirty="0" smtClean="0">
              <a:latin typeface="+mn-ea"/>
            </a:endParaRPr>
          </a:p>
          <a:p>
            <a:pPr marL="171450" lvl="0" indent="-171450" fontAlgn="base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marL="171450" lvl="0" indent="-171450" fontAlgn="base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marL="171450" lvl="0" indent="-171450" fontAlgn="base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lvl="0" fontAlgn="base"/>
            <a:endParaRPr lang="en-US" altLang="ko-KR" sz="1200" dirty="0" smtClean="0">
              <a:latin typeface="+mn-ea"/>
            </a:endParaRPr>
          </a:p>
          <a:p>
            <a:pPr lvl="0" fontAlgn="base"/>
            <a:endParaRPr lang="en-US" altLang="ko-KR" sz="1200" dirty="0">
              <a:latin typeface="+mn-ea"/>
            </a:endParaRPr>
          </a:p>
          <a:p>
            <a:pPr lvl="0" fontAlgn="base"/>
            <a:endParaRPr lang="en-US" altLang="ko-KR" sz="1200" dirty="0" smtClean="0">
              <a:latin typeface="+mn-ea"/>
            </a:endParaRPr>
          </a:p>
          <a:p>
            <a:pPr lvl="0" fontAlgn="base"/>
            <a:endParaRPr lang="en-US" altLang="ko-KR" sz="1200" dirty="0">
              <a:latin typeface="+mn-ea"/>
            </a:endParaRPr>
          </a:p>
          <a:p>
            <a:pPr lvl="0" fontAlgn="base"/>
            <a:endParaRPr lang="en-US" altLang="ko-KR" sz="1200" dirty="0" smtClean="0">
              <a:latin typeface="+mn-ea"/>
            </a:endParaRPr>
          </a:p>
          <a:p>
            <a:pPr lvl="0" fontAlgn="base"/>
            <a:endParaRPr lang="en-US" altLang="ko-KR" sz="1200" dirty="0">
              <a:latin typeface="+mn-ea"/>
            </a:endParaRPr>
          </a:p>
          <a:p>
            <a:pPr lvl="0" fontAlgn="base"/>
            <a:endParaRPr lang="en-US" altLang="ko-KR" sz="1200" dirty="0" smtClean="0">
              <a:latin typeface="+mn-ea"/>
            </a:endParaRPr>
          </a:p>
          <a:p>
            <a:pPr lvl="0" fontAlgn="base"/>
            <a:endParaRPr lang="en-US" altLang="ko-KR" sz="1200" dirty="0">
              <a:latin typeface="+mn-ea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350800"/>
              </p:ext>
            </p:extLst>
          </p:nvPr>
        </p:nvGraphicFramePr>
        <p:xfrm>
          <a:off x="755576" y="4135250"/>
          <a:ext cx="7774714" cy="2063328"/>
        </p:xfrm>
        <a:graphic>
          <a:graphicData uri="http://schemas.openxmlformats.org/drawingml/2006/table">
            <a:tbl>
              <a:tblPr/>
              <a:tblGrid>
                <a:gridCol w="1161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13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446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제품군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기초 화장품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색조 화장품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822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조건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40970" marR="0" indent="-14097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한국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KFDA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인증 제품</a:t>
                      </a:r>
                    </a:p>
                    <a:p>
                      <a:pPr marL="140970" marR="0" indent="-14097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자체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생산시설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혹은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브랜드 보유 제품</a:t>
                      </a:r>
                    </a:p>
                    <a:p>
                      <a:pPr marL="140970" marR="0" indent="-14097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-18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altLang="ko-KR" sz="1000" kern="0" spc="-18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-18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유통업체의 </a:t>
                      </a:r>
                      <a:r>
                        <a:rPr lang="ko-KR" altLang="en-US" sz="1000" kern="0" spc="-18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경우 중국 </a:t>
                      </a:r>
                      <a:r>
                        <a:rPr lang="ko-KR" altLang="en-US" sz="1000" kern="0" spc="-18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내  </a:t>
                      </a:r>
                      <a:r>
                        <a:rPr lang="ko-KR" altLang="en-US" sz="1000" kern="0" spc="-18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판권보유 및 제품경쟁력 </a:t>
                      </a:r>
                      <a:r>
                        <a:rPr lang="ko-KR" altLang="en-US" sz="1000" kern="0" spc="-18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입증시</a:t>
                      </a:r>
                      <a:r>
                        <a:rPr lang="ko-KR" altLang="en-US" sz="1000" kern="0" spc="-18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-18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신청가능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99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업체별 자체부담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0" spc="-1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전체 </a:t>
                      </a:r>
                      <a:r>
                        <a:rPr lang="ko-KR" altLang="en-US" sz="1000" kern="0" spc="-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수출컨소시엄 사업 </a:t>
                      </a:r>
                      <a:r>
                        <a:rPr lang="ko-KR" altLang="en-US" sz="1000" kern="0" spc="-10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공통비의</a:t>
                      </a:r>
                      <a:r>
                        <a:rPr lang="ko-KR" altLang="en-US" sz="1000" kern="0" spc="-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30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%</a:t>
                      </a:r>
                      <a:endParaRPr lang="ko-KR" altLang="en-US" sz="1000" kern="0" spc="-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53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비고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40970" marR="0" indent="-14097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신청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제품은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중국 위생허가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(CFDA)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인증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미인증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제품으로 분류하여 신청접수 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557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6300192" y="332656"/>
            <a:ext cx="22300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Ⅲ.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수출컨소시엄 구성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39749" y="714182"/>
            <a:ext cx="4032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>
                <a:latin typeface="+mn-ea"/>
              </a:rPr>
              <a:t>1</a:t>
            </a:r>
            <a:r>
              <a:rPr lang="en-US" altLang="ko-KR" sz="1600" b="1" dirty="0" smtClean="0">
                <a:latin typeface="+mn-ea"/>
              </a:rPr>
              <a:t>. </a:t>
            </a:r>
            <a:r>
              <a:rPr lang="ko-KR" altLang="en-US" sz="1600" b="1" dirty="0" smtClean="0">
                <a:latin typeface="+mn-ea"/>
              </a:rPr>
              <a:t>참여기업 구성</a:t>
            </a:r>
            <a:endParaRPr lang="ko-KR" altLang="en-US" sz="1600" b="1" dirty="0"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39552" y="1279793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dirty="0" smtClean="0">
                <a:latin typeface="+mn-ea"/>
              </a:rPr>
              <a:t>참여기업 모집계획 </a:t>
            </a:r>
            <a:r>
              <a:rPr lang="en-US" altLang="ko-KR" sz="1200" b="1" dirty="0" smtClean="0">
                <a:latin typeface="+mn-ea"/>
              </a:rPr>
              <a:t> </a:t>
            </a:r>
            <a:endParaRPr lang="en-US" altLang="ko-KR" sz="1200" b="1" dirty="0"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39552" y="1556792"/>
            <a:ext cx="8123326" cy="470898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71450" lvl="0" indent="-171450" fontAlgn="base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선정절차 </a:t>
            </a:r>
            <a:r>
              <a:rPr lang="en-US" altLang="ko-KR" sz="1200" dirty="0" smtClean="0">
                <a:latin typeface="+mn-ea"/>
              </a:rPr>
              <a:t>: 1</a:t>
            </a:r>
            <a:r>
              <a:rPr lang="ko-KR" altLang="en-US" sz="1200" dirty="0" smtClean="0">
                <a:latin typeface="+mn-ea"/>
              </a:rPr>
              <a:t>차 서류심사 </a:t>
            </a:r>
            <a:r>
              <a:rPr lang="en-US" altLang="ko-KR" sz="1200" dirty="0" smtClean="0">
                <a:latin typeface="+mn-ea"/>
              </a:rPr>
              <a:t>+ 2</a:t>
            </a:r>
            <a:r>
              <a:rPr lang="ko-KR" altLang="en-US" sz="1200" dirty="0" smtClean="0">
                <a:latin typeface="+mn-ea"/>
              </a:rPr>
              <a:t>차 종합평가</a:t>
            </a:r>
            <a:endParaRPr lang="en-US" altLang="ko-KR" sz="1200" dirty="0" smtClean="0">
              <a:latin typeface="+mn-ea"/>
            </a:endParaRPr>
          </a:p>
          <a:p>
            <a:pPr marL="171450" lvl="0" indent="-171450" fontAlgn="base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lvl="0" fontAlgn="base"/>
            <a:endParaRPr lang="en-US" altLang="ko-KR" sz="1200" dirty="0">
              <a:latin typeface="+mn-ea"/>
            </a:endParaRPr>
          </a:p>
          <a:p>
            <a:pPr marL="171450" lvl="0" indent="-171450" fontAlgn="base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marL="171450" lvl="0" indent="-171450" fontAlgn="base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lvl="0" fontAlgn="base"/>
            <a:endParaRPr lang="en-US" altLang="ko-KR" sz="1200" dirty="0" smtClean="0">
              <a:latin typeface="+mn-ea"/>
            </a:endParaRPr>
          </a:p>
          <a:p>
            <a:pPr lvl="0" fontAlgn="base"/>
            <a:endParaRPr lang="en-US" altLang="ko-KR" sz="1200" dirty="0">
              <a:latin typeface="+mn-ea"/>
            </a:endParaRPr>
          </a:p>
          <a:p>
            <a:pPr lvl="0" fontAlgn="base"/>
            <a:endParaRPr lang="en-US" altLang="ko-KR" sz="1200" dirty="0" smtClean="0">
              <a:latin typeface="+mn-ea"/>
            </a:endParaRPr>
          </a:p>
          <a:p>
            <a:pPr lvl="0" fontAlgn="base"/>
            <a:endParaRPr lang="en-US" altLang="ko-KR" sz="1200" dirty="0">
              <a:latin typeface="+mn-ea"/>
            </a:endParaRPr>
          </a:p>
          <a:p>
            <a:pPr lvl="0" fontAlgn="base"/>
            <a:endParaRPr lang="en-US" altLang="ko-KR" sz="1200" dirty="0" smtClean="0">
              <a:latin typeface="+mn-ea"/>
            </a:endParaRPr>
          </a:p>
          <a:p>
            <a:pPr lvl="0" fontAlgn="base"/>
            <a:endParaRPr lang="en-US" altLang="ko-KR" sz="1200" dirty="0">
              <a:latin typeface="+mn-ea"/>
            </a:endParaRPr>
          </a:p>
          <a:p>
            <a:pPr lvl="0" fontAlgn="base"/>
            <a:endParaRPr lang="en-US" altLang="ko-KR" sz="1200" dirty="0" smtClean="0">
              <a:latin typeface="+mn-ea"/>
            </a:endParaRPr>
          </a:p>
          <a:p>
            <a:pPr marL="171450" lvl="0" indent="-171450" fontAlgn="base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세부 평가항목 예시</a:t>
            </a:r>
            <a:endParaRPr lang="en-US" altLang="ko-KR" sz="1200" dirty="0" smtClean="0">
              <a:latin typeface="+mn-ea"/>
            </a:endParaRPr>
          </a:p>
          <a:p>
            <a:pPr lvl="0" fontAlgn="base"/>
            <a:endParaRPr lang="en-US" altLang="ko-KR" sz="1200" dirty="0" smtClean="0">
              <a:latin typeface="+mn-ea"/>
            </a:endParaRPr>
          </a:p>
          <a:p>
            <a:pPr lvl="0" fontAlgn="base"/>
            <a:endParaRPr lang="en-US" altLang="ko-KR" sz="1200" dirty="0">
              <a:latin typeface="+mn-ea"/>
            </a:endParaRPr>
          </a:p>
          <a:p>
            <a:pPr lvl="0" fontAlgn="base"/>
            <a:endParaRPr lang="en-US" altLang="ko-KR" sz="1200" dirty="0" smtClean="0">
              <a:latin typeface="+mn-ea"/>
            </a:endParaRPr>
          </a:p>
          <a:p>
            <a:pPr lvl="0" fontAlgn="base"/>
            <a:endParaRPr lang="en-US" altLang="ko-KR" sz="1200" dirty="0" smtClean="0">
              <a:latin typeface="+mn-ea"/>
            </a:endParaRPr>
          </a:p>
          <a:p>
            <a:pPr lvl="0" fontAlgn="base"/>
            <a:endParaRPr lang="en-US" altLang="ko-KR" sz="1200" dirty="0">
              <a:latin typeface="+mn-ea"/>
            </a:endParaRPr>
          </a:p>
          <a:p>
            <a:pPr lvl="0" fontAlgn="base"/>
            <a:endParaRPr lang="en-US" altLang="ko-KR" sz="1200" dirty="0" smtClean="0">
              <a:latin typeface="+mn-ea"/>
            </a:endParaRPr>
          </a:p>
          <a:p>
            <a:pPr lvl="0" fontAlgn="base"/>
            <a:endParaRPr lang="en-US" altLang="ko-KR" sz="1200" dirty="0">
              <a:latin typeface="+mn-ea"/>
            </a:endParaRPr>
          </a:p>
          <a:p>
            <a:pPr lvl="0" fontAlgn="base"/>
            <a:endParaRPr lang="en-US" altLang="ko-KR" sz="1200" dirty="0">
              <a:latin typeface="+mn-ea"/>
            </a:endParaRPr>
          </a:p>
          <a:p>
            <a:pPr lvl="0" fontAlgn="base"/>
            <a:endParaRPr lang="en-US" altLang="ko-KR" sz="1200" dirty="0" smtClean="0">
              <a:latin typeface="+mn-ea"/>
            </a:endParaRPr>
          </a:p>
          <a:p>
            <a:pPr lvl="0" fontAlgn="base"/>
            <a:endParaRPr lang="en-US" altLang="ko-KR" sz="1200" dirty="0">
              <a:latin typeface="+mn-ea"/>
            </a:endParaRPr>
          </a:p>
          <a:p>
            <a:pPr lvl="0" fontAlgn="base"/>
            <a:endParaRPr lang="en-US" altLang="ko-KR" sz="1200" dirty="0" smtClean="0">
              <a:latin typeface="+mn-ea"/>
            </a:endParaRPr>
          </a:p>
          <a:p>
            <a:pPr lvl="0" fontAlgn="base"/>
            <a:endParaRPr lang="ko-KR" altLang="en-US" sz="1200" dirty="0">
              <a:latin typeface="+mn-ea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906052"/>
              </p:ext>
            </p:extLst>
          </p:nvPr>
        </p:nvGraphicFramePr>
        <p:xfrm>
          <a:off x="755576" y="1903472"/>
          <a:ext cx="7774713" cy="1745691"/>
        </p:xfrm>
        <a:graphic>
          <a:graphicData uri="http://schemas.openxmlformats.org/drawingml/2006/table">
            <a:tbl>
              <a:tblPr/>
              <a:tblGrid>
                <a:gridCol w="11408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5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8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27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주요 내용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평가기관명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71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40970" marR="0" indent="-14097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서류심사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171450" marR="0" lvl="0" indent="-17145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기업현황 및 제품인증여부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확인 등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970" marR="0" indent="-14097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중소기업 중앙회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140970" marR="0" indent="-14097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신승회계법인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254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40970" marR="0" indent="-14097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3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시장성 </a:t>
                      </a:r>
                      <a:r>
                        <a:rPr lang="ko-KR" altLang="en-US" sz="1000" kern="0" spc="-3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및 인증</a:t>
                      </a:r>
                      <a:r>
                        <a:rPr lang="en-US" altLang="ko-KR" sz="1000" kern="0" spc="-3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-3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상표권 등록 등 현지화 평가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171450" marR="0" indent="-17145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ko-KR" altLang="en-US" sz="1000" kern="0" spc="-7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인증 제품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000" kern="0" spc="-7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시장성 검토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-7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즉시 </a:t>
                      </a:r>
                      <a:r>
                        <a:rPr lang="ko-KR" altLang="en-US" sz="1000" kern="0" spc="-7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성과도출 가능 </a:t>
                      </a:r>
                      <a:r>
                        <a:rPr lang="ko-KR" altLang="en-US" sz="1000" kern="0" spc="-7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검토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171450" marR="0" indent="-17145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미인증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제품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시장성 검토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-9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인증기간 </a:t>
                      </a:r>
                      <a:r>
                        <a:rPr lang="ko-KR" altLang="en-US" sz="1000" kern="0" spc="-9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중 성과도출 가능 여부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970" marR="0" indent="-14097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신승회계법인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4500600"/>
              </p:ext>
            </p:extLst>
          </p:nvPr>
        </p:nvGraphicFramePr>
        <p:xfrm>
          <a:off x="792194" y="4077072"/>
          <a:ext cx="7738096" cy="2170126"/>
        </p:xfrm>
        <a:graphic>
          <a:graphicData uri="http://schemas.openxmlformats.org/drawingml/2006/table">
            <a:tbl>
              <a:tblPr/>
              <a:tblGrid>
                <a:gridCol w="10991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61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8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8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183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77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9598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심사분야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심사항목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평가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평가</a:t>
                      </a: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점수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54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</a:t>
                      </a:r>
                      <a:r>
                        <a:rPr lang="en-US" altLang="ko-KR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上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중</a:t>
                      </a:r>
                      <a:r>
                        <a:rPr lang="en-US" altLang="ko-KR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中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하</a:t>
                      </a:r>
                      <a:r>
                        <a:rPr lang="en-US" altLang="ko-KR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下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79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기업일반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수상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인증 및 특허 등록 건수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국내 인증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중국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CFDA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인증 등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279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계획의 적정성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기술 및 제품의 경쟁력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사업목표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및 내용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방법 및 전략 등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30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30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279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사업성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목표시장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내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성장성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품질 및 가격 경쟁력 등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30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30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279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수익성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매출액 및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당기순이익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부채비율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결과물 활용계획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9361">
                <a:tc gridSpan="5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합계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100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슬라이드 번호 개체 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314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539749" y="1988839"/>
            <a:ext cx="8135939" cy="43198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6300192" y="332656"/>
            <a:ext cx="22300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Ⅲ.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수출컨소시엄 구성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1681063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dirty="0" err="1" smtClean="0">
                <a:latin typeface="+mn-ea"/>
              </a:rPr>
              <a:t>컨소시업</a:t>
            </a:r>
            <a:r>
              <a:rPr lang="ko-KR" altLang="en-US" sz="1200" b="1" dirty="0" smtClean="0">
                <a:latin typeface="+mn-ea"/>
              </a:rPr>
              <a:t> 구성 </a:t>
            </a:r>
            <a:endParaRPr lang="en-US" altLang="ko-KR" sz="1200" b="1" dirty="0">
              <a:latin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39749" y="714182"/>
            <a:ext cx="4032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latin typeface="+mn-ea"/>
              </a:rPr>
              <a:t>2. </a:t>
            </a:r>
            <a:r>
              <a:rPr lang="ko-KR" altLang="en-US" sz="1600" b="1" dirty="0" smtClean="0">
                <a:latin typeface="+mn-ea"/>
              </a:rPr>
              <a:t>컨소시엄 구성</a:t>
            </a:r>
            <a:endParaRPr lang="ko-KR" altLang="en-US" sz="1600" b="1" dirty="0"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52362" y="1268760"/>
            <a:ext cx="81233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 hangingPunct="0"/>
            <a:r>
              <a:rPr lang="ko-KR" altLang="en-US" sz="1200" b="1" dirty="0" smtClean="0">
                <a:latin typeface="+mn-ea"/>
              </a:rPr>
              <a:t>본 사업은 국내 화장품 중소기업 </a:t>
            </a:r>
            <a:r>
              <a:rPr lang="en-US" altLang="ko-KR" sz="1200" b="1" dirty="0" smtClean="0">
                <a:latin typeface="+mn-ea"/>
              </a:rPr>
              <a:t>16</a:t>
            </a:r>
            <a:r>
              <a:rPr lang="ko-KR" altLang="en-US" sz="1200" b="1" dirty="0" smtClean="0">
                <a:latin typeface="+mn-ea"/>
              </a:rPr>
              <a:t>개사를 구성하여 </a:t>
            </a:r>
            <a:r>
              <a:rPr lang="en-US" altLang="ko-KR" sz="1200" b="1" dirty="0" smtClean="0">
                <a:latin typeface="+mn-ea"/>
              </a:rPr>
              <a:t>6</a:t>
            </a:r>
            <a:r>
              <a:rPr lang="ko-KR" altLang="en-US" sz="1200" b="1" dirty="0" smtClean="0">
                <a:latin typeface="+mn-ea"/>
              </a:rPr>
              <a:t>개의 세부 컨설팅 서비스를 진행할  계획임</a:t>
            </a:r>
            <a:r>
              <a:rPr lang="en-US" altLang="ko-KR" sz="1200" b="1" dirty="0" smtClean="0">
                <a:latin typeface="+mn-ea"/>
              </a:rPr>
              <a:t>. 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738988"/>
              </p:ext>
            </p:extLst>
          </p:nvPr>
        </p:nvGraphicFramePr>
        <p:xfrm>
          <a:off x="755576" y="2060850"/>
          <a:ext cx="7774714" cy="381642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4951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27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68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1674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effectLst/>
                          <a:latin typeface="+mn-ea"/>
                          <a:ea typeface="+mn-ea"/>
                        </a:rPr>
                        <a:t>일시</a:t>
                      </a:r>
                      <a:r>
                        <a:rPr lang="en-US" altLang="ko-KR" sz="1000" b="1" kern="0" spc="0" dirty="0">
                          <a:effectLst/>
                          <a:latin typeface="+mn-ea"/>
                          <a:ea typeface="+mn-ea"/>
                        </a:rPr>
                        <a:t>․</a:t>
                      </a:r>
                      <a:r>
                        <a:rPr lang="ko-KR" altLang="en-US" sz="1000" b="1" kern="0" spc="0" dirty="0">
                          <a:effectLst/>
                          <a:latin typeface="+mn-ea"/>
                          <a:ea typeface="+mn-ea"/>
                        </a:rPr>
                        <a:t>장소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 총 사업진행기간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 2018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7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월 </a:t>
                      </a: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01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일 </a:t>
                      </a: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~ 2019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월 </a:t>
                      </a: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20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일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674">
                <a:tc vMerge="1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 사업</a:t>
                      </a:r>
                      <a:r>
                        <a:rPr lang="ko-KR" altLang="en-US" sz="1000" kern="0" spc="0" baseline="0" dirty="0" smtClean="0">
                          <a:effectLst/>
                          <a:latin typeface="+mn-ea"/>
                          <a:ea typeface="+mn-ea"/>
                        </a:rPr>
                        <a:t> 사후관리기간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 2019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월 </a:t>
                      </a: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20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일</a:t>
                      </a:r>
                      <a:r>
                        <a:rPr lang="en-US" altLang="ko-KR" sz="1000" kern="0" spc="0" baseline="0" dirty="0" smtClean="0">
                          <a:effectLst/>
                          <a:latin typeface="+mn-ea"/>
                          <a:ea typeface="+mn-ea"/>
                        </a:rPr>
                        <a:t> ~ 2019</a:t>
                      </a:r>
                      <a:r>
                        <a:rPr lang="ko-KR" altLang="en-US" sz="1000" kern="0" spc="0" baseline="0" dirty="0" smtClean="0">
                          <a:effectLst/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1000" kern="0" spc="0" baseline="0" dirty="0" smtClean="0"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000" kern="0" spc="0" baseline="0" dirty="0" smtClean="0">
                          <a:effectLst/>
                          <a:latin typeface="+mn-ea"/>
                          <a:ea typeface="+mn-ea"/>
                        </a:rPr>
                        <a:t>월 </a:t>
                      </a:r>
                      <a:r>
                        <a:rPr lang="en-US" altLang="ko-KR" sz="1000" kern="0" spc="0" baseline="0" dirty="0" smtClean="0">
                          <a:effectLst/>
                          <a:latin typeface="+mn-ea"/>
                          <a:ea typeface="+mn-ea"/>
                        </a:rPr>
                        <a:t>20</a:t>
                      </a:r>
                      <a:r>
                        <a:rPr lang="ko-KR" altLang="en-US" sz="1000" kern="0" spc="0" baseline="0" dirty="0" smtClean="0">
                          <a:effectLst/>
                          <a:latin typeface="+mn-ea"/>
                          <a:ea typeface="+mn-ea"/>
                        </a:rPr>
                        <a:t>일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1674">
                <a:tc rowSpan="3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effectLst/>
                          <a:latin typeface="+mn-ea"/>
                          <a:ea typeface="+mn-ea"/>
                        </a:rPr>
                        <a:t>대표 선임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사업총괄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(PD)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박완성</a:t>
                      </a:r>
                      <a:r>
                        <a:rPr lang="ko-KR" altLang="en-US" sz="10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상무이사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1674">
                <a:tc vMerge="1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사업담당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(PM)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김태호 부장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74702">
                <a:tc vMerge="1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현지협력기관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기업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S&amp;P</a:t>
                      </a:r>
                      <a:r>
                        <a:rPr lang="zh-CN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尚普咨询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1674">
                <a:tc rowSpan="3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effectLst/>
                          <a:latin typeface="+mn-ea"/>
                          <a:ea typeface="+mn-ea"/>
                        </a:rPr>
                        <a:t>추진전략 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사전준비단계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목표시장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시장조사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홍보물제작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1674">
                <a:tc vMerge="1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현지활동단계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홍보마케팅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현지 바이어 </a:t>
                      </a: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상담회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1674">
                <a:tc vMerge="1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사후관리단계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현지 바이어 초청 미팅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수출전문가 자문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15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1720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539750" y="1556792"/>
            <a:ext cx="8135939" cy="4751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6300192" y="332656"/>
            <a:ext cx="23743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Ⅳ.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수출 컨소시엄 운영 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1268760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dirty="0" smtClean="0">
                <a:latin typeface="+mn-ea"/>
              </a:rPr>
              <a:t>타깃시장 단계별 개척전략 요약</a:t>
            </a:r>
            <a:endParaRPr lang="en-US" altLang="ko-KR" sz="1200" b="1" dirty="0">
              <a:latin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39749" y="714182"/>
            <a:ext cx="4032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>
                <a:latin typeface="+mn-ea"/>
              </a:rPr>
              <a:t>1</a:t>
            </a:r>
            <a:r>
              <a:rPr lang="en-US" altLang="ko-KR" sz="1600" b="1" dirty="0" smtClean="0">
                <a:latin typeface="+mn-ea"/>
              </a:rPr>
              <a:t>. </a:t>
            </a:r>
            <a:r>
              <a:rPr lang="ko-KR" altLang="en-US" sz="1600" b="1" dirty="0" smtClean="0">
                <a:latin typeface="+mn-ea"/>
              </a:rPr>
              <a:t>타깃시장 개척전략 총괄</a:t>
            </a:r>
            <a:endParaRPr lang="ko-KR" altLang="en-US" sz="1600" b="1" dirty="0">
              <a:latin typeface="+mn-ea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7493634"/>
              </p:ext>
            </p:extLst>
          </p:nvPr>
        </p:nvGraphicFramePr>
        <p:xfrm>
          <a:off x="726668" y="1639831"/>
          <a:ext cx="7661756" cy="466889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965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621">
                <a:tc grid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구 분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effectLst/>
                          <a:latin typeface="+mn-ea"/>
                          <a:ea typeface="+mn-ea"/>
                        </a:rPr>
                        <a:t>주관기업 및 협력기관</a:t>
                      </a:r>
                      <a:r>
                        <a:rPr lang="en-US" altLang="ko-KR" sz="1000" b="1" kern="0" spc="0" dirty="0" smtClean="0"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 kern="0" spc="0" dirty="0" smtClean="0">
                          <a:effectLst/>
                          <a:latin typeface="+mn-ea"/>
                          <a:ea typeface="+mn-ea"/>
                        </a:rPr>
                        <a:t>기업</a:t>
                      </a:r>
                      <a:r>
                        <a:rPr lang="en-US" altLang="ko-KR" sz="1000" b="1" kern="0" spc="0" dirty="0" smtClean="0"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kern="0" spc="0" dirty="0" smtClean="0">
                          <a:effectLst/>
                          <a:latin typeface="+mn-ea"/>
                          <a:ea typeface="+mn-ea"/>
                        </a:rPr>
                        <a:t>추진내용</a:t>
                      </a:r>
                      <a:endParaRPr lang="en-US" altLang="ko-KR" sz="1000" b="1" kern="0" spc="0" dirty="0" smtClean="0"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367">
                <a:tc rowSpan="3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사전준비단계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참여기업 모집 및 선정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신승회계법인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 1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차</a:t>
                      </a: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/2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차 서류심사 및 제품인허가현황 사업성 평가 진행</a:t>
                      </a:r>
                      <a:r>
                        <a:rPr lang="ko-KR" altLang="en-US" sz="1000" kern="0" spc="0" baseline="0" dirty="0" smtClean="0">
                          <a:effectLst/>
                          <a:latin typeface="+mn-ea"/>
                          <a:ea typeface="+mn-ea"/>
                        </a:rPr>
                        <a:t> 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411">
                <a:tc vMerge="1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목표시장 시장조사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신승회계법인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S&amp;P</a:t>
                      </a:r>
                      <a:r>
                        <a:rPr lang="zh-CN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尚普咨询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목표시장의 시장규모</a:t>
                      </a: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소비형태</a:t>
                      </a: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유통채널 등의 정보 제공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411">
                <a:tc vMerge="1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홍보물제작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신승회계법인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err="1" smtClean="0">
                          <a:effectLst/>
                          <a:latin typeface="+mn-ea"/>
                          <a:ea typeface="+mn-ea"/>
                        </a:rPr>
                        <a:t>유천문화사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현지 </a:t>
                      </a:r>
                      <a:r>
                        <a:rPr lang="ko-KR" altLang="en-US" sz="1000" kern="0" spc="0" dirty="0" err="1" smtClean="0">
                          <a:effectLst/>
                          <a:latin typeface="+mn-ea"/>
                          <a:ea typeface="+mn-ea"/>
                        </a:rPr>
                        <a:t>수출상담회를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 위한 컨소시엄 공동 홍보물</a:t>
                      </a: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중문</a:t>
                      </a: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 제작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41258">
                <a:tc rowSpan="2"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현지활동단계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C81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홍보마케팅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신승회계법인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0" dirty="0" err="1" smtClean="0">
                          <a:effectLst/>
                          <a:latin typeface="+mn-ea"/>
                          <a:ea typeface="+mn-ea"/>
                        </a:rPr>
                        <a:t>차이나마케팅명가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온라인 마케팅 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baseline="0" dirty="0" smtClean="0">
                          <a:effectLst/>
                          <a:latin typeface="+mn-ea"/>
                          <a:ea typeface="+mn-ea"/>
                        </a:rPr>
                        <a:t> - SNS(</a:t>
                      </a:r>
                      <a:r>
                        <a:rPr lang="en-US" altLang="ko-KR" sz="1000" kern="0" spc="0" dirty="0" err="1" smtClean="0">
                          <a:effectLst/>
                          <a:latin typeface="+mn-ea"/>
                          <a:ea typeface="+mn-ea"/>
                        </a:rPr>
                        <a:t>wechat</a:t>
                      </a: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lang="en-US" altLang="ko-KR" sz="1000" kern="0" spc="0" baseline="0" dirty="0" smtClean="0">
                          <a:effectLst/>
                          <a:latin typeface="+mn-ea"/>
                          <a:ea typeface="+mn-ea"/>
                        </a:rPr>
                        <a:t> QQ) </a:t>
                      </a:r>
                      <a:r>
                        <a:rPr lang="ko-KR" altLang="en-US" sz="1000" kern="0" spc="0" baseline="0" dirty="0" smtClean="0">
                          <a:effectLst/>
                          <a:latin typeface="+mn-ea"/>
                          <a:ea typeface="+mn-ea"/>
                        </a:rPr>
                        <a:t>계정</a:t>
                      </a:r>
                      <a:r>
                        <a:rPr lang="en-US" altLang="ko-KR" sz="1000" kern="0" spc="0" baseline="0" dirty="0" smtClean="0"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baseline="0" dirty="0" smtClean="0">
                          <a:effectLst/>
                          <a:latin typeface="+mn-ea"/>
                          <a:ea typeface="+mn-ea"/>
                        </a:rPr>
                        <a:t>등록 및 제품홍보</a:t>
                      </a:r>
                      <a:endParaRPr lang="en-US" altLang="ko-KR" sz="1000" kern="0" spc="0" baseline="0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 - </a:t>
                      </a:r>
                      <a:r>
                        <a:rPr lang="ko-KR" altLang="en-US" sz="1000" kern="0" spc="0" dirty="0" err="1" smtClean="0">
                          <a:effectLst/>
                          <a:latin typeface="+mn-ea"/>
                          <a:ea typeface="+mn-ea"/>
                        </a:rPr>
                        <a:t>포털사이트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 및 </a:t>
                      </a:r>
                      <a:r>
                        <a:rPr lang="ko-KR" altLang="en-US" sz="1000" kern="0" spc="0" dirty="0" err="1" smtClean="0">
                          <a:effectLst/>
                          <a:latin typeface="+mn-ea"/>
                          <a:ea typeface="+mn-ea"/>
                        </a:rPr>
                        <a:t>뷰티유관사이트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 언론홍보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 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7049">
                <a:tc vMerge="1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현지 </a:t>
                      </a:r>
                      <a:r>
                        <a:rPr lang="ko-KR" altLang="en-US" sz="1000" b="1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바이어상담회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신승회계법인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S&amp;P</a:t>
                      </a:r>
                      <a:r>
                        <a:rPr lang="zh-CN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尚普咨询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목표시장</a:t>
                      </a: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상하이</a:t>
                      </a: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바이어 발굴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상하이 바이어 </a:t>
                      </a:r>
                      <a:r>
                        <a:rPr lang="ko-KR" altLang="en-US" sz="1000" kern="0" spc="0" dirty="0" err="1" smtClean="0">
                          <a:effectLst/>
                          <a:latin typeface="+mn-ea"/>
                          <a:ea typeface="+mn-ea"/>
                        </a:rPr>
                        <a:t>상담회개최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7411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사후관리단계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현지바이어 </a:t>
                      </a:r>
                      <a:r>
                        <a:rPr lang="ko-KR" altLang="en-US" sz="1000" b="1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초청상담회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신승회계법인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S&amp;P</a:t>
                      </a:r>
                      <a:r>
                        <a:rPr lang="zh-CN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尚普咨询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관심바이어 국내 초청을</a:t>
                      </a:r>
                      <a:r>
                        <a:rPr lang="ko-KR" altLang="en-US" sz="1000" kern="0" spc="0" baseline="0" dirty="0" smtClean="0">
                          <a:effectLst/>
                          <a:latin typeface="+mn-ea"/>
                          <a:ea typeface="+mn-ea"/>
                        </a:rPr>
                        <a:t> 통한 </a:t>
                      </a:r>
                      <a:r>
                        <a:rPr lang="ko-KR" altLang="en-US" sz="1000" kern="0" spc="0" baseline="0" dirty="0" err="1" smtClean="0">
                          <a:effectLst/>
                          <a:latin typeface="+mn-ea"/>
                          <a:ea typeface="+mn-ea"/>
                        </a:rPr>
                        <a:t>상담회</a:t>
                      </a:r>
                      <a:r>
                        <a:rPr lang="ko-KR" altLang="en-US" sz="1000" kern="0" spc="0" baseline="0" dirty="0" smtClean="0">
                          <a:effectLst/>
                          <a:latin typeface="+mn-ea"/>
                          <a:ea typeface="+mn-ea"/>
                        </a:rPr>
                        <a:t> 개최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3367">
                <a:tc vMerge="1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수출전문가 컨설팅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신승회계법인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원활한 중국수출을 위한 단계별 컨설팅 자문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761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539750" y="1989138"/>
            <a:ext cx="8135939" cy="43195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6300192" y="332656"/>
            <a:ext cx="23743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Ⅳ.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수출 컨소시엄 운영 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1681063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dirty="0" smtClean="0">
                <a:latin typeface="+mn-ea"/>
              </a:rPr>
              <a:t>목표시장 시장조사 추진계획 </a:t>
            </a:r>
            <a:endParaRPr lang="en-US" altLang="ko-KR" sz="1200" b="1" dirty="0">
              <a:latin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39749" y="714182"/>
            <a:ext cx="4032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latin typeface="+mn-ea"/>
              </a:rPr>
              <a:t>2. </a:t>
            </a:r>
            <a:r>
              <a:rPr lang="ko-KR" altLang="en-US" sz="1600" b="1" dirty="0" smtClean="0">
                <a:latin typeface="+mn-ea"/>
              </a:rPr>
              <a:t>세부개척전략 </a:t>
            </a:r>
            <a:r>
              <a:rPr lang="en-US" altLang="ko-KR" sz="1600" b="1" dirty="0" smtClean="0">
                <a:latin typeface="+mn-ea"/>
              </a:rPr>
              <a:t>_ </a:t>
            </a:r>
            <a:r>
              <a:rPr lang="ko-KR" altLang="en-US" sz="1600" b="1" dirty="0" smtClean="0">
                <a:latin typeface="+mn-ea"/>
              </a:rPr>
              <a:t>목표시장 시장조사</a:t>
            </a:r>
            <a:endParaRPr lang="ko-KR" altLang="en-US" sz="1600" b="1" dirty="0"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52362" y="1268760"/>
            <a:ext cx="81233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 hangingPunct="0"/>
            <a:r>
              <a:rPr lang="ko-KR" altLang="en-US" sz="1200" b="1" dirty="0" smtClean="0">
                <a:latin typeface="+mn-ea"/>
              </a:rPr>
              <a:t>중국 상하이</a:t>
            </a:r>
            <a:r>
              <a:rPr lang="en-US" altLang="ko-KR" sz="1200" b="1" dirty="0" smtClean="0">
                <a:latin typeface="+mn-ea"/>
              </a:rPr>
              <a:t>(</a:t>
            </a:r>
            <a:r>
              <a:rPr lang="ko-KR" altLang="en-US" sz="1200" b="1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上海</a:t>
            </a:r>
            <a:r>
              <a:rPr lang="en-US" altLang="ko-KR" sz="1200" b="1" dirty="0" smtClean="0">
                <a:latin typeface="+mn-ea"/>
              </a:rPr>
              <a:t>)</a:t>
            </a:r>
            <a:r>
              <a:rPr lang="ko-KR" altLang="en-US" sz="1200" b="1" dirty="0" smtClean="0">
                <a:latin typeface="+mn-ea"/>
              </a:rPr>
              <a:t>시를 중심으로 화장품 산업조사를 실시하며</a:t>
            </a:r>
            <a:r>
              <a:rPr lang="en-US" altLang="ko-KR" sz="1200" b="1" dirty="0" smtClean="0">
                <a:latin typeface="+mn-ea"/>
              </a:rPr>
              <a:t>, </a:t>
            </a:r>
            <a:r>
              <a:rPr lang="ko-KR" altLang="en-US" sz="1200" b="1" dirty="0" smtClean="0">
                <a:latin typeface="+mn-ea"/>
              </a:rPr>
              <a:t>추진계</a:t>
            </a:r>
            <a:r>
              <a:rPr lang="ko-KR" altLang="en-US" sz="1200" b="1" dirty="0">
                <a:latin typeface="+mn-ea"/>
              </a:rPr>
              <a:t>획</a:t>
            </a:r>
            <a:r>
              <a:rPr lang="ko-KR" altLang="en-US" sz="1200" b="1" dirty="0" smtClean="0">
                <a:latin typeface="+mn-ea"/>
              </a:rPr>
              <a:t>은 아래와 같음</a:t>
            </a:r>
            <a:r>
              <a:rPr lang="en-US" altLang="ko-KR" sz="1200" b="1" dirty="0" smtClean="0">
                <a:latin typeface="+mn-ea"/>
              </a:rPr>
              <a:t>.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552363" y="1989138"/>
            <a:ext cx="812332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목표시장 </a:t>
            </a:r>
            <a:r>
              <a:rPr lang="en-US" altLang="ko-KR" sz="1200" dirty="0" smtClean="0">
                <a:latin typeface="+mn-ea"/>
              </a:rPr>
              <a:t>: </a:t>
            </a:r>
            <a:r>
              <a:rPr lang="ko-KR" altLang="en-US" sz="1200" dirty="0" smtClean="0">
                <a:latin typeface="+mn-ea"/>
              </a:rPr>
              <a:t>중국 </a:t>
            </a:r>
            <a:r>
              <a:rPr lang="ko-KR" altLang="en-US" sz="1200" dirty="0" err="1" smtClean="0">
                <a:latin typeface="+mn-ea"/>
              </a:rPr>
              <a:t>상하이시</a:t>
            </a: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진행일</a:t>
            </a:r>
            <a:r>
              <a:rPr lang="ko-KR" altLang="en-US" sz="1200" dirty="0">
                <a:latin typeface="+mn-ea"/>
              </a:rPr>
              <a:t>정</a:t>
            </a:r>
            <a:r>
              <a:rPr lang="ko-KR" altLang="en-US" sz="1200" dirty="0" smtClean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: 2018.07.01~2018.08.30</a:t>
            </a: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조사품목 </a:t>
            </a:r>
            <a:r>
              <a:rPr lang="en-US" altLang="ko-KR" sz="1200" dirty="0" smtClean="0">
                <a:latin typeface="+mn-ea"/>
              </a:rPr>
              <a:t>: </a:t>
            </a:r>
            <a:r>
              <a:rPr lang="ko-KR" altLang="en-US" sz="1200" dirty="0" smtClean="0">
                <a:latin typeface="+mn-ea"/>
              </a:rPr>
              <a:t>화장품</a:t>
            </a:r>
            <a:r>
              <a:rPr lang="en-US" altLang="ko-KR" sz="1200" dirty="0" smtClean="0">
                <a:latin typeface="+mn-ea"/>
              </a:rPr>
              <a:t>(</a:t>
            </a:r>
            <a:r>
              <a:rPr lang="ko-KR" altLang="en-US" sz="1200" dirty="0" smtClean="0">
                <a:latin typeface="+mn-ea"/>
              </a:rPr>
              <a:t>기초</a:t>
            </a:r>
            <a:r>
              <a:rPr lang="en-US" altLang="ko-KR" sz="1200" dirty="0" smtClean="0">
                <a:latin typeface="+mn-ea"/>
              </a:rPr>
              <a:t>/</a:t>
            </a:r>
            <a:r>
              <a:rPr lang="ko-KR" altLang="en-US" sz="1200" dirty="0" smtClean="0">
                <a:latin typeface="+mn-ea"/>
              </a:rPr>
              <a:t>색조</a:t>
            </a:r>
            <a:r>
              <a:rPr lang="en-US" altLang="ko-KR" sz="1200" dirty="0" smtClean="0">
                <a:latin typeface="+mn-ea"/>
              </a:rPr>
              <a:t>)</a:t>
            </a:r>
          </a:p>
          <a:p>
            <a:pPr latinLnBrk="0" hangingPunct="0"/>
            <a:r>
              <a:rPr lang="en-US" altLang="ko-KR" sz="1200" dirty="0" smtClean="0">
                <a:latin typeface="+mn-ea"/>
              </a:rPr>
              <a:t> </a:t>
            </a: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서비스내용 및 진행일정 </a:t>
            </a:r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latinLnBrk="0" hangingPunct="0"/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en-US" altLang="ko-KR" sz="1200" dirty="0" smtClean="0">
                <a:latin typeface="+mn-ea"/>
              </a:rPr>
              <a:t> </a:t>
            </a:r>
            <a:r>
              <a:rPr lang="ko-KR" altLang="en-US" sz="1200" dirty="0">
                <a:latin typeface="+mn-ea"/>
              </a:rPr>
              <a:t>서비스 </a:t>
            </a:r>
            <a:r>
              <a:rPr lang="en-US" altLang="ko-KR" sz="1200" dirty="0">
                <a:latin typeface="+mn-ea"/>
              </a:rPr>
              <a:t>Differentiation strategy</a:t>
            </a:r>
          </a:p>
          <a:p>
            <a:pPr latinLnBrk="0" hangingPunct="0"/>
            <a:r>
              <a:rPr lang="en-US" altLang="ko-KR" sz="1200" dirty="0" smtClean="0">
                <a:latin typeface="+mn-ea"/>
              </a:rPr>
              <a:t>    </a:t>
            </a:r>
            <a:r>
              <a:rPr lang="ko-KR" altLang="en-US" sz="1200" dirty="0" smtClean="0">
                <a:latin typeface="+mn-ea"/>
              </a:rPr>
              <a:t>국내외 </a:t>
            </a:r>
            <a:r>
              <a:rPr lang="ko-KR" altLang="en-US" sz="1200" dirty="0">
                <a:latin typeface="+mn-ea"/>
              </a:rPr>
              <a:t>중국 경영전문 컨설턴트 및 자문그룹 </a:t>
            </a:r>
            <a:r>
              <a:rPr lang="ko-KR" altLang="en-US" sz="1200" dirty="0" smtClean="0">
                <a:latin typeface="+mn-ea"/>
              </a:rPr>
              <a:t>구성운영</a:t>
            </a:r>
            <a:endParaRPr lang="ko-KR" altLang="en-US" sz="1200" dirty="0">
              <a:latin typeface="+mn-ea"/>
            </a:endParaRPr>
          </a:p>
          <a:p>
            <a:pPr latinLnBrk="0" hangingPunct="0"/>
            <a:r>
              <a:rPr lang="ko-KR" altLang="en-US" sz="1200" dirty="0" smtClean="0">
                <a:latin typeface="+mn-ea"/>
              </a:rPr>
              <a:t>    중국 </a:t>
            </a:r>
            <a:r>
              <a:rPr lang="ko-KR" altLang="en-US" sz="1200" dirty="0">
                <a:latin typeface="+mn-ea"/>
              </a:rPr>
              <a:t>분야별 전문가를 배치하여 실질적인 업무수행을 위한 세부 계획 수립</a:t>
            </a:r>
          </a:p>
          <a:p>
            <a:pPr latinLnBrk="0" hangingPunct="0"/>
            <a:r>
              <a:rPr lang="ko-KR" altLang="en-US" sz="1200" dirty="0" smtClean="0">
                <a:latin typeface="+mn-ea"/>
              </a:rPr>
              <a:t>    중국 </a:t>
            </a:r>
            <a:r>
              <a:rPr lang="ko-KR" altLang="en-US" sz="1200" dirty="0">
                <a:latin typeface="+mn-ea"/>
              </a:rPr>
              <a:t>협력기관과의 공동수행으로 지역별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산업별 정확한 정보 수집 및 분석 </a:t>
            </a:r>
            <a:r>
              <a:rPr lang="ko-KR" altLang="en-US" sz="1200" dirty="0" smtClean="0">
                <a:latin typeface="+mn-ea"/>
              </a:rPr>
              <a:t>실행</a:t>
            </a:r>
            <a:r>
              <a:rPr lang="en-US" altLang="ko-KR" sz="1200" dirty="0" smtClean="0">
                <a:latin typeface="+mn-ea"/>
              </a:rPr>
              <a:t> </a:t>
            </a: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85269"/>
              </p:ext>
            </p:extLst>
          </p:nvPr>
        </p:nvGraphicFramePr>
        <p:xfrm>
          <a:off x="827584" y="3429000"/>
          <a:ext cx="7632848" cy="165618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9791"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200" dirty="0" smtClean="0"/>
                        <a:t>구분</a:t>
                      </a:r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200" dirty="0" smtClean="0"/>
                        <a:t>서비스내용</a:t>
                      </a:r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200" dirty="0" smtClean="0"/>
                        <a:t>소요기간</a:t>
                      </a:r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200" dirty="0" smtClean="0"/>
                        <a:t>수행기관</a:t>
                      </a:r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19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effectLst/>
                        </a:rPr>
                        <a:t>기초조사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현황조사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marL="171450" marR="0" indent="-17145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시장규모 </a:t>
                      </a:r>
                      <a:r>
                        <a:rPr lang="en-US" altLang="ko-KR" sz="1000" kern="0" spc="0" dirty="0" smtClean="0"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ko-KR" sz="1000" kern="0" spc="0" baseline="0" dirty="0" smtClean="0"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baseline="0" dirty="0" smtClean="0">
                          <a:effectLst/>
                          <a:latin typeface="+mn-ea"/>
                          <a:ea typeface="+mn-ea"/>
                        </a:rPr>
                        <a:t>수요 </a:t>
                      </a:r>
                      <a:r>
                        <a:rPr lang="en-US" altLang="ko-KR" sz="1000" kern="0" spc="0" baseline="0" dirty="0" smtClean="0"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000" kern="0" spc="0" baseline="0" dirty="0" smtClean="0">
                          <a:effectLst/>
                          <a:latin typeface="+mn-ea"/>
                          <a:ea typeface="+mn-ea"/>
                        </a:rPr>
                        <a:t>수출입</a:t>
                      </a: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 동향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marL="171450" marR="0" indent="-17145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kern="0" spc="0" dirty="0" smtClean="0">
                          <a:effectLst/>
                          <a:latin typeface="+mn-ea"/>
                          <a:ea typeface="+mn-ea"/>
                        </a:rPr>
                        <a:t>거시적 환경분석</a:t>
                      </a:r>
                      <a:endParaRPr lang="en-US" altLang="ko-KR" sz="1000" kern="0" spc="0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산업동향 및 전망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약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주 소요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신승회계법인 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중국전문컨설턴트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S&amp;P</a:t>
                      </a:r>
                      <a:r>
                        <a:rPr lang="zh-CN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尚普咨询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819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effectLst/>
                        </a:rPr>
                        <a:t>심층조사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제품 및 서비스 수요조사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171450" marR="0" indent="-17145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제품 및 서비스 경쟁현황조사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171450" marR="0" indent="-17145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동 산업 군 경쟁기업 조사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171450" marR="0" indent="-17145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시장 진출전략 제언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약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주 소요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1450" marR="0" indent="-17145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714182"/>
            <a:ext cx="266352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슬라이드 번호 개체 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786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539750" y="1989138"/>
            <a:ext cx="8135939" cy="43195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6300192" y="332656"/>
            <a:ext cx="23743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Ⅳ.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수출 컨소시엄 운영 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1681063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dirty="0" smtClean="0">
                <a:latin typeface="+mn-ea"/>
              </a:rPr>
              <a:t>컨소시엄 공동 홍보물제작 추진계획 </a:t>
            </a:r>
            <a:endParaRPr lang="en-US" altLang="ko-KR" sz="1200" b="1" dirty="0">
              <a:latin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39749" y="714182"/>
            <a:ext cx="4032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latin typeface="+mn-ea"/>
              </a:rPr>
              <a:t>2. </a:t>
            </a:r>
            <a:r>
              <a:rPr lang="ko-KR" altLang="en-US" sz="1600" b="1" dirty="0" smtClean="0">
                <a:latin typeface="+mn-ea"/>
              </a:rPr>
              <a:t>세부개척전략 </a:t>
            </a:r>
            <a:r>
              <a:rPr lang="en-US" altLang="ko-KR" sz="1600" b="1" dirty="0" smtClean="0">
                <a:latin typeface="+mn-ea"/>
              </a:rPr>
              <a:t>_ </a:t>
            </a:r>
            <a:r>
              <a:rPr lang="ko-KR" altLang="en-US" sz="1600" b="1" dirty="0" smtClean="0">
                <a:latin typeface="+mn-ea"/>
              </a:rPr>
              <a:t>홍보물제작</a:t>
            </a:r>
            <a:endParaRPr lang="ko-KR" altLang="en-US" sz="1600" b="1" dirty="0"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52362" y="1268760"/>
            <a:ext cx="81233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 hangingPunct="0"/>
            <a:r>
              <a:rPr lang="ko-KR" altLang="en-US" sz="1200" b="1" dirty="0" smtClean="0">
                <a:latin typeface="+mn-ea"/>
              </a:rPr>
              <a:t>현지 수출 </a:t>
            </a:r>
            <a:r>
              <a:rPr lang="ko-KR" altLang="en-US" sz="1200" b="1" dirty="0" err="1" smtClean="0">
                <a:latin typeface="+mn-ea"/>
              </a:rPr>
              <a:t>상담회를</a:t>
            </a:r>
            <a:r>
              <a:rPr lang="ko-KR" altLang="en-US" sz="1200" b="1" dirty="0" smtClean="0">
                <a:latin typeface="+mn-ea"/>
              </a:rPr>
              <a:t> 위한 컨소시엄 공동 홍보물</a:t>
            </a:r>
            <a:r>
              <a:rPr lang="en-US" altLang="ko-KR" sz="1200" b="1" dirty="0" smtClean="0">
                <a:latin typeface="+mn-ea"/>
              </a:rPr>
              <a:t>(</a:t>
            </a:r>
            <a:r>
              <a:rPr lang="ko-KR" altLang="en-US" sz="1200" b="1" dirty="0" smtClean="0">
                <a:latin typeface="+mn-ea"/>
              </a:rPr>
              <a:t>중문</a:t>
            </a:r>
            <a:r>
              <a:rPr lang="en-US" altLang="ko-KR" sz="1200" b="1" dirty="0" smtClean="0">
                <a:latin typeface="+mn-ea"/>
              </a:rPr>
              <a:t>) </a:t>
            </a:r>
            <a:r>
              <a:rPr lang="ko-KR" altLang="en-US" sz="1200" b="1" dirty="0" smtClean="0">
                <a:latin typeface="+mn-ea"/>
              </a:rPr>
              <a:t>제작</a:t>
            </a:r>
            <a:endParaRPr lang="en-US" altLang="ko-KR" sz="1200" b="1" dirty="0" smtClean="0">
              <a:latin typeface="+mn-ea"/>
            </a:endParaRPr>
          </a:p>
          <a:p>
            <a:pPr latinLnBrk="0" hangingPunct="0"/>
            <a:r>
              <a:rPr lang="ko-KR" altLang="en-US" sz="1200" b="1" dirty="0" smtClean="0">
                <a:latin typeface="+mn-ea"/>
              </a:rPr>
              <a:t>참여기업의 브랜드 이미지 및 제품을 목표시장의 시장현황을 고려하여 기획 제작함</a:t>
            </a:r>
            <a:r>
              <a:rPr lang="en-US" altLang="ko-KR" sz="1200" b="1" dirty="0" smtClean="0">
                <a:latin typeface="+mn-ea"/>
              </a:rPr>
              <a:t>.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552363" y="1989138"/>
            <a:ext cx="812332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추진목</a:t>
            </a:r>
            <a:r>
              <a:rPr lang="ko-KR" altLang="en-US" sz="1200" dirty="0">
                <a:latin typeface="+mn-ea"/>
              </a:rPr>
              <a:t>표</a:t>
            </a:r>
            <a:r>
              <a:rPr lang="ko-KR" altLang="en-US" sz="1200" dirty="0" smtClean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: </a:t>
            </a:r>
            <a:r>
              <a:rPr lang="ko-KR" altLang="en-US" sz="1200" dirty="0" smtClean="0">
                <a:latin typeface="+mn-ea"/>
              </a:rPr>
              <a:t>목표시장의 분석을 고려한 기업 브랜드</a:t>
            </a:r>
            <a:r>
              <a:rPr lang="en-US" altLang="ko-KR" sz="1200" dirty="0" smtClean="0">
                <a:latin typeface="+mn-ea"/>
              </a:rPr>
              <a:t>,</a:t>
            </a:r>
            <a:r>
              <a:rPr lang="ko-KR" altLang="en-US" sz="1200" dirty="0" smtClean="0">
                <a:latin typeface="+mn-ea"/>
              </a:rPr>
              <a:t>제품의 홍보디자인을 기획</a:t>
            </a:r>
            <a:r>
              <a:rPr lang="en-US" altLang="ko-KR" sz="1200" dirty="0" smtClean="0">
                <a:latin typeface="+mn-ea"/>
              </a:rPr>
              <a:t>, </a:t>
            </a:r>
          </a:p>
          <a:p>
            <a:pPr latinLnBrk="0" hangingPunct="0"/>
            <a:r>
              <a:rPr lang="en-US" altLang="ko-KR" sz="1200" dirty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                </a:t>
            </a:r>
            <a:r>
              <a:rPr lang="ko-KR" altLang="en-US" sz="1200" dirty="0" smtClean="0">
                <a:latin typeface="+mn-ea"/>
              </a:rPr>
              <a:t>수출지역의 전문용어사용을 현지 바이어에게 </a:t>
            </a:r>
            <a:r>
              <a:rPr lang="ko-KR" altLang="en-US" sz="1200" dirty="0" err="1" smtClean="0">
                <a:latin typeface="+mn-ea"/>
              </a:rPr>
              <a:t>전달력</a:t>
            </a:r>
            <a:r>
              <a:rPr lang="ko-KR" altLang="en-US" sz="1200" dirty="0" smtClean="0">
                <a:latin typeface="+mn-ea"/>
              </a:rPr>
              <a:t> 향상</a:t>
            </a:r>
            <a:r>
              <a:rPr lang="en-US" altLang="ko-KR" sz="1200" dirty="0" smtClean="0">
                <a:latin typeface="+mn-ea"/>
              </a:rPr>
              <a:t>.</a:t>
            </a:r>
            <a:r>
              <a:rPr lang="ko-KR" altLang="en-US" sz="1200" dirty="0" smtClean="0">
                <a:latin typeface="+mn-ea"/>
              </a:rPr>
              <a:t>  </a:t>
            </a: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진행일</a:t>
            </a:r>
            <a:r>
              <a:rPr lang="ko-KR" altLang="en-US" sz="1200" dirty="0">
                <a:latin typeface="+mn-ea"/>
              </a:rPr>
              <a:t>정</a:t>
            </a:r>
            <a:r>
              <a:rPr lang="ko-KR" altLang="en-US" sz="1200" dirty="0" smtClean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: 2018.07.01~2018.08.30</a:t>
            </a:r>
          </a:p>
          <a:p>
            <a:pPr latinLnBrk="0" hangingPunct="0"/>
            <a:r>
              <a:rPr lang="en-US" altLang="ko-KR" sz="1200" dirty="0" smtClean="0">
                <a:latin typeface="+mn-ea"/>
              </a:rPr>
              <a:t> </a:t>
            </a: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서비스내용 및 진행일정 </a:t>
            </a: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latinLnBrk="0" hangingPunct="0"/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latinLnBrk="0" hangingPunct="0"/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en-US" altLang="ko-KR" sz="1200" dirty="0" smtClean="0">
                <a:latin typeface="+mn-ea"/>
              </a:rPr>
              <a:t> </a:t>
            </a:r>
            <a:r>
              <a:rPr lang="ko-KR" altLang="en-US" sz="1200" dirty="0">
                <a:latin typeface="+mn-ea"/>
              </a:rPr>
              <a:t>서비스 </a:t>
            </a:r>
            <a:r>
              <a:rPr lang="en-US" altLang="ko-KR" sz="1200" dirty="0">
                <a:latin typeface="+mn-ea"/>
              </a:rPr>
              <a:t>Differentiation strategy</a:t>
            </a:r>
          </a:p>
          <a:p>
            <a:pPr latinLnBrk="0" hangingPunct="0"/>
            <a:r>
              <a:rPr lang="en-US" altLang="ko-KR" sz="1200" dirty="0" smtClean="0">
                <a:latin typeface="+mn-ea"/>
              </a:rPr>
              <a:t>    </a:t>
            </a:r>
            <a:r>
              <a:rPr lang="ko-KR" altLang="en-US" sz="1200" dirty="0" smtClean="0">
                <a:latin typeface="+mn-ea"/>
              </a:rPr>
              <a:t>기업이 목표로 하는 시장에 적합한 디자인 기획 및 오차범위를 최소화한 제작 시스템 구축</a:t>
            </a:r>
            <a:endParaRPr lang="en-US" altLang="ko-KR" sz="1200" dirty="0" smtClean="0">
              <a:latin typeface="+mn-ea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308919"/>
              </p:ext>
            </p:extLst>
          </p:nvPr>
        </p:nvGraphicFramePr>
        <p:xfrm>
          <a:off x="827584" y="3212977"/>
          <a:ext cx="7704856" cy="27089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434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10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9181"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000" dirty="0" smtClean="0"/>
                        <a:t>구분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000" dirty="0" smtClean="0"/>
                        <a:t>서비스내용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000" dirty="0" smtClean="0"/>
                        <a:t>소요</a:t>
                      </a:r>
                      <a:endParaRPr lang="en-US" altLang="ko-KR" sz="1000" dirty="0" smtClean="0"/>
                    </a:p>
                    <a:p>
                      <a:pPr algn="ctr" latinLnBrk="0" hangingPunct="0"/>
                      <a:r>
                        <a:rPr lang="ko-KR" altLang="en-US" sz="1000" dirty="0" smtClean="0"/>
                        <a:t>기간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000" dirty="0" smtClean="0"/>
                        <a:t>수행기관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000" dirty="0" smtClean="0"/>
                        <a:t>이미지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95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현황조사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기업이 기존 </a:t>
                      </a: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보유하고있는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홍보물의 장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단점 파악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기업 홍보계획 및 제품홍보 범위 설정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약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주 소요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신승회계법인 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유천문화사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95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디자인기획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현지 시장의 소비자 선호 색상 및 디자인 이미지 등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조사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기업 브랜드와 제품의 특성을 고려한 홍보물 디자인 제작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약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주 소요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76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시안검토 </a:t>
                      </a:r>
                      <a:endParaRPr lang="en-US" altLang="ko-KR" sz="1000" b="1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수정보완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3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 이상의 디자인 시안을 기업에 전달하고 피드백을 통한 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디자인 확정 및 홍보물 기획 완성 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595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제작</a:t>
                      </a:r>
                      <a:r>
                        <a:rPr lang="en-US" altLang="ko-KR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인쇄</a:t>
                      </a:r>
                      <a:r>
                        <a:rPr lang="en-US" altLang="ko-KR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출력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인쇄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후가공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작업 및 감리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1450" marR="0" indent="-17145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76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품질검사</a:t>
                      </a:r>
                      <a:endParaRPr lang="en-US" altLang="ko-KR" sz="1000" b="1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납품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각 공정에 대한 </a:t>
                      </a: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검사실시후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최종 결과물 납품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약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주 소요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123" name="_x363333824" descr="EMB0000228c09d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6998652" y="3647962"/>
            <a:ext cx="1489076" cy="9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_x363333824" descr="EMB0000228c09d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6998652" y="4642818"/>
            <a:ext cx="1489076" cy="1162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714182"/>
            <a:ext cx="266352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슬라이드 번호 개체 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647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539750" y="1989138"/>
            <a:ext cx="8135939" cy="43195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6300192" y="332656"/>
            <a:ext cx="23743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Ⅳ.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수출 컨소시엄 운영 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1681063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dirty="0" smtClean="0">
                <a:latin typeface="+mn-ea"/>
              </a:rPr>
              <a:t>온라인 홍보마케팅 추진계획 </a:t>
            </a:r>
            <a:endParaRPr lang="en-US" altLang="ko-KR" sz="1200" b="1" dirty="0">
              <a:latin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39749" y="714182"/>
            <a:ext cx="4032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latin typeface="+mn-ea"/>
              </a:rPr>
              <a:t>2. </a:t>
            </a:r>
            <a:r>
              <a:rPr lang="ko-KR" altLang="en-US" sz="1600" b="1" dirty="0" smtClean="0">
                <a:latin typeface="+mn-ea"/>
              </a:rPr>
              <a:t>세부개척전략 </a:t>
            </a:r>
            <a:r>
              <a:rPr lang="en-US" altLang="ko-KR" sz="1600" b="1" dirty="0" smtClean="0">
                <a:latin typeface="+mn-ea"/>
              </a:rPr>
              <a:t>_ </a:t>
            </a:r>
            <a:r>
              <a:rPr lang="ko-KR" altLang="en-US" sz="1600" b="1" dirty="0" smtClean="0">
                <a:latin typeface="+mn-ea"/>
              </a:rPr>
              <a:t>홍보마케팅</a:t>
            </a:r>
            <a:endParaRPr lang="ko-KR" altLang="en-US" sz="1600" b="1" dirty="0"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52362" y="1268760"/>
            <a:ext cx="81233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 hangingPunct="0"/>
            <a:r>
              <a:rPr lang="ko-KR" altLang="en-US" sz="1200" b="1" dirty="0" smtClean="0">
                <a:latin typeface="+mn-ea"/>
              </a:rPr>
              <a:t>참여기업의 기업 브랜드 및 제품을 현지의 온</a:t>
            </a:r>
            <a:r>
              <a:rPr lang="en-US" altLang="ko-KR" sz="1200" b="1" dirty="0" smtClean="0">
                <a:latin typeface="+mn-ea"/>
              </a:rPr>
              <a:t>/</a:t>
            </a:r>
            <a:r>
              <a:rPr lang="ko-KR" altLang="en-US" sz="1200" b="1" dirty="0" smtClean="0">
                <a:latin typeface="+mn-ea"/>
              </a:rPr>
              <a:t>오프라인 홍보를 통한 마케팅 추진 </a:t>
            </a:r>
            <a:endParaRPr lang="en-US" altLang="ko-KR" sz="1200" b="1" dirty="0" smtClean="0"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52363" y="1989138"/>
            <a:ext cx="812332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추진목</a:t>
            </a:r>
            <a:r>
              <a:rPr lang="ko-KR" altLang="en-US" sz="1200" dirty="0">
                <a:latin typeface="+mn-ea"/>
              </a:rPr>
              <a:t>표</a:t>
            </a:r>
            <a:r>
              <a:rPr lang="ko-KR" altLang="en-US" sz="1200" dirty="0" smtClean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: </a:t>
            </a:r>
            <a:r>
              <a:rPr lang="ko-KR" altLang="en-US" sz="1200" dirty="0" smtClean="0">
                <a:latin typeface="+mn-ea"/>
              </a:rPr>
              <a:t>최근 중국의 </a:t>
            </a:r>
            <a:r>
              <a:rPr lang="en-US" altLang="ko-KR" sz="1200" dirty="0" smtClean="0">
                <a:latin typeface="+mn-ea"/>
              </a:rPr>
              <a:t>SNS</a:t>
            </a:r>
            <a:r>
              <a:rPr lang="ko-KR" altLang="en-US" sz="1200" dirty="0" smtClean="0">
                <a:latin typeface="+mn-ea"/>
              </a:rPr>
              <a:t>와 전자상거래 플랫폼 구매가 급격히 상승하는 추세를 고려하여 </a:t>
            </a:r>
            <a:endParaRPr lang="en-US" altLang="ko-KR" sz="1200" dirty="0" smtClean="0">
              <a:latin typeface="+mn-ea"/>
            </a:endParaRPr>
          </a:p>
          <a:p>
            <a:pPr latinLnBrk="0" hangingPunct="0"/>
            <a:r>
              <a:rPr lang="en-US" altLang="ko-KR" sz="1200" dirty="0" smtClean="0">
                <a:latin typeface="+mn-ea"/>
              </a:rPr>
              <a:t>                 </a:t>
            </a:r>
            <a:r>
              <a:rPr lang="ko-KR" altLang="en-US" sz="1200" dirty="0" smtClean="0">
                <a:latin typeface="+mn-ea"/>
              </a:rPr>
              <a:t>목표시장의 소비자가 집중되는 온라인 </a:t>
            </a:r>
            <a:r>
              <a:rPr lang="en-US" altLang="ko-KR" sz="1200" dirty="0" smtClean="0">
                <a:latin typeface="+mn-ea"/>
              </a:rPr>
              <a:t>Spot</a:t>
            </a:r>
            <a:r>
              <a:rPr lang="ko-KR" altLang="en-US" sz="1200" dirty="0" smtClean="0">
                <a:latin typeface="+mn-ea"/>
              </a:rPr>
              <a:t>에 광고를 </a:t>
            </a:r>
            <a:r>
              <a:rPr lang="ko-KR" altLang="en-US" sz="1200" dirty="0" err="1" smtClean="0">
                <a:latin typeface="+mn-ea"/>
              </a:rPr>
              <a:t>노출시킴으로서</a:t>
            </a:r>
            <a:r>
              <a:rPr lang="ko-KR" altLang="en-US" sz="1200" dirty="0" smtClean="0">
                <a:latin typeface="+mn-ea"/>
              </a:rPr>
              <a:t> 브랜드 인지도 확대</a:t>
            </a:r>
            <a:endParaRPr lang="en-US" altLang="ko-KR" sz="1200" dirty="0" smtClean="0">
              <a:latin typeface="+mn-ea"/>
            </a:endParaRPr>
          </a:p>
          <a:p>
            <a:pPr latinLnBrk="0" hangingPunct="0"/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진행일</a:t>
            </a:r>
            <a:r>
              <a:rPr lang="ko-KR" altLang="en-US" sz="1200" dirty="0">
                <a:latin typeface="+mn-ea"/>
              </a:rPr>
              <a:t>정</a:t>
            </a:r>
            <a:r>
              <a:rPr lang="ko-KR" altLang="en-US" sz="1200" dirty="0" smtClean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: 2018.08.01~2019.02.28</a:t>
            </a:r>
          </a:p>
          <a:p>
            <a:pPr latinLnBrk="0" hangingPunct="0"/>
            <a:r>
              <a:rPr lang="en-US" altLang="ko-KR" sz="1200" dirty="0" smtClean="0">
                <a:latin typeface="+mn-ea"/>
              </a:rPr>
              <a:t> </a:t>
            </a: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서비스내용  </a:t>
            </a:r>
            <a:endParaRPr lang="en-US" altLang="ko-KR" sz="1200" dirty="0">
              <a:latin typeface="+mn-ea"/>
            </a:endParaRPr>
          </a:p>
          <a:p>
            <a:pPr latinLnBrk="0" hangingPunct="0"/>
            <a:r>
              <a:rPr lang="en-US" altLang="ko-KR" sz="1200" dirty="0" smtClean="0">
                <a:latin typeface="+mn-ea"/>
              </a:rPr>
              <a:t>   </a:t>
            </a:r>
            <a:r>
              <a:rPr lang="en-US" altLang="ko-KR" sz="1200" b="1" dirty="0" smtClean="0">
                <a:latin typeface="+mn-ea"/>
              </a:rPr>
              <a:t>① Baidu </a:t>
            </a:r>
            <a:r>
              <a:rPr lang="ko-KR" altLang="en-US" sz="1200" b="1" dirty="0" err="1" smtClean="0">
                <a:latin typeface="+mn-ea"/>
              </a:rPr>
              <a:t>바이럴</a:t>
            </a:r>
            <a:r>
              <a:rPr lang="ko-KR" altLang="en-US" sz="1200" b="1" dirty="0" smtClean="0">
                <a:latin typeface="+mn-ea"/>
              </a:rPr>
              <a:t> 마케팅</a:t>
            </a:r>
            <a:r>
              <a:rPr lang="en-US" altLang="ko-KR" sz="1200" b="1" dirty="0" smtClean="0">
                <a:latin typeface="+mn-ea"/>
              </a:rPr>
              <a:t>(</a:t>
            </a:r>
            <a:r>
              <a:rPr lang="ko-KR" altLang="en-US" sz="1200" b="1" dirty="0" smtClean="0">
                <a:latin typeface="+mn-ea"/>
              </a:rPr>
              <a:t>검색</a:t>
            </a:r>
            <a:r>
              <a:rPr lang="en-US" altLang="ko-KR" sz="1200" b="1" dirty="0" smtClean="0">
                <a:latin typeface="+mn-ea"/>
              </a:rPr>
              <a:t>, BBS, </a:t>
            </a:r>
            <a:r>
              <a:rPr lang="ko-KR" altLang="en-US" sz="1200" b="1" dirty="0" smtClean="0">
                <a:latin typeface="+mn-ea"/>
              </a:rPr>
              <a:t>지식인</a:t>
            </a:r>
            <a:r>
              <a:rPr lang="en-US" altLang="ko-KR" sz="1200" b="1" dirty="0" smtClean="0">
                <a:latin typeface="+mn-ea"/>
              </a:rPr>
              <a:t>)</a:t>
            </a:r>
          </a:p>
          <a:p>
            <a:pPr latinLnBrk="0" hangingPunct="0"/>
            <a:r>
              <a:rPr lang="en-US" altLang="ko-KR" sz="1200" dirty="0" smtClean="0">
                <a:latin typeface="+mn-ea"/>
              </a:rPr>
              <a:t>      - </a:t>
            </a:r>
            <a:r>
              <a:rPr lang="ko-KR" altLang="en-US" sz="1200" dirty="0" smtClean="0">
                <a:latin typeface="+mn-ea"/>
              </a:rPr>
              <a:t>내용 </a:t>
            </a:r>
            <a:r>
              <a:rPr lang="en-US" altLang="ko-KR" sz="1200" dirty="0" smtClean="0">
                <a:latin typeface="+mn-ea"/>
              </a:rPr>
              <a:t>: </a:t>
            </a:r>
            <a:r>
              <a:rPr lang="ko-KR" altLang="en-US" sz="1200" dirty="0" err="1" smtClean="0">
                <a:latin typeface="+mn-ea"/>
              </a:rPr>
              <a:t>바이두</a:t>
            </a:r>
            <a:r>
              <a:rPr lang="ko-KR" altLang="en-US" sz="1200" dirty="0" smtClean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Spider(</a:t>
            </a:r>
            <a:r>
              <a:rPr lang="ko-KR" altLang="en-US" sz="1200" dirty="0" smtClean="0">
                <a:latin typeface="+mn-ea"/>
              </a:rPr>
              <a:t>검색로봇</a:t>
            </a:r>
            <a:r>
              <a:rPr lang="en-US" altLang="ko-KR" sz="1200" dirty="0" smtClean="0">
                <a:latin typeface="+mn-ea"/>
              </a:rPr>
              <a:t>) </a:t>
            </a:r>
            <a:r>
              <a:rPr lang="ko-KR" altLang="en-US" sz="1200" dirty="0" err="1" smtClean="0">
                <a:latin typeface="+mn-ea"/>
              </a:rPr>
              <a:t>로직분석을</a:t>
            </a:r>
            <a:r>
              <a:rPr lang="ko-KR" altLang="en-US" sz="1200" dirty="0" smtClean="0">
                <a:latin typeface="+mn-ea"/>
              </a:rPr>
              <a:t> 통한 최적의 키워드 생성 및 목표시장 노출</a:t>
            </a:r>
            <a:endParaRPr lang="en-US" altLang="ko-KR" sz="1200" dirty="0" smtClean="0">
              <a:latin typeface="+mn-ea"/>
            </a:endParaRPr>
          </a:p>
          <a:p>
            <a:pPr latinLnBrk="0" hangingPunct="0"/>
            <a:r>
              <a:rPr lang="en-US" altLang="ko-KR" sz="1200" dirty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  </a:t>
            </a:r>
          </a:p>
          <a:p>
            <a:pPr latinLnBrk="0" hangingPunct="0"/>
            <a:r>
              <a:rPr lang="en-US" altLang="ko-KR" sz="1200" dirty="0" smtClean="0">
                <a:latin typeface="+mn-ea"/>
              </a:rPr>
              <a:t>      - </a:t>
            </a:r>
            <a:r>
              <a:rPr lang="ko-KR" altLang="en-US" sz="1200" dirty="0" smtClean="0">
                <a:latin typeface="+mn-ea"/>
              </a:rPr>
              <a:t>추진계획 </a:t>
            </a:r>
            <a:r>
              <a:rPr lang="en-US" altLang="ko-KR" sz="1200" dirty="0" smtClean="0">
                <a:latin typeface="+mn-ea"/>
              </a:rPr>
              <a:t>: </a:t>
            </a:r>
            <a:r>
              <a:rPr lang="ko-KR" altLang="en-US" sz="1200" dirty="0" smtClean="0">
                <a:latin typeface="+mn-ea"/>
              </a:rPr>
              <a:t>중국은 </a:t>
            </a:r>
            <a:r>
              <a:rPr lang="en-US" altLang="ko-KR" sz="1200" dirty="0">
                <a:latin typeface="+mn-ea"/>
              </a:rPr>
              <a:t>BBS(</a:t>
            </a:r>
            <a:r>
              <a:rPr lang="ko-KR" altLang="en-US" sz="1200" dirty="0">
                <a:latin typeface="+mn-ea"/>
              </a:rPr>
              <a:t>온라인 카페와 흡사한 커뮤니티</a:t>
            </a:r>
            <a:r>
              <a:rPr lang="en-US" altLang="ko-KR" sz="1200" dirty="0">
                <a:latin typeface="+mn-ea"/>
              </a:rPr>
              <a:t>)</a:t>
            </a:r>
            <a:r>
              <a:rPr lang="ko-KR" altLang="en-US" sz="1200" dirty="0">
                <a:latin typeface="+mn-ea"/>
              </a:rPr>
              <a:t>가 많이 활성화 되어 </a:t>
            </a:r>
            <a:r>
              <a:rPr lang="ko-KR" altLang="en-US" sz="1200" dirty="0" smtClean="0">
                <a:latin typeface="+mn-ea"/>
              </a:rPr>
              <a:t>있음</a:t>
            </a:r>
            <a:endParaRPr lang="en-US" altLang="ko-KR" sz="1200" dirty="0" smtClean="0">
              <a:latin typeface="+mn-ea"/>
            </a:endParaRPr>
          </a:p>
          <a:p>
            <a:pPr fontAlgn="base"/>
            <a:r>
              <a:rPr lang="ko-KR" altLang="en-US" sz="1200" dirty="0" smtClean="0">
                <a:latin typeface="+mn-ea"/>
              </a:rPr>
              <a:t>                      화장품과 관련 다수의 </a:t>
            </a:r>
            <a:r>
              <a:rPr lang="ko-KR" altLang="en-US" sz="1200" dirty="0" err="1">
                <a:latin typeface="+mn-ea"/>
              </a:rPr>
              <a:t>뷰티</a:t>
            </a:r>
            <a:r>
              <a:rPr lang="ko-KR" altLang="en-US" sz="1200" dirty="0">
                <a:latin typeface="+mn-ea"/>
              </a:rPr>
              <a:t> 커뮤니티에 지속적으로 </a:t>
            </a:r>
            <a:r>
              <a:rPr lang="en-US" altLang="ko-KR" sz="1200" dirty="0" smtClean="0">
                <a:latin typeface="+mn-ea"/>
              </a:rPr>
              <a:t>BBS </a:t>
            </a:r>
            <a:r>
              <a:rPr lang="ko-KR" altLang="en-US" sz="1200" dirty="0" err="1">
                <a:latin typeface="+mn-ea"/>
              </a:rPr>
              <a:t>게시글을</a:t>
            </a:r>
            <a:r>
              <a:rPr lang="ko-KR" altLang="en-US" sz="1200" dirty="0">
                <a:latin typeface="+mn-ea"/>
              </a:rPr>
              <a:t> 업로드</a:t>
            </a:r>
          </a:p>
          <a:p>
            <a:pPr latinLnBrk="0" hangingPunct="0"/>
            <a:endParaRPr lang="en-US" altLang="ko-KR" sz="1200" dirty="0" smtClean="0">
              <a:solidFill>
                <a:srgbClr val="C00000"/>
              </a:solidFill>
              <a:latin typeface="+mn-ea"/>
            </a:endParaRPr>
          </a:p>
          <a:p>
            <a:pPr latinLnBrk="0" hangingPunct="0"/>
            <a:endParaRPr lang="en-US" altLang="ko-KR" sz="1200" dirty="0" smtClean="0">
              <a:solidFill>
                <a:srgbClr val="C00000"/>
              </a:solidFill>
              <a:latin typeface="+mn-ea"/>
            </a:endParaRPr>
          </a:p>
          <a:p>
            <a:pPr latinLnBrk="0" hangingPunct="0"/>
            <a:r>
              <a:rPr lang="en-US" altLang="ko-KR" sz="1200" dirty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     - </a:t>
            </a:r>
            <a:r>
              <a:rPr lang="ko-KR" altLang="en-US" sz="1200" dirty="0" smtClean="0">
                <a:latin typeface="+mn-ea"/>
              </a:rPr>
              <a:t>추진 프로세스</a:t>
            </a:r>
            <a:endParaRPr lang="en-US" altLang="ko-KR" sz="1200" dirty="0">
              <a:latin typeface="+mn-ea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920" y="4365104"/>
            <a:ext cx="6224512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723786"/>
            <a:ext cx="266429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슬라이드 번호 개체 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312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2275" y="1557338"/>
            <a:ext cx="575945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+mn-ea"/>
              </a:rPr>
              <a:t>Ⅰ. </a:t>
            </a:r>
            <a:r>
              <a:rPr lang="ko-KR" altLang="en-US" sz="1400" b="1" dirty="0" smtClean="0">
                <a:latin typeface="+mn-ea"/>
              </a:rPr>
              <a:t>주관단</a:t>
            </a:r>
            <a:r>
              <a:rPr lang="ko-KR" altLang="en-US" sz="1400" b="1" dirty="0">
                <a:latin typeface="+mn-ea"/>
              </a:rPr>
              <a:t>체</a:t>
            </a:r>
            <a:r>
              <a:rPr lang="ko-KR" altLang="en-US" sz="1400" b="1" dirty="0" smtClean="0">
                <a:latin typeface="+mn-ea"/>
              </a:rPr>
              <a:t> 소개</a:t>
            </a:r>
            <a:r>
              <a:rPr lang="en-US" altLang="ko-KR" sz="1400" dirty="0">
                <a:latin typeface="+mn-ea"/>
              </a:rPr>
              <a:t> </a:t>
            </a:r>
            <a:r>
              <a:rPr lang="en-US" altLang="ko-KR" sz="1400" dirty="0" smtClean="0">
                <a:latin typeface="+mn-ea"/>
              </a:rPr>
              <a:t>....................................................................04</a:t>
            </a:r>
            <a:endParaRPr lang="en-US" altLang="ko-KR" sz="1200" dirty="0" smtClean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 1. </a:t>
            </a:r>
            <a:r>
              <a:rPr lang="ko-KR" altLang="en-US" sz="1200" dirty="0" smtClean="0">
                <a:latin typeface="+mn-ea"/>
              </a:rPr>
              <a:t>사업추진부서현황</a:t>
            </a:r>
            <a:endParaRPr lang="ko-KR" altLang="en-US" sz="1200" dirty="0">
              <a:latin typeface="+mn-ea"/>
            </a:endParaRPr>
          </a:p>
          <a:p>
            <a:endParaRPr lang="ko-KR" altLang="en-US" sz="1200" dirty="0">
              <a:latin typeface="+mn-ea"/>
            </a:endParaRPr>
          </a:p>
          <a:p>
            <a:r>
              <a:rPr lang="en-US" altLang="ko-KR" sz="1400" b="1" dirty="0">
                <a:latin typeface="+mn-ea"/>
              </a:rPr>
              <a:t>Ⅱ</a:t>
            </a:r>
            <a:r>
              <a:rPr lang="en-US" altLang="ko-KR" sz="1400" b="1" dirty="0" smtClean="0">
                <a:latin typeface="+mn-ea"/>
              </a:rPr>
              <a:t>. </a:t>
            </a:r>
            <a:r>
              <a:rPr lang="ko-KR" altLang="en-US" sz="1400" b="1" dirty="0" smtClean="0">
                <a:latin typeface="+mn-ea"/>
              </a:rPr>
              <a:t>수출 고도화 계획</a:t>
            </a:r>
            <a:r>
              <a:rPr lang="en-US" altLang="ko-KR" sz="1400" dirty="0">
                <a:latin typeface="+mn-ea"/>
              </a:rPr>
              <a:t> </a:t>
            </a:r>
            <a:r>
              <a:rPr lang="en-US" altLang="ko-KR" sz="1400" dirty="0" smtClean="0">
                <a:latin typeface="+mn-ea"/>
              </a:rPr>
              <a:t>..............................................................09</a:t>
            </a:r>
            <a:endParaRPr lang="en-US" altLang="ko-KR" sz="14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1. </a:t>
            </a:r>
            <a:r>
              <a:rPr lang="ko-KR" altLang="en-US" sz="1200" dirty="0" smtClean="0">
                <a:latin typeface="+mn-ea"/>
              </a:rPr>
              <a:t>목표시</a:t>
            </a:r>
            <a:r>
              <a:rPr lang="ko-KR" altLang="en-US" sz="1200" dirty="0">
                <a:latin typeface="+mn-ea"/>
              </a:rPr>
              <a:t>장</a:t>
            </a:r>
            <a:r>
              <a:rPr lang="ko-KR" altLang="en-US" sz="1200" dirty="0" smtClean="0">
                <a:latin typeface="+mn-ea"/>
              </a:rPr>
              <a:t>                   </a:t>
            </a:r>
            <a:endParaRPr lang="ko-KR" altLang="en-US" sz="1200" dirty="0">
              <a:latin typeface="+mn-ea"/>
            </a:endParaRPr>
          </a:p>
          <a:p>
            <a:r>
              <a:rPr lang="ko-KR" altLang="en-US" sz="1200" dirty="0">
                <a:latin typeface="+mn-ea"/>
              </a:rPr>
              <a:t>  </a:t>
            </a:r>
            <a:r>
              <a:rPr lang="en-US" altLang="ko-KR" sz="1200" dirty="0">
                <a:latin typeface="+mn-ea"/>
              </a:rPr>
              <a:t>2. </a:t>
            </a:r>
            <a:r>
              <a:rPr lang="ko-KR" altLang="en-US" sz="1200" dirty="0" smtClean="0">
                <a:latin typeface="+mn-ea"/>
              </a:rPr>
              <a:t>목표시장 내 경쟁요소 분석</a:t>
            </a:r>
            <a:endParaRPr lang="ko-KR" altLang="en-US" sz="1200" dirty="0">
              <a:latin typeface="+mn-ea"/>
            </a:endParaRPr>
          </a:p>
          <a:p>
            <a:r>
              <a:rPr lang="ko-KR" altLang="en-US" sz="1200" dirty="0">
                <a:latin typeface="+mn-ea"/>
              </a:rPr>
              <a:t>  </a:t>
            </a:r>
            <a:r>
              <a:rPr lang="en-US" altLang="ko-KR" sz="1200" dirty="0">
                <a:latin typeface="+mn-ea"/>
              </a:rPr>
              <a:t>3. </a:t>
            </a:r>
            <a:r>
              <a:rPr lang="ko-KR" altLang="en-US" sz="1200" dirty="0" smtClean="0">
                <a:latin typeface="+mn-ea"/>
              </a:rPr>
              <a:t>목표시장 내 주요경쟁국과 비교분석</a:t>
            </a:r>
            <a:endParaRPr lang="ko-KR" altLang="en-US" sz="1200" dirty="0">
              <a:latin typeface="+mn-ea"/>
            </a:endParaRPr>
          </a:p>
          <a:p>
            <a:r>
              <a:rPr lang="ko-KR" altLang="en-US" sz="1200" dirty="0">
                <a:latin typeface="+mn-ea"/>
              </a:rPr>
              <a:t>  </a:t>
            </a:r>
            <a:r>
              <a:rPr lang="en-US" altLang="ko-KR" sz="1200" dirty="0">
                <a:latin typeface="+mn-ea"/>
              </a:rPr>
              <a:t>4. </a:t>
            </a:r>
            <a:r>
              <a:rPr lang="ko-KR" altLang="en-US" sz="1200" dirty="0" smtClean="0">
                <a:latin typeface="+mn-ea"/>
              </a:rPr>
              <a:t>목표시장진출전략</a:t>
            </a:r>
            <a:endParaRPr lang="ko-KR" altLang="en-US" sz="1200" dirty="0">
              <a:latin typeface="+mn-ea"/>
            </a:endParaRPr>
          </a:p>
          <a:p>
            <a:endParaRPr lang="ko-KR" altLang="en-US" sz="1200" dirty="0">
              <a:latin typeface="+mn-ea"/>
            </a:endParaRPr>
          </a:p>
          <a:p>
            <a:r>
              <a:rPr lang="en-US" altLang="ko-KR" sz="1400" b="1" dirty="0">
                <a:latin typeface="+mn-ea"/>
              </a:rPr>
              <a:t>Ⅲ. </a:t>
            </a:r>
            <a:r>
              <a:rPr lang="ko-KR" altLang="en-US" sz="1400" b="1" dirty="0" smtClean="0">
                <a:latin typeface="+mn-ea"/>
              </a:rPr>
              <a:t>수출컨소시엄 구성 </a:t>
            </a:r>
            <a:r>
              <a:rPr lang="en-US" altLang="ko-KR" sz="1400" dirty="0" smtClean="0">
                <a:latin typeface="+mn-ea"/>
              </a:rPr>
              <a:t>…........................................................13</a:t>
            </a:r>
            <a:endParaRPr lang="en-US" altLang="ko-KR" sz="14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1. </a:t>
            </a:r>
            <a:r>
              <a:rPr lang="ko-KR" altLang="en-US" sz="1200" dirty="0" smtClean="0">
                <a:latin typeface="+mn-ea"/>
              </a:rPr>
              <a:t>참여기업</a:t>
            </a:r>
            <a:r>
              <a:rPr lang="en-US" altLang="ko-KR" sz="1200" dirty="0" smtClean="0">
                <a:latin typeface="+mn-ea"/>
              </a:rPr>
              <a:t>  </a:t>
            </a:r>
          </a:p>
          <a:p>
            <a:r>
              <a:rPr lang="en-US" altLang="ko-KR" sz="1200" dirty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 2. </a:t>
            </a:r>
            <a:r>
              <a:rPr lang="ko-KR" altLang="en-US" sz="1200" dirty="0" smtClean="0">
                <a:latin typeface="+mn-ea"/>
              </a:rPr>
              <a:t>컨소시엄구성</a:t>
            </a:r>
            <a:endParaRPr lang="ko-KR" altLang="en-US" sz="1200" dirty="0">
              <a:latin typeface="+mn-ea"/>
            </a:endParaRPr>
          </a:p>
          <a:p>
            <a:endParaRPr lang="ko-KR" altLang="en-US" sz="1200" dirty="0">
              <a:latin typeface="+mn-ea"/>
            </a:endParaRPr>
          </a:p>
          <a:p>
            <a:r>
              <a:rPr lang="en-US" altLang="ko-KR" sz="1400" b="1" dirty="0">
                <a:latin typeface="+mn-ea"/>
              </a:rPr>
              <a:t>Ⅳ. </a:t>
            </a:r>
            <a:r>
              <a:rPr lang="ko-KR" altLang="en-US" sz="1400" b="1" dirty="0" smtClean="0">
                <a:latin typeface="+mn-ea"/>
              </a:rPr>
              <a:t>수출 컨소시엄 운영 </a:t>
            </a:r>
            <a:r>
              <a:rPr lang="en-US" altLang="ko-KR" sz="1400" dirty="0" smtClean="0">
                <a:latin typeface="+mn-ea"/>
              </a:rPr>
              <a:t>..........................................................16</a:t>
            </a:r>
            <a:endParaRPr lang="en-US" altLang="ko-KR" sz="14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1. </a:t>
            </a:r>
            <a:r>
              <a:rPr lang="ko-KR" altLang="en-US" sz="1200" dirty="0" err="1" smtClean="0">
                <a:latin typeface="+mn-ea"/>
              </a:rPr>
              <a:t>타겟시장</a:t>
            </a:r>
            <a:r>
              <a:rPr lang="ko-KR" altLang="en-US" sz="1200" dirty="0" smtClean="0">
                <a:latin typeface="+mn-ea"/>
              </a:rPr>
              <a:t> 개척전략 총괄  </a:t>
            </a:r>
            <a:endParaRPr lang="en-US" altLang="ko-KR" sz="1200" dirty="0" smtClean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 2</a:t>
            </a:r>
            <a:r>
              <a:rPr lang="en-US" altLang="ko-KR" sz="1200" dirty="0">
                <a:latin typeface="+mn-ea"/>
              </a:rPr>
              <a:t>. </a:t>
            </a:r>
            <a:r>
              <a:rPr lang="ko-KR" altLang="en-US" sz="1200" dirty="0" smtClean="0">
                <a:latin typeface="+mn-ea"/>
              </a:rPr>
              <a:t>세부 개척전략</a:t>
            </a:r>
            <a:endParaRPr lang="en-US" altLang="ko-KR" sz="1200" dirty="0" smtClean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 3. </a:t>
            </a:r>
            <a:r>
              <a:rPr lang="ko-KR" altLang="en-US" sz="1200" dirty="0" smtClean="0">
                <a:latin typeface="+mn-ea"/>
              </a:rPr>
              <a:t>추진예상 성과</a:t>
            </a:r>
            <a:endParaRPr lang="ko-KR" altLang="en-US" sz="1200" dirty="0">
              <a:latin typeface="+mn-ea"/>
            </a:endParaRPr>
          </a:p>
          <a:p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838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539750" y="1556792"/>
            <a:ext cx="8135939" cy="4751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6300192" y="332656"/>
            <a:ext cx="23743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Ⅳ.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수출 컨소시엄 운영 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1268760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dirty="0" smtClean="0">
                <a:latin typeface="+mn-ea"/>
              </a:rPr>
              <a:t>온라인 홍보마케팅 추진계획 </a:t>
            </a:r>
            <a:endParaRPr lang="en-US" altLang="ko-KR" sz="1200" b="1" dirty="0">
              <a:latin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39749" y="714182"/>
            <a:ext cx="4032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latin typeface="+mn-ea"/>
              </a:rPr>
              <a:t>2. </a:t>
            </a:r>
            <a:r>
              <a:rPr lang="ko-KR" altLang="en-US" sz="1600" b="1" dirty="0" smtClean="0">
                <a:latin typeface="+mn-ea"/>
              </a:rPr>
              <a:t>세부개척전략 </a:t>
            </a:r>
            <a:r>
              <a:rPr lang="en-US" altLang="ko-KR" sz="1600" b="1" dirty="0" smtClean="0">
                <a:latin typeface="+mn-ea"/>
              </a:rPr>
              <a:t>_ </a:t>
            </a:r>
            <a:r>
              <a:rPr lang="ko-KR" altLang="en-US" sz="1600" b="1" dirty="0" smtClean="0">
                <a:latin typeface="+mn-ea"/>
              </a:rPr>
              <a:t>홍보마케팅</a:t>
            </a:r>
            <a:endParaRPr lang="ko-KR" altLang="en-US" sz="1600" b="1" dirty="0"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52363" y="1556792"/>
            <a:ext cx="812332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서비스내용  </a:t>
            </a: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latinLnBrk="0" hangingPunct="0"/>
            <a:r>
              <a:rPr lang="en-US" altLang="ko-KR" sz="1200" dirty="0" smtClean="0">
                <a:latin typeface="+mn-ea"/>
              </a:rPr>
              <a:t>   </a:t>
            </a:r>
            <a:r>
              <a:rPr lang="en-US" altLang="ko-KR" sz="1200" b="1" dirty="0">
                <a:latin typeface="+mn-ea"/>
                <a:ea typeface="맑은 고딕"/>
              </a:rPr>
              <a:t>②</a:t>
            </a:r>
            <a:r>
              <a:rPr lang="en-US" altLang="ko-KR" sz="1200" b="1" dirty="0" smtClean="0">
                <a:latin typeface="+mn-ea"/>
              </a:rPr>
              <a:t> Weibo </a:t>
            </a:r>
            <a:r>
              <a:rPr lang="ko-KR" altLang="en-US" sz="1200" b="1" dirty="0" err="1" smtClean="0">
                <a:latin typeface="+mn-ea"/>
              </a:rPr>
              <a:t>바이럴</a:t>
            </a:r>
            <a:r>
              <a:rPr lang="ko-KR" altLang="en-US" sz="1200" b="1" dirty="0" smtClean="0">
                <a:latin typeface="+mn-ea"/>
              </a:rPr>
              <a:t> 마케팅</a:t>
            </a:r>
            <a:endParaRPr lang="en-US" altLang="ko-KR" sz="1200" b="1" dirty="0" smtClean="0">
              <a:latin typeface="+mn-ea"/>
            </a:endParaRPr>
          </a:p>
          <a:p>
            <a:pPr latinLnBrk="0" hangingPunct="0"/>
            <a:r>
              <a:rPr lang="en-US" altLang="ko-KR" sz="1200" dirty="0" smtClean="0">
                <a:latin typeface="+mn-ea"/>
              </a:rPr>
              <a:t>      - </a:t>
            </a:r>
            <a:r>
              <a:rPr lang="ko-KR" altLang="en-US" sz="1200" dirty="0" smtClean="0">
                <a:latin typeface="+mn-ea"/>
              </a:rPr>
              <a:t>내용 </a:t>
            </a:r>
            <a:r>
              <a:rPr lang="en-US" altLang="ko-KR" sz="1200" dirty="0" smtClean="0">
                <a:latin typeface="+mn-ea"/>
              </a:rPr>
              <a:t>: </a:t>
            </a:r>
            <a:r>
              <a:rPr lang="ko-KR" altLang="en-US" sz="1200" dirty="0" smtClean="0">
                <a:latin typeface="+mn-ea"/>
              </a:rPr>
              <a:t>목표시장을</a:t>
            </a:r>
            <a:r>
              <a:rPr lang="en-US" altLang="ko-KR" sz="1200" dirty="0" smtClean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분석하여 전문화된 </a:t>
            </a:r>
            <a:r>
              <a:rPr lang="en-US" altLang="ko-KR" sz="1200" dirty="0" smtClean="0">
                <a:latin typeface="+mn-ea"/>
              </a:rPr>
              <a:t>Story Contents </a:t>
            </a:r>
            <a:r>
              <a:rPr lang="ko-KR" altLang="en-US" sz="1200" dirty="0" smtClean="0">
                <a:latin typeface="+mn-ea"/>
              </a:rPr>
              <a:t>구축 및 </a:t>
            </a:r>
            <a:r>
              <a:rPr lang="ko-KR" altLang="en-US" sz="1200" dirty="0" err="1" smtClean="0">
                <a:latin typeface="+mn-ea"/>
              </a:rPr>
              <a:t>파워블로거</a:t>
            </a:r>
            <a:r>
              <a:rPr lang="en-US" altLang="ko-KR" sz="1200" dirty="0" smtClean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진입</a:t>
            </a:r>
            <a:r>
              <a:rPr lang="en-US" altLang="ko-KR" sz="1200" dirty="0" smtClean="0">
                <a:latin typeface="+mn-ea"/>
              </a:rPr>
              <a:t> </a:t>
            </a:r>
          </a:p>
          <a:p>
            <a:pPr latinLnBrk="0" hangingPunct="0"/>
            <a:r>
              <a:rPr lang="en-US" altLang="ko-KR" sz="1200" dirty="0" smtClean="0">
                <a:latin typeface="+mn-ea"/>
              </a:rPr>
              <a:t>   </a:t>
            </a:r>
          </a:p>
          <a:p>
            <a:pPr latinLnBrk="0" hangingPunct="0"/>
            <a:r>
              <a:rPr lang="en-US" altLang="ko-KR" sz="1200" dirty="0" smtClean="0">
                <a:latin typeface="+mn-ea"/>
              </a:rPr>
              <a:t>      - </a:t>
            </a:r>
            <a:r>
              <a:rPr lang="ko-KR" altLang="en-US" sz="1200" dirty="0" smtClean="0">
                <a:latin typeface="+mn-ea"/>
              </a:rPr>
              <a:t>추진계획 </a:t>
            </a:r>
            <a:r>
              <a:rPr lang="en-US" altLang="ko-KR" sz="1200" dirty="0" smtClean="0">
                <a:latin typeface="+mn-ea"/>
              </a:rPr>
              <a:t>: </a:t>
            </a:r>
            <a:r>
              <a:rPr lang="ko-KR" altLang="en-US" sz="1200" dirty="0">
                <a:latin typeface="+mn-ea"/>
              </a:rPr>
              <a:t>중국은 </a:t>
            </a:r>
            <a:r>
              <a:rPr lang="en-US" altLang="ko-KR" sz="1200" dirty="0">
                <a:latin typeface="+mn-ea"/>
              </a:rPr>
              <a:t>SNS</a:t>
            </a:r>
            <a:r>
              <a:rPr lang="ko-KR" altLang="en-US" sz="1200" dirty="0">
                <a:latin typeface="+mn-ea"/>
              </a:rPr>
              <a:t>가 매우 활성화 </a:t>
            </a:r>
            <a:r>
              <a:rPr lang="ko-KR" altLang="en-US" sz="1200" dirty="0" smtClean="0">
                <a:latin typeface="+mn-ea"/>
              </a:rPr>
              <a:t>되어있으며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 </a:t>
            </a:r>
            <a:r>
              <a:rPr lang="ko-KR" altLang="en-US" sz="1200" dirty="0">
                <a:latin typeface="+mn-ea"/>
              </a:rPr>
              <a:t>홍보 마케팅 분야에서 </a:t>
            </a:r>
            <a:r>
              <a:rPr lang="ko-KR" altLang="en-US" sz="1200" dirty="0" err="1">
                <a:latin typeface="+mn-ea"/>
              </a:rPr>
              <a:t>웨이보는</a:t>
            </a:r>
            <a:r>
              <a:rPr lang="ko-KR" altLang="en-US" sz="1200" dirty="0">
                <a:latin typeface="+mn-ea"/>
              </a:rPr>
              <a:t> 필수가 되었다</a:t>
            </a:r>
          </a:p>
          <a:p>
            <a:pPr latinLnBrk="0" hangingPunct="0"/>
            <a:r>
              <a:rPr lang="ko-KR" altLang="en-US" sz="1200" dirty="0">
                <a:latin typeface="+mn-ea"/>
              </a:rPr>
              <a:t> </a:t>
            </a:r>
            <a:r>
              <a:rPr lang="en-US" altLang="ko-KR" sz="1200" dirty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                    </a:t>
            </a:r>
            <a:r>
              <a:rPr lang="ko-KR" altLang="en-US" sz="1200" dirty="0" smtClean="0">
                <a:latin typeface="+mn-ea"/>
              </a:rPr>
              <a:t>각 참여기업이 </a:t>
            </a:r>
            <a:r>
              <a:rPr lang="ko-KR" altLang="en-US" sz="1200" dirty="0">
                <a:latin typeface="+mn-ea"/>
              </a:rPr>
              <a:t>자체 </a:t>
            </a:r>
            <a:r>
              <a:rPr lang="ko-KR" altLang="en-US" sz="1200" dirty="0" err="1">
                <a:latin typeface="+mn-ea"/>
              </a:rPr>
              <a:t>웨이보</a:t>
            </a:r>
            <a:r>
              <a:rPr lang="ko-KR" altLang="en-US" sz="1200" dirty="0">
                <a:latin typeface="+mn-ea"/>
              </a:rPr>
              <a:t> 계정을 만들어서 지속적으로 관리할 수 </a:t>
            </a:r>
            <a:r>
              <a:rPr lang="ko-KR" altLang="en-US" sz="1200" dirty="0" smtClean="0">
                <a:latin typeface="+mn-ea"/>
              </a:rPr>
              <a:t>있게 지원할 계획임</a:t>
            </a:r>
            <a:endParaRPr lang="en-US" altLang="ko-KR" sz="1200" dirty="0" smtClean="0">
              <a:latin typeface="+mn-ea"/>
            </a:endParaRPr>
          </a:p>
          <a:p>
            <a:pPr latinLnBrk="0" hangingPunct="0"/>
            <a:endParaRPr lang="en-US" altLang="ko-KR" sz="1200" dirty="0" smtClean="0">
              <a:latin typeface="+mn-ea"/>
            </a:endParaRPr>
          </a:p>
          <a:p>
            <a:pPr latinLnBrk="0" hangingPunct="0"/>
            <a:r>
              <a:rPr lang="en-US" altLang="ko-KR" sz="1200" dirty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     - </a:t>
            </a:r>
            <a:r>
              <a:rPr lang="ko-KR" altLang="en-US" sz="1200" dirty="0" smtClean="0">
                <a:latin typeface="+mn-ea"/>
              </a:rPr>
              <a:t>추진 프로세스</a:t>
            </a:r>
            <a:endParaRPr lang="en-US" altLang="ko-KR" sz="1200" dirty="0" smtClean="0">
              <a:latin typeface="+mn-ea"/>
            </a:endParaRPr>
          </a:p>
          <a:p>
            <a:pPr latinLnBrk="0" hangingPunct="0"/>
            <a:endParaRPr lang="en-US" altLang="ko-KR" sz="1200" dirty="0">
              <a:latin typeface="+mn-ea"/>
            </a:endParaRPr>
          </a:p>
          <a:p>
            <a:pPr latinLnBrk="0" hangingPunct="0"/>
            <a:endParaRPr lang="en-US" altLang="ko-KR" sz="1200" dirty="0" smtClean="0">
              <a:latin typeface="+mn-ea"/>
            </a:endParaRPr>
          </a:p>
          <a:p>
            <a:pPr latinLnBrk="0" hangingPunct="0"/>
            <a:endParaRPr lang="en-US" altLang="ko-KR" sz="1200" dirty="0">
              <a:latin typeface="+mn-ea"/>
            </a:endParaRPr>
          </a:p>
          <a:p>
            <a:pPr latinLnBrk="0" hangingPunct="0"/>
            <a:endParaRPr lang="en-US" altLang="ko-KR" sz="1200" dirty="0" smtClean="0">
              <a:latin typeface="+mn-ea"/>
            </a:endParaRPr>
          </a:p>
          <a:p>
            <a:pPr latinLnBrk="0" hangingPunct="0"/>
            <a:endParaRPr lang="en-US" altLang="ko-KR" sz="1200" dirty="0">
              <a:latin typeface="+mn-ea"/>
            </a:endParaRPr>
          </a:p>
          <a:p>
            <a:pPr latinLnBrk="0" hangingPunct="0"/>
            <a:endParaRPr lang="en-US" altLang="ko-KR" sz="1200" dirty="0" smtClean="0">
              <a:latin typeface="+mn-ea"/>
            </a:endParaRPr>
          </a:p>
          <a:p>
            <a:pPr latinLnBrk="0" hangingPunct="0"/>
            <a:endParaRPr lang="en-US" altLang="ko-KR" sz="1200" dirty="0">
              <a:latin typeface="+mn-ea"/>
            </a:endParaRPr>
          </a:p>
          <a:p>
            <a:pPr latinLnBrk="0" hangingPunct="0"/>
            <a:endParaRPr lang="en-US" altLang="ko-KR" sz="1200" dirty="0">
              <a:latin typeface="+mn-ea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230" y="3284539"/>
            <a:ext cx="6203202" cy="2808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723786"/>
            <a:ext cx="266429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슬라이드 번호 개체 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848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539750" y="1556792"/>
            <a:ext cx="8135939" cy="4751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6300192" y="332656"/>
            <a:ext cx="23743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Ⅳ.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수출 컨소시엄 운영 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1268760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dirty="0" smtClean="0">
                <a:latin typeface="+mn-ea"/>
              </a:rPr>
              <a:t>온라인 홍보마케팅 추진계획 </a:t>
            </a:r>
            <a:endParaRPr lang="en-US" altLang="ko-KR" sz="1200" b="1" dirty="0">
              <a:latin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39749" y="714182"/>
            <a:ext cx="4032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latin typeface="+mn-ea"/>
              </a:rPr>
              <a:t>2. </a:t>
            </a:r>
            <a:r>
              <a:rPr lang="ko-KR" altLang="en-US" sz="1600" b="1" dirty="0" smtClean="0">
                <a:latin typeface="+mn-ea"/>
              </a:rPr>
              <a:t>세부개척전략 </a:t>
            </a:r>
            <a:r>
              <a:rPr lang="en-US" altLang="ko-KR" sz="1600" b="1" dirty="0" smtClean="0">
                <a:latin typeface="+mn-ea"/>
              </a:rPr>
              <a:t>_ </a:t>
            </a:r>
            <a:r>
              <a:rPr lang="ko-KR" altLang="en-US" sz="1600" b="1" dirty="0" smtClean="0">
                <a:latin typeface="+mn-ea"/>
              </a:rPr>
              <a:t>홍보마케팅</a:t>
            </a:r>
            <a:endParaRPr lang="ko-KR" altLang="en-US" sz="1600" b="1" dirty="0"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52363" y="1556792"/>
            <a:ext cx="812332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서비스내용 </a:t>
            </a: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latinLnBrk="0" hangingPunct="0"/>
            <a:r>
              <a:rPr lang="en-US" altLang="ko-KR" sz="1200" dirty="0" smtClean="0">
                <a:latin typeface="+mn-ea"/>
              </a:rPr>
              <a:t>   </a:t>
            </a:r>
            <a:r>
              <a:rPr lang="en-US" altLang="ko-KR" sz="1200" b="1" dirty="0" smtClean="0">
                <a:latin typeface="+mn-ea"/>
                <a:ea typeface="맑은 고딕"/>
              </a:rPr>
              <a:t>③</a:t>
            </a:r>
            <a:r>
              <a:rPr lang="en-US" altLang="ko-KR" sz="1200" b="1" dirty="0" smtClean="0">
                <a:latin typeface="+mn-ea"/>
              </a:rPr>
              <a:t> </a:t>
            </a:r>
            <a:r>
              <a:rPr lang="ko-KR" altLang="en-US" sz="1200" b="1" dirty="0" smtClean="0">
                <a:latin typeface="+mn-ea"/>
              </a:rPr>
              <a:t>언론보도</a:t>
            </a:r>
            <a:endParaRPr lang="en-US" altLang="ko-KR" sz="1200" b="1" dirty="0" smtClean="0">
              <a:latin typeface="+mn-ea"/>
            </a:endParaRPr>
          </a:p>
          <a:p>
            <a:pPr latinLnBrk="0" hangingPunct="0"/>
            <a:r>
              <a:rPr lang="en-US" altLang="ko-KR" sz="1200" dirty="0" smtClean="0">
                <a:latin typeface="+mn-ea"/>
              </a:rPr>
              <a:t>      - </a:t>
            </a:r>
            <a:r>
              <a:rPr lang="ko-KR" altLang="en-US" sz="1200" dirty="0" smtClean="0">
                <a:latin typeface="+mn-ea"/>
              </a:rPr>
              <a:t>내용 </a:t>
            </a:r>
            <a:r>
              <a:rPr lang="en-US" altLang="ko-KR" sz="1200" dirty="0" smtClean="0">
                <a:latin typeface="+mn-ea"/>
              </a:rPr>
              <a:t>:</a:t>
            </a:r>
            <a:r>
              <a:rPr lang="ko-KR" altLang="en-US" sz="1200" dirty="0" smtClean="0">
                <a:latin typeface="+mn-ea"/>
              </a:rPr>
              <a:t>공신력과 신뢰성을 기반으로 기업 및 브랜드 이미지제고를 통한 마케팅 효과 극대화</a:t>
            </a:r>
            <a:endParaRPr lang="en-US" altLang="ko-KR" sz="1200" dirty="0" smtClean="0">
              <a:latin typeface="+mn-ea"/>
            </a:endParaRPr>
          </a:p>
          <a:p>
            <a:pPr latinLnBrk="0" hangingPunct="0"/>
            <a:r>
              <a:rPr lang="en-US" altLang="ko-KR" sz="1200" dirty="0" smtClean="0">
                <a:latin typeface="+mn-ea"/>
              </a:rPr>
              <a:t>   </a:t>
            </a:r>
          </a:p>
          <a:p>
            <a:pPr latinLnBrk="0" hangingPunct="0"/>
            <a:r>
              <a:rPr lang="en-US" altLang="ko-KR" sz="1200" dirty="0" smtClean="0">
                <a:latin typeface="+mn-ea"/>
              </a:rPr>
              <a:t>      - </a:t>
            </a:r>
            <a:r>
              <a:rPr lang="ko-KR" altLang="en-US" sz="1200" dirty="0" smtClean="0">
                <a:latin typeface="+mn-ea"/>
              </a:rPr>
              <a:t>추진계획 </a:t>
            </a:r>
            <a:r>
              <a:rPr lang="en-US" altLang="ko-KR" sz="1200" dirty="0" smtClean="0">
                <a:latin typeface="+mn-ea"/>
              </a:rPr>
              <a:t>: </a:t>
            </a:r>
            <a:r>
              <a:rPr lang="ko-KR" altLang="en-US" sz="1200" dirty="0">
                <a:latin typeface="+mn-ea"/>
              </a:rPr>
              <a:t>언론보도는 공신력을 </a:t>
            </a:r>
            <a:r>
              <a:rPr lang="ko-KR" altLang="en-US" sz="1200" dirty="0" err="1">
                <a:latin typeface="+mn-ea"/>
              </a:rPr>
              <a:t>줄수</a:t>
            </a:r>
            <a:r>
              <a:rPr lang="ko-KR" altLang="en-US" sz="1200" dirty="0">
                <a:latin typeface="+mn-ea"/>
              </a:rPr>
              <a:t> 있는 가장 기본적이자 중요한 홍보 </a:t>
            </a:r>
            <a:r>
              <a:rPr lang="ko-KR" altLang="en-US" sz="1200" dirty="0" smtClean="0">
                <a:latin typeface="+mn-ea"/>
              </a:rPr>
              <a:t>수단으로서 사업기간 내 </a:t>
            </a:r>
            <a:endParaRPr lang="en-US" altLang="ko-KR" sz="1200" dirty="0" smtClean="0">
              <a:latin typeface="+mn-ea"/>
            </a:endParaRPr>
          </a:p>
          <a:p>
            <a:pPr latinLnBrk="0" hangingPunct="0"/>
            <a:r>
              <a:rPr lang="en-US" altLang="ko-KR" sz="1200" dirty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                     </a:t>
            </a:r>
            <a:r>
              <a:rPr lang="ko-KR" altLang="en-US" sz="1200" dirty="0" smtClean="0">
                <a:latin typeface="+mn-ea"/>
              </a:rPr>
              <a:t>중국 주요 </a:t>
            </a:r>
            <a:r>
              <a:rPr lang="ko-KR" altLang="en-US" sz="1200" dirty="0" err="1" smtClean="0">
                <a:latin typeface="+mn-ea"/>
              </a:rPr>
              <a:t>포털사이트</a:t>
            </a:r>
            <a:r>
              <a:rPr lang="ko-KR" altLang="en-US" sz="1200" dirty="0" smtClean="0">
                <a:latin typeface="+mn-ea"/>
              </a:rPr>
              <a:t> 및 </a:t>
            </a:r>
            <a:r>
              <a:rPr lang="ko-KR" altLang="en-US" sz="1200" dirty="0" err="1" smtClean="0">
                <a:latin typeface="+mn-ea"/>
              </a:rPr>
              <a:t>뷰티관련</a:t>
            </a:r>
            <a:r>
              <a:rPr lang="ko-KR" altLang="en-US" sz="1200" dirty="0" smtClean="0">
                <a:latin typeface="+mn-ea"/>
              </a:rPr>
              <a:t> 사이트에 월 </a:t>
            </a:r>
            <a:r>
              <a:rPr lang="en-US" altLang="ko-KR" sz="1200" dirty="0" smtClean="0">
                <a:latin typeface="+mn-ea"/>
              </a:rPr>
              <a:t>5</a:t>
            </a:r>
            <a:r>
              <a:rPr lang="ko-KR" altLang="en-US" sz="1200" dirty="0" err="1" smtClean="0">
                <a:latin typeface="+mn-ea"/>
              </a:rPr>
              <a:t>회이상</a:t>
            </a:r>
            <a:r>
              <a:rPr lang="ko-KR" altLang="en-US" sz="1200" dirty="0" smtClean="0">
                <a:latin typeface="+mn-ea"/>
              </a:rPr>
              <a:t> 노출하여 지원할 계획임</a:t>
            </a:r>
            <a:endParaRPr lang="en-US" altLang="ko-KR" sz="1200" dirty="0" smtClean="0">
              <a:latin typeface="+mn-ea"/>
            </a:endParaRPr>
          </a:p>
          <a:p>
            <a:pPr latinLnBrk="0" hangingPunct="0"/>
            <a:endParaRPr lang="en-US" altLang="ko-KR" sz="1200" dirty="0" smtClean="0">
              <a:solidFill>
                <a:srgbClr val="C00000"/>
              </a:solidFill>
              <a:latin typeface="+mn-ea"/>
            </a:endParaRPr>
          </a:p>
          <a:p>
            <a:pPr latinLnBrk="0" hangingPunct="0"/>
            <a:r>
              <a:rPr lang="en-US" altLang="ko-KR" sz="1200" dirty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     - </a:t>
            </a:r>
            <a:r>
              <a:rPr lang="ko-KR" altLang="en-US" sz="1200" dirty="0" smtClean="0">
                <a:latin typeface="+mn-ea"/>
              </a:rPr>
              <a:t>추진 프로세스</a:t>
            </a:r>
            <a:endParaRPr lang="en-US" altLang="ko-KR" sz="1200" dirty="0" smtClean="0">
              <a:latin typeface="+mn-ea"/>
            </a:endParaRPr>
          </a:p>
          <a:p>
            <a:pPr latinLnBrk="0" hangingPunct="0"/>
            <a:endParaRPr lang="en-US" altLang="ko-KR" sz="1200" dirty="0">
              <a:latin typeface="+mn-ea"/>
            </a:endParaRPr>
          </a:p>
          <a:p>
            <a:pPr latinLnBrk="0" hangingPunct="0"/>
            <a:endParaRPr lang="en-US" altLang="ko-KR" sz="1200" dirty="0" smtClean="0">
              <a:latin typeface="+mn-ea"/>
            </a:endParaRPr>
          </a:p>
          <a:p>
            <a:pPr latinLnBrk="0" hangingPunct="0"/>
            <a:endParaRPr lang="en-US" altLang="ko-KR" sz="1200" dirty="0">
              <a:latin typeface="+mn-ea"/>
            </a:endParaRPr>
          </a:p>
          <a:p>
            <a:pPr latinLnBrk="0" hangingPunct="0"/>
            <a:endParaRPr lang="en-US" altLang="ko-KR" sz="1200" dirty="0" smtClean="0">
              <a:latin typeface="+mn-ea"/>
            </a:endParaRPr>
          </a:p>
          <a:p>
            <a:pPr latinLnBrk="0" hangingPunct="0"/>
            <a:endParaRPr lang="en-US" altLang="ko-KR" sz="1200" dirty="0">
              <a:latin typeface="+mn-ea"/>
            </a:endParaRPr>
          </a:p>
          <a:p>
            <a:pPr latinLnBrk="0" hangingPunct="0"/>
            <a:endParaRPr lang="en-US" altLang="ko-KR" sz="1200" dirty="0" smtClean="0">
              <a:latin typeface="+mn-ea"/>
            </a:endParaRPr>
          </a:p>
          <a:p>
            <a:pPr latinLnBrk="0" hangingPunct="0"/>
            <a:endParaRPr lang="en-US" altLang="ko-KR" sz="1200" dirty="0">
              <a:latin typeface="+mn-ea"/>
            </a:endParaRPr>
          </a:p>
          <a:p>
            <a:pPr latinLnBrk="0" hangingPunct="0"/>
            <a:endParaRPr lang="en-US" altLang="ko-KR" sz="1200" dirty="0">
              <a:latin typeface="+mn-ea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172618"/>
            <a:ext cx="6419850" cy="2992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723786"/>
            <a:ext cx="266429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슬라이드 번호 개체 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274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539750" y="1989138"/>
            <a:ext cx="8135939" cy="43195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6300192" y="332656"/>
            <a:ext cx="23743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Ⅳ.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수출 컨소시엄 운영 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1681063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dirty="0" smtClean="0">
                <a:latin typeface="+mn-ea"/>
              </a:rPr>
              <a:t>바이어발</a:t>
            </a:r>
            <a:r>
              <a:rPr lang="ko-KR" altLang="en-US" sz="1200" b="1" dirty="0">
                <a:latin typeface="+mn-ea"/>
              </a:rPr>
              <a:t>굴</a:t>
            </a:r>
            <a:r>
              <a:rPr lang="ko-KR" altLang="en-US" sz="1200" b="1" dirty="0" smtClean="0">
                <a:latin typeface="+mn-ea"/>
              </a:rPr>
              <a:t> 추진계획 </a:t>
            </a:r>
            <a:endParaRPr lang="en-US" altLang="ko-KR" sz="1200" b="1" dirty="0">
              <a:latin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39749" y="714182"/>
            <a:ext cx="4032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latin typeface="+mn-ea"/>
              </a:rPr>
              <a:t>2. </a:t>
            </a:r>
            <a:r>
              <a:rPr lang="ko-KR" altLang="en-US" sz="1600" b="1" dirty="0" smtClean="0">
                <a:latin typeface="+mn-ea"/>
              </a:rPr>
              <a:t>세부개척전략 </a:t>
            </a:r>
            <a:r>
              <a:rPr lang="en-US" altLang="ko-KR" sz="1600" b="1" dirty="0" smtClean="0">
                <a:latin typeface="+mn-ea"/>
              </a:rPr>
              <a:t>_ </a:t>
            </a:r>
            <a:r>
              <a:rPr lang="ko-KR" altLang="en-US" sz="1600" b="1" dirty="0" smtClean="0">
                <a:latin typeface="+mn-ea"/>
              </a:rPr>
              <a:t>현지 바이어 </a:t>
            </a:r>
            <a:r>
              <a:rPr lang="ko-KR" altLang="en-US" sz="1600" b="1" dirty="0" err="1" smtClean="0">
                <a:latin typeface="+mn-ea"/>
              </a:rPr>
              <a:t>상담회</a:t>
            </a:r>
            <a:endParaRPr lang="ko-KR" altLang="en-US" sz="1600" b="1" dirty="0"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52362" y="1268760"/>
            <a:ext cx="81233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 hangingPunct="0"/>
            <a:r>
              <a:rPr lang="ko-KR" altLang="en-US" sz="1200" b="1" dirty="0" smtClean="0">
                <a:latin typeface="+mn-ea"/>
              </a:rPr>
              <a:t>목표시장분석 및 홍보 마케팅 활동을 통해 실제 바이어 발굴 및  </a:t>
            </a:r>
            <a:r>
              <a:rPr lang="ko-KR" altLang="en-US" sz="1200" b="1" dirty="0" err="1" smtClean="0">
                <a:latin typeface="+mn-ea"/>
              </a:rPr>
              <a:t>상담회를</a:t>
            </a:r>
            <a:r>
              <a:rPr lang="ko-KR" altLang="en-US" sz="1200" b="1" dirty="0" smtClean="0">
                <a:latin typeface="+mn-ea"/>
              </a:rPr>
              <a:t> 개최하여</a:t>
            </a:r>
            <a:r>
              <a:rPr lang="en-US" altLang="ko-KR" sz="1200" b="1" dirty="0">
                <a:latin typeface="+mn-ea"/>
              </a:rPr>
              <a:t> </a:t>
            </a:r>
            <a:r>
              <a:rPr lang="ko-KR" altLang="en-US" sz="1200" b="1" dirty="0" smtClean="0">
                <a:latin typeface="+mn-ea"/>
              </a:rPr>
              <a:t>거래선 확보</a:t>
            </a:r>
            <a:endParaRPr lang="en-US" altLang="ko-KR" sz="1200" b="1" dirty="0" smtClean="0"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52363" y="1989138"/>
            <a:ext cx="812332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추진목</a:t>
            </a:r>
            <a:r>
              <a:rPr lang="ko-KR" altLang="en-US" sz="1200" dirty="0">
                <a:latin typeface="+mn-ea"/>
              </a:rPr>
              <a:t>표</a:t>
            </a:r>
            <a:r>
              <a:rPr lang="ko-KR" altLang="en-US" sz="1200" dirty="0" smtClean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: </a:t>
            </a:r>
            <a:r>
              <a:rPr lang="ko-KR" altLang="en-US" sz="1200" dirty="0" smtClean="0">
                <a:latin typeface="+mn-ea"/>
              </a:rPr>
              <a:t>목표시장 잠재바이어 및 관심바이어 발굴</a:t>
            </a:r>
            <a:endParaRPr lang="en-US" altLang="ko-KR" sz="1200" dirty="0" smtClean="0">
              <a:latin typeface="+mn-ea"/>
            </a:endParaRPr>
          </a:p>
          <a:p>
            <a:pPr latinLnBrk="0" hangingPunct="0"/>
            <a:r>
              <a:rPr lang="en-US" altLang="ko-KR" sz="1200" dirty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                </a:t>
            </a:r>
            <a:r>
              <a:rPr lang="ko-KR" altLang="en-US" sz="1200" dirty="0" smtClean="0">
                <a:latin typeface="+mn-ea"/>
              </a:rPr>
              <a:t>검증된 바이어를 현지 </a:t>
            </a:r>
            <a:r>
              <a:rPr lang="ko-KR" altLang="en-US" sz="1200" dirty="0" err="1" smtClean="0">
                <a:latin typeface="+mn-ea"/>
              </a:rPr>
              <a:t>상담회에</a:t>
            </a:r>
            <a:r>
              <a:rPr lang="ko-KR" altLang="en-US" sz="1200" dirty="0" smtClean="0">
                <a:latin typeface="+mn-ea"/>
              </a:rPr>
              <a:t> 초청하여 거래유도</a:t>
            </a:r>
            <a:endParaRPr lang="en-US" altLang="ko-KR" sz="1200" dirty="0" smtClean="0">
              <a:latin typeface="+mn-ea"/>
            </a:endParaRPr>
          </a:p>
          <a:p>
            <a:pPr latinLnBrk="0" hangingPunct="0"/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진행일</a:t>
            </a:r>
            <a:r>
              <a:rPr lang="ko-KR" altLang="en-US" sz="1200" dirty="0">
                <a:latin typeface="+mn-ea"/>
              </a:rPr>
              <a:t>정</a:t>
            </a:r>
            <a:r>
              <a:rPr lang="ko-KR" altLang="en-US" sz="1200" dirty="0" smtClean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: 2018.08.01~2018.10.01</a:t>
            </a:r>
          </a:p>
          <a:p>
            <a:pPr latinLnBrk="0" hangingPunct="0"/>
            <a:r>
              <a:rPr lang="en-US" altLang="ko-KR" sz="1200" dirty="0" smtClean="0">
                <a:latin typeface="+mn-ea"/>
              </a:rPr>
              <a:t> </a:t>
            </a: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서비스내용 및 진행일정 </a:t>
            </a: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latinLnBrk="0" hangingPunct="0"/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latinLnBrk="0" hangingPunct="0"/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en-US" altLang="ko-KR" sz="1200" dirty="0" smtClean="0">
                <a:latin typeface="+mn-ea"/>
              </a:rPr>
              <a:t> </a:t>
            </a:r>
            <a:r>
              <a:rPr lang="ko-KR" altLang="en-US" sz="1200" dirty="0">
                <a:latin typeface="+mn-ea"/>
              </a:rPr>
              <a:t>서비스 </a:t>
            </a:r>
            <a:r>
              <a:rPr lang="en-US" altLang="ko-KR" sz="1200" dirty="0">
                <a:latin typeface="+mn-ea"/>
              </a:rPr>
              <a:t>Differentiation strategy</a:t>
            </a:r>
          </a:p>
          <a:p>
            <a:pPr latinLnBrk="0" hangingPunct="0"/>
            <a:r>
              <a:rPr lang="en-US" altLang="ko-KR" sz="1200" dirty="0" smtClean="0">
                <a:latin typeface="+mn-ea"/>
              </a:rPr>
              <a:t>    </a:t>
            </a:r>
            <a:r>
              <a:rPr lang="ko-KR" altLang="en-US" sz="1200" dirty="0">
                <a:latin typeface="+mn-ea"/>
              </a:rPr>
              <a:t>중국 </a:t>
            </a:r>
            <a:r>
              <a:rPr lang="en-US" altLang="ko-KR" sz="1200" dirty="0">
                <a:latin typeface="+mn-ea"/>
              </a:rPr>
              <a:t>Buyer Sourcing </a:t>
            </a:r>
            <a:r>
              <a:rPr lang="ko-KR" altLang="en-US" sz="1200" dirty="0" err="1">
                <a:latin typeface="+mn-ea"/>
              </a:rPr>
              <a:t>전담팀</a:t>
            </a:r>
            <a:r>
              <a:rPr lang="ko-KR" altLang="en-US" sz="1200" dirty="0">
                <a:latin typeface="+mn-ea"/>
              </a:rPr>
              <a:t> 구성을 통한 맞춤형 바이어 </a:t>
            </a:r>
            <a:r>
              <a:rPr lang="ko-KR" altLang="en-US" sz="1200" dirty="0" smtClean="0">
                <a:latin typeface="+mn-ea"/>
              </a:rPr>
              <a:t>발굴 및 바이어 </a:t>
            </a:r>
            <a:r>
              <a:rPr lang="ko-KR" altLang="en-US" sz="1200" dirty="0">
                <a:latin typeface="+mn-ea"/>
              </a:rPr>
              <a:t>검증을 통한 실질적인 관심바이어 제공</a:t>
            </a:r>
            <a:endParaRPr lang="en-US" altLang="ko-KR" sz="1200" dirty="0" smtClean="0">
              <a:latin typeface="+mn-ea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84127"/>
              </p:ext>
            </p:extLst>
          </p:nvPr>
        </p:nvGraphicFramePr>
        <p:xfrm>
          <a:off x="827584" y="3212977"/>
          <a:ext cx="7632848" cy="25202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7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8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7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3501"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000" dirty="0" smtClean="0"/>
                        <a:t>구분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000" dirty="0" smtClean="0"/>
                        <a:t>서비스내용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000" dirty="0" smtClean="0"/>
                        <a:t>소요</a:t>
                      </a:r>
                      <a:endParaRPr lang="en-US" altLang="ko-KR" sz="1000" dirty="0" smtClean="0"/>
                    </a:p>
                    <a:p>
                      <a:pPr algn="ctr" latinLnBrk="0" hangingPunct="0"/>
                      <a:r>
                        <a:rPr lang="ko-KR" altLang="en-US" sz="1000" dirty="0" smtClean="0"/>
                        <a:t>기간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000" dirty="0" smtClean="0"/>
                        <a:t>수행기관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24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바이어조사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현지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협력기관 데이터를 기반으로 목표시장 바이어 리스트 구축</a:t>
                      </a:r>
                      <a:endParaRPr lang="en-US" altLang="ko-KR" sz="1000" kern="0" spc="0" baseline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- 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상하이 내 화장품 수입유통 대리상 및 전문매장 보유 기업 조사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약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주 소요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신승회계법인 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S&amp;P</a:t>
                      </a:r>
                      <a:r>
                        <a:rPr lang="zh-CN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尚普咨询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181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잠재바이어구축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바이어 기업의 형태 및 주요사업 검토를 통한 기업분류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분류된 기업리스트를 대상으로 참여기업 제품 홍보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바이어의 기업형태별 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100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개의 잠재바이어 도출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약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주 소요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24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관심바이어도출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제품홍보를 통한 관심바이어 도출 및 상담회전 관심사항을 참여기업과 공유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관심바이어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30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개사를 도출하여 바이어 검증 실시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약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주 소요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24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바이어 검증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관심바이어들의 신용조사 및 공상국 등록 기업정보 검토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약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주 소요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24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상담회</a:t>
                      </a: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초청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검증된 바이어를 대상으로 바이어 </a:t>
                      </a: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상담회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초청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약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주 소요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723786"/>
            <a:ext cx="266429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슬라이드 번호 개체 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26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539750" y="1557685"/>
            <a:ext cx="8135939" cy="4751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6300192" y="332656"/>
            <a:ext cx="23743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Ⅳ.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수출 컨소시엄 운영 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1268760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smtClean="0">
                <a:latin typeface="+mn-ea"/>
              </a:rPr>
              <a:t>바이어 </a:t>
            </a:r>
            <a:r>
              <a:rPr lang="ko-KR" altLang="en-US" sz="1200" b="1" dirty="0" err="1" smtClean="0">
                <a:latin typeface="+mn-ea"/>
              </a:rPr>
              <a:t>상담회</a:t>
            </a:r>
            <a:r>
              <a:rPr lang="ko-KR" altLang="en-US" sz="1200" b="1" dirty="0" smtClean="0">
                <a:latin typeface="+mn-ea"/>
              </a:rPr>
              <a:t> 추진계획 </a:t>
            </a:r>
            <a:endParaRPr lang="en-US" altLang="ko-KR" sz="1200" b="1" dirty="0">
              <a:latin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39749" y="714182"/>
            <a:ext cx="4032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latin typeface="+mn-ea"/>
              </a:rPr>
              <a:t>2. </a:t>
            </a:r>
            <a:r>
              <a:rPr lang="ko-KR" altLang="en-US" sz="1600" b="1" dirty="0" smtClean="0">
                <a:latin typeface="+mn-ea"/>
              </a:rPr>
              <a:t>세부개척전략 </a:t>
            </a:r>
            <a:r>
              <a:rPr lang="en-US" altLang="ko-KR" sz="1600" b="1" dirty="0" smtClean="0">
                <a:latin typeface="+mn-ea"/>
              </a:rPr>
              <a:t>_ </a:t>
            </a:r>
            <a:r>
              <a:rPr lang="ko-KR" altLang="en-US" sz="1600" b="1" dirty="0" smtClean="0">
                <a:latin typeface="+mn-ea"/>
              </a:rPr>
              <a:t>현지 바이어 </a:t>
            </a:r>
            <a:r>
              <a:rPr lang="ko-KR" altLang="en-US" sz="1600" b="1" dirty="0" err="1" smtClean="0">
                <a:latin typeface="+mn-ea"/>
              </a:rPr>
              <a:t>상담회</a:t>
            </a:r>
            <a:endParaRPr lang="ko-KR" altLang="en-US" sz="1600" b="1" dirty="0"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52363" y="1556792"/>
            <a:ext cx="81233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추진목</a:t>
            </a:r>
            <a:r>
              <a:rPr lang="ko-KR" altLang="en-US" sz="1200" dirty="0">
                <a:latin typeface="+mn-ea"/>
              </a:rPr>
              <a:t>표</a:t>
            </a:r>
            <a:r>
              <a:rPr lang="ko-KR" altLang="en-US" sz="1200" dirty="0" smtClean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: </a:t>
            </a:r>
            <a:r>
              <a:rPr lang="ko-KR" altLang="en-US" sz="1200" dirty="0" smtClean="0">
                <a:latin typeface="+mn-ea"/>
              </a:rPr>
              <a:t>검증된 바이어를 현지 </a:t>
            </a:r>
            <a:r>
              <a:rPr lang="ko-KR" altLang="en-US" sz="1200" dirty="0" err="1" smtClean="0">
                <a:latin typeface="+mn-ea"/>
              </a:rPr>
              <a:t>상담회에</a:t>
            </a:r>
            <a:r>
              <a:rPr lang="ko-KR" altLang="en-US" sz="1200" dirty="0" smtClean="0">
                <a:latin typeface="+mn-ea"/>
              </a:rPr>
              <a:t> 초청하여 실질적인 제품소개 및 거래유도</a:t>
            </a:r>
            <a:endParaRPr lang="en-US" altLang="ko-KR" sz="1200" dirty="0" smtClean="0">
              <a:latin typeface="+mn-ea"/>
            </a:endParaRPr>
          </a:p>
          <a:p>
            <a:pPr latinLnBrk="0" hangingPunct="0"/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진행일</a:t>
            </a:r>
            <a:r>
              <a:rPr lang="ko-KR" altLang="en-US" sz="1200" dirty="0">
                <a:latin typeface="+mn-ea"/>
              </a:rPr>
              <a:t>정</a:t>
            </a:r>
            <a:r>
              <a:rPr lang="ko-KR" altLang="en-US" sz="1200" dirty="0" smtClean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: 2018.010.31~2018.11.02</a:t>
            </a:r>
          </a:p>
          <a:p>
            <a:pPr latinLnBrk="0" hangingPunct="0"/>
            <a:r>
              <a:rPr lang="en-US" altLang="ko-KR" sz="1200" dirty="0" smtClean="0">
                <a:latin typeface="+mn-ea"/>
              </a:rPr>
              <a:t> </a:t>
            </a: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서비스내용</a:t>
            </a:r>
            <a:endParaRPr lang="en-US" altLang="ko-KR" sz="1200" dirty="0" smtClean="0">
              <a:latin typeface="+mn-ea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968897"/>
              </p:ext>
            </p:extLst>
          </p:nvPr>
        </p:nvGraphicFramePr>
        <p:xfrm>
          <a:off x="827584" y="2636912"/>
          <a:ext cx="7704856" cy="367181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91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8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8617"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000" dirty="0" smtClean="0"/>
                        <a:t>구분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000" dirty="0" smtClean="0"/>
                        <a:t>서비스내용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000" dirty="0" smtClean="0"/>
                        <a:t>수행기관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000" dirty="0" smtClean="0"/>
                        <a:t>이미지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5448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상담회</a:t>
                      </a: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공간임대 및 부스설치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중국 </a:t>
                      </a: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상하이시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컨벤션센터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임대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171450" marR="0" indent="-17145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zh-CN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曲阜会展中心</a:t>
                      </a:r>
                      <a:endParaRPr lang="en-US" altLang="zh-CN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171450" marR="0" indent="-17145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국내 </a:t>
                      </a: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코엑스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중형 </a:t>
                      </a: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컨벤션센터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규모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신승회계법인 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S&amp;P</a:t>
                      </a:r>
                      <a:r>
                        <a:rPr lang="zh-CN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尚普咨询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1150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바이어 초청 및 </a:t>
                      </a:r>
                      <a:endParaRPr lang="en-US" altLang="ko-KR" sz="1000" b="1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상담 </a:t>
                      </a:r>
                      <a:r>
                        <a:rPr lang="ko-KR" altLang="en-US" sz="1000" b="1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매칭</a:t>
                      </a: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진행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상하이 관심바이어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40~50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개사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초청</a:t>
                      </a:r>
                      <a:endParaRPr lang="en-US" altLang="ko-KR" sz="1000" kern="0" spc="0" baseline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171450" marR="0" indent="-17145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근접지역 </a:t>
                      </a:r>
                      <a:r>
                        <a:rPr lang="ko-KR" altLang="en-US" sz="1000" kern="0" spc="0" baseline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항주시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baseline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쑤저우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 바이어 초청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5448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상담회</a:t>
                      </a: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통역 </a:t>
                      </a:r>
                      <a:endParaRPr lang="en-US" altLang="ko-KR" sz="1000" b="1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상담회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전담 통역원을 기업당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 지원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71150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현지 이동차량 지원</a:t>
                      </a:r>
                      <a:endParaRPr lang="en-US" altLang="ko-KR" sz="1000" b="1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및 숙박예약 지원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현지이동 차량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버스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지원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현지 </a:t>
                      </a: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컨벤션센터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호텔 예약지원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723786"/>
            <a:ext cx="266429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슬라이드 번호 개체 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23</a:t>
            </a:fld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279965"/>
            <a:ext cx="1756569" cy="1588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908665"/>
            <a:ext cx="1756569" cy="1400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936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539750" y="1557685"/>
            <a:ext cx="4896346" cy="4751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6300192" y="332656"/>
            <a:ext cx="23743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Ⅳ.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수출 컨소시엄 운영 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1268760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smtClean="0">
                <a:latin typeface="+mn-ea"/>
              </a:rPr>
              <a:t>바이어 </a:t>
            </a:r>
            <a:r>
              <a:rPr lang="ko-KR" altLang="en-US" sz="1200" b="1" dirty="0" err="1" smtClean="0">
                <a:latin typeface="+mn-ea"/>
              </a:rPr>
              <a:t>상담회</a:t>
            </a:r>
            <a:r>
              <a:rPr lang="ko-KR" altLang="en-US" sz="1200" b="1" dirty="0" smtClean="0">
                <a:latin typeface="+mn-ea"/>
              </a:rPr>
              <a:t> 추진계획 </a:t>
            </a:r>
            <a:endParaRPr lang="en-US" altLang="ko-KR" sz="1200" b="1" dirty="0">
              <a:latin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39749" y="714182"/>
            <a:ext cx="4032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latin typeface="+mn-ea"/>
              </a:rPr>
              <a:t>2. </a:t>
            </a:r>
            <a:r>
              <a:rPr lang="ko-KR" altLang="en-US" sz="1600" b="1" dirty="0" smtClean="0">
                <a:latin typeface="+mn-ea"/>
              </a:rPr>
              <a:t>세부개척전략 </a:t>
            </a:r>
            <a:r>
              <a:rPr lang="en-US" altLang="ko-KR" sz="1600" b="1" dirty="0" smtClean="0">
                <a:latin typeface="+mn-ea"/>
              </a:rPr>
              <a:t>_ </a:t>
            </a:r>
            <a:r>
              <a:rPr lang="ko-KR" altLang="en-US" sz="1600" b="1" dirty="0" smtClean="0">
                <a:latin typeface="+mn-ea"/>
              </a:rPr>
              <a:t>현지 바이어 </a:t>
            </a:r>
            <a:r>
              <a:rPr lang="ko-KR" altLang="en-US" sz="1600" b="1" dirty="0" err="1" smtClean="0">
                <a:latin typeface="+mn-ea"/>
              </a:rPr>
              <a:t>상담회</a:t>
            </a:r>
            <a:endParaRPr lang="ko-KR" altLang="en-US" sz="1600" b="1" dirty="0"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52363" y="1556792"/>
            <a:ext cx="81233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바이어 </a:t>
            </a:r>
            <a:r>
              <a:rPr lang="ko-KR" altLang="en-US" sz="1200" dirty="0" err="1" smtClean="0">
                <a:latin typeface="+mn-ea"/>
              </a:rPr>
              <a:t>상담회</a:t>
            </a:r>
            <a:r>
              <a:rPr lang="ko-KR" altLang="en-US" sz="1200" dirty="0" smtClean="0">
                <a:latin typeface="+mn-ea"/>
              </a:rPr>
              <a:t> 추진일정 계획</a:t>
            </a:r>
            <a:r>
              <a:rPr lang="en-US" altLang="ko-KR" sz="1200" dirty="0" smtClean="0">
                <a:latin typeface="+mn-ea"/>
              </a:rPr>
              <a:t>(</a:t>
            </a:r>
            <a:r>
              <a:rPr lang="ko-KR" altLang="en-US" sz="1200" dirty="0" smtClean="0">
                <a:latin typeface="+mn-ea"/>
              </a:rPr>
              <a:t>안</a:t>
            </a:r>
            <a:r>
              <a:rPr lang="en-US" altLang="ko-KR" sz="1200" dirty="0" smtClean="0">
                <a:latin typeface="+mn-ea"/>
              </a:rPr>
              <a:t>)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191116"/>
              </p:ext>
            </p:extLst>
          </p:nvPr>
        </p:nvGraphicFramePr>
        <p:xfrm>
          <a:off x="755576" y="1877702"/>
          <a:ext cx="4536504" cy="421559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936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400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effectLst/>
                        </a:rPr>
                        <a:t>일 시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effectLst/>
                        </a:rPr>
                        <a:t>일 정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effectLst/>
                        </a:rPr>
                        <a:t>비 고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53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10</a:t>
                      </a:r>
                      <a:r>
                        <a:rPr lang="ko-KR" altLang="en-US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월 </a:t>
                      </a:r>
                      <a:r>
                        <a:rPr lang="en-US" altLang="ko-KR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31</a:t>
                      </a:r>
                      <a:r>
                        <a:rPr lang="ko-KR" altLang="en-US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일</a:t>
                      </a:r>
                      <a:endParaRPr lang="en-US" altLang="ko-KR" sz="1000" u="sng" kern="0" spc="0" dirty="0" smtClean="0">
                        <a:effectLst/>
                        <a:uFill>
                          <a:solidFill>
                            <a:srgbClr val="000000"/>
                          </a:solidFill>
                        </a:uFill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1</a:t>
                      </a:r>
                      <a:r>
                        <a:rPr lang="ko-KR" altLang="en-US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일차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effectLst/>
                        </a:rPr>
                        <a:t>출국</a:t>
                      </a:r>
                      <a:r>
                        <a:rPr lang="en-US" altLang="ko-KR" sz="1000" kern="0" spc="0" dirty="0">
                          <a:effectLst/>
                        </a:rPr>
                        <a:t>(</a:t>
                      </a:r>
                      <a:r>
                        <a:rPr lang="ko-KR" altLang="en-US" sz="1000" kern="0" spc="0" dirty="0">
                          <a:effectLst/>
                        </a:rPr>
                        <a:t>인천</a:t>
                      </a:r>
                      <a:r>
                        <a:rPr lang="ko-KR" altLang="en-US" sz="1000" kern="0" spc="0" dirty="0" smtClean="0">
                          <a:effectLst/>
                        </a:rPr>
                        <a:t>→상하이 </a:t>
                      </a:r>
                      <a:r>
                        <a:rPr lang="ko-KR" altLang="en-US" sz="1000" kern="0" spc="0" dirty="0" err="1" smtClean="0">
                          <a:effectLst/>
                        </a:rPr>
                        <a:t>홍치아오</a:t>
                      </a:r>
                      <a:r>
                        <a:rPr lang="en-US" altLang="ko-KR" sz="1000" kern="0" spc="0" dirty="0" smtClean="0">
                          <a:effectLst/>
                        </a:rPr>
                        <a:t>)</a:t>
                      </a:r>
                      <a:endParaRPr lang="ko-KR" altLang="en-US" sz="1000" kern="0" spc="0" dirty="0">
                        <a:effectLst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effectLst/>
                        </a:rPr>
                        <a:t>이동</a:t>
                      </a:r>
                      <a:r>
                        <a:rPr lang="en-US" altLang="ko-KR" sz="1000" kern="0" spc="0" dirty="0" smtClean="0">
                          <a:effectLst/>
                        </a:rPr>
                        <a:t>(</a:t>
                      </a:r>
                      <a:r>
                        <a:rPr lang="ko-KR" altLang="en-US" sz="1000" kern="0" spc="0" dirty="0" smtClean="0">
                          <a:effectLst/>
                        </a:rPr>
                        <a:t>공항→</a:t>
                      </a:r>
                      <a:r>
                        <a:rPr lang="ko-KR" altLang="en-US" sz="1000" kern="0" spc="0" dirty="0" err="1" smtClean="0">
                          <a:effectLst/>
                        </a:rPr>
                        <a:t>컨벤션센터</a:t>
                      </a:r>
                      <a:r>
                        <a:rPr lang="en-US" altLang="ko-KR" sz="1000" kern="0" spc="0" dirty="0" smtClean="0">
                          <a:effectLst/>
                        </a:rPr>
                        <a:t>)</a:t>
                      </a:r>
                      <a:endParaRPr lang="ko-KR" altLang="en-US" sz="1000" kern="0" spc="0" dirty="0">
                        <a:effectLst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사전 오리엔테이션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상담회</a:t>
                      </a:r>
                      <a:r>
                        <a:rPr lang="ko-KR" altLang="en-US" sz="100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준비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컨벤션센터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호텔 숙박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53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11</a:t>
                      </a:r>
                      <a:r>
                        <a:rPr lang="ko-KR" altLang="en-US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얼 </a:t>
                      </a:r>
                      <a:r>
                        <a:rPr lang="en-US" altLang="ko-KR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02</a:t>
                      </a:r>
                      <a:r>
                        <a:rPr lang="ko-KR" altLang="en-US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일</a:t>
                      </a:r>
                      <a:endParaRPr lang="en-US" altLang="ko-KR" sz="1000" u="sng" kern="0" spc="0" dirty="0" smtClean="0">
                        <a:effectLst/>
                        <a:uFill>
                          <a:solidFill>
                            <a:srgbClr val="000000"/>
                          </a:solidFill>
                        </a:uFill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2</a:t>
                      </a:r>
                      <a:r>
                        <a:rPr lang="ko-KR" altLang="en-US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일차</a:t>
                      </a:r>
                      <a:endParaRPr lang="ko-KR" altLang="en-US" sz="1000" kern="0" spc="0" dirty="0">
                        <a:effectLst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effectLst/>
                        </a:rPr>
                        <a:t>바이어 </a:t>
                      </a:r>
                      <a:r>
                        <a:rPr lang="ko-KR" altLang="en-US" sz="1000" kern="0" spc="0" dirty="0" err="1" smtClean="0">
                          <a:effectLst/>
                        </a:rPr>
                        <a:t>상담회</a:t>
                      </a:r>
                      <a:r>
                        <a:rPr lang="ko-KR" altLang="en-US" sz="1000" kern="0" spc="0" dirty="0" smtClean="0">
                          <a:effectLst/>
                        </a:rPr>
                        <a:t> </a:t>
                      </a:r>
                      <a:r>
                        <a:rPr lang="en-US" altLang="ko-KR" sz="1000" kern="0" spc="0" dirty="0" smtClean="0">
                          <a:effectLst/>
                        </a:rPr>
                        <a:t>1</a:t>
                      </a:r>
                      <a:r>
                        <a:rPr lang="ko-KR" altLang="en-US" sz="1000" kern="0" spc="0" dirty="0" smtClean="0">
                          <a:effectLst/>
                        </a:rPr>
                        <a:t>일차</a:t>
                      </a:r>
                      <a:endParaRPr lang="en-US" altLang="ko-KR" sz="1000" kern="0" spc="0" dirty="0" smtClean="0">
                        <a:effectLst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기업당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 바이어 </a:t>
                      </a: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매칭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53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11</a:t>
                      </a:r>
                      <a:r>
                        <a:rPr lang="ko-KR" altLang="en-US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월 </a:t>
                      </a:r>
                      <a:r>
                        <a:rPr lang="en-US" altLang="ko-KR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03</a:t>
                      </a:r>
                      <a:r>
                        <a:rPr lang="ko-KR" altLang="en-US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일</a:t>
                      </a:r>
                      <a:endParaRPr lang="en-US" altLang="ko-KR" sz="1000" u="sng" kern="0" spc="0" dirty="0" smtClean="0">
                        <a:effectLst/>
                        <a:uFill>
                          <a:solidFill>
                            <a:srgbClr val="000000"/>
                          </a:solidFill>
                        </a:uFill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3</a:t>
                      </a:r>
                      <a:r>
                        <a:rPr lang="ko-KR" altLang="en-US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일차</a:t>
                      </a:r>
                      <a:endParaRPr lang="ko-KR" altLang="en-US" sz="1000" kern="0" spc="0" dirty="0">
                        <a:effectLst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바이어 </a:t>
                      </a:r>
                      <a:r>
                        <a:rPr lang="ko-KR" altLang="en-US" sz="1000" kern="0" spc="0" baseline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상담회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2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일차</a:t>
                      </a:r>
                      <a:endParaRPr lang="en-US" altLang="ko-KR" sz="1000" kern="0" spc="0" baseline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baseline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사후간담회 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: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기업당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 바이어 </a:t>
                      </a: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매칭</a:t>
                      </a:r>
                      <a:endParaRPr lang="ko-KR" altLang="en-US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상담결과 공유 및 향후 추진계획 수립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53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11</a:t>
                      </a:r>
                      <a:r>
                        <a:rPr lang="ko-KR" altLang="en-US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월 </a:t>
                      </a:r>
                      <a:r>
                        <a:rPr lang="en-US" altLang="ko-KR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04</a:t>
                      </a:r>
                      <a:r>
                        <a:rPr lang="ko-KR" altLang="en-US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일</a:t>
                      </a:r>
                      <a:endParaRPr lang="en-US" altLang="ko-KR" sz="1000" u="sng" kern="0" spc="0" dirty="0" smtClean="0">
                        <a:effectLst/>
                        <a:uFill>
                          <a:solidFill>
                            <a:srgbClr val="000000"/>
                          </a:solidFill>
                        </a:uFill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4</a:t>
                      </a:r>
                      <a:r>
                        <a:rPr lang="ko-KR" altLang="en-US" sz="1000" u="sng" kern="0" spc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일차</a:t>
                      </a:r>
                      <a:endParaRPr lang="ko-KR" altLang="en-US" sz="1000" kern="0" spc="0" dirty="0">
                        <a:effectLst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effectLst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effectLst/>
                        </a:rPr>
                        <a:t>이동</a:t>
                      </a:r>
                      <a:r>
                        <a:rPr lang="en-US" altLang="ko-KR" sz="1000" kern="0" spc="0" dirty="0" smtClean="0">
                          <a:effectLst/>
                        </a:rPr>
                        <a:t>(</a:t>
                      </a:r>
                      <a:r>
                        <a:rPr lang="ko-KR" altLang="en-US" sz="1000" kern="0" spc="0" dirty="0" smtClean="0">
                          <a:effectLst/>
                        </a:rPr>
                        <a:t>숙소→</a:t>
                      </a:r>
                      <a:r>
                        <a:rPr lang="ko-KR" altLang="en-US" sz="1000" kern="0" spc="0" dirty="0" err="1" smtClean="0">
                          <a:effectLst/>
                        </a:rPr>
                        <a:t>홍치아오</a:t>
                      </a:r>
                      <a:r>
                        <a:rPr lang="ko-KR" altLang="en-US" sz="1000" kern="0" spc="0" dirty="0" smtClean="0">
                          <a:effectLst/>
                        </a:rPr>
                        <a:t> 공항</a:t>
                      </a:r>
                      <a:r>
                        <a:rPr lang="en-US" altLang="ko-KR" sz="1000" kern="0" spc="0" dirty="0" smtClean="0">
                          <a:effectLst/>
                        </a:rPr>
                        <a:t>)</a:t>
                      </a:r>
                    </a:p>
                    <a:p>
                      <a:pPr marL="0" marR="0" indent="0" algn="just" defTabSz="914400" rtl="0" eaLnBrk="1" fontAlgn="base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0" dirty="0" smtClean="0">
                          <a:effectLst/>
                        </a:rPr>
                        <a:t>귀국 </a:t>
                      </a:r>
                      <a:r>
                        <a:rPr lang="en-US" altLang="ko-KR" sz="1000" kern="0" spc="0" dirty="0" smtClean="0">
                          <a:effectLst/>
                        </a:rPr>
                        <a:t>(</a:t>
                      </a:r>
                      <a:r>
                        <a:rPr lang="ko-KR" altLang="en-US" sz="1000" kern="0" spc="0" dirty="0" err="1" smtClean="0">
                          <a:effectLst/>
                        </a:rPr>
                        <a:t>홍치아오</a:t>
                      </a:r>
                      <a:r>
                        <a:rPr lang="ko-KR" altLang="en-US" sz="1000" kern="0" spc="0" dirty="0" smtClean="0">
                          <a:effectLst/>
                        </a:rPr>
                        <a:t>→인천</a:t>
                      </a:r>
                      <a:r>
                        <a:rPr lang="en-US" altLang="ko-KR" sz="1000" kern="0" spc="0" dirty="0" smtClean="0">
                          <a:effectLst/>
                        </a:rPr>
                        <a:t>)</a:t>
                      </a:r>
                      <a:endParaRPr lang="ko-KR" altLang="en-US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" name="직사각형 13"/>
          <p:cNvSpPr/>
          <p:nvPr/>
        </p:nvSpPr>
        <p:spPr>
          <a:xfrm>
            <a:off x="5436096" y="1556792"/>
            <a:ext cx="32395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바이어 상담회장 </a:t>
            </a:r>
            <a:r>
              <a:rPr lang="ko-KR" altLang="en-US" sz="1200" dirty="0" err="1" smtClean="0">
                <a:latin typeface="+mn-ea"/>
              </a:rPr>
              <a:t>컨셉</a:t>
            </a:r>
            <a:r>
              <a:rPr lang="en-US" altLang="ko-KR" sz="1200" dirty="0" smtClean="0">
                <a:latin typeface="+mn-ea"/>
              </a:rPr>
              <a:t>(</a:t>
            </a:r>
            <a:r>
              <a:rPr lang="ko-KR" altLang="en-US" sz="1200" dirty="0" smtClean="0">
                <a:latin typeface="+mn-ea"/>
              </a:rPr>
              <a:t>안</a:t>
            </a:r>
            <a:r>
              <a:rPr lang="en-US" altLang="ko-KR" sz="1200" dirty="0" smtClean="0">
                <a:latin typeface="+mn-ea"/>
              </a:rPr>
              <a:t>)</a:t>
            </a:r>
          </a:p>
          <a:p>
            <a:pPr latinLnBrk="0" hangingPunct="0"/>
            <a:r>
              <a:rPr lang="en-US" altLang="ko-KR" sz="1200" dirty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  16</a:t>
            </a:r>
            <a:r>
              <a:rPr lang="ko-KR" altLang="en-US" sz="1200" dirty="0" smtClean="0">
                <a:latin typeface="+mn-ea"/>
              </a:rPr>
              <a:t>개사 상담부스 </a:t>
            </a:r>
            <a:endParaRPr lang="en-US" altLang="ko-KR" sz="1200" dirty="0" smtClean="0">
              <a:latin typeface="+mn-ea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723786"/>
            <a:ext cx="266429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24</a:t>
            </a:fld>
            <a:endParaRPr lang="ko-KR" altLang="en-US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039157"/>
            <a:ext cx="3246809" cy="4126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116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539750" y="1557685"/>
            <a:ext cx="8135939" cy="4751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6300192" y="332656"/>
            <a:ext cx="23743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Ⅳ.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수출 컨소시엄 운영 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1268760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dirty="0" smtClean="0">
                <a:latin typeface="+mn-ea"/>
              </a:rPr>
              <a:t>국내초청 </a:t>
            </a:r>
            <a:r>
              <a:rPr lang="ko-KR" altLang="en-US" sz="1200" b="1" dirty="0" err="1" smtClean="0">
                <a:latin typeface="+mn-ea"/>
              </a:rPr>
              <a:t>방문상담회</a:t>
            </a:r>
            <a:r>
              <a:rPr lang="ko-KR" altLang="en-US" sz="1200" b="1" dirty="0" smtClean="0">
                <a:latin typeface="+mn-ea"/>
              </a:rPr>
              <a:t> 추진계획 </a:t>
            </a:r>
            <a:endParaRPr lang="en-US" altLang="ko-KR" sz="1200" b="1" dirty="0">
              <a:latin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39749" y="714182"/>
            <a:ext cx="44642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latin typeface="+mn-ea"/>
              </a:rPr>
              <a:t>2. </a:t>
            </a:r>
            <a:r>
              <a:rPr lang="ko-KR" altLang="en-US" sz="1600" b="1" dirty="0" smtClean="0">
                <a:latin typeface="+mn-ea"/>
              </a:rPr>
              <a:t>세부개척전략 </a:t>
            </a:r>
            <a:r>
              <a:rPr lang="en-US" altLang="ko-KR" sz="1600" b="1" dirty="0" smtClean="0">
                <a:latin typeface="+mn-ea"/>
              </a:rPr>
              <a:t>_ </a:t>
            </a:r>
            <a:r>
              <a:rPr lang="ko-KR" altLang="en-US" sz="1600" b="1" dirty="0" smtClean="0">
                <a:latin typeface="+mn-ea"/>
              </a:rPr>
              <a:t>바이어 국내초청 </a:t>
            </a:r>
            <a:r>
              <a:rPr lang="ko-KR" altLang="en-US" sz="1600" b="1" dirty="0" err="1" smtClean="0">
                <a:latin typeface="+mn-ea"/>
              </a:rPr>
              <a:t>상담회</a:t>
            </a:r>
            <a:r>
              <a:rPr lang="ko-KR" altLang="en-US" sz="1600" b="1" dirty="0" smtClean="0">
                <a:latin typeface="+mn-ea"/>
              </a:rPr>
              <a:t> </a:t>
            </a:r>
            <a:endParaRPr lang="ko-KR" altLang="en-US" sz="1600" b="1" dirty="0"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52363" y="1556792"/>
            <a:ext cx="81233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초청대상 </a:t>
            </a:r>
            <a:r>
              <a:rPr lang="en-US" altLang="ko-KR" sz="1200" dirty="0" smtClean="0">
                <a:latin typeface="+mn-ea"/>
              </a:rPr>
              <a:t>: </a:t>
            </a:r>
            <a:r>
              <a:rPr lang="ko-KR" altLang="en-US" sz="1200" dirty="0" smtClean="0">
                <a:latin typeface="+mn-ea"/>
              </a:rPr>
              <a:t>현지 </a:t>
            </a:r>
            <a:r>
              <a:rPr lang="ko-KR" altLang="en-US" sz="1200" dirty="0" err="1" smtClean="0">
                <a:latin typeface="+mn-ea"/>
              </a:rPr>
              <a:t>상담회</a:t>
            </a:r>
            <a:r>
              <a:rPr lang="ko-KR" altLang="en-US" sz="1200" dirty="0" smtClean="0">
                <a:latin typeface="+mn-ea"/>
              </a:rPr>
              <a:t> 결과를 통한 관심바이어 </a:t>
            </a:r>
            <a:r>
              <a:rPr lang="en-US" altLang="ko-KR" sz="1200" dirty="0" smtClean="0">
                <a:latin typeface="+mn-ea"/>
              </a:rPr>
              <a:t>20</a:t>
            </a:r>
            <a:r>
              <a:rPr lang="ko-KR" altLang="en-US" sz="1200" dirty="0" smtClean="0">
                <a:latin typeface="+mn-ea"/>
              </a:rPr>
              <a:t>개사를 선정</a:t>
            </a: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err="1" smtClean="0">
                <a:latin typeface="+mn-ea"/>
              </a:rPr>
              <a:t>초정기간</a:t>
            </a:r>
            <a:r>
              <a:rPr lang="ko-KR" altLang="en-US" sz="1200" dirty="0" smtClean="0">
                <a:latin typeface="+mn-ea"/>
              </a:rPr>
              <a:t> </a:t>
            </a:r>
            <a:r>
              <a:rPr lang="en-US" altLang="ko-KR" sz="1200" dirty="0">
                <a:latin typeface="+mn-ea"/>
              </a:rPr>
              <a:t>: 2018.12.03 ~ </a:t>
            </a:r>
            <a:r>
              <a:rPr lang="en-US" altLang="ko-KR" sz="1200" dirty="0" smtClean="0">
                <a:latin typeface="+mn-ea"/>
              </a:rPr>
              <a:t>2018.12.05</a:t>
            </a: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바이어초청 </a:t>
            </a:r>
            <a:r>
              <a:rPr lang="ko-KR" altLang="en-US" sz="1200" dirty="0" err="1" smtClean="0">
                <a:latin typeface="+mn-ea"/>
              </a:rPr>
              <a:t>상담회</a:t>
            </a:r>
            <a:r>
              <a:rPr lang="ko-KR" altLang="en-US" sz="1200" dirty="0" smtClean="0">
                <a:latin typeface="+mn-ea"/>
              </a:rPr>
              <a:t> 추진계획</a:t>
            </a:r>
            <a:r>
              <a:rPr lang="en-US" altLang="ko-KR" sz="1200" dirty="0" smtClean="0">
                <a:latin typeface="+mn-ea"/>
              </a:rPr>
              <a:t>(</a:t>
            </a:r>
            <a:r>
              <a:rPr lang="ko-KR" altLang="en-US" sz="1200" dirty="0" smtClean="0">
                <a:latin typeface="+mn-ea"/>
              </a:rPr>
              <a:t>안</a:t>
            </a:r>
            <a:r>
              <a:rPr lang="en-US" altLang="ko-KR" sz="1200" dirty="0" smtClean="0">
                <a:latin typeface="+mn-ea"/>
              </a:rPr>
              <a:t>)</a:t>
            </a:r>
            <a:endParaRPr lang="en-US" altLang="ko-KR" sz="1200" dirty="0">
              <a:latin typeface="+mn-ea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21" name="표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712908"/>
              </p:ext>
            </p:extLst>
          </p:nvPr>
        </p:nvGraphicFramePr>
        <p:xfrm>
          <a:off x="827584" y="2636912"/>
          <a:ext cx="7704856" cy="36705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91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8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3501"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000" dirty="0" smtClean="0"/>
                        <a:t>구분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000" dirty="0" smtClean="0"/>
                        <a:t>서비스내용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000" dirty="0" smtClean="0"/>
                        <a:t>수행기관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000" dirty="0" smtClean="0"/>
                        <a:t>이미지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541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관심바이어 도출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현지 </a:t>
                      </a: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상담회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결과를 통한 관심바이어를 도출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171450" marR="0" indent="-17145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관심바이어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개사 선정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171450" marR="0" indent="-17145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거래희망 참여기업 선정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171450" marR="0" indent="-17145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거래확정을 위한 사전정보 제공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신승회계법인 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S&amp;P</a:t>
                      </a:r>
                      <a:r>
                        <a:rPr lang="zh-CN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尚普咨询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541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바이어 초청 및 현지 </a:t>
                      </a:r>
                      <a:r>
                        <a:rPr lang="ko-KR" altLang="en-US" sz="1000" b="1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상담회</a:t>
                      </a: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endParaRPr lang="en-US" altLang="ko-KR" sz="1000" b="1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관심바이어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개사당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 기준으로 국내초청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바이어 항공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숙박료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초청료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지원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baseline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현지상담회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준비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kern="0" spc="0" baseline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상담장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임차 및 내부시설 준비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541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사전준비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관심바이어와의 사전 관심사항 및 협의 내용을 사전 공유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및 준비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541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상담회</a:t>
                      </a:r>
                      <a:r>
                        <a:rPr lang="ko-KR" altLang="en-US" sz="10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통역 및 현지 </a:t>
                      </a:r>
                      <a:r>
                        <a:rPr lang="ko-KR" altLang="en-US" sz="1000" b="1" kern="0" spc="0" baseline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코디네이션</a:t>
                      </a:r>
                      <a:r>
                        <a:rPr lang="ko-KR" altLang="en-US" sz="10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지원</a:t>
                      </a:r>
                      <a:endParaRPr lang="en-US" altLang="ko-KR" sz="1000" b="1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초청상담회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비즈니스 통역지원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541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현지 이동차량 지원</a:t>
                      </a:r>
                      <a:endParaRPr lang="en-US" altLang="ko-KR" sz="1000" b="1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fontAlgn="base" latinLnBrk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및 숙박예약 지원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현지이동 차량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버스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지원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국내 호텔지원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111491"/>
            <a:ext cx="1800200" cy="1068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4207440"/>
            <a:ext cx="1788740" cy="1001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5222782"/>
            <a:ext cx="1788740" cy="1006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724228"/>
            <a:ext cx="266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슬라이드 번호 개체 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247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539750" y="1557685"/>
            <a:ext cx="8135939" cy="4751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6300192" y="332656"/>
            <a:ext cx="23743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Ⅳ.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수출 컨소시엄 운영 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1268760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dirty="0" smtClean="0">
                <a:latin typeface="+mn-ea"/>
              </a:rPr>
              <a:t>추진예상성</a:t>
            </a:r>
            <a:r>
              <a:rPr lang="ko-KR" altLang="en-US" sz="1200" b="1" dirty="0">
                <a:latin typeface="+mn-ea"/>
              </a:rPr>
              <a:t>과</a:t>
            </a:r>
            <a:r>
              <a:rPr lang="ko-KR" altLang="en-US" sz="1200" b="1" dirty="0" smtClean="0">
                <a:latin typeface="+mn-ea"/>
              </a:rPr>
              <a:t> </a:t>
            </a:r>
            <a:endParaRPr lang="en-US" altLang="ko-KR" sz="1200" b="1" dirty="0">
              <a:latin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39749" y="714182"/>
            <a:ext cx="44642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latin typeface="+mn-ea"/>
              </a:rPr>
              <a:t>3. </a:t>
            </a:r>
            <a:r>
              <a:rPr lang="ko-KR" altLang="en-US" sz="1600" b="1" dirty="0" smtClean="0">
                <a:latin typeface="+mn-ea"/>
              </a:rPr>
              <a:t>추진예상성과</a:t>
            </a:r>
            <a:endParaRPr lang="ko-KR" altLang="en-US" sz="1600" b="1" dirty="0"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52363" y="1556792"/>
            <a:ext cx="81233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정성적 측면의 예상성과</a:t>
            </a:r>
            <a:endParaRPr lang="en-US" altLang="ko-KR" sz="1200" dirty="0">
              <a:latin typeface="+mn-ea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4085539"/>
              </p:ext>
            </p:extLst>
          </p:nvPr>
        </p:nvGraphicFramePr>
        <p:xfrm>
          <a:off x="726668" y="1855855"/>
          <a:ext cx="7733764" cy="373634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253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24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7932">
                <a:tc grid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구 분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예상성과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981">
                <a:tc rowSpan="3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사전준비단계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참여기업 모집 및 선정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국내 중소기업의 우수제품발굴 및 중국 소비재시장 진출 기회 제공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8697">
                <a:tc vMerge="1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목표시장 시장조사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시장에 대한 정보 파악을 통한 대중수출 전략수립 </a:t>
                      </a:r>
                      <a:endParaRPr lang="en-US" altLang="ko-KR" sz="1000" b="1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국내 산업구조 전환기와 중국 내수시장 육성정책으로 거대화되어 가고 있는 소비재 </a:t>
                      </a:r>
                      <a:endParaRPr lang="en-US" altLang="ko-KR" sz="1000" b="1" kern="0" spc="0" baseline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시장의 체계화된 진출</a:t>
                      </a:r>
                      <a:r>
                        <a:rPr lang="en-US" altLang="ko-KR" sz="10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및 시장 선 점유 가능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981">
                <a:tc vMerge="1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홍보물제작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목표시장</a:t>
                      </a:r>
                      <a:r>
                        <a:rPr lang="ko-KR" altLang="en-US" sz="10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맞춤형 홍보기획을 통한 </a:t>
                      </a:r>
                      <a:r>
                        <a:rPr lang="ko-KR" altLang="en-US" sz="1000" b="1" kern="0" spc="0" baseline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전달력</a:t>
                      </a:r>
                      <a:r>
                        <a:rPr lang="ko-KR" altLang="en-US" sz="10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향상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981">
                <a:tc rowSpan="2"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현지활동단계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홍보마케팅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온라인 전자상거래가 지속적으로 활성화 되는 중국시장에 발 맞추어 유통채널 확대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0825">
                <a:tc vMerge="1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현지 </a:t>
                      </a:r>
                      <a:r>
                        <a:rPr lang="ko-KR" altLang="en-US" sz="1000" b="1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바이어상담회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0" spc="0" baseline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특색있는</a:t>
                      </a:r>
                      <a:r>
                        <a:rPr lang="ko-KR" altLang="en-US" sz="10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0" spc="0" baseline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컨셉의</a:t>
                      </a:r>
                      <a:r>
                        <a:rPr lang="ko-KR" altLang="en-US" sz="10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0" spc="0" baseline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상담회진행으로</a:t>
                      </a:r>
                      <a:r>
                        <a:rPr lang="ko-KR" altLang="en-US" sz="10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고객 호감도 및 관심도 증대 </a:t>
                      </a:r>
                      <a:endParaRPr lang="en-US" altLang="ko-KR" sz="1000" b="1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수출 컨소시엄 </a:t>
                      </a:r>
                      <a:r>
                        <a:rPr lang="ko-KR" altLang="en-US" sz="1000" b="1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참가제품군은</a:t>
                      </a: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상호간에 시너지 효과 창출이 가능한 </a:t>
                      </a:r>
                      <a:r>
                        <a:rPr lang="ko-KR" altLang="en-US" sz="1000" b="1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제품군으로</a:t>
                      </a: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중국 </a:t>
                      </a:r>
                      <a:r>
                        <a:rPr lang="en-US" altLang="ko-KR" sz="10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</a:p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내 대형 에이전트와의 일괄 계약 및 피부 관리실 등의 프랜차이즈 본사와의 독점</a:t>
                      </a:r>
                      <a:endParaRPr lang="en-US" altLang="ko-KR" sz="1000" b="1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공급계약 체결이 가능</a:t>
                      </a:r>
                      <a:endParaRPr lang="en-US" altLang="ko-KR" sz="1000" b="1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7981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사후관리단계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현지바이어 초청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관심바이어의 국내초청 상담을 통한 기업간 신뢰도 향상 및 거래확정 기대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7981">
                <a:tc vMerge="1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수출전문가 컨설팅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각 단계별 자문서비스를 통한 안정적이고 체계적인 업무수행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직사각형 15"/>
          <p:cNvSpPr/>
          <p:nvPr/>
        </p:nvSpPr>
        <p:spPr>
          <a:xfrm>
            <a:off x="539552" y="5589240"/>
            <a:ext cx="8123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latinLnBrk="0" hangingPunct="0">
              <a:buFont typeface="Wingdings" panose="05000000000000000000" pitchFamily="2" charset="2"/>
              <a:buChar char="Ø"/>
            </a:pPr>
            <a:r>
              <a:rPr lang="ko-KR" altLang="en-US" sz="1200" dirty="0" smtClean="0">
                <a:latin typeface="+mn-ea"/>
              </a:rPr>
              <a:t>정량적 측면의 예상성과</a:t>
            </a:r>
            <a:endParaRPr lang="en-US" altLang="ko-KR" sz="1200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Ø"/>
            </a:pPr>
            <a:endParaRPr lang="en-US" altLang="ko-KR" sz="1200" dirty="0" smtClean="0">
              <a:latin typeface="+mn-ea"/>
            </a:endParaRPr>
          </a:p>
          <a:p>
            <a:pPr lvl="0" latinLnBrk="0" hangingPunct="0"/>
            <a:r>
              <a:rPr lang="en-US" altLang="ko-KR" sz="1200" dirty="0"/>
              <a:t> </a:t>
            </a:r>
            <a:r>
              <a:rPr lang="en-US" altLang="ko-KR" sz="1200" dirty="0" smtClean="0"/>
              <a:t>  </a:t>
            </a:r>
            <a:r>
              <a:rPr lang="ko-KR" altLang="en-US" sz="1200" dirty="0" smtClean="0"/>
              <a:t>마케팅 </a:t>
            </a:r>
            <a:r>
              <a:rPr lang="ko-KR" altLang="en-US" sz="1200" dirty="0"/>
              <a:t>활동</a:t>
            </a:r>
            <a:r>
              <a:rPr lang="en-US" altLang="ko-KR" sz="1200" dirty="0"/>
              <a:t>(</a:t>
            </a:r>
            <a:r>
              <a:rPr lang="ko-KR" altLang="en-US" sz="1200" dirty="0"/>
              <a:t>박람회 </a:t>
            </a:r>
            <a:r>
              <a:rPr lang="en-US" altLang="ko-KR" sz="1200" dirty="0"/>
              <a:t>1</a:t>
            </a:r>
            <a:r>
              <a:rPr lang="ko-KR" altLang="en-US" sz="1200" dirty="0"/>
              <a:t>회</a:t>
            </a:r>
            <a:r>
              <a:rPr lang="en-US" altLang="ko-KR" sz="1200" dirty="0"/>
              <a:t>, </a:t>
            </a:r>
            <a:r>
              <a:rPr lang="ko-KR" altLang="en-US" sz="1200" dirty="0"/>
              <a:t>시장개척단 </a:t>
            </a:r>
            <a:r>
              <a:rPr lang="en-US" altLang="ko-KR" sz="1200" dirty="0"/>
              <a:t>1</a:t>
            </a:r>
            <a:r>
              <a:rPr lang="ko-KR" altLang="en-US" sz="1200" dirty="0"/>
              <a:t>회 등</a:t>
            </a:r>
            <a:r>
              <a:rPr lang="en-US" altLang="ko-KR" sz="1200" dirty="0"/>
              <a:t>)</a:t>
            </a:r>
            <a:r>
              <a:rPr lang="ko-KR" altLang="en-US" sz="1200" dirty="0"/>
              <a:t>을 통한 </a:t>
            </a:r>
            <a:r>
              <a:rPr lang="ko-KR" altLang="en-US" sz="1200" dirty="0" err="1"/>
              <a:t>상담액</a:t>
            </a:r>
            <a:r>
              <a:rPr lang="ko-KR" altLang="en-US" sz="1200" dirty="0"/>
              <a:t> 약 </a:t>
            </a:r>
            <a:r>
              <a:rPr lang="en-US" altLang="ko-KR" sz="1200" dirty="0"/>
              <a:t>3,500</a:t>
            </a:r>
            <a:r>
              <a:rPr lang="ko-KR" altLang="en-US" sz="1200" dirty="0"/>
              <a:t>천 불</a:t>
            </a:r>
            <a:r>
              <a:rPr lang="en-US" altLang="ko-KR" sz="1200" dirty="0"/>
              <a:t>, </a:t>
            </a:r>
            <a:r>
              <a:rPr lang="ko-KR" altLang="en-US" sz="1200" dirty="0"/>
              <a:t>계약금액 </a:t>
            </a:r>
            <a:r>
              <a:rPr lang="en-US" altLang="ko-KR" sz="1200" dirty="0"/>
              <a:t>1,000</a:t>
            </a:r>
            <a:r>
              <a:rPr lang="ko-KR" altLang="en-US" sz="1200" dirty="0"/>
              <a:t>천 불 예상</a:t>
            </a:r>
            <a:r>
              <a:rPr lang="en-US" altLang="ko-KR" sz="1200" dirty="0" smtClean="0"/>
              <a:t>.</a:t>
            </a:r>
            <a:endParaRPr lang="ko-KR" altLang="en-US" sz="1200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380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4008546"/>
            <a:ext cx="36004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00" b="1" dirty="0" smtClean="0"/>
              <a:t>Contact</a:t>
            </a:r>
            <a:r>
              <a:rPr lang="en-US" altLang="ko-KR" dirty="0" smtClean="0"/>
              <a:t> </a:t>
            </a:r>
          </a:p>
          <a:p>
            <a:endParaRPr lang="en-US" altLang="ko-K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400" dirty="0" smtClean="0"/>
              <a:t>담당자 </a:t>
            </a:r>
            <a:r>
              <a:rPr lang="en-US" altLang="ko-KR" sz="1400" dirty="0" smtClean="0"/>
              <a:t>: </a:t>
            </a:r>
            <a:r>
              <a:rPr lang="ko-KR" altLang="en-US" sz="1400" dirty="0" err="1" smtClean="0"/>
              <a:t>박완성</a:t>
            </a:r>
            <a:r>
              <a:rPr lang="ko-KR" altLang="en-US" sz="1400" dirty="0" smtClean="0"/>
              <a:t> 상무이사</a:t>
            </a:r>
            <a:endParaRPr lang="en-US" altLang="ko-KR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400" dirty="0" smtClean="0"/>
              <a:t>연락처 </a:t>
            </a:r>
            <a:r>
              <a:rPr lang="en-US" altLang="ko-KR" sz="1400" dirty="0" smtClean="0"/>
              <a:t>: 010 2740 7950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400" dirty="0" err="1" smtClean="0"/>
              <a:t>이메일</a:t>
            </a:r>
            <a:r>
              <a:rPr lang="ko-KR" altLang="en-US" sz="1400" dirty="0" smtClean="0"/>
              <a:t> </a:t>
            </a:r>
            <a:r>
              <a:rPr lang="en-US" altLang="ko-KR" sz="1400" dirty="0" smtClean="0"/>
              <a:t>: wspark@ssac.kr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11760" y="1988840"/>
            <a:ext cx="432048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ko-KR" sz="1600" b="1" dirty="0" smtClean="0"/>
          </a:p>
          <a:p>
            <a:pPr algn="ctr"/>
            <a:r>
              <a:rPr lang="ko-KR" altLang="en-US" sz="1600" b="1" dirty="0" smtClean="0"/>
              <a:t>주관단체</a:t>
            </a:r>
            <a:r>
              <a:rPr lang="en-US" altLang="ko-KR" sz="1600" b="1" dirty="0" smtClean="0"/>
              <a:t>: </a:t>
            </a:r>
            <a:r>
              <a:rPr lang="ko-KR" altLang="en-US" sz="1600" b="1" dirty="0" smtClean="0"/>
              <a:t>신승회계법인</a:t>
            </a:r>
            <a:endParaRPr lang="en-US" altLang="ko-KR" sz="1600" b="1" dirty="0" smtClean="0"/>
          </a:p>
          <a:p>
            <a:pPr algn="ctr"/>
            <a:endParaRPr lang="en-US" altLang="ko-KR" sz="1600" b="1" dirty="0" smtClean="0"/>
          </a:p>
          <a:p>
            <a:pPr algn="ctr"/>
            <a:r>
              <a:rPr lang="en-US" altLang="ko-KR" sz="1400" b="1" dirty="0" smtClean="0"/>
              <a:t> </a:t>
            </a:r>
            <a:r>
              <a:rPr lang="en-US" altLang="ko-KR" sz="1400" b="1" dirty="0" err="1" smtClean="0"/>
              <a:t>Shinseung</a:t>
            </a:r>
            <a:r>
              <a:rPr lang="en-US" altLang="ko-KR" sz="1400" b="1" dirty="0" smtClean="0"/>
              <a:t> Accounting Corporation</a:t>
            </a:r>
          </a:p>
          <a:p>
            <a:pPr algn="ctr"/>
            <a:endParaRPr lang="ko-KR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74900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직사각형 1045"/>
          <p:cNvSpPr/>
          <p:nvPr/>
        </p:nvSpPr>
        <p:spPr>
          <a:xfrm>
            <a:off x="539552" y="2276872"/>
            <a:ext cx="8136136" cy="39604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 hangingPunct="0"/>
            <a:r>
              <a:rPr lang="ko-KR" altLang="en-US" dirty="0" err="1" smtClean="0"/>
              <a:t>ㅇ보물</a:t>
            </a:r>
            <a:r>
              <a:rPr lang="ko-KR" altLang="en-US" dirty="0" smtClean="0"/>
              <a:t> 제작</a:t>
            </a:r>
            <a:endParaRPr lang="ko-KR" altLang="en-US" dirty="0"/>
          </a:p>
        </p:txBody>
      </p:sp>
      <p:sp>
        <p:nvSpPr>
          <p:cNvPr id="1044" name="이등변 삼각형 1043"/>
          <p:cNvSpPr/>
          <p:nvPr/>
        </p:nvSpPr>
        <p:spPr>
          <a:xfrm rot="5400000">
            <a:off x="1603144" y="4250567"/>
            <a:ext cx="3514746" cy="457557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 hangingPunct="0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6300192" y="332656"/>
            <a:ext cx="11873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Summary</a:t>
            </a:r>
            <a:r>
              <a:rPr lang="ko-KR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714182"/>
            <a:ext cx="4032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b="1" dirty="0" smtClean="0">
                <a:latin typeface="+mn-ea"/>
              </a:rPr>
              <a:t>화장품 수출컨소시엄 구성</a:t>
            </a:r>
            <a:r>
              <a:rPr lang="ko-KR" altLang="en-US" sz="1600" b="1" dirty="0" smtClean="0">
                <a:latin typeface="맑은 고딕"/>
                <a:ea typeface="맑은 고딕"/>
              </a:rPr>
              <a:t>∙운영계획</a:t>
            </a:r>
            <a:r>
              <a:rPr lang="en-US" altLang="ko-KR" sz="1600" b="1" dirty="0" smtClean="0">
                <a:latin typeface="맑은 고딕"/>
                <a:ea typeface="맑은 고딕"/>
              </a:rPr>
              <a:t>[</a:t>
            </a:r>
            <a:r>
              <a:rPr lang="ko-KR" altLang="en-US" sz="1600" b="1" dirty="0" smtClean="0">
                <a:latin typeface="맑은 고딕"/>
                <a:ea typeface="맑은 고딕"/>
              </a:rPr>
              <a:t>요약</a:t>
            </a:r>
            <a:r>
              <a:rPr lang="en-US" altLang="ko-KR" sz="1600" b="1" dirty="0" smtClean="0">
                <a:latin typeface="맑은 고딕"/>
                <a:ea typeface="맑은 고딕"/>
              </a:rPr>
              <a:t>]</a:t>
            </a:r>
            <a:r>
              <a:rPr lang="ko-KR" altLang="en-US" sz="1600" b="1" dirty="0" smtClean="0">
                <a:latin typeface="+mn-ea"/>
              </a:rPr>
              <a:t>  </a:t>
            </a:r>
            <a:endParaRPr lang="en-US" altLang="ko-KR" sz="1600" b="1" dirty="0">
              <a:latin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39748" y="1268413"/>
            <a:ext cx="81359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 hangingPunct="0"/>
            <a:r>
              <a:rPr lang="ko-KR" altLang="en-US" sz="1400" b="1" dirty="0"/>
              <a:t>본 프로젝트는 국내 중소 화장품 기업의 중국 시장개척 및 시장확대를 위해 컨소시엄을 구성하여 사전준비</a:t>
            </a:r>
            <a:r>
              <a:rPr lang="en-US" altLang="ko-KR" sz="1400" b="1" dirty="0"/>
              <a:t>, </a:t>
            </a:r>
            <a:r>
              <a:rPr lang="ko-KR" altLang="en-US" sz="1400" b="1" dirty="0"/>
              <a:t>현지파견</a:t>
            </a:r>
            <a:r>
              <a:rPr lang="en-US" altLang="ko-KR" sz="1400" b="1" dirty="0"/>
              <a:t>, </a:t>
            </a:r>
            <a:r>
              <a:rPr lang="ko-KR" altLang="en-US" sz="1400" b="1" dirty="0"/>
              <a:t>사후관리로 이루어진 총 </a:t>
            </a:r>
            <a:r>
              <a:rPr lang="en-US" altLang="ko-KR" sz="1400" b="1" dirty="0" smtClean="0"/>
              <a:t>3</a:t>
            </a:r>
            <a:r>
              <a:rPr lang="ko-KR" altLang="en-US" sz="1400" b="1" dirty="0" smtClean="0"/>
              <a:t>단계의 수출컨설팅 서비스를 제공 함</a:t>
            </a:r>
            <a:endParaRPr lang="ko-KR" altLang="en-US" sz="1400" b="1" dirty="0"/>
          </a:p>
        </p:txBody>
      </p:sp>
      <p:sp>
        <p:nvSpPr>
          <p:cNvPr id="5" name="직사각형 4"/>
          <p:cNvSpPr/>
          <p:nvPr/>
        </p:nvSpPr>
        <p:spPr>
          <a:xfrm>
            <a:off x="539748" y="1999873"/>
            <a:ext cx="76327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 latinLnBrk="0" hangingPunct="0">
              <a:buBlip>
                <a:blip r:embed="rId2"/>
              </a:buBlip>
            </a:pPr>
            <a:r>
              <a:rPr lang="ko-KR" altLang="en-US" sz="1200" b="1" dirty="0" smtClean="0"/>
              <a:t>화장품 수출컨소시엄 추진계획</a:t>
            </a:r>
            <a:endParaRPr lang="ko-KR" altLang="en-US" sz="1200" b="1" dirty="0"/>
          </a:p>
        </p:txBody>
      </p:sp>
      <p:sp>
        <p:nvSpPr>
          <p:cNvPr id="49" name="직사각형 48"/>
          <p:cNvSpPr/>
          <p:nvPr/>
        </p:nvSpPr>
        <p:spPr>
          <a:xfrm>
            <a:off x="657500" y="2666445"/>
            <a:ext cx="2474241" cy="35702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lvl="0" indent="-285750" fontAlgn="base" latinLnBrk="0" hangingPunct="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altLang="ko-KR" sz="1200" b="1" dirty="0" smtClean="0">
              <a:solidFill>
                <a:schemeClr val="tx1"/>
              </a:solidFill>
            </a:endParaRPr>
          </a:p>
          <a:p>
            <a:pPr marL="285750" lvl="0" indent="-285750" fontAlgn="base" latinLnBrk="0" hangingPunct="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 smtClean="0">
                <a:solidFill>
                  <a:schemeClr val="tx1"/>
                </a:solidFill>
              </a:rPr>
              <a:t>참여기업 모집 및 선정</a:t>
            </a:r>
            <a:endParaRPr lang="ko-KR" altLang="en-US" sz="1200" b="1" dirty="0">
              <a:solidFill>
                <a:schemeClr val="tx1"/>
              </a:solidFill>
            </a:endParaRPr>
          </a:p>
          <a:p>
            <a:pPr marL="285750" lvl="0" indent="-285750" fontAlgn="base" latinLnBrk="0" hangingPunct="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 smtClean="0">
                <a:solidFill>
                  <a:schemeClr val="tx1"/>
                </a:solidFill>
              </a:rPr>
              <a:t>기업현황 분석 및  목표설정</a:t>
            </a:r>
            <a:endParaRPr lang="ko-KR" altLang="en-US" sz="1200" b="1" dirty="0">
              <a:solidFill>
                <a:schemeClr val="tx1"/>
              </a:solidFill>
            </a:endParaRPr>
          </a:p>
          <a:p>
            <a:pPr marL="285750" lvl="0" indent="-285750" fontAlgn="base" latinLnBrk="0" hangingPunct="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 smtClean="0">
                <a:solidFill>
                  <a:schemeClr val="tx1"/>
                </a:solidFill>
              </a:rPr>
              <a:t>목표시장 시장조사</a:t>
            </a:r>
            <a:endParaRPr lang="en-US" altLang="ko-KR" sz="1200" b="1" dirty="0" smtClean="0">
              <a:solidFill>
                <a:schemeClr val="tx1"/>
              </a:solidFill>
            </a:endParaRPr>
          </a:p>
          <a:p>
            <a:pPr marL="285750" lvl="0" indent="-285750" fontAlgn="base" latinLnBrk="0" hangingPunct="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 smtClean="0">
                <a:solidFill>
                  <a:schemeClr val="tx1"/>
                </a:solidFill>
              </a:rPr>
              <a:t>기업 및 제품 홍보물 제작</a:t>
            </a:r>
            <a:endParaRPr lang="en-US" altLang="ko-KR" sz="1200" b="1" dirty="0" smtClean="0">
              <a:solidFill>
                <a:schemeClr val="tx1"/>
              </a:solidFill>
            </a:endParaRPr>
          </a:p>
          <a:p>
            <a:pPr marL="285750" indent="-285750" fontAlgn="base" latinLnBrk="0" hangingPunct="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>
                <a:solidFill>
                  <a:schemeClr val="tx1"/>
                </a:solidFill>
              </a:rPr>
              <a:t>시장진출 및 확대전략 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수립</a:t>
            </a:r>
            <a:endParaRPr lang="en-US" altLang="ko-KR" sz="1200" b="1" dirty="0">
              <a:solidFill>
                <a:schemeClr val="tx1"/>
              </a:solidFill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3393903" y="2666446"/>
            <a:ext cx="2474241" cy="35708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lvl="0" indent="-285750" fontAlgn="base" latinLnBrk="0" hangingPunct="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altLang="ko-KR" sz="1200" b="1" dirty="0" smtClean="0">
              <a:solidFill>
                <a:schemeClr val="tx1"/>
              </a:solidFill>
            </a:endParaRPr>
          </a:p>
          <a:p>
            <a:pPr marL="285750" lvl="0" indent="-285750" fontAlgn="base" latinLnBrk="0" hangingPunct="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 smtClean="0">
                <a:solidFill>
                  <a:schemeClr val="tx1"/>
                </a:solidFill>
              </a:rPr>
              <a:t>현지 홍보 마케팅</a:t>
            </a:r>
            <a:endParaRPr lang="en-US" altLang="ko-KR" sz="1200" b="1" dirty="0" smtClean="0">
              <a:solidFill>
                <a:schemeClr val="tx1"/>
              </a:solidFill>
            </a:endParaRPr>
          </a:p>
          <a:p>
            <a:pPr lvl="0" fontAlgn="base" latinLnBrk="0" hangingPunct="0">
              <a:lnSpc>
                <a:spcPct val="200000"/>
              </a:lnSpc>
            </a:pPr>
            <a:r>
              <a:rPr lang="en-US" altLang="ko-KR" sz="1100" dirty="0">
                <a:solidFill>
                  <a:schemeClr val="tx1"/>
                </a:solidFill>
              </a:rPr>
              <a:t> </a:t>
            </a:r>
            <a:r>
              <a:rPr lang="en-US" altLang="ko-KR" sz="1100" dirty="0" smtClean="0">
                <a:solidFill>
                  <a:schemeClr val="tx1"/>
                </a:solidFill>
              </a:rPr>
              <a:t>     - </a:t>
            </a:r>
            <a:r>
              <a:rPr lang="ko-KR" altLang="en-US" sz="1100" smtClean="0">
                <a:solidFill>
                  <a:schemeClr val="tx1"/>
                </a:solidFill>
              </a:rPr>
              <a:t>온라인 홍보마케팅</a:t>
            </a:r>
            <a:endParaRPr lang="en-US" altLang="ko-KR" sz="1100" dirty="0" smtClean="0">
              <a:solidFill>
                <a:schemeClr val="tx1"/>
              </a:solidFill>
            </a:endParaRPr>
          </a:p>
          <a:p>
            <a:pPr marL="285750" lvl="0" indent="-285750" fontAlgn="base" latinLnBrk="0" hangingPunct="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 smtClean="0">
                <a:solidFill>
                  <a:schemeClr val="tx1"/>
                </a:solidFill>
              </a:rPr>
              <a:t>현지 바이어 </a:t>
            </a:r>
            <a:r>
              <a:rPr lang="ko-KR" altLang="en-US" sz="1200" b="1" dirty="0" err="1" smtClean="0">
                <a:solidFill>
                  <a:schemeClr val="tx1"/>
                </a:solidFill>
              </a:rPr>
              <a:t>상담회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 지</a:t>
            </a:r>
            <a:r>
              <a:rPr lang="ko-KR" altLang="en-US" sz="1200" b="1" dirty="0">
                <a:solidFill>
                  <a:schemeClr val="tx1"/>
                </a:solidFill>
              </a:rPr>
              <a:t>원</a:t>
            </a:r>
            <a:endParaRPr lang="en-US" altLang="ko-KR" sz="1200" b="1" dirty="0" smtClean="0">
              <a:solidFill>
                <a:schemeClr val="tx1"/>
              </a:solidFill>
            </a:endParaRPr>
          </a:p>
          <a:p>
            <a:pPr lvl="0" fontAlgn="base" latinLnBrk="0" hangingPunct="0">
              <a:lnSpc>
                <a:spcPct val="200000"/>
              </a:lnSpc>
            </a:pPr>
            <a:r>
              <a:rPr lang="en-US" altLang="ko-KR" sz="1100" dirty="0">
                <a:solidFill>
                  <a:schemeClr val="tx1"/>
                </a:solidFill>
              </a:rPr>
              <a:t> </a:t>
            </a:r>
            <a:r>
              <a:rPr lang="en-US" altLang="ko-KR" sz="1100" dirty="0" smtClean="0">
                <a:solidFill>
                  <a:schemeClr val="tx1"/>
                </a:solidFill>
              </a:rPr>
              <a:t>     - </a:t>
            </a:r>
            <a:r>
              <a:rPr lang="ko-KR" altLang="en-US" sz="1100" dirty="0" smtClean="0">
                <a:solidFill>
                  <a:schemeClr val="tx1"/>
                </a:solidFill>
              </a:rPr>
              <a:t>바이어 발굴 및 </a:t>
            </a:r>
            <a:r>
              <a:rPr lang="ko-KR" altLang="en-US" sz="1100" dirty="0" err="1" smtClean="0">
                <a:solidFill>
                  <a:schemeClr val="tx1"/>
                </a:solidFill>
              </a:rPr>
              <a:t>매칭</a:t>
            </a:r>
            <a:endParaRPr lang="en-US" altLang="ko-KR" sz="1100" dirty="0" smtClean="0">
              <a:solidFill>
                <a:schemeClr val="tx1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017341" y="5013176"/>
            <a:ext cx="2114399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latinLnBrk="0" hangingPunct="0"/>
            <a:r>
              <a:rPr lang="en-US" altLang="ko-KR" sz="1000" b="1" dirty="0" smtClean="0">
                <a:latin typeface="+mn-ea"/>
              </a:rPr>
              <a:t>[Key point]</a:t>
            </a:r>
            <a:endParaRPr lang="en-US" altLang="ko-KR" sz="1000" b="1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ü"/>
            </a:pPr>
            <a:r>
              <a:rPr lang="ko-KR" altLang="en-US" sz="1000" b="1" dirty="0" smtClean="0">
                <a:latin typeface="+mn-ea"/>
              </a:rPr>
              <a:t>국내 중소 화장품 기업 </a:t>
            </a:r>
            <a:r>
              <a:rPr lang="en-US" altLang="ko-KR" sz="1000" b="1" dirty="0" smtClean="0">
                <a:latin typeface="+mn-ea"/>
              </a:rPr>
              <a:t>16</a:t>
            </a:r>
            <a:r>
              <a:rPr lang="ko-KR" altLang="en-US" sz="1000" b="1" dirty="0" smtClean="0">
                <a:latin typeface="+mn-ea"/>
              </a:rPr>
              <a:t>개사 모집</a:t>
            </a:r>
            <a:endParaRPr lang="en-US" altLang="ko-KR" sz="1000" b="1" dirty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ü"/>
            </a:pPr>
            <a:endParaRPr lang="en-US" altLang="ko-KR" sz="1000" b="1" dirty="0" smtClean="0">
              <a:latin typeface="+mn-ea"/>
            </a:endParaRPr>
          </a:p>
          <a:p>
            <a:pPr marL="171450" indent="-171450" latinLnBrk="0" hangingPunct="0">
              <a:buFont typeface="Wingdings" panose="05000000000000000000" pitchFamily="2" charset="2"/>
              <a:buChar char="ü"/>
            </a:pPr>
            <a:r>
              <a:rPr lang="ko-KR" altLang="en-US" sz="1000" b="1" dirty="0" smtClean="0">
                <a:latin typeface="+mn-ea"/>
              </a:rPr>
              <a:t>기업현황 분석을 통한 희망서비스 신청</a:t>
            </a:r>
            <a:endParaRPr lang="en-US" altLang="ko-KR" sz="1000" b="1" dirty="0" smtClean="0">
              <a:latin typeface="+mn-ea"/>
            </a:endParaRPr>
          </a:p>
        </p:txBody>
      </p:sp>
      <p:sp>
        <p:nvSpPr>
          <p:cNvPr id="1054" name="직사각형 1053"/>
          <p:cNvSpPr/>
          <p:nvPr/>
        </p:nvSpPr>
        <p:spPr>
          <a:xfrm>
            <a:off x="657500" y="2348880"/>
            <a:ext cx="24742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 hangingPunct="0"/>
            <a:r>
              <a:rPr lang="ko-KR" altLang="ko-KR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Status survey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6" name="직사각형 105"/>
          <p:cNvSpPr/>
          <p:nvPr/>
        </p:nvSpPr>
        <p:spPr>
          <a:xfrm>
            <a:off x="6109145" y="2348880"/>
            <a:ext cx="25075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 hangingPunct="0"/>
            <a:r>
              <a:rPr lang="ko-KR" altLang="ko-KR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General</a:t>
            </a:r>
            <a:r>
              <a:rPr lang="en-US" altLang="ko-KR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ko-KR" altLang="ko-KR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analysis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07" name="직사각형 106"/>
          <p:cNvSpPr/>
          <p:nvPr/>
        </p:nvSpPr>
        <p:spPr>
          <a:xfrm>
            <a:off x="657499" y="2670854"/>
            <a:ext cx="2474241" cy="44514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 hangingPunct="0">
              <a:lnSpc>
                <a:spcPct val="150000"/>
              </a:lnSpc>
            </a:pPr>
            <a:r>
              <a:rPr lang="ko-KR" altLang="en-US" sz="1200" b="1" dirty="0" smtClean="0">
                <a:solidFill>
                  <a:schemeClr val="tx1"/>
                </a:solidFill>
              </a:rPr>
              <a:t>사전준비단계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284342"/>
            <a:ext cx="2133600" cy="365125"/>
          </a:xfrm>
        </p:spPr>
        <p:txBody>
          <a:bodyPr/>
          <a:lstStyle/>
          <a:p>
            <a:pPr latinLnBrk="0" hangingPunct="0"/>
            <a:fld id="{0AC8F000-3EE7-4B99-BF3C-2D3EBB73A116}" type="slidenum">
              <a:rPr lang="ko-KR" altLang="en-US" smtClean="0"/>
              <a:pPr latinLnBrk="0" hangingPunct="0"/>
              <a:t>3</a:t>
            </a:fld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3368968" y="2358139"/>
            <a:ext cx="24991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 hangingPunct="0"/>
            <a:r>
              <a: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</a:t>
            </a:r>
            <a:r>
              <a:rPr lang="en-US" altLang="ko-KR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echnical </a:t>
            </a:r>
            <a:r>
              <a: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analysis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3393903" y="2655432"/>
            <a:ext cx="2474241" cy="44514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 hangingPunct="0">
              <a:lnSpc>
                <a:spcPct val="150000"/>
              </a:lnSpc>
            </a:pPr>
            <a:r>
              <a:rPr lang="ko-KR" altLang="en-US" sz="1200" b="1" dirty="0" smtClean="0">
                <a:solidFill>
                  <a:schemeClr val="tx1"/>
                </a:solidFill>
              </a:rPr>
              <a:t>현지활동단계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045" name="타원 1044"/>
          <p:cNvSpPr/>
          <p:nvPr/>
        </p:nvSpPr>
        <p:spPr>
          <a:xfrm>
            <a:off x="657500" y="2736977"/>
            <a:ext cx="359842" cy="282055"/>
          </a:xfrm>
          <a:prstGeom prst="ellipse">
            <a:avLst/>
          </a:prstGeom>
          <a:solidFill>
            <a:srgbClr val="D6C814"/>
          </a:solidFill>
          <a:ln>
            <a:solidFill>
              <a:srgbClr val="D6C814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 hangingPunct="0"/>
            <a:r>
              <a:rPr lang="en-US" altLang="ko-KR" sz="1200" b="1" dirty="0" smtClean="0">
                <a:solidFill>
                  <a:schemeClr val="tx1"/>
                </a:solidFill>
              </a:rPr>
              <a:t>1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93" name="타원 92"/>
          <p:cNvSpPr/>
          <p:nvPr/>
        </p:nvSpPr>
        <p:spPr>
          <a:xfrm>
            <a:off x="3423332" y="2736976"/>
            <a:ext cx="359842" cy="282055"/>
          </a:xfrm>
          <a:prstGeom prst="ellipse">
            <a:avLst/>
          </a:prstGeom>
          <a:solidFill>
            <a:srgbClr val="D6C814"/>
          </a:solidFill>
          <a:ln>
            <a:solidFill>
              <a:srgbClr val="D6C814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 hangingPunct="0"/>
            <a:r>
              <a:rPr lang="en-US" altLang="ko-KR" sz="1200" b="1" dirty="0">
                <a:solidFill>
                  <a:schemeClr val="tx1"/>
                </a:solidFill>
              </a:rPr>
              <a:t>2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41" name="이등변 삼각형 40"/>
          <p:cNvSpPr/>
          <p:nvPr/>
        </p:nvSpPr>
        <p:spPr>
          <a:xfrm rot="5400000">
            <a:off x="4305982" y="4217593"/>
            <a:ext cx="3581880" cy="457557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 hangingPunct="0"/>
            <a:endParaRPr lang="ko-KR" altLang="en-US"/>
          </a:p>
        </p:txBody>
      </p:sp>
      <p:sp>
        <p:nvSpPr>
          <p:cNvPr id="39" name="직사각형 38"/>
          <p:cNvSpPr/>
          <p:nvPr/>
        </p:nvSpPr>
        <p:spPr>
          <a:xfrm>
            <a:off x="6130207" y="2666445"/>
            <a:ext cx="2474241" cy="35702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lvl="0" indent="-285750" fontAlgn="base" latinLnBrk="0" hangingPunct="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altLang="ko-KR" sz="1200" b="1" dirty="0" smtClean="0">
              <a:solidFill>
                <a:schemeClr val="tx1"/>
              </a:solidFill>
            </a:endParaRPr>
          </a:p>
          <a:p>
            <a:pPr marL="285750" lvl="0" indent="-285750" fontAlgn="base" latinLnBrk="0" hangingPunct="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 smtClean="0">
                <a:solidFill>
                  <a:schemeClr val="tx1"/>
                </a:solidFill>
              </a:rPr>
              <a:t>바이어 국내초청 </a:t>
            </a:r>
            <a:r>
              <a:rPr lang="ko-KR" altLang="en-US" sz="1200" b="1" dirty="0" err="1" smtClean="0">
                <a:solidFill>
                  <a:schemeClr val="tx1"/>
                </a:solidFill>
              </a:rPr>
              <a:t>상담회</a:t>
            </a:r>
            <a:endParaRPr lang="en-US" altLang="ko-KR" sz="1200" b="1" dirty="0" smtClean="0">
              <a:solidFill>
                <a:schemeClr val="tx1"/>
              </a:solidFill>
            </a:endParaRPr>
          </a:p>
          <a:p>
            <a:pPr marL="285750" lvl="0" indent="-285750" fontAlgn="base" latinLnBrk="0" hangingPunct="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 smtClean="0">
                <a:solidFill>
                  <a:schemeClr val="tx1"/>
                </a:solidFill>
              </a:rPr>
              <a:t>수출전문가 자문서비스 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(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수출계약협상 및 법률자</a:t>
            </a:r>
            <a:r>
              <a:rPr lang="ko-KR" altLang="en-US" sz="1200" b="1" dirty="0">
                <a:solidFill>
                  <a:schemeClr val="tx1"/>
                </a:solidFill>
              </a:rPr>
              <a:t>문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)</a:t>
            </a:r>
          </a:p>
          <a:p>
            <a:pPr marL="285750" lvl="0" indent="-285750" fontAlgn="base" latinLnBrk="0" hangingPunct="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6130207" y="2655432"/>
            <a:ext cx="2474241" cy="44514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 hangingPunct="0">
              <a:lnSpc>
                <a:spcPct val="150000"/>
              </a:lnSpc>
            </a:pPr>
            <a:r>
              <a:rPr lang="ko-KR" altLang="en-US" sz="1200" b="1" dirty="0" smtClean="0">
                <a:solidFill>
                  <a:schemeClr val="tx1"/>
                </a:solidFill>
              </a:rPr>
              <a:t>사후관리단계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95" name="타원 94"/>
          <p:cNvSpPr/>
          <p:nvPr/>
        </p:nvSpPr>
        <p:spPr>
          <a:xfrm>
            <a:off x="6156374" y="2738545"/>
            <a:ext cx="359842" cy="282055"/>
          </a:xfrm>
          <a:prstGeom prst="ellipse">
            <a:avLst/>
          </a:prstGeom>
          <a:solidFill>
            <a:srgbClr val="D6C814"/>
          </a:solidFill>
          <a:ln>
            <a:solidFill>
              <a:srgbClr val="D6C814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 hangingPunct="0"/>
            <a:r>
              <a:rPr lang="en-US" altLang="ko-KR" sz="1200" b="1" dirty="0" smtClean="0">
                <a:solidFill>
                  <a:schemeClr val="tx1"/>
                </a:solidFill>
              </a:rPr>
              <a:t>3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751280" y="5013176"/>
            <a:ext cx="2114399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latinLnBrk="0" hangingPunct="0"/>
            <a:r>
              <a:rPr lang="en-US" altLang="ko-KR" sz="1000" b="1" dirty="0">
                <a:latin typeface="+mn-ea"/>
              </a:rPr>
              <a:t>[Key point]</a:t>
            </a:r>
            <a:endParaRPr lang="en-US" altLang="ko-KR" sz="1000" b="1" dirty="0" smtClean="0">
              <a:latin typeface="+mn-ea"/>
            </a:endParaRPr>
          </a:p>
          <a:p>
            <a:pPr marL="285750" indent="-285750" latinLnBrk="0" hangingPunct="0">
              <a:buFont typeface="Wingdings" panose="05000000000000000000" pitchFamily="2" charset="2"/>
              <a:buChar char="ü"/>
            </a:pPr>
            <a:r>
              <a:rPr lang="ko-KR" altLang="en-US" sz="1000" b="1" dirty="0" smtClean="0">
                <a:latin typeface="+mn-ea"/>
              </a:rPr>
              <a:t>온라인 홍보활동 전개</a:t>
            </a:r>
            <a:endParaRPr lang="en-US" altLang="ko-KR" sz="1000" b="1" dirty="0" smtClean="0">
              <a:latin typeface="+mn-ea"/>
            </a:endParaRPr>
          </a:p>
          <a:p>
            <a:pPr marL="285750" indent="-285750" latinLnBrk="0" hangingPunct="0">
              <a:buFont typeface="Wingdings" panose="05000000000000000000" pitchFamily="2" charset="2"/>
              <a:buChar char="ü"/>
            </a:pPr>
            <a:endParaRPr lang="en-US" altLang="ko-KR" sz="1000" b="1" dirty="0">
              <a:latin typeface="+mn-ea"/>
            </a:endParaRPr>
          </a:p>
          <a:p>
            <a:pPr marL="285750" indent="-285750" latinLnBrk="0" hangingPunct="0">
              <a:buFont typeface="Wingdings" panose="05000000000000000000" pitchFamily="2" charset="2"/>
              <a:buChar char="ü"/>
            </a:pPr>
            <a:r>
              <a:rPr lang="ko-KR" altLang="en-US" sz="1000" b="1" dirty="0" smtClean="0">
                <a:latin typeface="+mn-ea"/>
              </a:rPr>
              <a:t>목표시장 바이어 발굴 및 </a:t>
            </a:r>
            <a:r>
              <a:rPr lang="ko-KR" altLang="en-US" sz="1000" b="1" dirty="0" err="1" smtClean="0">
                <a:latin typeface="+mn-ea"/>
              </a:rPr>
              <a:t>상담회</a:t>
            </a:r>
            <a:r>
              <a:rPr lang="ko-KR" altLang="en-US" sz="1000" b="1" dirty="0" smtClean="0">
                <a:latin typeface="+mn-ea"/>
              </a:rPr>
              <a:t> 개최를 통한 시장개척 진행</a:t>
            </a:r>
            <a:endParaRPr lang="en-US" altLang="ko-KR" sz="1000" b="1" dirty="0" smtClean="0"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444208" y="5013176"/>
            <a:ext cx="2114399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latinLnBrk="0" hangingPunct="0"/>
            <a:r>
              <a:rPr lang="en-US" altLang="ko-KR" sz="1000" b="1" dirty="0">
                <a:latin typeface="+mn-ea"/>
              </a:rPr>
              <a:t>[Key point]</a:t>
            </a:r>
            <a:endParaRPr lang="en-US" altLang="ko-KR" sz="1000" b="1" dirty="0" smtClean="0">
              <a:latin typeface="+mn-ea"/>
            </a:endParaRPr>
          </a:p>
          <a:p>
            <a:pPr marL="285750" indent="-285750" latinLnBrk="0" hangingPunct="0">
              <a:buFont typeface="Wingdings" panose="05000000000000000000" pitchFamily="2" charset="2"/>
              <a:buChar char="ü"/>
            </a:pPr>
            <a:r>
              <a:rPr lang="ko-KR" altLang="en-US" sz="1000" b="1" dirty="0" smtClean="0">
                <a:latin typeface="+mn-ea"/>
              </a:rPr>
              <a:t>홍보활동을 통한 관심바이어 국내초청 </a:t>
            </a:r>
            <a:r>
              <a:rPr lang="ko-KR" altLang="en-US" sz="1000" b="1" dirty="0" err="1" smtClean="0">
                <a:latin typeface="+mn-ea"/>
              </a:rPr>
              <a:t>상담회</a:t>
            </a:r>
            <a:r>
              <a:rPr lang="ko-KR" altLang="en-US" sz="1000" b="1" dirty="0" smtClean="0">
                <a:latin typeface="+mn-ea"/>
              </a:rPr>
              <a:t> 진행</a:t>
            </a:r>
            <a:endParaRPr lang="en-US" altLang="ko-KR" sz="1000" b="1" dirty="0" smtClean="0">
              <a:latin typeface="+mn-ea"/>
            </a:endParaRPr>
          </a:p>
          <a:p>
            <a:pPr marL="285750" indent="-285750" latinLnBrk="0" hangingPunct="0">
              <a:buFont typeface="Wingdings" panose="05000000000000000000" pitchFamily="2" charset="2"/>
              <a:buChar char="ü"/>
            </a:pPr>
            <a:endParaRPr lang="en-US" altLang="ko-KR" sz="1000" b="1" dirty="0" smtClean="0">
              <a:latin typeface="+mn-ea"/>
            </a:endParaRPr>
          </a:p>
          <a:p>
            <a:pPr marL="285750" indent="-285750" latinLnBrk="0" hangingPunct="0">
              <a:buFont typeface="Wingdings" panose="05000000000000000000" pitchFamily="2" charset="2"/>
              <a:buChar char="ü"/>
            </a:pPr>
            <a:r>
              <a:rPr lang="ko-KR" altLang="en-US" sz="1000" b="1" dirty="0" smtClean="0">
                <a:latin typeface="+mn-ea"/>
              </a:rPr>
              <a:t>현지 법률상담 및 계약성사 시 협상 지원</a:t>
            </a:r>
            <a:endParaRPr lang="en-US" altLang="ko-KR" sz="1000" b="1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119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6300192" y="332656"/>
            <a:ext cx="18918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Ⅰ.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주관단체 소개 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714182"/>
            <a:ext cx="4032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>
                <a:latin typeface="+mn-ea"/>
              </a:rPr>
              <a:t>1</a:t>
            </a:r>
            <a:r>
              <a:rPr lang="en-US" altLang="ko-KR" sz="1600" b="1" dirty="0" smtClean="0">
                <a:latin typeface="+mn-ea"/>
              </a:rPr>
              <a:t>. </a:t>
            </a:r>
            <a:r>
              <a:rPr lang="ko-KR" altLang="en-US" sz="1600" b="1" dirty="0" smtClean="0">
                <a:latin typeface="+mn-ea"/>
              </a:rPr>
              <a:t>사업추진기업현황 </a:t>
            </a:r>
            <a:endParaRPr lang="en-US" altLang="ko-KR" sz="1600" b="1" dirty="0">
              <a:latin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540536" y="1250417"/>
            <a:ext cx="80637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buBlip>
                <a:blip r:embed="rId2"/>
              </a:buBlip>
            </a:pPr>
            <a:r>
              <a:rPr lang="ko-KR" altLang="en-US" sz="1200" b="1" dirty="0" smtClean="0"/>
              <a:t>일반현황 </a:t>
            </a:r>
            <a:r>
              <a:rPr lang="ko-KR" altLang="en-US" sz="1200" b="1" dirty="0"/>
              <a:t>및 연혁</a:t>
            </a:r>
            <a:endParaRPr lang="ko-KR" altLang="en-US" sz="1200" dirty="0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499974"/>
              </p:ext>
            </p:extLst>
          </p:nvPr>
        </p:nvGraphicFramePr>
        <p:xfrm>
          <a:off x="539751" y="1556791"/>
          <a:ext cx="3888234" cy="4751933"/>
        </p:xfrm>
        <a:graphic>
          <a:graphicData uri="http://schemas.openxmlformats.org/drawingml/2006/table">
            <a:tbl>
              <a:tblPr/>
              <a:tblGrid>
                <a:gridCol w="7746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5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10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66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1922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회 사 명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907" marR="17907" marT="17907" marB="17907"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신승회계법인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대표자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 </a:t>
                      </a: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완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민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922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 업 분 야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907" marR="17907" marT="17907" marB="17907"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회계감사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세무자문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재무자문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투자유치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경영자문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922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 소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907" marR="17907" marT="17907" marB="17907"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서울특별시 강남구 대치동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891-43 MSA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빌딩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층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922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 </a:t>
                      </a:r>
                      <a:r>
                        <a:rPr lang="ko-KR" altLang="en-US" sz="1000" b="1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락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처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907" marR="17907" marT="17907" marB="17907"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02 - 566 - 8401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922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회사설립</a:t>
                      </a:r>
                      <a:endParaRPr lang="en-US" altLang="ko-KR" sz="1000" b="1" kern="0" spc="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년도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907" marR="17907" marT="17907" marB="17907"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2012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월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580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-18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해당부문 사업기간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907" marR="17907" marT="17907" marB="17907"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2012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월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~ 2018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월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( 6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개월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542589"/>
              </p:ext>
            </p:extLst>
          </p:nvPr>
        </p:nvGraphicFramePr>
        <p:xfrm>
          <a:off x="4732092" y="1557338"/>
          <a:ext cx="3872158" cy="4802866"/>
        </p:xfrm>
        <a:graphic>
          <a:graphicData uri="http://schemas.openxmlformats.org/drawingml/2006/table">
            <a:tbl>
              <a:tblPr/>
              <a:tblGrid>
                <a:gridCol w="7714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06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5198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주 요 연 혁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801" marR="11801" marT="11801" marB="11801"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☐ </a:t>
                      </a: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2018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</a:p>
                    <a:p>
                      <a:pPr marL="0" marR="0" indent="0" algn="just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중소기업진흥공단 해외민간네트워크 선정</a:t>
                      </a:r>
                      <a:endParaRPr lang="en-US" altLang="ko-KR" sz="7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중소기업진흥공단</a:t>
                      </a: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수출지원기반활용사업 </a:t>
                      </a:r>
                      <a:r>
                        <a:rPr lang="ko-KR" altLang="en-US" sz="7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수행사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선정</a:t>
                      </a:r>
                      <a:endParaRPr lang="en-US" altLang="ko-KR" sz="7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7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☐ 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2017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대한투자무역진흥공사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(KOTRA) 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프로젝트 </a:t>
                      </a:r>
                      <a:r>
                        <a:rPr lang="ko-KR" altLang="en-US" sz="7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상품화사업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‘광양시 </a:t>
                      </a:r>
                      <a:r>
                        <a:rPr lang="ko-KR" altLang="en-US" sz="7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관광레저형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테마파크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외국인투자유치 방안’용역수행 </a:t>
                      </a: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대한투자무역진흥공사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(KOTRA) 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프로젝트 </a:t>
                      </a:r>
                      <a:r>
                        <a:rPr lang="ko-KR" altLang="en-US" sz="7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상품화사업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‘안면도 관광지</a:t>
                      </a: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1.4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지구 외국인투자유치방안 ’용역수행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공동수행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 </a:t>
                      </a:r>
                      <a:endParaRPr lang="en-US" altLang="ko-KR" sz="7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7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☐ 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2016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한국산업기술원 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KIAT 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시장진출수립전략 지원사업 컨설팅 기관 선정</a:t>
                      </a: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등록공인회계사 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50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  <a:endParaRPr lang="en-US" altLang="ko-KR" sz="7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7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☐ 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2015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한국산업기술원 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KIAT 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지역 </a:t>
                      </a:r>
                      <a:r>
                        <a:rPr lang="ko-KR" altLang="en-US" sz="7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강소기업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컨설팅 기관 선정</a:t>
                      </a: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중국 최대글로벌 회계법인 </a:t>
                      </a:r>
                      <a:r>
                        <a:rPr lang="en-US" altLang="ko-KR" sz="7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Reanda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International Network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와 </a:t>
                      </a: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Member firm 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제휴 </a:t>
                      </a: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서울 여의도 지점 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설치</a:t>
                      </a:r>
                      <a:endParaRPr lang="en-US" altLang="ko-KR" sz="7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7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☐ 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2014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The Bell M&amp;A 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리그테이블 기업인수 및 매각자문 회계컨설팅 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위 획득</a:t>
                      </a: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서울 강남 역삼 분실 설치 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서울 강북 지점 설치</a:t>
                      </a: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서울 송파 지점 설치 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대전광역시 지점 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설치</a:t>
                      </a:r>
                      <a:endParaRPr lang="en-US" altLang="ko-KR" sz="7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700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☐ 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2012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신승회계법인 설립 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서울 강남 서초 분실 설치</a:t>
                      </a:r>
                    </a:p>
                    <a:p>
                      <a:pPr marL="0" marR="0" indent="0" algn="l" fontAlgn="base" latinLnBrk="0" hangingPunct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광주광역시 지점 설치 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대구광역시 지점 설치</a:t>
                      </a:r>
                    </a:p>
                  </a:txBody>
                  <a:tcPr marL="11801" marR="11801" marT="11801" marB="11801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076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6300192" y="332656"/>
            <a:ext cx="18918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Ⅰ.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주관단체 소개 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714182"/>
            <a:ext cx="4032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latin typeface="+mn-ea"/>
              </a:rPr>
              <a:t>1. </a:t>
            </a:r>
            <a:r>
              <a:rPr lang="ko-KR" altLang="en-US" sz="1600" b="1" dirty="0" smtClean="0">
                <a:latin typeface="+mn-ea"/>
              </a:rPr>
              <a:t>사업추진기업현황 </a:t>
            </a:r>
            <a:endParaRPr lang="en-US" altLang="ko-KR" sz="1600" b="1" dirty="0">
              <a:latin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539749" y="1268761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dirty="0" smtClean="0">
                <a:latin typeface="+mn-ea"/>
              </a:rPr>
              <a:t>전담인원 구성</a:t>
            </a:r>
            <a:endParaRPr lang="en-US" altLang="ko-KR" sz="1200" b="1" dirty="0">
              <a:latin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39750" y="1573361"/>
            <a:ext cx="8135938" cy="24317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5</a:t>
            </a:fld>
            <a:endParaRPr lang="ko-KR" altLang="en-US"/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127821"/>
              </p:ext>
            </p:extLst>
          </p:nvPr>
        </p:nvGraphicFramePr>
        <p:xfrm>
          <a:off x="683568" y="1647274"/>
          <a:ext cx="7848872" cy="228340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342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2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84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0567"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000" b="1" dirty="0" smtClean="0"/>
                        <a:t>성명</a:t>
                      </a:r>
                      <a:endParaRPr lang="ko-KR" altLang="en-US" sz="1000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000" b="1" dirty="0" smtClean="0"/>
                        <a:t>담당업무</a:t>
                      </a:r>
                      <a:endParaRPr lang="ko-KR" altLang="en-US" sz="1000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000" b="1" dirty="0" smtClean="0"/>
                        <a:t>업무내용</a:t>
                      </a:r>
                      <a:endParaRPr lang="ko-KR" altLang="en-US" sz="1000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/>
                      <a:r>
                        <a:rPr lang="ko-KR" altLang="en-US" sz="1000" b="1" dirty="0" smtClean="0"/>
                        <a:t>해당분야 업무경력</a:t>
                      </a:r>
                      <a:endParaRPr lang="ko-KR" altLang="en-US" sz="1000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56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장동철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부대표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사업총괄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사업관리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및 운영자문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19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개월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56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박완성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상무이사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실무책임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just" defTabSz="914400" rtl="0" eaLnBrk="1" fontAlgn="base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사업 총 책임자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개월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056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김용원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이사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실무담당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기업분석 및 시장분석 사업타당성 분석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17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개월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056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장영현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이사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실무담당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수출지원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인허가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통관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관세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자문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개월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056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김태호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전문컨설턴트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실무담당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현지 바이어 발굴 및 </a:t>
                      </a: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상담회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지원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개월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" name="직사각형 16"/>
          <p:cNvSpPr/>
          <p:nvPr/>
        </p:nvSpPr>
        <p:spPr>
          <a:xfrm>
            <a:off x="539552" y="4149080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dirty="0">
                <a:latin typeface="+mn-ea"/>
              </a:rPr>
              <a:t>본 사업 대표 컨설턴트 </a:t>
            </a:r>
            <a:r>
              <a:rPr lang="en-US" altLang="ko-KR" sz="1200" b="1" dirty="0">
                <a:latin typeface="+mn-ea"/>
              </a:rPr>
              <a:t>Profile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95" y="4426079"/>
            <a:ext cx="4296238" cy="1882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17" y="4426079"/>
            <a:ext cx="3789271" cy="1882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509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6300192" y="332656"/>
            <a:ext cx="18918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Ⅰ.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주관단체 소개 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714182"/>
            <a:ext cx="4032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>
                <a:latin typeface="+mn-ea"/>
              </a:rPr>
              <a:t>1</a:t>
            </a:r>
            <a:r>
              <a:rPr lang="en-US" altLang="ko-KR" sz="1600" b="1" dirty="0" smtClean="0">
                <a:latin typeface="+mn-ea"/>
              </a:rPr>
              <a:t>. </a:t>
            </a:r>
            <a:r>
              <a:rPr lang="ko-KR" altLang="en-US" sz="1600" b="1" dirty="0" smtClean="0">
                <a:latin typeface="+mn-ea"/>
              </a:rPr>
              <a:t>사업추진기업현황 </a:t>
            </a:r>
            <a:endParaRPr lang="ko-KR" altLang="en-US" sz="1600" b="1" dirty="0">
              <a:latin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539749" y="1268761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dirty="0" smtClean="0">
                <a:latin typeface="+mn-ea"/>
              </a:rPr>
              <a:t>주요사업분야 및 내용</a:t>
            </a:r>
            <a:r>
              <a:rPr lang="en-US" altLang="ko-KR" sz="1200" b="1" dirty="0" smtClean="0">
                <a:latin typeface="+mn-ea"/>
              </a:rPr>
              <a:t>(</a:t>
            </a:r>
            <a:r>
              <a:rPr lang="ko-KR" altLang="en-US" sz="1200" b="1" dirty="0" smtClean="0">
                <a:latin typeface="+mn-ea"/>
              </a:rPr>
              <a:t>관련부</a:t>
            </a:r>
            <a:r>
              <a:rPr lang="ko-KR" altLang="en-US" sz="1200" b="1" dirty="0">
                <a:latin typeface="+mn-ea"/>
              </a:rPr>
              <a:t>서</a:t>
            </a:r>
            <a:r>
              <a:rPr lang="en-US" altLang="ko-KR" sz="1200" b="1" dirty="0" smtClean="0">
                <a:latin typeface="+mn-ea"/>
              </a:rPr>
              <a:t>)</a:t>
            </a:r>
            <a:endParaRPr lang="en-US" altLang="ko-KR" sz="1200" b="1" dirty="0">
              <a:latin typeface="+mn-ea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6</a:t>
            </a:fld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071867"/>
              </p:ext>
            </p:extLst>
          </p:nvPr>
        </p:nvGraphicFramePr>
        <p:xfrm>
          <a:off x="539750" y="1556792"/>
          <a:ext cx="8135938" cy="4818668"/>
        </p:xfrm>
        <a:graphic>
          <a:graphicData uri="http://schemas.openxmlformats.org/drawingml/2006/table">
            <a:tbl>
              <a:tblPr/>
              <a:tblGrid>
                <a:gridCol w="1151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46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193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966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서비스명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374" marR="40374" marT="11162" marB="11162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서비스 내용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374" marR="40374" marT="11162" marB="11162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4907">
                <a:tc rowSpan="2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목표시장조사</a:t>
                      </a:r>
                    </a:p>
                  </a:txBody>
                  <a:tcPr marL="40374" marR="40374" marT="11162" marB="11162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기초조사</a:t>
                      </a:r>
                    </a:p>
                  </a:txBody>
                  <a:tcPr marL="40374" marR="40374" marT="11162" marB="11162" anchor="ctr">
                    <a:lnL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기업현황파악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기업미팅을 통한 기업의 조사 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Needs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파악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시장규모 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수요 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수출입 동향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거시적 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환경분석 </a:t>
                      </a:r>
                      <a:r>
                        <a:rPr lang="en-US" altLang="ko-KR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산업동향 및 전망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374" marR="40374" marT="11162" marB="11162" anchor="ctr">
                    <a:lnL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988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심층조사</a:t>
                      </a:r>
                    </a:p>
                  </a:txBody>
                  <a:tcPr marL="40374" marR="40374" marT="11162" marB="11162" anchor="ctr">
                    <a:lnL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거시적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환경조사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제품 및 서비스 수요조사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참여기업 맞춤선택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제품 및 서비스 경쟁현황조사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참여기업 맞춤선택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시장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진출전략 제언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374" marR="40374" marT="11162" marB="11162" anchor="ctr">
                    <a:lnL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5255">
                <a:tc rowSpan="3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바이어발굴 </a:t>
                      </a:r>
                    </a:p>
                  </a:txBody>
                  <a:tcPr marL="40374" marR="40374" marT="11162" marB="11162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바이어조사</a:t>
                      </a:r>
                    </a:p>
                  </a:txBody>
                  <a:tcPr marL="40374" marR="40374" marT="11162" marB="11162" anchor="ctr">
                    <a:lnL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기업제품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및 서비스에 대한 잠재바이어부터 관심바이어까지 단계별로 조사 진행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잠재바이어 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: 30~50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건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유효바이어 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: 5~10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건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관심바이어 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: 2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건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374" marR="40374" marT="11162" marB="11162" anchor="ctr">
                    <a:lnL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162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바이어매칭</a:t>
                      </a:r>
                    </a:p>
                  </a:txBody>
                  <a:tcPr marL="40374" marR="40374" marT="11162" marB="11162" anchor="ctr">
                    <a:lnL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미팅현장에 동반 방문해 통역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무역상담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지원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출장 상담 지원 요청 시 현지바이어 섭외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상담 주선 및 </a:t>
                      </a:r>
                      <a:r>
                        <a:rPr lang="ko-KR" altLang="en-US" sz="1000" kern="10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세일즈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활동에 필요한 제반 활동 등 중국 현지 관심 바이어 미팅 지원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374" marR="40374" marT="11162" marB="11162" anchor="ctr">
                    <a:lnL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06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현지유통망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입점지원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374" marR="40374" marT="11162" marB="11162" anchor="ctr">
                    <a:lnL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진출상품현지화 지원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현지화 실행지원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유통망 형태별 직접진출지원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B2C(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소비재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전시판매장 사업과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온라인 쇼핑몰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en-US" altLang="ko-KR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B2B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홈쇼핑 진출 등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374" marR="40374" marT="11162" marB="11162" anchor="ctr">
                    <a:lnL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1625">
                <a:tc rowSpan="2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목표시장 수출</a:t>
                      </a: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전략수립</a:t>
                      </a:r>
                    </a:p>
                  </a:txBody>
                  <a:tcPr marL="40374" marR="40374" marT="11162" marB="11162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중국목표시장 수출전략수립 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374" marR="40374" marT="11162" marB="11162" anchor="ctr">
                    <a:lnL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기업환경분석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목표시장 선정 및 수출전략 방향 설정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목표시장 내 포지션 설정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374" marR="40374" marT="11162" marB="11162" anchor="ctr">
                    <a:lnL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834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수출지원항목코칭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374" marR="40374" marT="11162" marB="11162" anchor="ctr">
                    <a:lnL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제품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(Product) /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가격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(Price) /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판매경쟁력 </a:t>
                      </a:r>
                      <a:r>
                        <a:rPr lang="ko-KR" altLang="en-US" sz="1000" kern="10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코칭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유통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(Place) /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판매촉진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(Promotion)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경쟁력 </a:t>
                      </a:r>
                      <a:r>
                        <a:rPr lang="ko-KR" altLang="en-US" sz="1000" kern="10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코칭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374" marR="40374" marT="11162" marB="11162" anchor="ctr">
                    <a:lnL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842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6300192" y="332656"/>
            <a:ext cx="18918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Ⅰ.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주관단체 소개 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714182"/>
            <a:ext cx="4032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>
                <a:latin typeface="+mn-ea"/>
              </a:rPr>
              <a:t>1</a:t>
            </a:r>
            <a:r>
              <a:rPr lang="en-US" altLang="ko-KR" sz="1600" b="1" dirty="0" smtClean="0">
                <a:latin typeface="+mn-ea"/>
              </a:rPr>
              <a:t>. </a:t>
            </a:r>
            <a:r>
              <a:rPr lang="ko-KR" altLang="en-US" sz="1600" b="1" dirty="0" smtClean="0">
                <a:latin typeface="+mn-ea"/>
              </a:rPr>
              <a:t>사업추진기업현황 </a:t>
            </a:r>
            <a:endParaRPr lang="ko-KR" altLang="en-US" sz="1600" b="1" dirty="0">
              <a:latin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539749" y="1268761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dirty="0" smtClean="0">
                <a:latin typeface="+mn-ea"/>
              </a:rPr>
              <a:t>주요사업분야 및 내용</a:t>
            </a:r>
            <a:r>
              <a:rPr lang="en-US" altLang="ko-KR" sz="1200" b="1" dirty="0" smtClean="0">
                <a:latin typeface="+mn-ea"/>
              </a:rPr>
              <a:t>(</a:t>
            </a:r>
            <a:r>
              <a:rPr lang="ko-KR" altLang="en-US" sz="1200" b="1" dirty="0" smtClean="0">
                <a:latin typeface="+mn-ea"/>
              </a:rPr>
              <a:t>관련부</a:t>
            </a:r>
            <a:r>
              <a:rPr lang="ko-KR" altLang="en-US" sz="1200" b="1" dirty="0">
                <a:latin typeface="+mn-ea"/>
              </a:rPr>
              <a:t>서</a:t>
            </a:r>
            <a:r>
              <a:rPr lang="en-US" altLang="ko-KR" sz="1200" b="1" dirty="0" smtClean="0">
                <a:latin typeface="+mn-ea"/>
              </a:rPr>
              <a:t>)</a:t>
            </a:r>
            <a:endParaRPr lang="en-US" altLang="ko-KR" sz="1200" b="1" dirty="0">
              <a:latin typeface="+mn-ea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7</a:t>
            </a:fld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693258"/>
              </p:ext>
            </p:extLst>
          </p:nvPr>
        </p:nvGraphicFramePr>
        <p:xfrm>
          <a:off x="539750" y="1556791"/>
          <a:ext cx="8135938" cy="4751933"/>
        </p:xfrm>
        <a:graphic>
          <a:graphicData uri="http://schemas.openxmlformats.org/drawingml/2006/table">
            <a:tbl>
              <a:tblPr/>
              <a:tblGrid>
                <a:gridCol w="1151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84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055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서비스명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374" marR="40374" marT="11162" marB="11162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서비스 내용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374" marR="40374" marT="11162" marB="11162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4271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경영멘토링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재무전략수립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재무분석을 통한 효율적 재무전략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사업타당성검토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신규사업 </a:t>
                      </a:r>
                      <a:r>
                        <a:rPr lang="ko-KR" altLang="en-US" sz="1000" kern="10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타당석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분석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원가 및 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품질관리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원가분석을 통한 경영 효율성 재고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내부통제제도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내부통제의 전략적 방향 및 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System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구축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6753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중장기 성장 </a:t>
                      </a:r>
                      <a:endParaRPr lang="en-US" altLang="ko-KR" sz="1000" b="1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전략컨설팅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중장기 성장목표 및 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추진전략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중소기업 비전 및 중장기 목표와 이를 실천하기 위한 추진전략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산업 및 기업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시장현황분석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기업성장 배경 및 사업현황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관련 환경분석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기술확보전략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중소기업의 내부역량강화를 위한 핵심기술 확보전략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수출확대전략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중소기업 수출확대를 통한 글로벌 진출전략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투자전략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중소기업의 새로운 기술 및 사업에 대한 투자와 이를 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위한</a:t>
                      </a:r>
                      <a:r>
                        <a:rPr lang="ko-KR" altLang="en-US" sz="1000" kern="10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자금조달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전략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9571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해외투자유치</a:t>
                      </a:r>
                      <a:endParaRPr lang="en-US" altLang="ko-KR" sz="1000" b="1" kern="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방안수립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현황분석 및 타당성 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분석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기본현황 조사 및 산업 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분석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투자유치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대상회사 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역량분석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세무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회계 및 재무에 관한 </a:t>
                      </a:r>
                      <a:endParaRPr lang="en-US" altLang="ko-KR" sz="1000" kern="10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en-US" altLang="ko-KR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                                </a:t>
                      </a:r>
                      <a:r>
                        <a:rPr lang="ko-KR" altLang="en-US" sz="1000" kern="100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제반사항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검토와 주요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이슈 식별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투자유치 세부전략 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수립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투자유치 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Key Value Driver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의 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발굴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투자자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유형별 협상전략 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수립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잠재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투자자에 대한 사전 </a:t>
                      </a:r>
                      <a:endParaRPr lang="en-US" altLang="ko-KR" sz="1000" kern="10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en-US" altLang="ko-KR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                                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정보수집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lang="en-US" altLang="ko-KR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Screening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을 통한 투자유치 가능성 평가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투자유치 제안서 제작 및 투자유치 활동 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지원</a:t>
                      </a:r>
                      <a:r>
                        <a:rPr lang="ko-KR" altLang="en-US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투자유치 마케팅 활동계획 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수립 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lang="en-US" altLang="ko-KR" sz="1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I</a:t>
                      </a:r>
                      <a:r>
                        <a:rPr lang="en-US" altLang="ko-KR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M</a:t>
                      </a:r>
                      <a:r>
                        <a:rPr lang="en-US" altLang="ko-KR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투자제안서 작성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10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                                                           </a:t>
                      </a:r>
                      <a:r>
                        <a:rPr lang="ko-KR" altLang="en-US" sz="1000" kern="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해외 </a:t>
                      </a:r>
                      <a:r>
                        <a:rPr lang="ko-KR" altLang="en-US" sz="1000" kern="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홍보 등 투자유치 지원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176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_x441296976" descr="EMB0000081023c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84"/>
          <a:stretch/>
        </p:blipFill>
        <p:spPr bwMode="auto">
          <a:xfrm>
            <a:off x="5625102" y="5157192"/>
            <a:ext cx="2979346" cy="1439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6300192" y="332656"/>
            <a:ext cx="18918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Ⅰ.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주관단체 소개 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1268761"/>
            <a:ext cx="81359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3"/>
              </a:buBlip>
            </a:pPr>
            <a:r>
              <a:rPr lang="ko-KR" altLang="en-US" sz="1400" b="1" dirty="0" smtClean="0">
                <a:latin typeface="+mn-ea"/>
              </a:rPr>
              <a:t>본 사업에서의 강점</a:t>
            </a:r>
            <a:endParaRPr lang="en-US" altLang="ko-KR" sz="1400" b="1" dirty="0">
              <a:latin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F08656D2-015A-409D-BEC2-F43278E785F4}"/>
              </a:ext>
            </a:extLst>
          </p:cNvPr>
          <p:cNvSpPr/>
          <p:nvPr/>
        </p:nvSpPr>
        <p:spPr>
          <a:xfrm>
            <a:off x="540147" y="1628800"/>
            <a:ext cx="1295549" cy="1224136"/>
          </a:xfrm>
          <a:prstGeom prst="ellipse">
            <a:avLst/>
          </a:prstGeom>
          <a:solidFill>
            <a:srgbClr val="D6C814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200" b="1" dirty="0">
                <a:solidFill>
                  <a:schemeClr val="tx1"/>
                </a:solidFill>
                <a:latin typeface="+mn-ea"/>
              </a:rPr>
              <a:t>Synergies </a:t>
            </a:r>
            <a:endParaRPr kumimoji="1" lang="en-US" altLang="ko-KR" sz="1200" b="1" dirty="0" smtClean="0">
              <a:solidFill>
                <a:schemeClr val="tx1"/>
              </a:solidFill>
              <a:latin typeface="+mn-ea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200" b="1" dirty="0" smtClean="0">
                <a:solidFill>
                  <a:schemeClr val="tx1"/>
                </a:solidFill>
                <a:latin typeface="+mn-ea"/>
              </a:rPr>
              <a:t>between </a:t>
            </a:r>
            <a:r>
              <a:rPr kumimoji="1" lang="en-US" altLang="ko-KR" sz="1200" b="1" dirty="0">
                <a:solidFill>
                  <a:schemeClr val="tx1"/>
                </a:solidFill>
                <a:latin typeface="+mn-ea"/>
              </a:rPr>
              <a:t>the </a:t>
            </a:r>
            <a:endParaRPr kumimoji="1" lang="en-US" altLang="ko-KR" sz="1200" b="1" dirty="0" smtClean="0">
              <a:solidFill>
                <a:schemeClr val="tx1"/>
              </a:solidFill>
              <a:latin typeface="+mn-ea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200" b="1" dirty="0" smtClean="0">
                <a:solidFill>
                  <a:schemeClr val="tx1"/>
                </a:solidFill>
                <a:latin typeface="+mn-ea"/>
              </a:rPr>
              <a:t>organization</a:t>
            </a:r>
            <a:endParaRPr kumimoji="1"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F08656D2-015A-409D-BEC2-F43278E785F4}"/>
              </a:ext>
            </a:extLst>
          </p:cNvPr>
          <p:cNvSpPr/>
          <p:nvPr/>
        </p:nvSpPr>
        <p:spPr>
          <a:xfrm>
            <a:off x="540147" y="2952240"/>
            <a:ext cx="1295549" cy="1224136"/>
          </a:xfrm>
          <a:prstGeom prst="ellipse">
            <a:avLst/>
          </a:prstGeom>
          <a:solidFill>
            <a:srgbClr val="D6C814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200" b="1" dirty="0" smtClean="0">
                <a:solidFill>
                  <a:schemeClr val="tx1"/>
                </a:solidFill>
                <a:latin typeface="+mn-ea"/>
              </a:rPr>
              <a:t>Experience </a:t>
            </a:r>
            <a:r>
              <a:rPr kumimoji="1" lang="en-US" altLang="ko-KR" sz="1200" b="1" dirty="0">
                <a:solidFill>
                  <a:schemeClr val="tx1"/>
                </a:solidFill>
                <a:latin typeface="+mn-ea"/>
              </a:rPr>
              <a:t>in </a:t>
            </a:r>
            <a:endParaRPr kumimoji="1" lang="en-US" altLang="ko-KR" sz="1200" b="1" dirty="0" smtClean="0">
              <a:solidFill>
                <a:schemeClr val="tx1"/>
              </a:solidFill>
              <a:latin typeface="+mn-ea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200" b="1" dirty="0" smtClean="0">
                <a:solidFill>
                  <a:schemeClr val="tx1"/>
                </a:solidFill>
                <a:latin typeface="+mn-ea"/>
              </a:rPr>
              <a:t>performance</a:t>
            </a:r>
            <a:endParaRPr kumimoji="1"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F08656D2-015A-409D-BEC2-F43278E785F4}"/>
              </a:ext>
            </a:extLst>
          </p:cNvPr>
          <p:cNvSpPr/>
          <p:nvPr/>
        </p:nvSpPr>
        <p:spPr>
          <a:xfrm>
            <a:off x="539552" y="4293096"/>
            <a:ext cx="1295549" cy="1224136"/>
          </a:xfrm>
          <a:prstGeom prst="ellipse">
            <a:avLst/>
          </a:prstGeom>
          <a:solidFill>
            <a:srgbClr val="D6C814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200" b="1" dirty="0">
                <a:solidFill>
                  <a:schemeClr val="tx1"/>
                </a:solidFill>
                <a:latin typeface="+mn-ea"/>
              </a:rPr>
              <a:t>Global Network</a:t>
            </a:r>
            <a:endParaRPr kumimoji="1"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268538" y="1641574"/>
            <a:ext cx="63359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fontAlgn="base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>
                <a:latin typeface="+mn-ea"/>
              </a:rPr>
              <a:t>재무자문</a:t>
            </a:r>
            <a:r>
              <a:rPr lang="en-US" altLang="ko-KR" sz="1200" b="1" dirty="0">
                <a:latin typeface="+mn-ea"/>
              </a:rPr>
              <a:t>, </a:t>
            </a:r>
            <a:r>
              <a:rPr lang="ko-KR" altLang="en-US" sz="1200" b="1" dirty="0">
                <a:latin typeface="+mn-ea"/>
              </a:rPr>
              <a:t>회계감사 세무자문</a:t>
            </a:r>
            <a:r>
              <a:rPr lang="en-US" altLang="ko-KR" sz="1200" b="1" dirty="0">
                <a:latin typeface="+mn-ea"/>
              </a:rPr>
              <a:t>, </a:t>
            </a:r>
            <a:r>
              <a:rPr lang="ko-KR" altLang="en-US" sz="1200" b="1" dirty="0">
                <a:latin typeface="+mn-ea"/>
              </a:rPr>
              <a:t>경영자문 조직의 시너지</a:t>
            </a:r>
          </a:p>
          <a:p>
            <a:pPr fontAlgn="base" latinLnBrk="0"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   재무자문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회계감사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세무자문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경영자문 </a:t>
            </a:r>
            <a:r>
              <a:rPr lang="en-US" altLang="ko-KR" sz="1200" dirty="0">
                <a:latin typeface="+mn-ea"/>
              </a:rPr>
              <a:t>4</a:t>
            </a:r>
            <a:r>
              <a:rPr lang="ko-KR" altLang="en-US" sz="1200" dirty="0">
                <a:latin typeface="+mn-ea"/>
              </a:rPr>
              <a:t>개 분야 전문 조직의 시너지를 </a:t>
            </a:r>
            <a:r>
              <a:rPr lang="ko-KR" altLang="en-US" sz="1200" dirty="0" smtClean="0">
                <a:latin typeface="+mn-ea"/>
              </a:rPr>
              <a:t>통해  </a:t>
            </a:r>
            <a:endParaRPr lang="en-US" altLang="ko-KR" sz="1200" dirty="0" smtClean="0">
              <a:latin typeface="+mn-ea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  </a:t>
            </a:r>
            <a:r>
              <a:rPr lang="ko-KR" altLang="en-US" sz="1200" dirty="0" smtClean="0">
                <a:latin typeface="+mn-ea"/>
              </a:rPr>
              <a:t>실질적이고 </a:t>
            </a:r>
            <a:r>
              <a:rPr lang="ko-KR" altLang="en-US" sz="1200" dirty="0">
                <a:latin typeface="+mn-ea"/>
              </a:rPr>
              <a:t>효율적인 </a:t>
            </a:r>
            <a:r>
              <a:rPr lang="ko-KR" altLang="en-US" sz="1200" dirty="0" smtClean="0">
                <a:latin typeface="+mn-ea"/>
              </a:rPr>
              <a:t>시장정보 및 분석 서비스를 </a:t>
            </a:r>
            <a:r>
              <a:rPr lang="ko-KR" altLang="en-US" sz="1200" dirty="0">
                <a:latin typeface="+mn-ea"/>
              </a:rPr>
              <a:t>제공함 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2271271" y="2636912"/>
            <a:ext cx="628597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fontAlgn="base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>
                <a:latin typeface="+mn-ea"/>
              </a:rPr>
              <a:t>국내 네트워크 활용을 통한 연계지원방안 도출</a:t>
            </a:r>
            <a:r>
              <a:rPr lang="en-US" altLang="ko-KR" sz="1200" dirty="0" smtClean="0">
                <a:latin typeface="+mn-ea"/>
              </a:rPr>
              <a:t>   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  </a:t>
            </a:r>
            <a:r>
              <a:rPr lang="ko-KR" altLang="en-US" sz="1200" dirty="0" smtClean="0"/>
              <a:t>주관기업은 </a:t>
            </a:r>
            <a:r>
              <a:rPr lang="ko-KR" altLang="en-US" sz="1200" dirty="0"/>
              <a:t>국내 대한투자무역진흥공사</a:t>
            </a:r>
            <a:r>
              <a:rPr lang="en-US" altLang="ko-KR" sz="1200" dirty="0"/>
              <a:t>(KOTRA), </a:t>
            </a:r>
            <a:r>
              <a:rPr lang="ko-KR" altLang="en-US" sz="1200" dirty="0" err="1"/>
              <a:t>중소벤처기업부</a:t>
            </a:r>
            <a:r>
              <a:rPr lang="ko-KR" altLang="en-US" sz="1200" dirty="0"/>
              <a:t> </a:t>
            </a:r>
            <a:r>
              <a:rPr lang="en-US" altLang="ko-KR" sz="1200" dirty="0"/>
              <a:t>(</a:t>
            </a:r>
            <a:r>
              <a:rPr lang="ko-KR" altLang="en-US" sz="1200" dirty="0" err="1"/>
              <a:t>前중소기업청</a:t>
            </a:r>
            <a:r>
              <a:rPr lang="en-US" altLang="ko-KR" sz="1200" dirty="0"/>
              <a:t>), </a:t>
            </a:r>
            <a:endParaRPr lang="en-US" altLang="ko-KR" sz="1200" dirty="0" smtClean="0"/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 smtClean="0"/>
              <a:t>   </a:t>
            </a:r>
            <a:r>
              <a:rPr lang="ko-KR" altLang="en-US" sz="1200" dirty="0" smtClean="0"/>
              <a:t>지방자치단체 </a:t>
            </a:r>
            <a:r>
              <a:rPr lang="ko-KR" altLang="en-US" sz="1200" dirty="0"/>
              <a:t>등과 다년간의 기업 해외진출 지원사업을 수행해 왔으며</a:t>
            </a:r>
            <a:r>
              <a:rPr lang="en-US" altLang="ko-KR" sz="1200" dirty="0"/>
              <a:t>, </a:t>
            </a:r>
            <a:r>
              <a:rPr lang="ko-KR" altLang="en-US" sz="1200" dirty="0"/>
              <a:t>지원사업의 </a:t>
            </a:r>
            <a:endParaRPr lang="en-US" altLang="ko-KR" sz="1200" dirty="0" smtClean="0"/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/>
              <a:t> </a:t>
            </a:r>
            <a:r>
              <a:rPr lang="en-US" altLang="ko-KR" sz="1200" dirty="0" smtClean="0"/>
              <a:t>  </a:t>
            </a:r>
            <a:r>
              <a:rPr lang="ko-KR" altLang="en-US" sz="1200" dirty="0" smtClean="0"/>
              <a:t>연계를 </a:t>
            </a:r>
            <a:r>
              <a:rPr lang="ko-KR" altLang="en-US" sz="1200" dirty="0"/>
              <a:t>통한 단계별 진출지원 계획을 </a:t>
            </a:r>
            <a:r>
              <a:rPr lang="ko-KR" altLang="en-US" sz="1200" dirty="0" smtClean="0"/>
              <a:t>수립함</a:t>
            </a:r>
            <a:endParaRPr lang="en-US" altLang="ko-KR" sz="1200" dirty="0" smtClean="0"/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/>
              <a:t> </a:t>
            </a:r>
            <a:r>
              <a:rPr lang="en-US" altLang="ko-KR" sz="1200" dirty="0" smtClean="0"/>
              <a:t>  - 2018</a:t>
            </a:r>
            <a:r>
              <a:rPr lang="ko-KR" altLang="en-US" sz="1200" dirty="0" smtClean="0"/>
              <a:t>년 중소기업진흥공단 중국 해외민간네트워크 선정</a:t>
            </a:r>
            <a:endParaRPr lang="en-US" altLang="ko-KR" sz="1200" dirty="0" smtClean="0"/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/>
              <a:t> </a:t>
            </a:r>
            <a:r>
              <a:rPr lang="en-US" altLang="ko-KR" sz="1200" dirty="0" smtClean="0"/>
              <a:t>  - 2018</a:t>
            </a:r>
            <a:r>
              <a:rPr lang="ko-KR" altLang="en-US" sz="1200" dirty="0" smtClean="0"/>
              <a:t>년 수출지원기반활용사업 </a:t>
            </a:r>
            <a:r>
              <a:rPr lang="ko-KR" altLang="en-US" sz="1200" dirty="0" err="1" smtClean="0"/>
              <a:t>수출바우처</a:t>
            </a:r>
            <a:r>
              <a:rPr lang="ko-KR" altLang="en-US" sz="1200" dirty="0" smtClean="0"/>
              <a:t> 수행기관 선정 </a:t>
            </a:r>
            <a:endParaRPr lang="ko-KR" altLang="en-US" sz="1200" dirty="0"/>
          </a:p>
        </p:txBody>
      </p:sp>
      <p:sp>
        <p:nvSpPr>
          <p:cNvPr id="20" name="직사각형 19"/>
          <p:cNvSpPr/>
          <p:nvPr/>
        </p:nvSpPr>
        <p:spPr>
          <a:xfrm>
            <a:off x="2271271" y="4449886"/>
            <a:ext cx="63329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fontAlgn="base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200" b="1" dirty="0">
                <a:latin typeface="+mn-ea"/>
              </a:rPr>
              <a:t>Global Network </a:t>
            </a:r>
            <a:r>
              <a:rPr lang="ko-KR" altLang="en-US" sz="1200" b="1" dirty="0">
                <a:latin typeface="+mn-ea"/>
              </a:rPr>
              <a:t>활용을 통한 </a:t>
            </a:r>
            <a:r>
              <a:rPr lang="ko-KR" altLang="en-US" sz="1200" b="1" dirty="0" smtClean="0">
                <a:latin typeface="+mn-ea"/>
              </a:rPr>
              <a:t>전문정보 및 컨설팅 제공</a:t>
            </a:r>
            <a:endParaRPr lang="ko-KR" altLang="en-US" sz="1200" b="1" dirty="0">
              <a:latin typeface="+mn-ea"/>
            </a:endParaRPr>
          </a:p>
          <a:p>
            <a:pPr fontAlgn="base" latinLnBrk="0">
              <a:lnSpc>
                <a:spcPct val="150000"/>
              </a:lnSpc>
            </a:pPr>
            <a:r>
              <a:rPr lang="ko-KR" altLang="en-US" sz="1200" b="1" dirty="0" smtClean="0">
                <a:latin typeface="+mn-ea"/>
              </a:rPr>
              <a:t>   </a:t>
            </a:r>
            <a:r>
              <a:rPr lang="ko-KR" altLang="en-US" sz="1200" dirty="0" smtClean="0">
                <a:latin typeface="+mn-ea"/>
              </a:rPr>
              <a:t>주관기업은 </a:t>
            </a:r>
            <a:r>
              <a:rPr lang="ko-KR" altLang="en-US" sz="1200" dirty="0">
                <a:latin typeface="+mn-ea"/>
              </a:rPr>
              <a:t>국내 최초 중국회계법인과 제휴한 국내 회계법인으로 고객이 필요로 하는 </a:t>
            </a:r>
            <a:endParaRPr lang="en-US" altLang="ko-KR" sz="1200" dirty="0" smtClean="0">
              <a:latin typeface="+mn-ea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  </a:t>
            </a:r>
            <a:r>
              <a:rPr lang="ko-KR" altLang="en-US" sz="1200" dirty="0" smtClean="0">
                <a:latin typeface="+mn-ea"/>
              </a:rPr>
              <a:t>전문정보를 신속히 </a:t>
            </a:r>
            <a:r>
              <a:rPr lang="ko-KR" altLang="en-US" sz="1200" dirty="0">
                <a:latin typeface="+mn-ea"/>
              </a:rPr>
              <a:t>발굴하여 전담 </a:t>
            </a:r>
            <a:r>
              <a:rPr lang="ko-KR" altLang="en-US" sz="1200" dirty="0" err="1">
                <a:latin typeface="+mn-ea"/>
              </a:rPr>
              <a:t>서비스팀에</a:t>
            </a:r>
            <a:r>
              <a:rPr lang="ko-KR" altLang="en-US" sz="1200" dirty="0">
                <a:latin typeface="+mn-ea"/>
              </a:rPr>
              <a:t> 투입함으로써 최상의 서비스를 제공함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2483768" y="5380474"/>
            <a:ext cx="4248472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9pPr>
          </a:lstStyle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9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Reanda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 International Network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는 최초의 중국기반 글로벌 회계법인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(China branded international accounting</a:t>
            </a:r>
            <a:r>
              <a:rPr kumimoji="1" lang="en-US" altLang="ko-KR" sz="9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 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network)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이며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, 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현재 중국 최대글로벌 회계법인으로서 중국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, 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홍콩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, 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일본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, </a:t>
            </a:r>
            <a:r>
              <a:rPr kumimoji="1" lang="ko-KR" altLang="en-US" sz="9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말레이지아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, 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싱가포르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, 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마카오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, 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캄보디아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, 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베트남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, 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사이프러스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, 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호주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, 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인도네시아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, </a:t>
            </a:r>
            <a:r>
              <a:rPr kumimoji="1" lang="ko-KR" altLang="en-US" sz="9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모리셔스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, 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뉴질랜드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, 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러시아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, 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대만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, 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카자흐스탄 등 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16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개국과 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member firm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을 통해 글로벌 서비스를 진행 중에 있음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굴림" pitchFamily="50" charset="-127"/>
              </a:rPr>
              <a:t>.</a:t>
            </a:r>
            <a:endParaRPr kumimoji="1" lang="en-US" altLang="ko-K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굴림" pitchFamily="50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539749" y="714182"/>
            <a:ext cx="4032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>
                <a:latin typeface="+mn-ea"/>
              </a:rPr>
              <a:t>1</a:t>
            </a:r>
            <a:r>
              <a:rPr lang="en-US" altLang="ko-KR" sz="1600" b="1" dirty="0" smtClean="0">
                <a:latin typeface="+mn-ea"/>
              </a:rPr>
              <a:t>. </a:t>
            </a:r>
            <a:r>
              <a:rPr lang="ko-KR" altLang="en-US" sz="1600" b="1" dirty="0" smtClean="0">
                <a:latin typeface="+mn-ea"/>
              </a:rPr>
              <a:t>사업추진기업현황 </a:t>
            </a:r>
            <a:endParaRPr lang="ko-KR" altLang="en-US" sz="1600" b="1" dirty="0"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500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6300192" y="332656"/>
            <a:ext cx="20970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Ⅱ.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수출 고도화 계획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9749" y="1927865"/>
            <a:ext cx="81359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sz="1200" b="1" dirty="0" smtClean="0">
                <a:latin typeface="+mn-ea"/>
              </a:rPr>
              <a:t>중국 상하</a:t>
            </a:r>
            <a:r>
              <a:rPr lang="ko-KR" altLang="en-US" sz="1200" b="1" dirty="0">
                <a:latin typeface="+mn-ea"/>
              </a:rPr>
              <a:t>이</a:t>
            </a:r>
            <a:r>
              <a:rPr lang="ko-KR" altLang="en-US" sz="1200" b="1" dirty="0" smtClean="0">
                <a:latin typeface="+mn-ea"/>
              </a:rPr>
              <a:t> </a:t>
            </a:r>
            <a:r>
              <a:rPr lang="en-US" altLang="ko-KR" sz="1200" b="1" dirty="0" smtClean="0">
                <a:latin typeface="+mn-ea"/>
              </a:rPr>
              <a:t>(</a:t>
            </a:r>
            <a:r>
              <a:rPr lang="zh-CN" altLang="en-US" sz="1200" b="1" dirty="0">
                <a:latin typeface="+mn-ea"/>
              </a:rPr>
              <a:t>中</a:t>
            </a:r>
            <a:r>
              <a:rPr lang="zh-CN" altLang="en-US" sz="1200" b="1" dirty="0" smtClean="0">
                <a:latin typeface="+mn-ea"/>
              </a:rPr>
              <a:t>国 </a:t>
            </a:r>
            <a:r>
              <a:rPr lang="ko-KR" altLang="en-US" sz="1200" b="1" dirty="0" err="1" smtClean="0">
                <a:latin typeface="+mn-ea"/>
              </a:rPr>
              <a:t>上海市</a:t>
            </a:r>
            <a:r>
              <a:rPr lang="en-US" altLang="ko-KR" sz="1200" b="1" dirty="0" smtClean="0">
                <a:latin typeface="+mn-ea"/>
              </a:rPr>
              <a:t>) </a:t>
            </a:r>
            <a:r>
              <a:rPr lang="ko-KR" altLang="en-US" sz="1200" b="1" dirty="0" smtClean="0">
                <a:latin typeface="+mn-ea"/>
              </a:rPr>
              <a:t>개요</a:t>
            </a:r>
            <a:endParaRPr lang="en-US" altLang="ko-KR" sz="1200" b="1" dirty="0">
              <a:latin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39749" y="714182"/>
            <a:ext cx="4032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latin typeface="+mn-ea"/>
              </a:rPr>
              <a:t>1. </a:t>
            </a:r>
            <a:r>
              <a:rPr lang="ko-KR" altLang="en-US" sz="1600" b="1" dirty="0" smtClean="0">
                <a:latin typeface="+mn-ea"/>
              </a:rPr>
              <a:t>목표시</a:t>
            </a:r>
            <a:r>
              <a:rPr lang="ko-KR" altLang="en-US" sz="1600" b="1" dirty="0">
                <a:latin typeface="+mn-ea"/>
              </a:rPr>
              <a:t>장</a:t>
            </a:r>
            <a:r>
              <a:rPr lang="ko-KR" altLang="en-US" sz="1600" b="1" dirty="0" smtClean="0">
                <a:latin typeface="+mn-ea"/>
              </a:rPr>
              <a:t> </a:t>
            </a:r>
            <a:endParaRPr lang="ko-KR" altLang="en-US" sz="1600" b="1" dirty="0"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39552" y="1250176"/>
            <a:ext cx="8123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 hangingPunct="0"/>
            <a:r>
              <a:rPr lang="ko-KR" altLang="en-US" sz="1200" b="1" dirty="0" smtClean="0">
                <a:latin typeface="+mn-ea"/>
              </a:rPr>
              <a:t>상하이는 중국 </a:t>
            </a:r>
            <a:r>
              <a:rPr lang="ko-KR" altLang="en-US" sz="1200" b="1" dirty="0">
                <a:latin typeface="+mn-ea"/>
              </a:rPr>
              <a:t>본토 동부의 </a:t>
            </a:r>
            <a:r>
              <a:rPr lang="ko-KR" altLang="en-US" sz="1200" b="1" dirty="0" err="1">
                <a:latin typeface="+mn-ea"/>
              </a:rPr>
              <a:t>창강</a:t>
            </a:r>
            <a:r>
              <a:rPr lang="en-US" altLang="ko-KR" sz="1200" b="1" dirty="0">
                <a:latin typeface="+mn-ea"/>
              </a:rPr>
              <a:t>(</a:t>
            </a:r>
            <a:r>
              <a:rPr lang="ko-KR" altLang="en-US" sz="1200" b="1" dirty="0">
                <a:latin typeface="+mn-ea"/>
              </a:rPr>
              <a:t>중국어</a:t>
            </a:r>
            <a:r>
              <a:rPr lang="en-US" altLang="ko-KR" sz="1200" b="1" dirty="0">
                <a:latin typeface="+mn-ea"/>
              </a:rPr>
              <a:t>: </a:t>
            </a:r>
            <a:r>
              <a:rPr lang="ko-KR" altLang="en-US" sz="1200" dirty="0">
                <a:latin typeface="+mn-ea"/>
              </a:rPr>
              <a:t>長江</a:t>
            </a:r>
            <a:r>
              <a:rPr lang="en-US" altLang="ko-KR" sz="1200" b="1" dirty="0">
                <a:latin typeface="+mn-ea"/>
              </a:rPr>
              <a:t>) </a:t>
            </a:r>
            <a:r>
              <a:rPr lang="ko-KR" altLang="en-US" sz="1200" b="1" dirty="0">
                <a:latin typeface="+mn-ea"/>
              </a:rPr>
              <a:t>하구에 </a:t>
            </a:r>
            <a:r>
              <a:rPr lang="ko-KR" altLang="en-US" sz="1200" b="1" dirty="0" smtClean="0">
                <a:latin typeface="+mn-ea"/>
              </a:rPr>
              <a:t>위치하고 있으며</a:t>
            </a:r>
            <a:r>
              <a:rPr lang="en-US" altLang="ko-KR" sz="1200" b="1" dirty="0" smtClean="0">
                <a:latin typeface="+mn-ea"/>
              </a:rPr>
              <a:t>, </a:t>
            </a:r>
            <a:r>
              <a:rPr lang="ko-KR" altLang="en-US" sz="1200" b="1" dirty="0" smtClean="0">
                <a:latin typeface="+mn-ea"/>
              </a:rPr>
              <a:t>현대 </a:t>
            </a:r>
            <a:r>
              <a:rPr lang="ko-KR" altLang="en-US" sz="1200" b="1" dirty="0">
                <a:latin typeface="+mn-ea"/>
              </a:rPr>
              <a:t>중국 경제의 중심지 </a:t>
            </a:r>
            <a:r>
              <a:rPr lang="ko-KR" altLang="en-US" sz="1200" b="1" dirty="0" smtClean="0">
                <a:latin typeface="+mn-ea"/>
              </a:rPr>
              <a:t>문화</a:t>
            </a:r>
            <a:r>
              <a:rPr lang="en-US" altLang="ko-KR" sz="1200" b="1" dirty="0">
                <a:latin typeface="+mn-ea"/>
              </a:rPr>
              <a:t>, </a:t>
            </a:r>
            <a:r>
              <a:rPr lang="ko-KR" altLang="en-US" sz="1200" b="1" dirty="0">
                <a:latin typeface="+mn-ea"/>
              </a:rPr>
              <a:t>상업</a:t>
            </a:r>
            <a:r>
              <a:rPr lang="en-US" altLang="ko-KR" sz="1200" b="1" dirty="0">
                <a:latin typeface="+mn-ea"/>
              </a:rPr>
              <a:t>, </a:t>
            </a:r>
            <a:r>
              <a:rPr lang="ko-KR" altLang="en-US" sz="1200" b="1" dirty="0">
                <a:latin typeface="+mn-ea"/>
              </a:rPr>
              <a:t>금융</a:t>
            </a:r>
            <a:r>
              <a:rPr lang="en-US" altLang="ko-KR" sz="1200" b="1" dirty="0">
                <a:latin typeface="+mn-ea"/>
              </a:rPr>
              <a:t>, </a:t>
            </a:r>
            <a:r>
              <a:rPr lang="ko-KR" altLang="en-US" sz="1200" b="1" dirty="0">
                <a:latin typeface="+mn-ea"/>
              </a:rPr>
              <a:t>산업</a:t>
            </a:r>
            <a:r>
              <a:rPr lang="en-US" altLang="ko-KR" sz="1200" b="1" dirty="0">
                <a:latin typeface="+mn-ea"/>
              </a:rPr>
              <a:t>, </a:t>
            </a:r>
            <a:r>
              <a:rPr lang="ko-KR" altLang="en-US" sz="1200" b="1" dirty="0">
                <a:latin typeface="+mn-ea"/>
              </a:rPr>
              <a:t>통신의 </a:t>
            </a:r>
            <a:r>
              <a:rPr lang="ko-KR" altLang="en-US" sz="1200" b="1" dirty="0" smtClean="0">
                <a:latin typeface="+mn-ea"/>
              </a:rPr>
              <a:t>중심지이다</a:t>
            </a:r>
            <a:r>
              <a:rPr lang="en-US" altLang="ko-KR" sz="1200" b="1" dirty="0" smtClean="0">
                <a:latin typeface="+mn-ea"/>
              </a:rPr>
              <a:t>. </a:t>
            </a:r>
            <a:r>
              <a:rPr lang="ko-KR" altLang="en-US" sz="1200" b="1" dirty="0" smtClean="0">
                <a:latin typeface="+mn-ea"/>
              </a:rPr>
              <a:t>또한 상하이는 </a:t>
            </a:r>
            <a:r>
              <a:rPr lang="ko-KR" altLang="en-US" sz="1200" b="1" dirty="0" err="1" smtClean="0">
                <a:latin typeface="+mn-ea"/>
              </a:rPr>
              <a:t>뷰티</a:t>
            </a:r>
            <a:r>
              <a:rPr lang="en-US" altLang="ko-KR" sz="1200" b="1" dirty="0" smtClean="0">
                <a:latin typeface="+mn-ea"/>
              </a:rPr>
              <a:t>. </a:t>
            </a:r>
            <a:r>
              <a:rPr lang="ko-KR" altLang="en-US" sz="1200" b="1" dirty="0" smtClean="0">
                <a:latin typeface="+mn-ea"/>
              </a:rPr>
              <a:t>미용산업분야 아시아 최대의 시장규모를 보유하고 있으며</a:t>
            </a:r>
            <a:r>
              <a:rPr lang="en-US" altLang="ko-KR" sz="1200" b="1" dirty="0" smtClean="0">
                <a:latin typeface="+mn-ea"/>
              </a:rPr>
              <a:t>, </a:t>
            </a:r>
            <a:r>
              <a:rPr lang="ko-KR" altLang="en-US" sz="1200" b="1" dirty="0" smtClean="0">
                <a:latin typeface="+mn-ea"/>
              </a:rPr>
              <a:t>국내 화장품에 대한 관심도 역시 높아 타깃지역으로 선정하였음</a:t>
            </a:r>
            <a:r>
              <a:rPr lang="en-US" altLang="ko-KR" sz="1200" b="1" dirty="0" smtClean="0">
                <a:latin typeface="+mn-ea"/>
              </a:rPr>
              <a:t>.</a:t>
            </a:r>
            <a:endParaRPr lang="en-US" altLang="zh-CN" sz="1200" b="1" dirty="0" smtClean="0">
              <a:latin typeface="+mn-ea"/>
            </a:endParaRPr>
          </a:p>
        </p:txBody>
      </p:sp>
      <p:graphicFrame>
        <p:nvGraphicFramePr>
          <p:cNvPr id="22" name="표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1824"/>
              </p:ext>
            </p:extLst>
          </p:nvPr>
        </p:nvGraphicFramePr>
        <p:xfrm>
          <a:off x="539748" y="2217925"/>
          <a:ext cx="8136708" cy="3981658"/>
        </p:xfrm>
        <a:graphic>
          <a:graphicData uri="http://schemas.openxmlformats.org/drawingml/2006/table">
            <a:tbl>
              <a:tblPr/>
              <a:tblGrid>
                <a:gridCol w="25920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92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814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위치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내용</a:t>
                      </a:r>
                      <a:endParaRPr lang="en-US" sz="11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8142"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면적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6,340.5km² </a:t>
                      </a:r>
                      <a:endParaRPr lang="en-US" sz="1100" b="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1874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인구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ko-KR" sz="1100" dirty="0" smtClean="0"/>
                        <a:t>24,197,000 </a:t>
                      </a:r>
                      <a:r>
                        <a:rPr lang="ko-KR" altLang="en-US" sz="1100" dirty="0" smtClean="0"/>
                        <a:t>명</a:t>
                      </a:r>
                      <a:r>
                        <a:rPr lang="ko-KR" altLang="ko-KR" sz="1100" dirty="0" smtClean="0"/>
                        <a:t>(</a:t>
                      </a:r>
                      <a:r>
                        <a:rPr lang="en-US" altLang="ko-KR" sz="1100" dirty="0" smtClean="0"/>
                        <a:t>2016</a:t>
                      </a:r>
                      <a:r>
                        <a:rPr lang="ko-KR" altLang="en-US" sz="1100" dirty="0" err="1" smtClean="0"/>
                        <a:t>년기준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ko-KR" altLang="en-US" sz="1100" dirty="0" smtClean="0"/>
                        <a:t>중국</a:t>
                      </a:r>
                      <a:r>
                        <a:rPr lang="ko-KR" altLang="en-US" sz="1100" baseline="0" dirty="0" smtClean="0"/>
                        <a:t> 인구밀도 </a:t>
                      </a:r>
                      <a:r>
                        <a:rPr lang="en-US" altLang="ko-KR" sz="1100" baseline="0" dirty="0" smtClean="0"/>
                        <a:t>1</a:t>
                      </a:r>
                      <a:r>
                        <a:rPr lang="ko-KR" altLang="en-US" sz="1100" baseline="0" dirty="0" smtClean="0"/>
                        <a:t>위 지역</a:t>
                      </a:r>
                      <a:r>
                        <a:rPr lang="ko-KR" altLang="ko-KR" sz="1100" dirty="0" smtClean="0"/>
                        <a:t>) </a:t>
                      </a:r>
                      <a:endParaRPr lang="en-US" altLang="ko-KR" sz="1100" dirty="0" smtClean="0"/>
                    </a:p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상하이 호적 상주인구는 약 </a:t>
                      </a: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1,433</a:t>
                      </a:r>
                      <a:r>
                        <a:rPr lang="ko-KR" altLang="en-US" sz="11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만명이며</a:t>
                      </a: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외부 유입 상주인구는 </a:t>
                      </a: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1,086</a:t>
                      </a:r>
                      <a:r>
                        <a:rPr lang="ko-KR" altLang="en-US" sz="11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만명으로</a:t>
                      </a:r>
                      <a:r>
                        <a:rPr lang="ko-KR" altLang="en-US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중국의</a:t>
                      </a:r>
                      <a:r>
                        <a:rPr lang="ko-KR" altLang="en-US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모든 민족이 거주함</a:t>
                      </a:r>
                      <a:r>
                        <a:rPr lang="en-US" altLang="ko-KR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  <a:endParaRPr lang="en-US" sz="11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1874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행정구역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17</a:t>
                      </a:r>
                      <a:r>
                        <a:rPr lang="ko-KR" altLang="en-US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개의 구로 구성되어 있으며</a:t>
                      </a: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중앙의 </a:t>
                      </a: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r>
                        <a:rPr lang="ko-KR" altLang="en-US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개 구</a:t>
                      </a: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양푸구</a:t>
                      </a: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楊浦區</a:t>
                      </a: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), </a:t>
                      </a:r>
                      <a:r>
                        <a:rPr lang="ko-KR" altLang="en-US" sz="11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자베이구</a:t>
                      </a: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閘北區</a:t>
                      </a: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), </a:t>
                      </a:r>
                      <a:r>
                        <a:rPr lang="ko-KR" altLang="en-US" sz="11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징안구</a:t>
                      </a: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靜安區</a:t>
                      </a: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등</a:t>
                      </a: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 주요 도심지역임</a:t>
                      </a: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0008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GDP(2017)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(‛17</a:t>
                      </a:r>
                      <a:r>
                        <a:rPr lang="ko-KR" altLang="en-US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 1</a:t>
                      </a:r>
                      <a:r>
                        <a:rPr lang="ko-KR" altLang="en-US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인당 </a:t>
                      </a: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GDP</a:t>
                      </a:r>
                      <a:r>
                        <a:rPr lang="ko-KR" altLang="en-US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는 </a:t>
                      </a:r>
                      <a:r>
                        <a:rPr lang="en-US" altLang="ko-KR" sz="1100" dirty="0" smtClean="0">
                          <a:effectLst/>
                        </a:rPr>
                        <a:t>5</a:t>
                      </a:r>
                      <a:r>
                        <a:rPr lang="ko-KR" altLang="en-US" sz="1100" dirty="0" smtClean="0">
                          <a:effectLst/>
                        </a:rPr>
                        <a:t>만</a:t>
                      </a:r>
                      <a:r>
                        <a:rPr lang="en-US" altLang="ko-KR" sz="1100" dirty="0" smtClean="0">
                          <a:effectLst/>
                        </a:rPr>
                        <a:t>3</a:t>
                      </a:r>
                      <a:r>
                        <a:rPr lang="ko-KR" altLang="en-US" sz="1100" dirty="0" smtClean="0">
                          <a:effectLst/>
                        </a:rPr>
                        <a:t>천</a:t>
                      </a:r>
                      <a:r>
                        <a:rPr lang="en-US" altLang="ko-KR" sz="1100" dirty="0" smtClean="0">
                          <a:effectLst/>
                        </a:rPr>
                        <a:t>987</a:t>
                      </a:r>
                      <a:r>
                        <a:rPr lang="ko-KR" altLang="en-US" sz="1100" dirty="0" smtClean="0">
                          <a:effectLst/>
                        </a:rPr>
                        <a:t>달러</a:t>
                      </a:r>
                      <a:r>
                        <a:rPr lang="en-US" altLang="ko-KR" sz="1100" dirty="0" smtClean="0">
                          <a:effectLst/>
                        </a:rPr>
                        <a:t>(</a:t>
                      </a:r>
                      <a:r>
                        <a:rPr lang="ko-KR" altLang="en-US" sz="1100" dirty="0" smtClean="0">
                          <a:effectLst/>
                        </a:rPr>
                        <a:t>약 </a:t>
                      </a:r>
                      <a:r>
                        <a:rPr lang="en-US" altLang="ko-KR" sz="1100" dirty="0" smtClean="0">
                          <a:effectLst/>
                        </a:rPr>
                        <a:t>5</a:t>
                      </a:r>
                      <a:r>
                        <a:rPr lang="ko-KR" altLang="en-US" sz="1100" dirty="0" smtClean="0">
                          <a:effectLst/>
                        </a:rPr>
                        <a:t>천</a:t>
                      </a:r>
                      <a:r>
                        <a:rPr lang="en-US" altLang="ko-KR" sz="1100" dirty="0" smtClean="0">
                          <a:effectLst/>
                        </a:rPr>
                        <a:t>850</a:t>
                      </a:r>
                      <a:r>
                        <a:rPr lang="ko-KR" altLang="en-US" sz="1100" dirty="0" smtClean="0">
                          <a:effectLst/>
                        </a:rPr>
                        <a:t>만원</a:t>
                      </a:r>
                      <a:r>
                        <a:rPr lang="en-US" altLang="ko-KR" sz="1100" dirty="0" smtClean="0">
                          <a:effectLst/>
                        </a:rPr>
                        <a:t>) </a:t>
                      </a:r>
                      <a:r>
                        <a:rPr lang="ko-KR" altLang="en-US" sz="1100" dirty="0" smtClean="0">
                          <a:effectLst/>
                        </a:rPr>
                        <a:t>중국 내 </a:t>
                      </a:r>
                      <a:r>
                        <a:rPr lang="en-US" altLang="ko-KR" sz="1100" dirty="0" smtClean="0">
                          <a:effectLst/>
                        </a:rPr>
                        <a:t>1</a:t>
                      </a:r>
                      <a:r>
                        <a:rPr lang="ko-KR" altLang="en-US" sz="1100" dirty="0" smtClean="0">
                          <a:effectLst/>
                        </a:rPr>
                        <a:t>위</a:t>
                      </a:r>
                      <a:endParaRPr lang="en-US" sz="11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33741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수출입현황</a:t>
                      </a: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(2018)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2018</a:t>
                      </a:r>
                      <a:r>
                        <a:rPr lang="ko-KR" altLang="en-US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년 상하이 수출입 총액은 </a:t>
                      </a: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2,394.73</a:t>
                      </a:r>
                      <a:r>
                        <a:rPr lang="ko-KR" altLang="en-US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억 위안으로</a:t>
                      </a: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전년동월대비 </a:t>
                      </a: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8.9% </a:t>
                      </a:r>
                      <a:r>
                        <a:rPr lang="ko-KR" altLang="en-US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증가함</a:t>
                      </a: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  <a:p>
                      <a:pPr marL="171450" marR="0" indent="-17145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수출은 </a:t>
                      </a:r>
                      <a:r>
                        <a:rPr lang="en-US" altLang="ko-KR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978.56</a:t>
                      </a:r>
                      <a:r>
                        <a:rPr lang="ko-KR" altLang="en-US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억 위안으로 </a:t>
                      </a:r>
                      <a:r>
                        <a:rPr lang="en-US" altLang="ko-KR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19.7% </a:t>
                      </a:r>
                      <a:r>
                        <a:rPr lang="ko-KR" altLang="en-US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증가하였고</a:t>
                      </a:r>
                      <a:r>
                        <a:rPr lang="en-US" altLang="ko-KR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수입은 </a:t>
                      </a:r>
                      <a:r>
                        <a:rPr lang="en-US" altLang="ko-KR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1,416.17</a:t>
                      </a:r>
                      <a:r>
                        <a:rPr lang="ko-KR" altLang="en-US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억 위안으로 </a:t>
                      </a:r>
                      <a:r>
                        <a:rPr lang="en-US" altLang="ko-KR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2.5% </a:t>
                      </a:r>
                      <a:r>
                        <a:rPr lang="ko-KR" altLang="en-US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증가함</a:t>
                      </a:r>
                      <a:r>
                        <a:rPr lang="en-US" altLang="ko-KR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  <a:r>
                        <a:rPr lang="ko-KR" altLang="en-US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기계</a:t>
                      </a:r>
                      <a:r>
                        <a:rPr lang="en-US" altLang="ko-KR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전자상품</a:t>
                      </a:r>
                      <a:r>
                        <a:rPr lang="en-US" altLang="ko-KR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생활용품의 수입이 전년대비 </a:t>
                      </a:r>
                      <a:r>
                        <a:rPr lang="en-US" altLang="ko-KR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6.7% </a:t>
                      </a:r>
                      <a:r>
                        <a:rPr lang="ko-KR" altLang="en-US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증가하였으며</a:t>
                      </a:r>
                      <a:r>
                        <a:rPr lang="en-US" altLang="ko-KR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주요 수입국은 미국</a:t>
                      </a:r>
                      <a:r>
                        <a:rPr lang="en-US" altLang="ko-KR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유럽 일본 한국 순위임  </a:t>
                      </a:r>
                      <a:endParaRPr lang="en-US" sz="11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C8F000-3EE7-4B99-BF3C-2D3EBB73A116}" type="slidenum">
              <a:rPr lang="ko-KR" altLang="en-US" smtClean="0"/>
              <a:t>9</a:t>
            </a:fld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4658"/>
            <a:ext cx="2578142" cy="2408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33" y="2636912"/>
            <a:ext cx="900000" cy="76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617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5232</TotalTime>
  <Words>3686</Words>
  <Application>Microsoft Office PowerPoint</Application>
  <PresentationFormat>화면 슬라이드 쇼(4:3)</PresentationFormat>
  <Paragraphs>849</Paragraphs>
  <Slides>27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27</vt:i4>
      </vt:variant>
    </vt:vector>
  </HeadingPairs>
  <TitlesOfParts>
    <vt:vector size="36" baseType="lpstr">
      <vt:lpstr>Arial Unicode MS</vt:lpstr>
      <vt:lpstr>宋体</vt:lpstr>
      <vt:lpstr>굴림</vt:lpstr>
      <vt:lpstr>맑은 고딕</vt:lpstr>
      <vt:lpstr>Arial</vt:lpstr>
      <vt:lpstr>Ebrima</vt:lpstr>
      <vt:lpstr>Wingdings</vt:lpstr>
      <vt:lpstr>Office 테마</vt:lpstr>
      <vt:lpstr>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pc</dc:creator>
  <cp:lastModifiedBy>Registered User</cp:lastModifiedBy>
  <cp:revision>359</cp:revision>
  <cp:lastPrinted>2018-05-07T07:10:57Z</cp:lastPrinted>
  <dcterms:created xsi:type="dcterms:W3CDTF">2018-01-31T04:33:37Z</dcterms:created>
  <dcterms:modified xsi:type="dcterms:W3CDTF">2018-07-19T00:51:22Z</dcterms:modified>
</cp:coreProperties>
</file>