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7" d="100"/>
          <a:sy n="87" d="100"/>
        </p:scale>
        <p:origin x="2286" y="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649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623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92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625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94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81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112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44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81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704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7071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9373E-9B46-4DA9-9D61-8E15E21191FE}" type="datetimeFigureOut">
              <a:rPr lang="ko-KR" altLang="en-US" smtClean="0"/>
              <a:t>2019-07-02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C29D9-E7DF-4E37-A9A3-4F41A793E9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450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0" y="-2"/>
            <a:ext cx="6858000" cy="82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" y="8532440"/>
            <a:ext cx="6858000" cy="611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/>
        </p:nvCxnSpPr>
        <p:spPr>
          <a:xfrm>
            <a:off x="1700807" y="8626514"/>
            <a:ext cx="1" cy="409982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844824" y="8600673"/>
            <a:ext cx="36888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인천광역시 남동구 </a:t>
            </a:r>
            <a:r>
              <a:rPr lang="ko-KR" altLang="en-US" sz="900" dirty="0" err="1" smtClean="0"/>
              <a:t>은봉로</a:t>
            </a:r>
            <a:r>
              <a:rPr lang="ko-KR" altLang="en-US" sz="900" dirty="0" smtClean="0"/>
              <a:t> </a:t>
            </a:r>
            <a:r>
              <a:rPr lang="en-US" altLang="ko-KR" sz="900" dirty="0" smtClean="0"/>
              <a:t>82(</a:t>
            </a:r>
            <a:r>
              <a:rPr lang="ko-KR" altLang="en-US" sz="900" dirty="0" smtClean="0"/>
              <a:t>논현동</a:t>
            </a:r>
            <a:r>
              <a:rPr lang="en-US" altLang="ko-KR" sz="900" dirty="0" smtClean="0"/>
              <a:t>)  </a:t>
            </a:r>
            <a:r>
              <a:rPr lang="ko-KR" altLang="en-US" sz="900" dirty="0" err="1" smtClean="0"/>
              <a:t>인천지방중소벤처기업청</a:t>
            </a:r>
            <a:r>
              <a:rPr lang="ko-KR" altLang="en-US" sz="900" dirty="0" smtClean="0"/>
              <a:t> </a:t>
            </a:r>
            <a:r>
              <a:rPr lang="en-US" altLang="ko-KR" sz="900" dirty="0" smtClean="0"/>
              <a:t>1</a:t>
            </a:r>
            <a:r>
              <a:rPr lang="ko-KR" altLang="en-US" sz="900" dirty="0" smtClean="0"/>
              <a:t>층</a:t>
            </a:r>
            <a:endParaRPr lang="en-US" altLang="ko-KR" sz="900" dirty="0" smtClean="0"/>
          </a:p>
          <a:p>
            <a:r>
              <a:rPr lang="ko-KR" altLang="en-US" sz="900" dirty="0" smtClean="0"/>
              <a:t>인천</a:t>
            </a:r>
            <a:r>
              <a:rPr lang="en-US" altLang="ko-KR" sz="900" dirty="0" smtClean="0"/>
              <a:t>KOTRA</a:t>
            </a:r>
            <a:r>
              <a:rPr lang="ko-KR" altLang="en-US" sz="900" dirty="0" smtClean="0"/>
              <a:t>지원단 </a:t>
            </a:r>
            <a:endParaRPr lang="en-US" altLang="ko-KR" sz="900" dirty="0" smtClean="0"/>
          </a:p>
          <a:p>
            <a:r>
              <a:rPr lang="en-US" altLang="ko-KR" sz="900" dirty="0" smtClean="0"/>
              <a:t>Tel:  032-822-9817 / FAX: 032-822-9367</a:t>
            </a:r>
            <a:endParaRPr lang="ko-KR" alt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5589240" y="8782580"/>
            <a:ext cx="11247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www.kotra.or.kr</a:t>
            </a:r>
            <a:endParaRPr lang="ko-KR" alt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869114" y="448722"/>
            <a:ext cx="561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이동 </a:t>
            </a:r>
            <a:r>
              <a:rPr lang="en-US" altLang="ko-KR" sz="2800" b="1" dirty="0" smtClean="0"/>
              <a:t>KOTRA </a:t>
            </a:r>
            <a:r>
              <a:rPr lang="ko-KR" altLang="en-US" sz="2800" b="1" dirty="0" smtClean="0"/>
              <a:t>수출상담 서비스</a:t>
            </a:r>
            <a:endParaRPr lang="ko-KR" altLang="en-US" sz="2800" b="1" dirty="0"/>
          </a:p>
        </p:txBody>
      </p:sp>
      <p:grpSp>
        <p:nvGrpSpPr>
          <p:cNvPr id="23" name="그룹 22"/>
          <p:cNvGrpSpPr/>
          <p:nvPr/>
        </p:nvGrpSpPr>
        <p:grpSpPr>
          <a:xfrm>
            <a:off x="404664" y="2793810"/>
            <a:ext cx="6192688" cy="1162078"/>
            <a:chOff x="404664" y="2042350"/>
            <a:chExt cx="6192688" cy="1162078"/>
          </a:xfrm>
        </p:grpSpPr>
        <p:grpSp>
          <p:nvGrpSpPr>
            <p:cNvPr id="13" name="그룹 12"/>
            <p:cNvGrpSpPr/>
            <p:nvPr/>
          </p:nvGrpSpPr>
          <p:grpSpPr>
            <a:xfrm>
              <a:off x="404664" y="2042350"/>
              <a:ext cx="3600400" cy="312461"/>
              <a:chOff x="468633" y="1254948"/>
              <a:chExt cx="3600400" cy="312461"/>
            </a:xfrm>
          </p:grpSpPr>
          <p:grpSp>
            <p:nvGrpSpPr>
              <p:cNvPr id="11" name="그룹 10"/>
              <p:cNvGrpSpPr/>
              <p:nvPr/>
            </p:nvGrpSpPr>
            <p:grpSpPr>
              <a:xfrm>
                <a:off x="468633" y="1254948"/>
                <a:ext cx="3600400" cy="297402"/>
                <a:chOff x="468633" y="1254948"/>
                <a:chExt cx="3600400" cy="297402"/>
              </a:xfrm>
            </p:grpSpPr>
            <p:pic>
              <p:nvPicPr>
                <p:cNvPr id="1027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633" y="1254948"/>
                  <a:ext cx="2016224" cy="297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0" name="직선 연결선 9"/>
                <p:cNvCxnSpPr/>
                <p:nvPr/>
              </p:nvCxnSpPr>
              <p:spPr>
                <a:xfrm>
                  <a:off x="2484857" y="1475656"/>
                  <a:ext cx="1584176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TextBox 11"/>
              <p:cNvSpPr txBox="1"/>
              <p:nvPr/>
            </p:nvSpPr>
            <p:spPr>
              <a:xfrm>
                <a:off x="548680" y="1259632"/>
                <a:ext cx="114486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서비스 소개</a:t>
                </a:r>
                <a:endParaRPr lang="ko-KR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직사각형 15"/>
            <p:cNvSpPr/>
            <p:nvPr/>
          </p:nvSpPr>
          <p:spPr>
            <a:xfrm>
              <a:off x="404664" y="2496542"/>
              <a:ext cx="61926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중소기업의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수출 </a:t>
              </a:r>
              <a:r>
                <a:rPr lang="ko-KR" altLang="en-US" sz="1300" dirty="0">
                  <a:solidFill>
                    <a:schemeClr val="accent5">
                      <a:lumMod val="75000"/>
                    </a:schemeClr>
                  </a:solidFill>
                </a:rPr>
                <a:t>전반에 </a:t>
              </a:r>
              <a:r>
                <a:rPr lang="ko-KR" altLang="en-US" sz="1300" dirty="0" smtClean="0">
                  <a:solidFill>
                    <a:schemeClr val="accent5">
                      <a:lumMod val="75000"/>
                    </a:schemeClr>
                  </a:solidFill>
                </a:rPr>
                <a:t>대한 문의사항에 </a:t>
              </a:r>
              <a:r>
                <a:rPr lang="ko-KR" altLang="en-US" sz="1300" dirty="0">
                  <a:solidFill>
                    <a:schemeClr val="accent5">
                      <a:lumMod val="75000"/>
                    </a:schemeClr>
                  </a:solidFill>
                </a:rPr>
                <a:t>대해 </a:t>
              </a:r>
              <a:endParaRPr lang="en-US" altLang="ko-KR" sz="1300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n-US" altLang="ko-KR" sz="1300" dirty="0" smtClean="0">
                  <a:solidFill>
                    <a:schemeClr val="accent5">
                      <a:lumMod val="75000"/>
                    </a:schemeClr>
                  </a:solidFill>
                </a:rPr>
                <a:t>KOTRA</a:t>
              </a:r>
              <a:r>
                <a:rPr lang="ko-KR" altLang="en-US" sz="1300" dirty="0" smtClean="0">
                  <a:solidFill>
                    <a:schemeClr val="accent5">
                      <a:lumMod val="75000"/>
                    </a:schemeClr>
                  </a:solidFill>
                </a:rPr>
                <a:t>가 무료로 </a:t>
              </a:r>
              <a:r>
                <a:rPr lang="ko-KR" altLang="en-US" sz="1300" dirty="0">
                  <a:solidFill>
                    <a:schemeClr val="accent5">
                      <a:lumMod val="75000"/>
                    </a:schemeClr>
                  </a:solidFill>
                </a:rPr>
                <a:t>방문 </a:t>
              </a:r>
              <a:r>
                <a:rPr lang="ko-KR" altLang="en-US" sz="1300" dirty="0" smtClean="0">
                  <a:solidFill>
                    <a:schemeClr val="accent5">
                      <a:lumMod val="75000"/>
                    </a:schemeClr>
                  </a:solidFill>
                </a:rPr>
                <a:t>상담해  드리는</a:t>
              </a:r>
              <a:endParaRPr lang="en-US" altLang="ko-KR" sz="1300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n-US" altLang="ko-KR" sz="1300" dirty="0" smtClean="0">
                  <a:solidFill>
                    <a:schemeClr val="accent5">
                      <a:lumMod val="75000"/>
                    </a:schemeClr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2"/>
                  </a:solidFill>
                </a:rPr>
                <a:t>찾아가는 </a:t>
              </a:r>
              <a:r>
                <a:rPr lang="ko-KR" altLang="en-US" sz="1400" u="sng" dirty="0" err="1" smtClean="0">
                  <a:solidFill>
                    <a:schemeClr val="tx2"/>
                  </a:solidFill>
                </a:rPr>
                <a:t>현장컨설팅</a:t>
              </a:r>
              <a:r>
                <a:rPr lang="ko-KR" altLang="en-US" sz="1400" u="sng" dirty="0" smtClean="0">
                  <a:solidFill>
                    <a:schemeClr val="tx2"/>
                  </a:solidFill>
                </a:rPr>
                <a:t> </a:t>
              </a:r>
              <a:r>
                <a:rPr lang="ko-KR" altLang="en-US" sz="1400" b="1" u="sng" dirty="0" smtClean="0">
                  <a:solidFill>
                    <a:schemeClr val="tx2"/>
                  </a:solidFill>
                </a:rPr>
                <a:t>서비스</a:t>
              </a:r>
              <a:r>
                <a:rPr lang="en-US" altLang="ko-KR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’</a:t>
              </a:r>
              <a:r>
                <a:rPr lang="ko-KR" altLang="en-US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입니다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.</a:t>
              </a:r>
              <a:endParaRPr lang="ko-KR" altLang="en-US" sz="13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1029" name="Picture 5" descr="C:\Users\user\Desktop\이동코트라 랩핑디자인\이코시안 최종이미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570" y="2923685"/>
            <a:ext cx="2232248" cy="114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그룹 21"/>
          <p:cNvGrpSpPr/>
          <p:nvPr/>
        </p:nvGrpSpPr>
        <p:grpSpPr>
          <a:xfrm>
            <a:off x="374617" y="4098436"/>
            <a:ext cx="6222735" cy="1285310"/>
            <a:chOff x="374617" y="3315146"/>
            <a:chExt cx="6222735" cy="1285310"/>
          </a:xfrm>
        </p:grpSpPr>
        <p:grpSp>
          <p:nvGrpSpPr>
            <p:cNvPr id="25" name="그룹 24"/>
            <p:cNvGrpSpPr/>
            <p:nvPr/>
          </p:nvGrpSpPr>
          <p:grpSpPr>
            <a:xfrm>
              <a:off x="404664" y="3315146"/>
              <a:ext cx="5976664" cy="307777"/>
              <a:chOff x="468633" y="1294238"/>
              <a:chExt cx="5976664" cy="307777"/>
            </a:xfrm>
          </p:grpSpPr>
          <p:grpSp>
            <p:nvGrpSpPr>
              <p:cNvPr id="26" name="그룹 25"/>
              <p:cNvGrpSpPr/>
              <p:nvPr/>
            </p:nvGrpSpPr>
            <p:grpSpPr>
              <a:xfrm>
                <a:off x="468633" y="1302671"/>
                <a:ext cx="5976664" cy="297402"/>
                <a:chOff x="468633" y="1302671"/>
                <a:chExt cx="5976664" cy="297402"/>
              </a:xfrm>
            </p:grpSpPr>
            <p:pic>
              <p:nvPicPr>
                <p:cNvPr id="28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633" y="1302671"/>
                  <a:ext cx="2016224" cy="297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29" name="직선 연결선 28"/>
                <p:cNvCxnSpPr/>
                <p:nvPr/>
              </p:nvCxnSpPr>
              <p:spPr>
                <a:xfrm>
                  <a:off x="2484857" y="1486654"/>
                  <a:ext cx="396044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TextBox 26"/>
              <p:cNvSpPr txBox="1"/>
              <p:nvPr/>
            </p:nvSpPr>
            <p:spPr>
              <a:xfrm>
                <a:off x="584683" y="1294238"/>
                <a:ext cx="90281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상담내</a:t>
                </a:r>
                <a:r>
                  <a:rPr lang="ko-KR" altLang="en-US" sz="1400" b="1" dirty="0">
                    <a:solidFill>
                      <a:schemeClr val="bg1"/>
                    </a:solidFill>
                  </a:rPr>
                  <a:t>용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374617" y="3707904"/>
              <a:ext cx="6222735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- KOTRA </a:t>
              </a:r>
              <a:r>
                <a:rPr lang="ko-KR" altLang="en-US" sz="1300" dirty="0">
                  <a:solidFill>
                    <a:schemeClr val="accent5">
                      <a:lumMod val="75000"/>
                    </a:schemeClr>
                  </a:solidFill>
                </a:rPr>
                <a:t>지원사업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r>
                <a:rPr lang="ko-KR" altLang="en-US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안내</a:t>
              </a:r>
              <a:r>
                <a:rPr lang="en-US" altLang="ko-KR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ko-KR" altLang="en-US" sz="1200" b="1" dirty="0" err="1" smtClean="0">
                  <a:solidFill>
                    <a:schemeClr val="accent5">
                      <a:lumMod val="75000"/>
                    </a:schemeClr>
                  </a:solidFill>
                </a:rPr>
                <a:t>해외거래선</a:t>
              </a:r>
              <a:r>
                <a:rPr lang="ko-KR" altLang="en-US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 발굴</a:t>
              </a:r>
              <a:r>
                <a:rPr lang="en-US" altLang="ko-KR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,  </a:t>
              </a:r>
              <a:r>
                <a:rPr lang="ko-KR" altLang="en-US" sz="1200" b="1" dirty="0" err="1" smtClean="0">
                  <a:solidFill>
                    <a:schemeClr val="accent5">
                      <a:lumMod val="75000"/>
                    </a:schemeClr>
                  </a:solidFill>
                </a:rPr>
                <a:t>바이코리아</a:t>
              </a:r>
              <a:r>
                <a:rPr lang="en-US" altLang="ko-KR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,  </a:t>
              </a:r>
              <a:r>
                <a:rPr lang="ko-KR" altLang="en-US" sz="1200" b="1" dirty="0" err="1" smtClean="0">
                  <a:solidFill>
                    <a:schemeClr val="accent5">
                      <a:lumMod val="75000"/>
                    </a:schemeClr>
                  </a:solidFill>
                </a:rPr>
                <a:t>지사화사업</a:t>
              </a:r>
              <a:r>
                <a:rPr lang="en-US" altLang="ko-KR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, </a:t>
              </a:r>
              <a:r>
                <a:rPr lang="ko-KR" altLang="en-US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해외전시회 등</a:t>
              </a:r>
              <a:r>
                <a:rPr lang="en-US" altLang="ko-KR" sz="1200" b="1" dirty="0" smtClean="0">
                  <a:solidFill>
                    <a:schemeClr val="accent5">
                      <a:lumMod val="75000"/>
                    </a:schemeClr>
                  </a:solidFill>
                </a:rPr>
                <a:t>) </a:t>
              </a:r>
              <a:endParaRPr lang="ko-KR" altLang="en-US" sz="1200" b="1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n-US" altLang="ko-KR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- </a:t>
              </a:r>
              <a:r>
                <a:rPr lang="ko-KR" altLang="en-US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무역실무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관련 상담 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계약서 및 신용장 검토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,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인증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,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통관절차 안내 등</a:t>
              </a:r>
              <a:r>
                <a:rPr lang="en-US" altLang="ko-KR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)</a:t>
              </a:r>
            </a:p>
            <a:p>
              <a:r>
                <a:rPr lang="en-US" altLang="ko-KR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- </a:t>
              </a:r>
              <a:r>
                <a:rPr lang="ko-KR" altLang="en-US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타겟수출시장 추천 및 현지시장 설명 </a:t>
              </a:r>
              <a:r>
                <a:rPr lang="en-US" altLang="ko-KR" sz="1300" b="1" dirty="0" smtClean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endParaRPr lang="en-US" altLang="ko-KR" sz="1300" b="1" dirty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-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수출유관기관 지원사업 안내 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수출금융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, R&amp;D </a:t>
              </a:r>
              <a:r>
                <a:rPr lang="ko-KR" altLang="en-US" sz="1300" b="1" dirty="0">
                  <a:solidFill>
                    <a:schemeClr val="accent5">
                      <a:lumMod val="75000"/>
                    </a:schemeClr>
                  </a:solidFill>
                </a:rPr>
                <a:t>등</a:t>
              </a:r>
              <a:r>
                <a:rPr lang="en-US" altLang="ko-KR" sz="1300" b="1" dirty="0">
                  <a:solidFill>
                    <a:schemeClr val="accent5">
                      <a:lumMod val="75000"/>
                    </a:schemeClr>
                  </a:solidFill>
                </a:rPr>
                <a:t>)</a:t>
              </a:r>
              <a:endParaRPr lang="ko-KR" altLang="en-US" sz="13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440668" y="5522924"/>
            <a:ext cx="5976664" cy="1328209"/>
            <a:chOff x="404664" y="4922670"/>
            <a:chExt cx="5976664" cy="1125449"/>
          </a:xfrm>
        </p:grpSpPr>
        <p:grpSp>
          <p:nvGrpSpPr>
            <p:cNvPr id="32" name="그룹 31"/>
            <p:cNvGrpSpPr/>
            <p:nvPr/>
          </p:nvGrpSpPr>
          <p:grpSpPr>
            <a:xfrm>
              <a:off x="404664" y="4922670"/>
              <a:ext cx="5976664" cy="312461"/>
              <a:chOff x="468633" y="1254948"/>
              <a:chExt cx="5976664" cy="312461"/>
            </a:xfrm>
          </p:grpSpPr>
          <p:grpSp>
            <p:nvGrpSpPr>
              <p:cNvPr id="33" name="그룹 32"/>
              <p:cNvGrpSpPr/>
              <p:nvPr/>
            </p:nvGrpSpPr>
            <p:grpSpPr>
              <a:xfrm>
                <a:off x="468633" y="1254948"/>
                <a:ext cx="5976664" cy="297402"/>
                <a:chOff x="468633" y="1254948"/>
                <a:chExt cx="5976664" cy="297402"/>
              </a:xfrm>
            </p:grpSpPr>
            <p:pic>
              <p:nvPicPr>
                <p:cNvPr id="35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633" y="1254948"/>
                  <a:ext cx="2016224" cy="297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36" name="직선 연결선 35"/>
                <p:cNvCxnSpPr/>
                <p:nvPr/>
              </p:nvCxnSpPr>
              <p:spPr>
                <a:xfrm>
                  <a:off x="2484857" y="1475656"/>
                  <a:ext cx="3960440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Box 33"/>
              <p:cNvSpPr txBox="1"/>
              <p:nvPr/>
            </p:nvSpPr>
            <p:spPr>
              <a:xfrm>
                <a:off x="548680" y="1259632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진행절</a:t>
                </a:r>
                <a:r>
                  <a:rPr lang="ko-KR" altLang="en-US" sz="1400" b="1" dirty="0">
                    <a:solidFill>
                      <a:schemeClr val="bg1"/>
                    </a:solidFill>
                  </a:rPr>
                  <a:t>차</a:t>
                </a:r>
              </a:p>
            </p:txBody>
          </p:sp>
        </p:grpSp>
        <p:sp>
          <p:nvSpPr>
            <p:cNvPr id="60" name="모서리가 둥근 직사각형 59"/>
            <p:cNvSpPr/>
            <p:nvPr/>
          </p:nvSpPr>
          <p:spPr>
            <a:xfrm>
              <a:off x="715014" y="5458311"/>
              <a:ext cx="2290519" cy="576064"/>
            </a:xfrm>
            <a:prstGeom prst="roundRect">
              <a:avLst/>
            </a:prstGeom>
            <a:solidFill>
              <a:schemeClr val="accent5">
                <a:lumMod val="75000"/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모서리가 둥근 직사각형 62"/>
            <p:cNvSpPr/>
            <p:nvPr/>
          </p:nvSpPr>
          <p:spPr>
            <a:xfrm>
              <a:off x="4026377" y="5472055"/>
              <a:ext cx="2130888" cy="576064"/>
            </a:xfrm>
            <a:prstGeom prst="roundRect">
              <a:avLst/>
            </a:prstGeom>
            <a:solidFill>
              <a:schemeClr val="accent5">
                <a:lumMod val="75000"/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300" b="1" dirty="0" smtClean="0"/>
                <a:t>현장 방문 상담</a:t>
              </a:r>
              <a:endParaRPr lang="ko-KR" altLang="en-US" sz="1300" b="1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751751" y="5540573"/>
              <a:ext cx="2219904" cy="41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300" b="1" dirty="0" smtClean="0">
                  <a:solidFill>
                    <a:schemeClr val="bg1"/>
                  </a:solidFill>
                </a:rPr>
                <a:t>상담신청</a:t>
              </a:r>
              <a:endParaRPr lang="en-US" altLang="ko-KR" sz="13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ko-KR" sz="13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1300" b="1" dirty="0" smtClean="0">
                  <a:solidFill>
                    <a:schemeClr val="bg1"/>
                  </a:solidFill>
                </a:rPr>
                <a:t>전화 또는 이메일</a:t>
              </a:r>
              <a:r>
                <a:rPr lang="en-US" altLang="ko-KR" sz="1300" b="1" dirty="0" smtClean="0">
                  <a:solidFill>
                    <a:schemeClr val="bg1"/>
                  </a:solidFill>
                </a:rPr>
                <a:t>)</a:t>
              </a:r>
            </a:p>
          </p:txBody>
        </p:sp>
      </p:grpSp>
      <p:pic>
        <p:nvPicPr>
          <p:cNvPr id="70" name="Picture 2" descr="C:\Users\user\Desktop\kotra 로고\kotra_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45" y="8648884"/>
            <a:ext cx="969031" cy="38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47" y="7108131"/>
            <a:ext cx="2016224" cy="297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" name="직선 연결선 71"/>
          <p:cNvCxnSpPr/>
          <p:nvPr/>
        </p:nvCxnSpPr>
        <p:spPr>
          <a:xfrm>
            <a:off x="2420888" y="7256832"/>
            <a:ext cx="39604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23390" y="6177636"/>
            <a:ext cx="90281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ko-KR" sz="1100" b="1" dirty="0" smtClean="0">
              <a:solidFill>
                <a:schemeClr val="bg1"/>
              </a:solidFill>
            </a:endParaRPr>
          </a:p>
          <a:p>
            <a:endParaRPr lang="en-US" altLang="ko-KR" sz="1100" b="1" dirty="0">
              <a:solidFill>
                <a:schemeClr val="bg1"/>
              </a:solidFill>
            </a:endParaRPr>
          </a:p>
          <a:p>
            <a:endParaRPr lang="en-US" altLang="ko-KR" sz="1100" b="1" dirty="0" smtClean="0">
              <a:solidFill>
                <a:schemeClr val="bg1"/>
              </a:solidFill>
            </a:endParaRPr>
          </a:p>
          <a:p>
            <a:endParaRPr lang="en-US" altLang="ko-KR" sz="1400" b="1" dirty="0" smtClean="0">
              <a:solidFill>
                <a:schemeClr val="bg1"/>
              </a:solidFill>
            </a:endParaRPr>
          </a:p>
          <a:p>
            <a:endParaRPr lang="en-US" altLang="ko-KR" sz="1400" b="1" dirty="0" smtClean="0">
              <a:solidFill>
                <a:schemeClr val="bg1"/>
              </a:solidFill>
            </a:endParaRPr>
          </a:p>
          <a:p>
            <a:r>
              <a:rPr lang="ko-KR" altLang="en-US" sz="1400" b="1" dirty="0" err="1" smtClean="0">
                <a:solidFill>
                  <a:schemeClr val="bg1"/>
                </a:solidFill>
              </a:rPr>
              <a:t>신청문의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368973" y="1047833"/>
            <a:ext cx="6339367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800" b="1" dirty="0" smtClean="0">
              <a:ea typeface="HY엽서M" panose="02030600000101010101" pitchFamily="18" charset="-127"/>
            </a:endParaRPr>
          </a:p>
          <a:p>
            <a:r>
              <a:rPr lang="en-US" altLang="ko-KR" sz="1600" b="1" dirty="0" smtClean="0">
                <a:ea typeface="HY엽서M" panose="02030600000101010101" pitchFamily="18" charset="-127"/>
              </a:rPr>
              <a:t>KOTRA</a:t>
            </a:r>
            <a:r>
              <a:rPr lang="ko-KR" altLang="ko-KR" sz="1600" b="1" dirty="0">
                <a:ea typeface="HY엽서M" panose="02030600000101010101" pitchFamily="18" charset="-127"/>
              </a:rPr>
              <a:t>가 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인천 소재 우리기업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을 </a:t>
            </a:r>
            <a:r>
              <a:rPr lang="ko-KR" altLang="ko-KR" sz="1600" b="1" dirty="0">
                <a:ea typeface="HY엽서M" panose="02030600000101010101" pitchFamily="18" charset="-127"/>
              </a:rPr>
              <a:t>위한 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맞춤형 컨설팅</a:t>
            </a:r>
            <a:r>
              <a:rPr lang="en-US" altLang="ko-KR" sz="1600" b="1" dirty="0" smtClean="0">
                <a:ea typeface="HY엽서M" panose="02030600000101010101" pitchFamily="18" charset="-127"/>
              </a:rPr>
              <a:t> 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서비스를 실시합니다</a:t>
            </a:r>
            <a:r>
              <a:rPr lang="en-US" altLang="ko-KR" sz="1600" b="1" dirty="0" smtClean="0">
                <a:ea typeface="HY엽서M" panose="02030600000101010101" pitchFamily="18" charset="-127"/>
              </a:rPr>
              <a:t>. 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해외진출을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 위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한 정보와 컨설팅이 필요하신 </a:t>
            </a:r>
            <a:r>
              <a:rPr lang="ko-KR" altLang="en-US" sz="1600" b="1" dirty="0" err="1" smtClean="0">
                <a:ea typeface="HY엽서M" panose="02030600000101010101" pitchFamily="18" charset="-127"/>
              </a:rPr>
              <a:t>기업께서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 요청만 하시면 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어디든 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직접 </a:t>
            </a:r>
            <a:r>
              <a:rPr lang="ko-KR" altLang="ko-KR" sz="1600" b="1" dirty="0" smtClean="0">
                <a:ea typeface="HY엽서M" panose="02030600000101010101" pitchFamily="18" charset="-127"/>
              </a:rPr>
              <a:t>찾아</a:t>
            </a:r>
            <a:r>
              <a:rPr lang="ko-KR" altLang="en-US" sz="1600" b="1" dirty="0" smtClean="0">
                <a:ea typeface="HY엽서M" panose="02030600000101010101" pitchFamily="18" charset="-127"/>
              </a:rPr>
              <a:t>가 상담해 드립니다</a:t>
            </a:r>
            <a:r>
              <a:rPr lang="en-US" altLang="ko-KR" sz="1600" b="1" dirty="0" smtClean="0">
                <a:ea typeface="HY엽서M" panose="02030600000101010101" pitchFamily="18" charset="-127"/>
              </a:rPr>
              <a:t>.  </a:t>
            </a:r>
          </a:p>
          <a:p>
            <a:endParaRPr lang="en-US" altLang="ko-KR" sz="1100" b="1" dirty="0" smtClean="0">
              <a:ea typeface="HY엽서M" panose="02030600000101010101" pitchFamily="18" charset="-127"/>
            </a:endParaRPr>
          </a:p>
          <a:p>
            <a:r>
              <a:rPr lang="ko-KR" altLang="en-US" sz="2000" b="1" dirty="0" smtClean="0">
                <a:ea typeface="HY엽서M" panose="02030600000101010101" pitchFamily="18" charset="-127"/>
              </a:rPr>
              <a:t>                 지</a:t>
            </a:r>
            <a:r>
              <a:rPr lang="ko-KR" altLang="ko-KR" sz="2000" b="1" dirty="0" smtClean="0">
                <a:ea typeface="HY엽서M" panose="02030600000101010101" pitchFamily="18" charset="-127"/>
              </a:rPr>
              <a:t>금 </a:t>
            </a:r>
            <a:r>
              <a:rPr lang="ko-KR" altLang="ko-KR" sz="2000" b="1" dirty="0">
                <a:ea typeface="HY엽서M" panose="02030600000101010101" pitchFamily="18" charset="-127"/>
              </a:rPr>
              <a:t>바로 신청하세요 </a:t>
            </a:r>
            <a:r>
              <a:rPr lang="en-US" altLang="ko-KR" sz="2000" b="1" dirty="0" smtClean="0">
                <a:ea typeface="HY엽서M" panose="02030600000101010101" pitchFamily="18" charset="-127"/>
              </a:rPr>
              <a:t>!</a:t>
            </a:r>
            <a:endParaRPr lang="ko-KR" altLang="ko-KR" sz="2000" b="1" dirty="0">
              <a:ea typeface="HY엽서M" panose="02030600000101010101" pitchFamily="18" charset="-127"/>
            </a:endParaRP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433819" y="7364337"/>
            <a:ext cx="6172200" cy="998142"/>
          </a:xfrm>
        </p:spPr>
        <p:txBody>
          <a:bodyPr>
            <a:normAutofit/>
          </a:bodyPr>
          <a:lstStyle/>
          <a:p>
            <a:pPr algn="l"/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담당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인천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KOTRA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지원단 </a:t>
            </a:r>
            <a:r>
              <a:rPr lang="ko-KR" altLang="en-US" sz="1300" b="1" dirty="0" err="1" smtClean="0">
                <a:solidFill>
                  <a:schemeClr val="accent5">
                    <a:lumMod val="75000"/>
                  </a:schemeClr>
                </a:solidFill>
              </a:rPr>
              <a:t>윤옥섭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 수출전문위원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종합상사 해외영업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35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년 경험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- Tel : 032-822-9817(</a:t>
            </a:r>
            <a:r>
              <a:rPr lang="ko-KR" altLang="en-US" sz="1300" b="1" dirty="0" err="1" smtClean="0">
                <a:solidFill>
                  <a:schemeClr val="accent5">
                    <a:lumMod val="75000"/>
                  </a:schemeClr>
                </a:solidFill>
              </a:rPr>
              <a:t>윤옥섭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 위원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) </a:t>
            </a:r>
            <a:b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- Email </a:t>
            </a:r>
            <a:r>
              <a:rPr lang="en-US" altLang="ko-KR" sz="1300" b="1" dirty="0" smtClean="0">
                <a:solidFill>
                  <a:srgbClr val="00B050"/>
                </a:solidFill>
              </a:rPr>
              <a:t>: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yoon2351@kotra.or.kr </a:t>
            </a:r>
            <a:r>
              <a:rPr lang="en-US" altLang="ko-KR" sz="1300" b="1" dirty="0" smtClean="0">
                <a:solidFill>
                  <a:srgbClr val="00B050"/>
                </a:solidFill>
              </a:rPr>
              <a:t> 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ko-KR" altLang="en-US" sz="1300" b="1" dirty="0" smtClean="0">
                <a:solidFill>
                  <a:schemeClr val="accent5">
                    <a:lumMod val="75000"/>
                  </a:schemeClr>
                </a:solidFill>
              </a:rPr>
              <a:t>상시 접수</a:t>
            </a:r>
            <a:r>
              <a:rPr lang="en-US" altLang="ko-KR" sz="1300" b="1" dirty="0" smtClean="0">
                <a:solidFill>
                  <a:schemeClr val="accent5">
                    <a:lumMod val="75000"/>
                  </a:schemeClr>
                </a:solidFill>
              </a:rPr>
              <a:t>) </a:t>
            </a:r>
            <a:endParaRPr lang="ko-KR" altLang="en-US" sz="13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오른쪽 화살표 1"/>
          <p:cNvSpPr/>
          <p:nvPr/>
        </p:nvSpPr>
        <p:spPr>
          <a:xfrm>
            <a:off x="3203514" y="6224046"/>
            <a:ext cx="649409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667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</TotalTime>
  <Words>150</Words>
  <Application>Microsoft Office PowerPoint</Application>
  <PresentationFormat>화면 슬라이드 쇼(4:3)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HY엽서M</vt:lpstr>
      <vt:lpstr>맑은 고딕</vt:lpstr>
      <vt:lpstr>Arial</vt:lpstr>
      <vt:lpstr>Office 테마</vt:lpstr>
      <vt:lpstr>- 담당 : 인천KOTRA지원단 윤옥섭 수출전문위원 (종합상사 해외영업 35년 경험)  - Tel : 032-822-9817(윤옥섭 위원)  - Email : yoon2351@kotra.or.kr  (상시 접수)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Windows 사용자</cp:lastModifiedBy>
  <cp:revision>40</cp:revision>
  <cp:lastPrinted>2019-07-02T04:28:51Z</cp:lastPrinted>
  <dcterms:created xsi:type="dcterms:W3CDTF">2016-08-02T07:16:33Z</dcterms:created>
  <dcterms:modified xsi:type="dcterms:W3CDTF">2019-07-02T04:33:40Z</dcterms:modified>
</cp:coreProperties>
</file>